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6" r:id="rId1"/>
  </p:sldMasterIdLst>
  <p:sldIdLst>
    <p:sldId id="256" r:id="rId2"/>
    <p:sldId id="257" r:id="rId3"/>
    <p:sldId id="274"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5" r:id="rId20"/>
    <p:sldId id="278" r:id="rId21"/>
    <p:sldId id="277" r:id="rId22"/>
    <p:sldId id="279" r:id="rId23"/>
    <p:sldId id="280" r:id="rId24"/>
    <p:sldId id="281" r:id="rId25"/>
    <p:sldId id="282" r:id="rId26"/>
    <p:sldId id="283" r:id="rId27"/>
    <p:sldId id="273" r:id="rId28"/>
  </p:sldIdLst>
  <p:sldSz cx="9169400" cy="6870700"/>
  <p:notesSz cx="9169400" cy="6870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p:cViewPr varScale="1">
        <p:scale>
          <a:sx n="111" d="100"/>
          <a:sy n="111" d="100"/>
        </p:scale>
        <p:origin x="1644" y="11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8849" y="1450483"/>
            <a:ext cx="6639360" cy="3335747"/>
          </a:xfrm>
        </p:spPr>
        <p:txBody>
          <a:bodyPr anchor="b"/>
          <a:lstStyle>
            <a:lvl1pPr>
              <a:defRPr sz="7214"/>
            </a:lvl1pPr>
          </a:lstStyle>
          <a:p>
            <a:r>
              <a:rPr lang="en-US"/>
              <a:t>Click to edit Master title style</a:t>
            </a:r>
            <a:endParaRPr lang="en-US" dirty="0"/>
          </a:p>
        </p:txBody>
      </p:sp>
      <p:sp>
        <p:nvSpPr>
          <p:cNvPr id="3" name="Subtitle 2"/>
          <p:cNvSpPr>
            <a:spLocks noGrp="1"/>
          </p:cNvSpPr>
          <p:nvPr>
            <p:ph type="subTitle" idx="1"/>
          </p:nvPr>
        </p:nvSpPr>
        <p:spPr>
          <a:xfrm>
            <a:off x="868849" y="4786227"/>
            <a:ext cx="6639360" cy="863015"/>
          </a:xfrm>
        </p:spPr>
        <p:txBody>
          <a:bodyPr anchor="t"/>
          <a:lstStyle>
            <a:lvl1pPr marL="0" indent="0" algn="l">
              <a:buNone/>
              <a:defRPr cap="all">
                <a:solidFill>
                  <a:schemeClr val="accent1"/>
                </a:solidFill>
              </a:defRPr>
            </a:lvl1pPr>
            <a:lvl2pPr marL="458069" indent="0" algn="ctr">
              <a:buNone/>
              <a:defRPr>
                <a:solidFill>
                  <a:schemeClr val="tx1">
                    <a:tint val="75000"/>
                  </a:schemeClr>
                </a:solidFill>
              </a:defRPr>
            </a:lvl2pPr>
            <a:lvl3pPr marL="916137" indent="0" algn="ctr">
              <a:buNone/>
              <a:defRPr>
                <a:solidFill>
                  <a:schemeClr val="tx1">
                    <a:tint val="75000"/>
                  </a:schemeClr>
                </a:solidFill>
              </a:defRPr>
            </a:lvl3pPr>
            <a:lvl4pPr marL="1374206" indent="0" algn="ctr">
              <a:buNone/>
              <a:defRPr>
                <a:solidFill>
                  <a:schemeClr val="tx1">
                    <a:tint val="75000"/>
                  </a:schemeClr>
                </a:solidFill>
              </a:defRPr>
            </a:lvl4pPr>
            <a:lvl5pPr marL="1832275" indent="0" algn="ctr">
              <a:buNone/>
              <a:defRPr>
                <a:solidFill>
                  <a:schemeClr val="tx1">
                    <a:tint val="75000"/>
                  </a:schemeClr>
                </a:solidFill>
              </a:defRPr>
            </a:lvl5pPr>
            <a:lvl6pPr marL="2290343" indent="0" algn="ctr">
              <a:buNone/>
              <a:defRPr>
                <a:solidFill>
                  <a:schemeClr val="tx1">
                    <a:tint val="75000"/>
                  </a:schemeClr>
                </a:solidFill>
              </a:defRPr>
            </a:lvl6pPr>
            <a:lvl7pPr marL="2748412" indent="0" algn="ctr">
              <a:buNone/>
              <a:defRPr>
                <a:solidFill>
                  <a:schemeClr val="tx1">
                    <a:tint val="75000"/>
                  </a:schemeClr>
                </a:solidFill>
              </a:defRPr>
            </a:lvl7pPr>
            <a:lvl8pPr marL="3206481" indent="0" algn="ctr">
              <a:buNone/>
              <a:defRPr>
                <a:solidFill>
                  <a:schemeClr val="tx1">
                    <a:tint val="75000"/>
                  </a:schemeClr>
                </a:solidFill>
              </a:defRPr>
            </a:lvl8pPr>
            <a:lvl9pPr marL="366454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38100">
              <a:lnSpc>
                <a:spcPts val="1625"/>
              </a:lnSpc>
            </a:pPr>
            <a:fld id="{81D60167-4931-47E6-BA6A-407CBD079E47}" type="slidenum">
              <a:rPr lang="en-US" spc="-25" smtClean="0"/>
              <a:t>‹#›</a:t>
            </a:fld>
            <a:endParaRPr lang="en-US" spc="-25" dirty="0"/>
          </a:p>
        </p:txBody>
      </p:sp>
    </p:spTree>
    <p:extLst>
      <p:ext uri="{BB962C8B-B14F-4D97-AF65-F5344CB8AC3E}">
        <p14:creationId xmlns:p14="http://schemas.microsoft.com/office/powerpoint/2010/main" val="1963913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8850" y="4809477"/>
            <a:ext cx="6639359" cy="567788"/>
          </a:xfrm>
        </p:spPr>
        <p:txBody>
          <a:bodyPr anchor="b">
            <a:normAutofit/>
          </a:bodyPr>
          <a:lstStyle>
            <a:lvl1pPr algn="l">
              <a:defRPr sz="2405"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8849" y="687070"/>
            <a:ext cx="6639360" cy="364740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3"/>
            </a:lvl1pPr>
            <a:lvl2pPr marL="458069" indent="0">
              <a:buNone/>
              <a:defRPr sz="1603"/>
            </a:lvl2pPr>
            <a:lvl3pPr marL="916137" indent="0">
              <a:buNone/>
              <a:defRPr sz="1603"/>
            </a:lvl3pPr>
            <a:lvl4pPr marL="1374206" indent="0">
              <a:buNone/>
              <a:defRPr sz="1603"/>
            </a:lvl4pPr>
            <a:lvl5pPr marL="1832275" indent="0">
              <a:buNone/>
              <a:defRPr sz="1603"/>
            </a:lvl5pPr>
            <a:lvl6pPr marL="2290343" indent="0">
              <a:buNone/>
              <a:defRPr sz="1603"/>
            </a:lvl6pPr>
            <a:lvl7pPr marL="2748412" indent="0">
              <a:buNone/>
              <a:defRPr sz="1603"/>
            </a:lvl7pPr>
            <a:lvl8pPr marL="3206481" indent="0">
              <a:buNone/>
              <a:defRPr sz="1603"/>
            </a:lvl8pPr>
            <a:lvl9pPr marL="3664549" indent="0">
              <a:buNone/>
              <a:defRPr sz="1603"/>
            </a:lvl9pPr>
          </a:lstStyle>
          <a:p>
            <a:r>
              <a:rPr lang="en-US"/>
              <a:t>Click icon to add picture</a:t>
            </a:r>
            <a:endParaRPr lang="en-US" dirty="0"/>
          </a:p>
        </p:txBody>
      </p:sp>
      <p:sp>
        <p:nvSpPr>
          <p:cNvPr id="4" name="Text Placeholder 3"/>
          <p:cNvSpPr>
            <a:spLocks noGrp="1"/>
          </p:cNvSpPr>
          <p:nvPr>
            <p:ph type="body" sz="half" idx="2"/>
          </p:nvPr>
        </p:nvSpPr>
        <p:spPr>
          <a:xfrm>
            <a:off x="868850" y="5377265"/>
            <a:ext cx="6639358" cy="494626"/>
          </a:xfrm>
        </p:spPr>
        <p:txBody>
          <a:bodyPr>
            <a:normAutofit/>
          </a:bodyPr>
          <a:lstStyle>
            <a:lvl1pPr marL="0" indent="0">
              <a:buNone/>
              <a:defRPr sz="1202"/>
            </a:lvl1pPr>
            <a:lvl2pPr marL="458069" indent="0">
              <a:buNone/>
              <a:defRPr sz="1202"/>
            </a:lvl2pPr>
            <a:lvl3pPr marL="916137" indent="0">
              <a:buNone/>
              <a:defRPr sz="1002"/>
            </a:lvl3pPr>
            <a:lvl4pPr marL="1374206" indent="0">
              <a:buNone/>
              <a:defRPr sz="902"/>
            </a:lvl4pPr>
            <a:lvl5pPr marL="1832275" indent="0">
              <a:buNone/>
              <a:defRPr sz="902"/>
            </a:lvl5pPr>
            <a:lvl6pPr marL="2290343" indent="0">
              <a:buNone/>
              <a:defRPr sz="902"/>
            </a:lvl6pPr>
            <a:lvl7pPr marL="2748412" indent="0">
              <a:buNone/>
              <a:defRPr sz="902"/>
            </a:lvl7pPr>
            <a:lvl8pPr marL="3206481" indent="0">
              <a:buNone/>
              <a:defRPr sz="902"/>
            </a:lvl8pPr>
            <a:lvl9pPr marL="3664549" indent="0">
              <a:buNone/>
              <a:defRPr sz="902"/>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38100">
              <a:lnSpc>
                <a:spcPts val="1625"/>
              </a:lnSpc>
            </a:pPr>
            <a:fld id="{81D60167-4931-47E6-BA6A-407CBD079E47}" type="slidenum">
              <a:rPr lang="en-US" spc="-25" smtClean="0"/>
              <a:t>‹#›</a:t>
            </a:fld>
            <a:endParaRPr lang="en-US" spc="-25" dirty="0"/>
          </a:p>
        </p:txBody>
      </p:sp>
    </p:spTree>
    <p:extLst>
      <p:ext uri="{BB962C8B-B14F-4D97-AF65-F5344CB8AC3E}">
        <p14:creationId xmlns:p14="http://schemas.microsoft.com/office/powerpoint/2010/main" val="3895301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8849" y="1450481"/>
            <a:ext cx="6639360" cy="1984869"/>
          </a:xfrm>
        </p:spPr>
        <p:txBody>
          <a:bodyPr/>
          <a:lstStyle>
            <a:lvl1pPr>
              <a:defRPr sz="4809"/>
            </a:lvl1pPr>
          </a:lstStyle>
          <a:p>
            <a:r>
              <a:rPr lang="en-US"/>
              <a:t>Click to edit Master title style</a:t>
            </a:r>
            <a:endParaRPr lang="en-US" dirty="0"/>
          </a:p>
        </p:txBody>
      </p:sp>
      <p:sp>
        <p:nvSpPr>
          <p:cNvPr id="8" name="Text Placeholder 3"/>
          <p:cNvSpPr>
            <a:spLocks noGrp="1"/>
          </p:cNvSpPr>
          <p:nvPr>
            <p:ph type="body" sz="half" idx="2"/>
          </p:nvPr>
        </p:nvSpPr>
        <p:spPr>
          <a:xfrm>
            <a:off x="868849" y="3664374"/>
            <a:ext cx="6639360" cy="2366574"/>
          </a:xfrm>
        </p:spPr>
        <p:txBody>
          <a:bodyPr anchor="ctr">
            <a:normAutofit/>
          </a:bodyPr>
          <a:lstStyle>
            <a:lvl1pPr marL="0" indent="0">
              <a:buNone/>
              <a:defRPr sz="1803"/>
            </a:lvl1pPr>
            <a:lvl2pPr marL="458069" indent="0">
              <a:buNone/>
              <a:defRPr sz="1202"/>
            </a:lvl2pPr>
            <a:lvl3pPr marL="916137" indent="0">
              <a:buNone/>
              <a:defRPr sz="1002"/>
            </a:lvl3pPr>
            <a:lvl4pPr marL="1374206" indent="0">
              <a:buNone/>
              <a:defRPr sz="902"/>
            </a:lvl4pPr>
            <a:lvl5pPr marL="1832275" indent="0">
              <a:buNone/>
              <a:defRPr sz="902"/>
            </a:lvl5pPr>
            <a:lvl6pPr marL="2290343" indent="0">
              <a:buNone/>
              <a:defRPr sz="902"/>
            </a:lvl6pPr>
            <a:lvl7pPr marL="2748412" indent="0">
              <a:buNone/>
              <a:defRPr sz="902"/>
            </a:lvl7pPr>
            <a:lvl8pPr marL="3206481" indent="0">
              <a:buNone/>
              <a:defRPr sz="902"/>
            </a:lvl8pPr>
            <a:lvl9pPr marL="3664549" indent="0">
              <a:buNone/>
              <a:defRPr sz="902"/>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38100">
              <a:lnSpc>
                <a:spcPts val="1625"/>
              </a:lnSpc>
            </a:pPr>
            <a:fld id="{81D60167-4931-47E6-BA6A-407CBD079E47}" type="slidenum">
              <a:rPr lang="en-US" spc="-25" smtClean="0"/>
              <a:t>‹#›</a:t>
            </a:fld>
            <a:endParaRPr lang="en-US" spc="-25" dirty="0"/>
          </a:p>
        </p:txBody>
      </p:sp>
    </p:spTree>
    <p:extLst>
      <p:ext uri="{BB962C8B-B14F-4D97-AF65-F5344CB8AC3E}">
        <p14:creationId xmlns:p14="http://schemas.microsoft.com/office/powerpoint/2010/main" val="419118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4691" y="1450482"/>
            <a:ext cx="6017719" cy="2321941"/>
          </a:xfrm>
        </p:spPr>
        <p:txBody>
          <a:bodyPr/>
          <a:lstStyle>
            <a:lvl1pPr>
              <a:defRPr sz="4809"/>
            </a:lvl1pPr>
          </a:lstStyle>
          <a:p>
            <a:r>
              <a:rPr lang="en-US"/>
              <a:t>Click to edit Master title style</a:t>
            </a:r>
            <a:endParaRPr lang="en-US" dirty="0"/>
          </a:p>
        </p:txBody>
      </p:sp>
      <p:sp>
        <p:nvSpPr>
          <p:cNvPr id="14" name="Text Placeholder 3"/>
          <p:cNvSpPr>
            <a:spLocks noGrp="1"/>
          </p:cNvSpPr>
          <p:nvPr>
            <p:ph type="body" sz="half" idx="13"/>
          </p:nvPr>
        </p:nvSpPr>
        <p:spPr>
          <a:xfrm>
            <a:off x="1458571" y="3772422"/>
            <a:ext cx="5465010" cy="342808"/>
          </a:xfrm>
        </p:spPr>
        <p:txBody>
          <a:bodyPr anchor="t">
            <a:normAutofit/>
          </a:bodyPr>
          <a:lstStyle>
            <a:lvl1pPr marL="0" indent="0">
              <a:buNone/>
              <a:defRPr lang="en-US" sz="1403" b="0" i="0" kern="1200" cap="small" dirty="0">
                <a:solidFill>
                  <a:schemeClr val="accent1"/>
                </a:solidFill>
                <a:latin typeface="Times New Roman" panose="02020603050405020304" pitchFamily="18" charset="0"/>
                <a:ea typeface="+mj-ea"/>
                <a:cs typeface="+mj-cs"/>
              </a:defRPr>
            </a:lvl1pPr>
            <a:lvl2pPr marL="458069" indent="0">
              <a:buNone/>
              <a:defRPr sz="1202"/>
            </a:lvl2pPr>
            <a:lvl3pPr marL="916137" indent="0">
              <a:buNone/>
              <a:defRPr sz="1002"/>
            </a:lvl3pPr>
            <a:lvl4pPr marL="1374206" indent="0">
              <a:buNone/>
              <a:defRPr sz="902"/>
            </a:lvl4pPr>
            <a:lvl5pPr marL="1832275" indent="0">
              <a:buNone/>
              <a:defRPr sz="902"/>
            </a:lvl5pPr>
            <a:lvl6pPr marL="2290343" indent="0">
              <a:buNone/>
              <a:defRPr sz="902"/>
            </a:lvl6pPr>
            <a:lvl7pPr marL="2748412" indent="0">
              <a:buNone/>
              <a:defRPr sz="902"/>
            </a:lvl7pPr>
            <a:lvl8pPr marL="3206481" indent="0">
              <a:buNone/>
              <a:defRPr sz="902"/>
            </a:lvl8pPr>
            <a:lvl9pPr marL="3664549" indent="0">
              <a:buNone/>
              <a:defRPr sz="902"/>
            </a:lvl9pPr>
          </a:lstStyle>
          <a:p>
            <a:pPr lvl="0"/>
            <a:r>
              <a:rPr lang="en-US" dirty="0"/>
              <a:t>Click to edit Master text styles</a:t>
            </a:r>
          </a:p>
        </p:txBody>
      </p:sp>
      <p:sp>
        <p:nvSpPr>
          <p:cNvPr id="10" name="Text Placeholder 3"/>
          <p:cNvSpPr>
            <a:spLocks noGrp="1"/>
          </p:cNvSpPr>
          <p:nvPr>
            <p:ph type="body" sz="half" idx="2"/>
          </p:nvPr>
        </p:nvSpPr>
        <p:spPr>
          <a:xfrm>
            <a:off x="868849" y="4358714"/>
            <a:ext cx="6639360" cy="1679504"/>
          </a:xfrm>
        </p:spPr>
        <p:txBody>
          <a:bodyPr anchor="ctr">
            <a:normAutofit/>
          </a:bodyPr>
          <a:lstStyle>
            <a:lvl1pPr marL="0" indent="0">
              <a:buNone/>
              <a:defRPr sz="1803"/>
            </a:lvl1pPr>
            <a:lvl2pPr marL="458069" indent="0">
              <a:buNone/>
              <a:defRPr sz="1202"/>
            </a:lvl2pPr>
            <a:lvl3pPr marL="916137" indent="0">
              <a:buNone/>
              <a:defRPr sz="1002"/>
            </a:lvl3pPr>
            <a:lvl4pPr marL="1374206" indent="0">
              <a:buNone/>
              <a:defRPr sz="902"/>
            </a:lvl4pPr>
            <a:lvl5pPr marL="1832275" indent="0">
              <a:buNone/>
              <a:defRPr sz="902"/>
            </a:lvl5pPr>
            <a:lvl6pPr marL="2290343" indent="0">
              <a:buNone/>
              <a:defRPr sz="902"/>
            </a:lvl6pPr>
            <a:lvl7pPr marL="2748412" indent="0">
              <a:buNone/>
              <a:defRPr sz="902"/>
            </a:lvl7pPr>
            <a:lvl8pPr marL="3206481" indent="0">
              <a:buNone/>
              <a:defRPr sz="902"/>
            </a:lvl8pPr>
            <a:lvl9pPr marL="3664549" indent="0">
              <a:buNone/>
              <a:defRPr sz="902"/>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38100">
              <a:lnSpc>
                <a:spcPts val="1625"/>
              </a:lnSpc>
            </a:pPr>
            <a:fld id="{81D60167-4931-47E6-BA6A-407CBD079E47}" type="slidenum">
              <a:rPr lang="en-US" spc="-25" smtClean="0"/>
              <a:pPr marL="38100">
                <a:lnSpc>
                  <a:spcPts val="1625"/>
                </a:lnSpc>
              </a:pPr>
              <a:t>‹#›</a:t>
            </a:fld>
            <a:endParaRPr lang="en-US" spc="-25" dirty="0"/>
          </a:p>
        </p:txBody>
      </p:sp>
      <p:sp>
        <p:nvSpPr>
          <p:cNvPr id="9" name="TextBox 8"/>
          <p:cNvSpPr txBox="1"/>
          <p:nvPr/>
        </p:nvSpPr>
        <p:spPr>
          <a:xfrm>
            <a:off x="675769" y="973051"/>
            <a:ext cx="603262" cy="1973418"/>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23" dirty="0">
                <a:latin typeface="Times New Roman" panose="02020603050405020304" pitchFamily="18" charset="0"/>
              </a:rPr>
              <a:t>“</a:t>
            </a:r>
          </a:p>
        </p:txBody>
      </p:sp>
      <p:sp>
        <p:nvSpPr>
          <p:cNvPr id="13" name="TextBox 12"/>
          <p:cNvSpPr txBox="1"/>
          <p:nvPr/>
        </p:nvSpPr>
        <p:spPr>
          <a:xfrm>
            <a:off x="7019134" y="2618627"/>
            <a:ext cx="603262" cy="1973418"/>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23" dirty="0">
                <a:latin typeface="Times New Roman" panose="02020603050405020304" pitchFamily="18" charset="0"/>
              </a:rPr>
              <a:t>”</a:t>
            </a:r>
          </a:p>
        </p:txBody>
      </p:sp>
    </p:spTree>
    <p:extLst>
      <p:ext uri="{BB962C8B-B14F-4D97-AF65-F5344CB8AC3E}">
        <p14:creationId xmlns:p14="http://schemas.microsoft.com/office/powerpoint/2010/main" val="685194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8848" y="3129987"/>
            <a:ext cx="6639361" cy="1656241"/>
          </a:xfrm>
        </p:spPr>
        <p:txBody>
          <a:bodyPr anchor="b"/>
          <a:lstStyle>
            <a:lvl1pPr algn="l">
              <a:defRPr sz="4008" b="0" cap="none"/>
            </a:lvl1pPr>
          </a:lstStyle>
          <a:p>
            <a:r>
              <a:rPr lang="en-US"/>
              <a:t>Click to edit Master title style</a:t>
            </a:r>
            <a:endParaRPr lang="en-US" dirty="0"/>
          </a:p>
        </p:txBody>
      </p:sp>
      <p:sp>
        <p:nvSpPr>
          <p:cNvPr id="3" name="Text Placeholder 2"/>
          <p:cNvSpPr>
            <a:spLocks noGrp="1"/>
          </p:cNvSpPr>
          <p:nvPr>
            <p:ph type="body" idx="1"/>
          </p:nvPr>
        </p:nvSpPr>
        <p:spPr>
          <a:xfrm>
            <a:off x="868849" y="4786228"/>
            <a:ext cx="6639360" cy="861993"/>
          </a:xfrm>
        </p:spPr>
        <p:txBody>
          <a:bodyPr anchor="t"/>
          <a:lstStyle>
            <a:lvl1pPr marL="0" indent="0" algn="l">
              <a:buNone/>
              <a:defRPr sz="2004" cap="none">
                <a:solidFill>
                  <a:schemeClr val="accent1"/>
                </a:solidFill>
              </a:defRPr>
            </a:lvl1pPr>
            <a:lvl2pPr marL="458069" indent="0">
              <a:buNone/>
              <a:defRPr sz="1803">
                <a:solidFill>
                  <a:schemeClr val="tx1">
                    <a:tint val="75000"/>
                  </a:schemeClr>
                </a:solidFill>
              </a:defRPr>
            </a:lvl2pPr>
            <a:lvl3pPr marL="916137" indent="0">
              <a:buNone/>
              <a:defRPr sz="1603">
                <a:solidFill>
                  <a:schemeClr val="tx1">
                    <a:tint val="75000"/>
                  </a:schemeClr>
                </a:solidFill>
              </a:defRPr>
            </a:lvl3pPr>
            <a:lvl4pPr marL="1374206" indent="0">
              <a:buNone/>
              <a:defRPr sz="1403">
                <a:solidFill>
                  <a:schemeClr val="tx1">
                    <a:tint val="75000"/>
                  </a:schemeClr>
                </a:solidFill>
              </a:defRPr>
            </a:lvl4pPr>
            <a:lvl5pPr marL="1832275" indent="0">
              <a:buNone/>
              <a:defRPr sz="1403">
                <a:solidFill>
                  <a:schemeClr val="tx1">
                    <a:tint val="75000"/>
                  </a:schemeClr>
                </a:solidFill>
              </a:defRPr>
            </a:lvl5pPr>
            <a:lvl6pPr marL="2290343" indent="0">
              <a:buNone/>
              <a:defRPr sz="1403">
                <a:solidFill>
                  <a:schemeClr val="tx1">
                    <a:tint val="75000"/>
                  </a:schemeClr>
                </a:solidFill>
              </a:defRPr>
            </a:lvl6pPr>
            <a:lvl7pPr marL="2748412" indent="0">
              <a:buNone/>
              <a:defRPr sz="1403">
                <a:solidFill>
                  <a:schemeClr val="tx1">
                    <a:tint val="75000"/>
                  </a:schemeClr>
                </a:solidFill>
              </a:defRPr>
            </a:lvl7pPr>
            <a:lvl8pPr marL="3206481" indent="0">
              <a:buNone/>
              <a:defRPr sz="1403">
                <a:solidFill>
                  <a:schemeClr val="tx1">
                    <a:tint val="75000"/>
                  </a:schemeClr>
                </a:solidFill>
              </a:defRPr>
            </a:lvl8pPr>
            <a:lvl9pPr marL="3664549" indent="0">
              <a:buNone/>
              <a:defRPr sz="140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38100">
              <a:lnSpc>
                <a:spcPts val="1625"/>
              </a:lnSpc>
            </a:pPr>
            <a:fld id="{81D60167-4931-47E6-BA6A-407CBD079E47}" type="slidenum">
              <a:rPr lang="en-US" spc="-25" smtClean="0"/>
              <a:pPr marL="38100">
                <a:lnSpc>
                  <a:spcPts val="1625"/>
                </a:lnSpc>
              </a:pPr>
              <a:t>‹#›</a:t>
            </a:fld>
            <a:endParaRPr lang="en-US" spc="-25" dirty="0"/>
          </a:p>
        </p:txBody>
      </p:sp>
    </p:spTree>
    <p:extLst>
      <p:ext uri="{BB962C8B-B14F-4D97-AF65-F5344CB8AC3E}">
        <p14:creationId xmlns:p14="http://schemas.microsoft.com/office/powerpoint/2010/main" val="4217497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8"/>
            </a:lvl1pPr>
          </a:lstStyle>
          <a:p>
            <a:r>
              <a:rPr lang="en-US"/>
              <a:t>Click to edit Master title style</a:t>
            </a:r>
            <a:endParaRPr lang="en-US" dirty="0"/>
          </a:p>
        </p:txBody>
      </p:sp>
      <p:sp>
        <p:nvSpPr>
          <p:cNvPr id="3" name="Text Placeholder 2"/>
          <p:cNvSpPr>
            <a:spLocks noGrp="1"/>
          </p:cNvSpPr>
          <p:nvPr>
            <p:ph type="body" idx="1"/>
          </p:nvPr>
        </p:nvSpPr>
        <p:spPr>
          <a:xfrm>
            <a:off x="476153" y="1984869"/>
            <a:ext cx="2216866" cy="577329"/>
          </a:xfrm>
        </p:spPr>
        <p:txBody>
          <a:bodyPr anchor="b">
            <a:noAutofit/>
          </a:bodyPr>
          <a:lstStyle>
            <a:lvl1pPr marL="0" indent="0">
              <a:buNone/>
              <a:defRPr sz="2405" b="0">
                <a:solidFill>
                  <a:schemeClr val="accent1"/>
                </a:solidFill>
              </a:defRPr>
            </a:lvl1pPr>
            <a:lvl2pPr marL="458069" indent="0">
              <a:buNone/>
              <a:defRPr sz="2004" b="1"/>
            </a:lvl2pPr>
            <a:lvl3pPr marL="916137" indent="0">
              <a:buNone/>
              <a:defRPr sz="1803" b="1"/>
            </a:lvl3pPr>
            <a:lvl4pPr marL="1374206" indent="0">
              <a:buNone/>
              <a:defRPr sz="1603" b="1"/>
            </a:lvl4pPr>
            <a:lvl5pPr marL="1832275" indent="0">
              <a:buNone/>
              <a:defRPr sz="1603" b="1"/>
            </a:lvl5pPr>
            <a:lvl6pPr marL="2290343" indent="0">
              <a:buNone/>
              <a:defRPr sz="1603" b="1"/>
            </a:lvl6pPr>
            <a:lvl7pPr marL="2748412" indent="0">
              <a:buNone/>
              <a:defRPr sz="1603" b="1"/>
            </a:lvl7pPr>
            <a:lvl8pPr marL="3206481" indent="0">
              <a:buNone/>
              <a:defRPr sz="1603" b="1"/>
            </a:lvl8pPr>
            <a:lvl9pPr marL="3664549" indent="0">
              <a:buNone/>
              <a:defRPr sz="1603" b="1"/>
            </a:lvl9pPr>
          </a:lstStyle>
          <a:p>
            <a:pPr lvl="0"/>
            <a:r>
              <a:rPr lang="en-US"/>
              <a:t>Click to edit Master text styles</a:t>
            </a:r>
          </a:p>
        </p:txBody>
      </p:sp>
      <p:sp>
        <p:nvSpPr>
          <p:cNvPr id="16" name="Text Placeholder 3"/>
          <p:cNvSpPr>
            <a:spLocks noGrp="1"/>
          </p:cNvSpPr>
          <p:nvPr>
            <p:ph type="body" sz="half" idx="15"/>
          </p:nvPr>
        </p:nvSpPr>
        <p:spPr>
          <a:xfrm>
            <a:off x="490835" y="2671939"/>
            <a:ext cx="2202184" cy="3595985"/>
          </a:xfrm>
        </p:spPr>
        <p:txBody>
          <a:bodyPr anchor="t">
            <a:normAutofit/>
          </a:bodyPr>
          <a:lstStyle>
            <a:lvl1pPr marL="0" indent="0">
              <a:buNone/>
              <a:defRPr sz="1403"/>
            </a:lvl1pPr>
            <a:lvl2pPr marL="458069" indent="0">
              <a:buNone/>
              <a:defRPr sz="1202"/>
            </a:lvl2pPr>
            <a:lvl3pPr marL="916137" indent="0">
              <a:buNone/>
              <a:defRPr sz="1002"/>
            </a:lvl3pPr>
            <a:lvl4pPr marL="1374206" indent="0">
              <a:buNone/>
              <a:defRPr sz="902"/>
            </a:lvl4pPr>
            <a:lvl5pPr marL="1832275" indent="0">
              <a:buNone/>
              <a:defRPr sz="902"/>
            </a:lvl5pPr>
            <a:lvl6pPr marL="2290343" indent="0">
              <a:buNone/>
              <a:defRPr sz="902"/>
            </a:lvl6pPr>
            <a:lvl7pPr marL="2748412" indent="0">
              <a:buNone/>
              <a:defRPr sz="902"/>
            </a:lvl7pPr>
            <a:lvl8pPr marL="3206481" indent="0">
              <a:buNone/>
              <a:defRPr sz="902"/>
            </a:lvl8pPr>
            <a:lvl9pPr marL="3664549" indent="0">
              <a:buNone/>
              <a:defRPr sz="902"/>
            </a:lvl9pPr>
          </a:lstStyle>
          <a:p>
            <a:pPr lvl="0"/>
            <a:r>
              <a:rPr lang="en-US"/>
              <a:t>Click to edit Master text styles</a:t>
            </a:r>
          </a:p>
        </p:txBody>
      </p:sp>
      <p:sp>
        <p:nvSpPr>
          <p:cNvPr id="5" name="Text Placeholder 4"/>
          <p:cNvSpPr>
            <a:spLocks noGrp="1"/>
          </p:cNvSpPr>
          <p:nvPr>
            <p:ph type="body" sz="quarter" idx="3"/>
          </p:nvPr>
        </p:nvSpPr>
        <p:spPr>
          <a:xfrm>
            <a:off x="2921597" y="1984869"/>
            <a:ext cx="2208873" cy="577329"/>
          </a:xfrm>
        </p:spPr>
        <p:txBody>
          <a:bodyPr anchor="b">
            <a:noAutofit/>
          </a:bodyPr>
          <a:lstStyle>
            <a:lvl1pPr marL="0" indent="0">
              <a:buNone/>
              <a:defRPr sz="2405" b="0">
                <a:solidFill>
                  <a:schemeClr val="accent1"/>
                </a:solidFill>
              </a:defRPr>
            </a:lvl1pPr>
            <a:lvl2pPr marL="458069" indent="0">
              <a:buNone/>
              <a:defRPr sz="2004" b="1"/>
            </a:lvl2pPr>
            <a:lvl3pPr marL="916137" indent="0">
              <a:buNone/>
              <a:defRPr sz="1803" b="1"/>
            </a:lvl3pPr>
            <a:lvl4pPr marL="1374206" indent="0">
              <a:buNone/>
              <a:defRPr sz="1603" b="1"/>
            </a:lvl4pPr>
            <a:lvl5pPr marL="1832275" indent="0">
              <a:buNone/>
              <a:defRPr sz="1603" b="1"/>
            </a:lvl5pPr>
            <a:lvl6pPr marL="2290343" indent="0">
              <a:buNone/>
              <a:defRPr sz="1603" b="1"/>
            </a:lvl6pPr>
            <a:lvl7pPr marL="2748412" indent="0">
              <a:buNone/>
              <a:defRPr sz="1603" b="1"/>
            </a:lvl7pPr>
            <a:lvl8pPr marL="3206481" indent="0">
              <a:buNone/>
              <a:defRPr sz="1603" b="1"/>
            </a:lvl8pPr>
            <a:lvl9pPr marL="3664549" indent="0">
              <a:buNone/>
              <a:defRPr sz="1603" b="1"/>
            </a:lvl9pPr>
          </a:lstStyle>
          <a:p>
            <a:pPr lvl="0"/>
            <a:r>
              <a:rPr lang="en-US"/>
              <a:t>Click to edit Master text styles</a:t>
            </a:r>
          </a:p>
        </p:txBody>
      </p:sp>
      <p:sp>
        <p:nvSpPr>
          <p:cNvPr id="19" name="Text Placeholder 3"/>
          <p:cNvSpPr>
            <a:spLocks noGrp="1"/>
          </p:cNvSpPr>
          <p:nvPr>
            <p:ph type="body" sz="half" idx="16"/>
          </p:nvPr>
        </p:nvSpPr>
        <p:spPr>
          <a:xfrm>
            <a:off x="2913657" y="2671939"/>
            <a:ext cx="2216812" cy="3595985"/>
          </a:xfrm>
        </p:spPr>
        <p:txBody>
          <a:bodyPr anchor="t">
            <a:normAutofit/>
          </a:bodyPr>
          <a:lstStyle>
            <a:lvl1pPr marL="0" indent="0">
              <a:buNone/>
              <a:defRPr sz="1403"/>
            </a:lvl1pPr>
            <a:lvl2pPr marL="458069" indent="0">
              <a:buNone/>
              <a:defRPr sz="1202"/>
            </a:lvl2pPr>
            <a:lvl3pPr marL="916137" indent="0">
              <a:buNone/>
              <a:defRPr sz="1002"/>
            </a:lvl3pPr>
            <a:lvl4pPr marL="1374206" indent="0">
              <a:buNone/>
              <a:defRPr sz="902"/>
            </a:lvl4pPr>
            <a:lvl5pPr marL="1832275" indent="0">
              <a:buNone/>
              <a:defRPr sz="902"/>
            </a:lvl5pPr>
            <a:lvl6pPr marL="2290343" indent="0">
              <a:buNone/>
              <a:defRPr sz="902"/>
            </a:lvl6pPr>
            <a:lvl7pPr marL="2748412" indent="0">
              <a:buNone/>
              <a:defRPr sz="902"/>
            </a:lvl7pPr>
            <a:lvl8pPr marL="3206481" indent="0">
              <a:buNone/>
              <a:defRPr sz="902"/>
            </a:lvl8pPr>
            <a:lvl9pPr marL="3664549" indent="0">
              <a:buNone/>
              <a:defRPr sz="902"/>
            </a:lvl9pPr>
          </a:lstStyle>
          <a:p>
            <a:pPr lvl="0"/>
            <a:r>
              <a:rPr lang="en-US"/>
              <a:t>Click to edit Master text styles</a:t>
            </a:r>
          </a:p>
        </p:txBody>
      </p:sp>
      <p:sp>
        <p:nvSpPr>
          <p:cNvPr id="14" name="Text Placeholder 4"/>
          <p:cNvSpPr>
            <a:spLocks noGrp="1"/>
          </p:cNvSpPr>
          <p:nvPr>
            <p:ph type="body" sz="quarter" idx="13"/>
          </p:nvPr>
        </p:nvSpPr>
        <p:spPr>
          <a:xfrm>
            <a:off x="5359764" y="1984869"/>
            <a:ext cx="2205768" cy="577329"/>
          </a:xfrm>
        </p:spPr>
        <p:txBody>
          <a:bodyPr anchor="b">
            <a:noAutofit/>
          </a:bodyPr>
          <a:lstStyle>
            <a:lvl1pPr marL="0" indent="0">
              <a:buNone/>
              <a:defRPr sz="2405" b="0">
                <a:solidFill>
                  <a:schemeClr val="accent1"/>
                </a:solidFill>
              </a:defRPr>
            </a:lvl1pPr>
            <a:lvl2pPr marL="458069" indent="0">
              <a:buNone/>
              <a:defRPr sz="2004" b="1"/>
            </a:lvl2pPr>
            <a:lvl3pPr marL="916137" indent="0">
              <a:buNone/>
              <a:defRPr sz="1803" b="1"/>
            </a:lvl3pPr>
            <a:lvl4pPr marL="1374206" indent="0">
              <a:buNone/>
              <a:defRPr sz="1603" b="1"/>
            </a:lvl4pPr>
            <a:lvl5pPr marL="1832275" indent="0">
              <a:buNone/>
              <a:defRPr sz="1603" b="1"/>
            </a:lvl5pPr>
            <a:lvl6pPr marL="2290343" indent="0">
              <a:buNone/>
              <a:defRPr sz="1603" b="1"/>
            </a:lvl6pPr>
            <a:lvl7pPr marL="2748412" indent="0">
              <a:buNone/>
              <a:defRPr sz="1603" b="1"/>
            </a:lvl7pPr>
            <a:lvl8pPr marL="3206481" indent="0">
              <a:buNone/>
              <a:defRPr sz="1603" b="1"/>
            </a:lvl8pPr>
            <a:lvl9pPr marL="3664549" indent="0">
              <a:buNone/>
              <a:defRPr sz="1603" b="1"/>
            </a:lvl9pPr>
          </a:lstStyle>
          <a:p>
            <a:pPr lvl="0"/>
            <a:r>
              <a:rPr lang="en-US"/>
              <a:t>Click to edit Master text styles</a:t>
            </a:r>
          </a:p>
        </p:txBody>
      </p:sp>
      <p:sp>
        <p:nvSpPr>
          <p:cNvPr id="20" name="Text Placeholder 3"/>
          <p:cNvSpPr>
            <a:spLocks noGrp="1"/>
          </p:cNvSpPr>
          <p:nvPr>
            <p:ph type="body" sz="half" idx="17"/>
          </p:nvPr>
        </p:nvSpPr>
        <p:spPr>
          <a:xfrm>
            <a:off x="5359764" y="2671939"/>
            <a:ext cx="2205768" cy="3595985"/>
          </a:xfrm>
        </p:spPr>
        <p:txBody>
          <a:bodyPr anchor="t">
            <a:normAutofit/>
          </a:bodyPr>
          <a:lstStyle>
            <a:lvl1pPr marL="0" indent="0">
              <a:buNone/>
              <a:defRPr sz="1403"/>
            </a:lvl1pPr>
            <a:lvl2pPr marL="458069" indent="0">
              <a:buNone/>
              <a:defRPr sz="1202"/>
            </a:lvl2pPr>
            <a:lvl3pPr marL="916137" indent="0">
              <a:buNone/>
              <a:defRPr sz="1002"/>
            </a:lvl3pPr>
            <a:lvl4pPr marL="1374206" indent="0">
              <a:buNone/>
              <a:defRPr sz="902"/>
            </a:lvl4pPr>
            <a:lvl5pPr marL="1832275" indent="0">
              <a:buNone/>
              <a:defRPr sz="902"/>
            </a:lvl5pPr>
            <a:lvl6pPr marL="2290343" indent="0">
              <a:buNone/>
              <a:defRPr sz="902"/>
            </a:lvl6pPr>
            <a:lvl7pPr marL="2748412" indent="0">
              <a:buNone/>
              <a:defRPr sz="902"/>
            </a:lvl7pPr>
            <a:lvl8pPr marL="3206481" indent="0">
              <a:buNone/>
              <a:defRPr sz="902"/>
            </a:lvl8pPr>
            <a:lvl9pPr marL="3664549" indent="0">
              <a:buNone/>
              <a:defRPr sz="902"/>
            </a:lvl9pPr>
          </a:lstStyle>
          <a:p>
            <a:pPr lvl="0"/>
            <a:r>
              <a:rPr lang="en-US"/>
              <a:t>Click to edit Master text styles</a:t>
            </a:r>
          </a:p>
        </p:txBody>
      </p:sp>
      <p:cxnSp>
        <p:nvCxnSpPr>
          <p:cNvPr id="17" name="Straight Connector 16"/>
          <p:cNvCxnSpPr/>
          <p:nvPr/>
        </p:nvCxnSpPr>
        <p:spPr>
          <a:xfrm>
            <a:off x="2803099" y="2137551"/>
            <a:ext cx="0" cy="396973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37538" y="2137551"/>
            <a:ext cx="0" cy="39742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t>11/20/2024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38100">
              <a:lnSpc>
                <a:spcPts val="1625"/>
              </a:lnSpc>
            </a:pPr>
            <a:fld id="{81D60167-4931-47E6-BA6A-407CBD079E47}" type="slidenum">
              <a:rPr lang="en-US" spc="-25" smtClean="0"/>
              <a:t>‹#›</a:t>
            </a:fld>
            <a:endParaRPr lang="en-US" spc="-25" dirty="0"/>
          </a:p>
        </p:txBody>
      </p:sp>
    </p:spTree>
    <p:extLst>
      <p:ext uri="{BB962C8B-B14F-4D97-AF65-F5344CB8AC3E}">
        <p14:creationId xmlns:p14="http://schemas.microsoft.com/office/powerpoint/2010/main" val="4178961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8"/>
            </a:lvl1pPr>
          </a:lstStyle>
          <a:p>
            <a:r>
              <a:rPr lang="en-US"/>
              <a:t>Click to edit Master title style</a:t>
            </a:r>
            <a:endParaRPr lang="en-US" dirty="0"/>
          </a:p>
        </p:txBody>
      </p:sp>
      <p:sp>
        <p:nvSpPr>
          <p:cNvPr id="3" name="Text Placeholder 2"/>
          <p:cNvSpPr>
            <a:spLocks noGrp="1"/>
          </p:cNvSpPr>
          <p:nvPr>
            <p:ph type="body" idx="1"/>
          </p:nvPr>
        </p:nvSpPr>
        <p:spPr>
          <a:xfrm>
            <a:off x="490835" y="4258821"/>
            <a:ext cx="2211739" cy="577329"/>
          </a:xfrm>
        </p:spPr>
        <p:txBody>
          <a:bodyPr anchor="b">
            <a:noAutofit/>
          </a:bodyPr>
          <a:lstStyle>
            <a:lvl1pPr marL="0" indent="0">
              <a:buNone/>
              <a:defRPr sz="2405" b="0">
                <a:solidFill>
                  <a:schemeClr val="accent1"/>
                </a:solidFill>
              </a:defRPr>
            </a:lvl1pPr>
            <a:lvl2pPr marL="458069" indent="0">
              <a:buNone/>
              <a:defRPr sz="2004" b="1"/>
            </a:lvl2pPr>
            <a:lvl3pPr marL="916137" indent="0">
              <a:buNone/>
              <a:defRPr sz="1803" b="1"/>
            </a:lvl3pPr>
            <a:lvl4pPr marL="1374206" indent="0">
              <a:buNone/>
              <a:defRPr sz="1603" b="1"/>
            </a:lvl4pPr>
            <a:lvl5pPr marL="1832275" indent="0">
              <a:buNone/>
              <a:defRPr sz="1603" b="1"/>
            </a:lvl5pPr>
            <a:lvl6pPr marL="2290343" indent="0">
              <a:buNone/>
              <a:defRPr sz="1603" b="1"/>
            </a:lvl6pPr>
            <a:lvl7pPr marL="2748412" indent="0">
              <a:buNone/>
              <a:defRPr sz="1603" b="1"/>
            </a:lvl7pPr>
            <a:lvl8pPr marL="3206481" indent="0">
              <a:buNone/>
              <a:defRPr sz="1603" b="1"/>
            </a:lvl8pPr>
            <a:lvl9pPr marL="3664549" indent="0">
              <a:buNone/>
              <a:defRPr sz="1603" b="1"/>
            </a:lvl9pPr>
          </a:lstStyle>
          <a:p>
            <a:pPr lvl="0"/>
            <a:r>
              <a:rPr lang="en-US"/>
              <a:t>Click to edit Master text styles</a:t>
            </a:r>
          </a:p>
        </p:txBody>
      </p:sp>
      <p:sp>
        <p:nvSpPr>
          <p:cNvPr id="29" name="Picture Placeholder 2"/>
          <p:cNvSpPr>
            <a:spLocks noGrp="1" noChangeAspect="1"/>
          </p:cNvSpPr>
          <p:nvPr>
            <p:ph type="pic" idx="15"/>
          </p:nvPr>
        </p:nvSpPr>
        <p:spPr>
          <a:xfrm>
            <a:off x="490835" y="2213892"/>
            <a:ext cx="2211739" cy="152682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3"/>
            </a:lvl1pPr>
            <a:lvl2pPr marL="458069" indent="0">
              <a:buNone/>
              <a:defRPr sz="1603"/>
            </a:lvl2pPr>
            <a:lvl3pPr marL="916137" indent="0">
              <a:buNone/>
              <a:defRPr sz="1603"/>
            </a:lvl3pPr>
            <a:lvl4pPr marL="1374206" indent="0">
              <a:buNone/>
              <a:defRPr sz="1603"/>
            </a:lvl4pPr>
            <a:lvl5pPr marL="1832275" indent="0">
              <a:buNone/>
              <a:defRPr sz="1603"/>
            </a:lvl5pPr>
            <a:lvl6pPr marL="2290343" indent="0">
              <a:buNone/>
              <a:defRPr sz="1603"/>
            </a:lvl6pPr>
            <a:lvl7pPr marL="2748412" indent="0">
              <a:buNone/>
              <a:defRPr sz="1603"/>
            </a:lvl7pPr>
            <a:lvl8pPr marL="3206481" indent="0">
              <a:buNone/>
              <a:defRPr sz="1603"/>
            </a:lvl8pPr>
            <a:lvl9pPr marL="3664549" indent="0">
              <a:buNone/>
              <a:defRPr sz="1603"/>
            </a:lvl9pPr>
          </a:lstStyle>
          <a:p>
            <a:r>
              <a:rPr lang="en-US"/>
              <a:t>Click icon to add picture</a:t>
            </a:r>
            <a:endParaRPr lang="en-US" dirty="0"/>
          </a:p>
        </p:txBody>
      </p:sp>
      <p:sp>
        <p:nvSpPr>
          <p:cNvPr id="22" name="Text Placeholder 3"/>
          <p:cNvSpPr>
            <a:spLocks noGrp="1"/>
          </p:cNvSpPr>
          <p:nvPr>
            <p:ph type="body" sz="half" idx="18"/>
          </p:nvPr>
        </p:nvSpPr>
        <p:spPr>
          <a:xfrm>
            <a:off x="490835" y="4836152"/>
            <a:ext cx="2211739" cy="660410"/>
          </a:xfrm>
        </p:spPr>
        <p:txBody>
          <a:bodyPr anchor="t">
            <a:normAutofit/>
          </a:bodyPr>
          <a:lstStyle>
            <a:lvl1pPr marL="0" indent="0">
              <a:buNone/>
              <a:defRPr sz="1403"/>
            </a:lvl1pPr>
            <a:lvl2pPr marL="458069" indent="0">
              <a:buNone/>
              <a:defRPr sz="1202"/>
            </a:lvl2pPr>
            <a:lvl3pPr marL="916137" indent="0">
              <a:buNone/>
              <a:defRPr sz="1002"/>
            </a:lvl3pPr>
            <a:lvl4pPr marL="1374206" indent="0">
              <a:buNone/>
              <a:defRPr sz="902"/>
            </a:lvl4pPr>
            <a:lvl5pPr marL="1832275" indent="0">
              <a:buNone/>
              <a:defRPr sz="902"/>
            </a:lvl5pPr>
            <a:lvl6pPr marL="2290343" indent="0">
              <a:buNone/>
              <a:defRPr sz="902"/>
            </a:lvl6pPr>
            <a:lvl7pPr marL="2748412" indent="0">
              <a:buNone/>
              <a:defRPr sz="902"/>
            </a:lvl7pPr>
            <a:lvl8pPr marL="3206481" indent="0">
              <a:buNone/>
              <a:defRPr sz="902"/>
            </a:lvl8pPr>
            <a:lvl9pPr marL="3664549" indent="0">
              <a:buNone/>
              <a:defRPr sz="902"/>
            </a:lvl9pPr>
          </a:lstStyle>
          <a:p>
            <a:pPr lvl="0"/>
            <a:r>
              <a:rPr lang="en-US"/>
              <a:t>Click to edit Master text styles</a:t>
            </a:r>
          </a:p>
        </p:txBody>
      </p:sp>
      <p:sp>
        <p:nvSpPr>
          <p:cNvPr id="5" name="Text Placeholder 4"/>
          <p:cNvSpPr>
            <a:spLocks noGrp="1"/>
          </p:cNvSpPr>
          <p:nvPr>
            <p:ph type="body" sz="quarter" idx="3"/>
          </p:nvPr>
        </p:nvSpPr>
        <p:spPr>
          <a:xfrm>
            <a:off x="2925897" y="4258821"/>
            <a:ext cx="2204573" cy="577329"/>
          </a:xfrm>
        </p:spPr>
        <p:txBody>
          <a:bodyPr anchor="b">
            <a:noAutofit/>
          </a:bodyPr>
          <a:lstStyle>
            <a:lvl1pPr marL="0" indent="0">
              <a:buNone/>
              <a:defRPr sz="2405" b="0">
                <a:solidFill>
                  <a:schemeClr val="accent1"/>
                </a:solidFill>
              </a:defRPr>
            </a:lvl1pPr>
            <a:lvl2pPr marL="458069" indent="0">
              <a:buNone/>
              <a:defRPr sz="2004" b="1"/>
            </a:lvl2pPr>
            <a:lvl3pPr marL="916137" indent="0">
              <a:buNone/>
              <a:defRPr sz="1803" b="1"/>
            </a:lvl3pPr>
            <a:lvl4pPr marL="1374206" indent="0">
              <a:buNone/>
              <a:defRPr sz="1603" b="1"/>
            </a:lvl4pPr>
            <a:lvl5pPr marL="1832275" indent="0">
              <a:buNone/>
              <a:defRPr sz="1603" b="1"/>
            </a:lvl5pPr>
            <a:lvl6pPr marL="2290343" indent="0">
              <a:buNone/>
              <a:defRPr sz="1603" b="1"/>
            </a:lvl6pPr>
            <a:lvl7pPr marL="2748412" indent="0">
              <a:buNone/>
              <a:defRPr sz="1603" b="1"/>
            </a:lvl7pPr>
            <a:lvl8pPr marL="3206481" indent="0">
              <a:buNone/>
              <a:defRPr sz="1603" b="1"/>
            </a:lvl8pPr>
            <a:lvl9pPr marL="3664549" indent="0">
              <a:buNone/>
              <a:defRPr sz="1603" b="1"/>
            </a:lvl9pPr>
          </a:lstStyle>
          <a:p>
            <a:pPr lvl="0"/>
            <a:r>
              <a:rPr lang="en-US"/>
              <a:t>Click to edit Master text styles</a:t>
            </a:r>
          </a:p>
        </p:txBody>
      </p:sp>
      <p:sp>
        <p:nvSpPr>
          <p:cNvPr id="30" name="Picture Placeholder 2"/>
          <p:cNvSpPr>
            <a:spLocks noGrp="1" noChangeAspect="1"/>
          </p:cNvSpPr>
          <p:nvPr>
            <p:ph type="pic" idx="21"/>
          </p:nvPr>
        </p:nvSpPr>
        <p:spPr>
          <a:xfrm>
            <a:off x="2925896" y="2213892"/>
            <a:ext cx="2204573" cy="152682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3"/>
            </a:lvl1pPr>
            <a:lvl2pPr marL="458069" indent="0">
              <a:buNone/>
              <a:defRPr sz="1603"/>
            </a:lvl2pPr>
            <a:lvl3pPr marL="916137" indent="0">
              <a:buNone/>
              <a:defRPr sz="1603"/>
            </a:lvl3pPr>
            <a:lvl4pPr marL="1374206" indent="0">
              <a:buNone/>
              <a:defRPr sz="1603"/>
            </a:lvl4pPr>
            <a:lvl5pPr marL="1832275" indent="0">
              <a:buNone/>
              <a:defRPr sz="1603"/>
            </a:lvl5pPr>
            <a:lvl6pPr marL="2290343" indent="0">
              <a:buNone/>
              <a:defRPr sz="1603"/>
            </a:lvl6pPr>
            <a:lvl7pPr marL="2748412" indent="0">
              <a:buNone/>
              <a:defRPr sz="1603"/>
            </a:lvl7pPr>
            <a:lvl8pPr marL="3206481" indent="0">
              <a:buNone/>
              <a:defRPr sz="1603"/>
            </a:lvl8pPr>
            <a:lvl9pPr marL="3664549" indent="0">
              <a:buNone/>
              <a:defRPr sz="1603"/>
            </a:lvl9pPr>
          </a:lstStyle>
          <a:p>
            <a:r>
              <a:rPr lang="en-US"/>
              <a:t>Click icon to add picture</a:t>
            </a:r>
            <a:endParaRPr lang="en-US" dirty="0"/>
          </a:p>
        </p:txBody>
      </p:sp>
      <p:sp>
        <p:nvSpPr>
          <p:cNvPr id="23" name="Text Placeholder 3"/>
          <p:cNvSpPr>
            <a:spLocks noGrp="1"/>
          </p:cNvSpPr>
          <p:nvPr>
            <p:ph type="body" sz="half" idx="19"/>
          </p:nvPr>
        </p:nvSpPr>
        <p:spPr>
          <a:xfrm>
            <a:off x="2924878" y="4836151"/>
            <a:ext cx="2207493" cy="660410"/>
          </a:xfrm>
        </p:spPr>
        <p:txBody>
          <a:bodyPr anchor="t">
            <a:normAutofit/>
          </a:bodyPr>
          <a:lstStyle>
            <a:lvl1pPr marL="0" indent="0">
              <a:buNone/>
              <a:defRPr sz="1403"/>
            </a:lvl1pPr>
            <a:lvl2pPr marL="458069" indent="0">
              <a:buNone/>
              <a:defRPr sz="1202"/>
            </a:lvl2pPr>
            <a:lvl3pPr marL="916137" indent="0">
              <a:buNone/>
              <a:defRPr sz="1002"/>
            </a:lvl3pPr>
            <a:lvl4pPr marL="1374206" indent="0">
              <a:buNone/>
              <a:defRPr sz="902"/>
            </a:lvl4pPr>
            <a:lvl5pPr marL="1832275" indent="0">
              <a:buNone/>
              <a:defRPr sz="902"/>
            </a:lvl5pPr>
            <a:lvl6pPr marL="2290343" indent="0">
              <a:buNone/>
              <a:defRPr sz="902"/>
            </a:lvl6pPr>
            <a:lvl7pPr marL="2748412" indent="0">
              <a:buNone/>
              <a:defRPr sz="902"/>
            </a:lvl7pPr>
            <a:lvl8pPr marL="3206481" indent="0">
              <a:buNone/>
              <a:defRPr sz="902"/>
            </a:lvl8pPr>
            <a:lvl9pPr marL="3664549" indent="0">
              <a:buNone/>
              <a:defRPr sz="902"/>
            </a:lvl9pPr>
          </a:lstStyle>
          <a:p>
            <a:pPr lvl="0"/>
            <a:r>
              <a:rPr lang="en-US"/>
              <a:t>Click to edit Master text styles</a:t>
            </a:r>
          </a:p>
        </p:txBody>
      </p:sp>
      <p:sp>
        <p:nvSpPr>
          <p:cNvPr id="14" name="Text Placeholder 4"/>
          <p:cNvSpPr>
            <a:spLocks noGrp="1"/>
          </p:cNvSpPr>
          <p:nvPr>
            <p:ph type="body" sz="quarter" idx="13"/>
          </p:nvPr>
        </p:nvSpPr>
        <p:spPr>
          <a:xfrm>
            <a:off x="5359764" y="4258821"/>
            <a:ext cx="2205768" cy="577329"/>
          </a:xfrm>
        </p:spPr>
        <p:txBody>
          <a:bodyPr anchor="b">
            <a:noAutofit/>
          </a:bodyPr>
          <a:lstStyle>
            <a:lvl1pPr marL="0" indent="0">
              <a:buNone/>
              <a:defRPr sz="2405" b="0">
                <a:solidFill>
                  <a:schemeClr val="accent1"/>
                </a:solidFill>
              </a:defRPr>
            </a:lvl1pPr>
            <a:lvl2pPr marL="458069" indent="0">
              <a:buNone/>
              <a:defRPr sz="2004" b="1"/>
            </a:lvl2pPr>
            <a:lvl3pPr marL="916137" indent="0">
              <a:buNone/>
              <a:defRPr sz="1803" b="1"/>
            </a:lvl3pPr>
            <a:lvl4pPr marL="1374206" indent="0">
              <a:buNone/>
              <a:defRPr sz="1603" b="1"/>
            </a:lvl4pPr>
            <a:lvl5pPr marL="1832275" indent="0">
              <a:buNone/>
              <a:defRPr sz="1603" b="1"/>
            </a:lvl5pPr>
            <a:lvl6pPr marL="2290343" indent="0">
              <a:buNone/>
              <a:defRPr sz="1603" b="1"/>
            </a:lvl6pPr>
            <a:lvl7pPr marL="2748412" indent="0">
              <a:buNone/>
              <a:defRPr sz="1603" b="1"/>
            </a:lvl7pPr>
            <a:lvl8pPr marL="3206481" indent="0">
              <a:buNone/>
              <a:defRPr sz="1603" b="1"/>
            </a:lvl8pPr>
            <a:lvl9pPr marL="3664549" indent="0">
              <a:buNone/>
              <a:defRPr sz="1603" b="1"/>
            </a:lvl9pPr>
          </a:lstStyle>
          <a:p>
            <a:pPr lvl="0"/>
            <a:r>
              <a:rPr lang="en-US"/>
              <a:t>Click to edit Master text styles</a:t>
            </a:r>
          </a:p>
        </p:txBody>
      </p:sp>
      <p:sp>
        <p:nvSpPr>
          <p:cNvPr id="31" name="Picture Placeholder 2"/>
          <p:cNvSpPr>
            <a:spLocks noGrp="1" noChangeAspect="1"/>
          </p:cNvSpPr>
          <p:nvPr>
            <p:ph type="pic" idx="22"/>
          </p:nvPr>
        </p:nvSpPr>
        <p:spPr>
          <a:xfrm>
            <a:off x="5359763" y="2213892"/>
            <a:ext cx="2205768" cy="152682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3"/>
            </a:lvl1pPr>
            <a:lvl2pPr marL="458069" indent="0">
              <a:buNone/>
              <a:defRPr sz="1603"/>
            </a:lvl2pPr>
            <a:lvl3pPr marL="916137" indent="0">
              <a:buNone/>
              <a:defRPr sz="1603"/>
            </a:lvl3pPr>
            <a:lvl4pPr marL="1374206" indent="0">
              <a:buNone/>
              <a:defRPr sz="1603"/>
            </a:lvl4pPr>
            <a:lvl5pPr marL="1832275" indent="0">
              <a:buNone/>
              <a:defRPr sz="1603"/>
            </a:lvl5pPr>
            <a:lvl6pPr marL="2290343" indent="0">
              <a:buNone/>
              <a:defRPr sz="1603"/>
            </a:lvl6pPr>
            <a:lvl7pPr marL="2748412" indent="0">
              <a:buNone/>
              <a:defRPr sz="1603"/>
            </a:lvl7pPr>
            <a:lvl8pPr marL="3206481" indent="0">
              <a:buNone/>
              <a:defRPr sz="1603"/>
            </a:lvl8pPr>
            <a:lvl9pPr marL="3664549" indent="0">
              <a:buNone/>
              <a:defRPr sz="1603"/>
            </a:lvl9pPr>
          </a:lstStyle>
          <a:p>
            <a:r>
              <a:rPr lang="en-US"/>
              <a:t>Click icon to add picture</a:t>
            </a:r>
            <a:endParaRPr lang="en-US" dirty="0"/>
          </a:p>
        </p:txBody>
      </p:sp>
      <p:sp>
        <p:nvSpPr>
          <p:cNvPr id="24" name="Text Placeholder 3"/>
          <p:cNvSpPr>
            <a:spLocks noGrp="1"/>
          </p:cNvSpPr>
          <p:nvPr>
            <p:ph type="body" sz="half" idx="20"/>
          </p:nvPr>
        </p:nvSpPr>
        <p:spPr>
          <a:xfrm>
            <a:off x="5359671" y="4836149"/>
            <a:ext cx="2208689" cy="660410"/>
          </a:xfrm>
        </p:spPr>
        <p:txBody>
          <a:bodyPr anchor="t">
            <a:normAutofit/>
          </a:bodyPr>
          <a:lstStyle>
            <a:lvl1pPr marL="0" indent="0">
              <a:buNone/>
              <a:defRPr sz="1403"/>
            </a:lvl1pPr>
            <a:lvl2pPr marL="458069" indent="0">
              <a:buNone/>
              <a:defRPr sz="1202"/>
            </a:lvl2pPr>
            <a:lvl3pPr marL="916137" indent="0">
              <a:buNone/>
              <a:defRPr sz="1002"/>
            </a:lvl3pPr>
            <a:lvl4pPr marL="1374206" indent="0">
              <a:buNone/>
              <a:defRPr sz="902"/>
            </a:lvl4pPr>
            <a:lvl5pPr marL="1832275" indent="0">
              <a:buNone/>
              <a:defRPr sz="902"/>
            </a:lvl5pPr>
            <a:lvl6pPr marL="2290343" indent="0">
              <a:buNone/>
              <a:defRPr sz="902"/>
            </a:lvl6pPr>
            <a:lvl7pPr marL="2748412" indent="0">
              <a:buNone/>
              <a:defRPr sz="902"/>
            </a:lvl7pPr>
            <a:lvl8pPr marL="3206481" indent="0">
              <a:buNone/>
              <a:defRPr sz="902"/>
            </a:lvl8pPr>
            <a:lvl9pPr marL="3664549" indent="0">
              <a:buNone/>
              <a:defRPr sz="902"/>
            </a:lvl9pPr>
          </a:lstStyle>
          <a:p>
            <a:pPr lvl="0"/>
            <a:r>
              <a:rPr lang="en-US"/>
              <a:t>Click to edit Master text styles</a:t>
            </a:r>
          </a:p>
        </p:txBody>
      </p:sp>
      <p:cxnSp>
        <p:nvCxnSpPr>
          <p:cNvPr id="17" name="Straight Connector 16"/>
          <p:cNvCxnSpPr/>
          <p:nvPr/>
        </p:nvCxnSpPr>
        <p:spPr>
          <a:xfrm>
            <a:off x="2803099" y="2137551"/>
            <a:ext cx="0" cy="396973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37538" y="2137551"/>
            <a:ext cx="0" cy="39742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t>11/20/2024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38100">
              <a:lnSpc>
                <a:spcPts val="1625"/>
              </a:lnSpc>
            </a:pPr>
            <a:fld id="{81D60167-4931-47E6-BA6A-407CBD079E47}" type="slidenum">
              <a:rPr lang="en-US" spc="-25" smtClean="0"/>
              <a:t>‹#›</a:t>
            </a:fld>
            <a:endParaRPr lang="en-US" spc="-25" dirty="0"/>
          </a:p>
        </p:txBody>
      </p:sp>
    </p:spTree>
    <p:extLst>
      <p:ext uri="{BB962C8B-B14F-4D97-AF65-F5344CB8AC3E}">
        <p14:creationId xmlns:p14="http://schemas.microsoft.com/office/powerpoint/2010/main" val="2764090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38100">
              <a:lnSpc>
                <a:spcPts val="1625"/>
              </a:lnSpc>
            </a:pPr>
            <a:fld id="{81D60167-4931-47E6-BA6A-407CBD079E47}" type="slidenum">
              <a:rPr lang="en-US" spc="-25" smtClean="0"/>
              <a:t>‹#›</a:t>
            </a:fld>
            <a:endParaRPr lang="en-US" spc="-25" dirty="0"/>
          </a:p>
        </p:txBody>
      </p:sp>
    </p:spTree>
    <p:extLst>
      <p:ext uri="{BB962C8B-B14F-4D97-AF65-F5344CB8AC3E}">
        <p14:creationId xmlns:p14="http://schemas.microsoft.com/office/powerpoint/2010/main" val="3432720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7088" y="431011"/>
            <a:ext cx="1318445" cy="5836914"/>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90835" y="774637"/>
            <a:ext cx="5584281" cy="5493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38100">
              <a:lnSpc>
                <a:spcPts val="1625"/>
              </a:lnSpc>
            </a:pPr>
            <a:fld id="{81D60167-4931-47E6-BA6A-407CBD079E47}" type="slidenum">
              <a:rPr lang="en-US" spc="-25" smtClean="0"/>
              <a:t>‹#›</a:t>
            </a:fld>
            <a:endParaRPr lang="en-US" spc="-25" dirty="0"/>
          </a:p>
        </p:txBody>
      </p:sp>
    </p:spTree>
    <p:extLst>
      <p:ext uri="{BB962C8B-B14F-4D97-AF65-F5344CB8AC3E}">
        <p14:creationId xmlns:p14="http://schemas.microsoft.com/office/powerpoint/2010/main" val="31064092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76731" y="914654"/>
            <a:ext cx="7802245" cy="635635"/>
          </a:xfrm>
          <a:prstGeom prst="rect">
            <a:avLst/>
          </a:prstGeom>
        </p:spPr>
        <p:txBody>
          <a:bodyPr wrap="square" lIns="0" tIns="0" rIns="0" bIns="0">
            <a:spAutoFit/>
          </a:bodyPr>
          <a:lstStyle>
            <a:lvl1pPr>
              <a:defRPr sz="4000" b="0" i="0">
                <a:solidFill>
                  <a:srgbClr val="004C2B"/>
                </a:solidFill>
                <a:latin typeface="Times New Roman"/>
                <a:cs typeface="Times New Roman"/>
              </a:defRPr>
            </a:lvl1pPr>
          </a:lstStyle>
          <a:p>
            <a:endParaRPr/>
          </a:p>
        </p:txBody>
      </p:sp>
      <p:sp>
        <p:nvSpPr>
          <p:cNvPr id="3" name="Holder 3"/>
          <p:cNvSpPr>
            <a:spLocks noGrp="1"/>
          </p:cNvSpPr>
          <p:nvPr>
            <p:ph type="subTitle" idx="4"/>
          </p:nvPr>
        </p:nvSpPr>
        <p:spPr>
          <a:xfrm>
            <a:off x="1375410" y="3847592"/>
            <a:ext cx="6418580" cy="1717675"/>
          </a:xfrm>
          <a:prstGeom prst="rect">
            <a:avLst/>
          </a:prstGeom>
        </p:spPr>
        <p:txBody>
          <a:bodyPr wrap="square" lIns="0" tIns="0" rIns="0" bIns="0">
            <a:spAutoFit/>
          </a:bodyPr>
          <a:lstStyle>
            <a:lvl1pPr>
              <a:defRPr sz="2000" b="0" i="0">
                <a:solidFill>
                  <a:srgbClr val="323232"/>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11/20/2024</a:t>
            </a:fld>
            <a:endParaRPr lang="en-US"/>
          </a:p>
        </p:txBody>
      </p:sp>
      <p:sp>
        <p:nvSpPr>
          <p:cNvPr id="6" name="Holder 6"/>
          <p:cNvSpPr>
            <a:spLocks noGrp="1"/>
          </p:cNvSpPr>
          <p:nvPr>
            <p:ph type="sldNum" sz="quarter" idx="7"/>
          </p:nvPr>
        </p:nvSpPr>
        <p:spPr/>
        <p:txBody>
          <a:bodyPr lIns="0" tIns="0" rIns="0" bIns="0"/>
          <a:lstStyle>
            <a:lvl1pPr>
              <a:defRPr sz="1400" b="0" i="0">
                <a:solidFill>
                  <a:srgbClr val="578963"/>
                </a:solidFill>
                <a:latin typeface="Times New Roman"/>
                <a:cs typeface="Times New Roman"/>
              </a:defRPr>
            </a:lvl1pPr>
          </a:lstStyle>
          <a:p>
            <a:pPr marL="38100">
              <a:lnSpc>
                <a:spcPts val="1625"/>
              </a:lnSpc>
            </a:pPr>
            <a:fld id="{81D60167-4931-47E6-BA6A-407CBD079E47}" type="slidenum">
              <a:rPr spc="-25" dirty="0"/>
              <a:t>‹#›</a:t>
            </a:fld>
            <a:endParaRPr spc="-25" dirty="0"/>
          </a:p>
        </p:txBody>
      </p:sp>
    </p:spTree>
    <p:extLst>
      <p:ext uri="{BB962C8B-B14F-4D97-AF65-F5344CB8AC3E}">
        <p14:creationId xmlns:p14="http://schemas.microsoft.com/office/powerpoint/2010/main" val="2635589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004C2B"/>
                </a:solidFill>
                <a:latin typeface="Times New Roman"/>
                <a:cs typeface="Times New Roman"/>
              </a:defRPr>
            </a:lvl1pPr>
          </a:lstStyle>
          <a:p>
            <a:endParaRPr/>
          </a:p>
        </p:txBody>
      </p:sp>
      <p:sp>
        <p:nvSpPr>
          <p:cNvPr id="3" name="Holder 3"/>
          <p:cNvSpPr>
            <a:spLocks noGrp="1"/>
          </p:cNvSpPr>
          <p:nvPr>
            <p:ph sz="half" idx="2"/>
          </p:nvPr>
        </p:nvSpPr>
        <p:spPr>
          <a:xfrm>
            <a:off x="458470" y="1580261"/>
            <a:ext cx="3988689" cy="453466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22241" y="1580261"/>
            <a:ext cx="3988689" cy="453466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11/20/2024</a:t>
            </a:fld>
            <a:endParaRPr lang="en-US"/>
          </a:p>
        </p:txBody>
      </p:sp>
      <p:sp>
        <p:nvSpPr>
          <p:cNvPr id="7" name="Holder 7"/>
          <p:cNvSpPr>
            <a:spLocks noGrp="1"/>
          </p:cNvSpPr>
          <p:nvPr>
            <p:ph type="sldNum" sz="quarter" idx="7"/>
          </p:nvPr>
        </p:nvSpPr>
        <p:spPr/>
        <p:txBody>
          <a:bodyPr lIns="0" tIns="0" rIns="0" bIns="0"/>
          <a:lstStyle>
            <a:lvl1pPr>
              <a:defRPr sz="1400" b="0" i="0">
                <a:solidFill>
                  <a:srgbClr val="578963"/>
                </a:solidFill>
                <a:latin typeface="Times New Roman"/>
                <a:cs typeface="Times New Roman"/>
              </a:defRPr>
            </a:lvl1pPr>
          </a:lstStyle>
          <a:p>
            <a:pPr marL="38100">
              <a:lnSpc>
                <a:spcPts val="1625"/>
              </a:lnSpc>
            </a:pPr>
            <a:fld id="{81D60167-4931-47E6-BA6A-407CBD079E47}" type="slidenum">
              <a:rPr spc="-25" dirty="0"/>
              <a:t>‹#›</a:t>
            </a:fld>
            <a:endParaRPr spc="-25" dirty="0"/>
          </a:p>
        </p:txBody>
      </p:sp>
    </p:spTree>
    <p:extLst>
      <p:ext uri="{BB962C8B-B14F-4D97-AF65-F5344CB8AC3E}">
        <p14:creationId xmlns:p14="http://schemas.microsoft.com/office/powerpoint/2010/main" val="2349633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38100">
              <a:lnSpc>
                <a:spcPts val="1625"/>
              </a:lnSpc>
            </a:pPr>
            <a:fld id="{81D60167-4931-47E6-BA6A-407CBD079E47}" type="slidenum">
              <a:rPr lang="en-US" spc="-25" smtClean="0"/>
              <a:t>‹#›</a:t>
            </a:fld>
            <a:endParaRPr lang="en-US" spc="-25" dirty="0"/>
          </a:p>
        </p:txBody>
      </p:sp>
    </p:spTree>
    <p:extLst>
      <p:ext uri="{BB962C8B-B14F-4D97-AF65-F5344CB8AC3E}">
        <p14:creationId xmlns:p14="http://schemas.microsoft.com/office/powerpoint/2010/main" val="3554343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8850" y="2867034"/>
            <a:ext cx="6639359" cy="1919194"/>
          </a:xfrm>
        </p:spPr>
        <p:txBody>
          <a:bodyPr anchor="b"/>
          <a:lstStyle>
            <a:lvl1pPr algn="l">
              <a:defRPr sz="4008" b="0" cap="none"/>
            </a:lvl1pPr>
          </a:lstStyle>
          <a:p>
            <a:r>
              <a:rPr lang="en-US"/>
              <a:t>Click to edit Master title style</a:t>
            </a:r>
            <a:endParaRPr lang="en-US" dirty="0"/>
          </a:p>
        </p:txBody>
      </p:sp>
      <p:sp>
        <p:nvSpPr>
          <p:cNvPr id="3" name="Text Placeholder 2"/>
          <p:cNvSpPr>
            <a:spLocks noGrp="1"/>
          </p:cNvSpPr>
          <p:nvPr>
            <p:ph type="body" idx="1"/>
          </p:nvPr>
        </p:nvSpPr>
        <p:spPr>
          <a:xfrm>
            <a:off x="868849" y="4786228"/>
            <a:ext cx="6639360" cy="861993"/>
          </a:xfrm>
        </p:spPr>
        <p:txBody>
          <a:bodyPr anchor="t"/>
          <a:lstStyle>
            <a:lvl1pPr marL="0" indent="0" algn="l">
              <a:buNone/>
              <a:defRPr sz="2004" cap="all">
                <a:solidFill>
                  <a:schemeClr val="accent1"/>
                </a:solidFill>
              </a:defRPr>
            </a:lvl1pPr>
            <a:lvl2pPr marL="458069" indent="0">
              <a:buNone/>
              <a:defRPr sz="1803">
                <a:solidFill>
                  <a:schemeClr val="tx1">
                    <a:tint val="75000"/>
                  </a:schemeClr>
                </a:solidFill>
              </a:defRPr>
            </a:lvl2pPr>
            <a:lvl3pPr marL="916137" indent="0">
              <a:buNone/>
              <a:defRPr sz="1603">
                <a:solidFill>
                  <a:schemeClr val="tx1">
                    <a:tint val="75000"/>
                  </a:schemeClr>
                </a:solidFill>
              </a:defRPr>
            </a:lvl3pPr>
            <a:lvl4pPr marL="1374206" indent="0">
              <a:buNone/>
              <a:defRPr sz="1403">
                <a:solidFill>
                  <a:schemeClr val="tx1">
                    <a:tint val="75000"/>
                  </a:schemeClr>
                </a:solidFill>
              </a:defRPr>
            </a:lvl4pPr>
            <a:lvl5pPr marL="1832275" indent="0">
              <a:buNone/>
              <a:defRPr sz="1403">
                <a:solidFill>
                  <a:schemeClr val="tx1">
                    <a:tint val="75000"/>
                  </a:schemeClr>
                </a:solidFill>
              </a:defRPr>
            </a:lvl5pPr>
            <a:lvl6pPr marL="2290343" indent="0">
              <a:buNone/>
              <a:defRPr sz="1403">
                <a:solidFill>
                  <a:schemeClr val="tx1">
                    <a:tint val="75000"/>
                  </a:schemeClr>
                </a:solidFill>
              </a:defRPr>
            </a:lvl6pPr>
            <a:lvl7pPr marL="2748412" indent="0">
              <a:buNone/>
              <a:defRPr sz="1403">
                <a:solidFill>
                  <a:schemeClr val="tx1">
                    <a:tint val="75000"/>
                  </a:schemeClr>
                </a:solidFill>
              </a:defRPr>
            </a:lvl7pPr>
            <a:lvl8pPr marL="3206481" indent="0">
              <a:buNone/>
              <a:defRPr sz="1403">
                <a:solidFill>
                  <a:schemeClr val="tx1">
                    <a:tint val="75000"/>
                  </a:schemeClr>
                </a:solidFill>
              </a:defRPr>
            </a:lvl8pPr>
            <a:lvl9pPr marL="3664549" indent="0">
              <a:buNone/>
              <a:defRPr sz="140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38100">
              <a:lnSpc>
                <a:spcPts val="1625"/>
              </a:lnSpc>
            </a:pPr>
            <a:fld id="{81D60167-4931-47E6-BA6A-407CBD079E47}" type="slidenum">
              <a:rPr lang="en-US" spc="-25" smtClean="0"/>
              <a:t>‹#›</a:t>
            </a:fld>
            <a:endParaRPr lang="en-US" spc="-25" dirty="0"/>
          </a:p>
        </p:txBody>
      </p:sp>
    </p:spTree>
    <p:extLst>
      <p:ext uri="{BB962C8B-B14F-4D97-AF65-F5344CB8AC3E}">
        <p14:creationId xmlns:p14="http://schemas.microsoft.com/office/powerpoint/2010/main" val="193419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0000" y="2064392"/>
            <a:ext cx="3307274" cy="4203533"/>
          </a:xfrm>
        </p:spPr>
        <p:txBody>
          <a:bodyPr>
            <a:normAutofit/>
          </a:bodyPr>
          <a:lstStyle>
            <a:lvl1pPr>
              <a:defRPr sz="1803"/>
            </a:lvl1pPr>
            <a:lvl2pPr>
              <a:defRPr sz="1603"/>
            </a:lvl2pPr>
            <a:lvl3pPr>
              <a:defRPr sz="1403"/>
            </a:lvl3pPr>
            <a:lvl4pPr>
              <a:defRPr sz="1202"/>
            </a:lvl4pPr>
            <a:lvl5pPr>
              <a:defRPr sz="1202"/>
            </a:lvl5pPr>
            <a:lvl6pPr>
              <a:defRPr sz="1202"/>
            </a:lvl6pPr>
            <a:lvl7pPr>
              <a:defRPr sz="1202"/>
            </a:lvl7pPr>
            <a:lvl8pPr>
              <a:defRPr sz="1202"/>
            </a:lvl8pPr>
            <a:lvl9pPr>
              <a:defRPr sz="120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53759" y="2059901"/>
            <a:ext cx="3307276" cy="4208023"/>
          </a:xfrm>
        </p:spPr>
        <p:txBody>
          <a:bodyPr>
            <a:normAutofit/>
          </a:bodyPr>
          <a:lstStyle>
            <a:lvl1pPr>
              <a:defRPr sz="1803"/>
            </a:lvl1pPr>
            <a:lvl2pPr>
              <a:defRPr sz="1603"/>
            </a:lvl2pPr>
            <a:lvl3pPr>
              <a:defRPr sz="1403"/>
            </a:lvl3pPr>
            <a:lvl4pPr>
              <a:defRPr sz="1202"/>
            </a:lvl4pPr>
            <a:lvl5pPr>
              <a:defRPr sz="1202"/>
            </a:lvl5pPr>
            <a:lvl6pPr>
              <a:defRPr sz="1202"/>
            </a:lvl6pPr>
            <a:lvl7pPr>
              <a:defRPr sz="1202"/>
            </a:lvl7pPr>
            <a:lvl8pPr>
              <a:defRPr sz="1202"/>
            </a:lvl8pPr>
            <a:lvl9pPr>
              <a:defRPr sz="120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38100">
              <a:lnSpc>
                <a:spcPts val="1625"/>
              </a:lnSpc>
            </a:pPr>
            <a:fld id="{81D60167-4931-47E6-BA6A-407CBD079E47}" type="slidenum">
              <a:rPr lang="en-US" spc="-25" smtClean="0"/>
              <a:t>‹#›</a:t>
            </a:fld>
            <a:endParaRPr lang="en-US" spc="-25" dirty="0"/>
          </a:p>
        </p:txBody>
      </p:sp>
    </p:spTree>
    <p:extLst>
      <p:ext uri="{BB962C8B-B14F-4D97-AF65-F5344CB8AC3E}">
        <p14:creationId xmlns:p14="http://schemas.microsoft.com/office/powerpoint/2010/main" val="1935788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9999" y="1908528"/>
            <a:ext cx="3307273" cy="577329"/>
          </a:xfrm>
        </p:spPr>
        <p:txBody>
          <a:bodyPr anchor="b">
            <a:noAutofit/>
          </a:bodyPr>
          <a:lstStyle>
            <a:lvl1pPr marL="0" indent="0">
              <a:buNone/>
              <a:defRPr sz="2405" b="0">
                <a:solidFill>
                  <a:schemeClr val="accent1"/>
                </a:solidFill>
              </a:defRPr>
            </a:lvl1pPr>
            <a:lvl2pPr marL="458069" indent="0">
              <a:buNone/>
              <a:defRPr sz="2004" b="1"/>
            </a:lvl2pPr>
            <a:lvl3pPr marL="916137" indent="0">
              <a:buNone/>
              <a:defRPr sz="1803" b="1"/>
            </a:lvl3pPr>
            <a:lvl4pPr marL="1374206" indent="0">
              <a:buNone/>
              <a:defRPr sz="1603" b="1"/>
            </a:lvl4pPr>
            <a:lvl5pPr marL="1832275" indent="0">
              <a:buNone/>
              <a:defRPr sz="1603" b="1"/>
            </a:lvl5pPr>
            <a:lvl6pPr marL="2290343" indent="0">
              <a:buNone/>
              <a:defRPr sz="1603" b="1"/>
            </a:lvl6pPr>
            <a:lvl7pPr marL="2748412" indent="0">
              <a:buNone/>
              <a:defRPr sz="1603" b="1"/>
            </a:lvl7pPr>
            <a:lvl8pPr marL="3206481" indent="0">
              <a:buNone/>
              <a:defRPr sz="1603" b="1"/>
            </a:lvl8pPr>
            <a:lvl9pPr marL="3664549" indent="0">
              <a:buNone/>
              <a:defRPr sz="1603" b="1"/>
            </a:lvl9pPr>
          </a:lstStyle>
          <a:p>
            <a:pPr lvl="0"/>
            <a:r>
              <a:rPr lang="en-US"/>
              <a:t>Click to edit Master text styles</a:t>
            </a:r>
          </a:p>
        </p:txBody>
      </p:sp>
      <p:sp>
        <p:nvSpPr>
          <p:cNvPr id="4" name="Content Placeholder 3"/>
          <p:cNvSpPr>
            <a:spLocks noGrp="1"/>
          </p:cNvSpPr>
          <p:nvPr>
            <p:ph sz="half" idx="2"/>
          </p:nvPr>
        </p:nvSpPr>
        <p:spPr>
          <a:xfrm>
            <a:off x="830000" y="2519257"/>
            <a:ext cx="3307274" cy="3748667"/>
          </a:xfrm>
        </p:spPr>
        <p:txBody>
          <a:bodyPr>
            <a:normAutofit/>
          </a:bodyPr>
          <a:lstStyle>
            <a:lvl1pPr>
              <a:defRPr sz="1803"/>
            </a:lvl1pPr>
            <a:lvl2pPr>
              <a:defRPr sz="1603"/>
            </a:lvl2pPr>
            <a:lvl3pPr>
              <a:defRPr sz="1403"/>
            </a:lvl3pPr>
            <a:lvl4pPr>
              <a:defRPr sz="1202"/>
            </a:lvl4pPr>
            <a:lvl5pPr>
              <a:defRPr sz="1202"/>
            </a:lvl5pPr>
            <a:lvl6pPr>
              <a:defRPr sz="1202"/>
            </a:lvl6pPr>
            <a:lvl7pPr>
              <a:defRPr sz="1202"/>
            </a:lvl7pPr>
            <a:lvl8pPr>
              <a:defRPr sz="1202"/>
            </a:lvl8pPr>
            <a:lvl9pPr>
              <a:defRPr sz="120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53760" y="1908528"/>
            <a:ext cx="3307274" cy="577329"/>
          </a:xfrm>
        </p:spPr>
        <p:txBody>
          <a:bodyPr anchor="b">
            <a:noAutofit/>
          </a:bodyPr>
          <a:lstStyle>
            <a:lvl1pPr marL="0" indent="0">
              <a:buNone/>
              <a:defRPr sz="2405" b="0">
                <a:solidFill>
                  <a:schemeClr val="accent1"/>
                </a:solidFill>
              </a:defRPr>
            </a:lvl1pPr>
            <a:lvl2pPr marL="458069" indent="0">
              <a:buNone/>
              <a:defRPr sz="2004" b="1"/>
            </a:lvl2pPr>
            <a:lvl3pPr marL="916137" indent="0">
              <a:buNone/>
              <a:defRPr sz="1803" b="1"/>
            </a:lvl3pPr>
            <a:lvl4pPr marL="1374206" indent="0">
              <a:buNone/>
              <a:defRPr sz="1603" b="1"/>
            </a:lvl4pPr>
            <a:lvl5pPr marL="1832275" indent="0">
              <a:buNone/>
              <a:defRPr sz="1603" b="1"/>
            </a:lvl5pPr>
            <a:lvl6pPr marL="2290343" indent="0">
              <a:buNone/>
              <a:defRPr sz="1603" b="1"/>
            </a:lvl6pPr>
            <a:lvl7pPr marL="2748412" indent="0">
              <a:buNone/>
              <a:defRPr sz="1603" b="1"/>
            </a:lvl7pPr>
            <a:lvl8pPr marL="3206481" indent="0">
              <a:buNone/>
              <a:defRPr sz="1603" b="1"/>
            </a:lvl8pPr>
            <a:lvl9pPr marL="3664549" indent="0">
              <a:buNone/>
              <a:defRPr sz="1603" b="1"/>
            </a:lvl9pPr>
          </a:lstStyle>
          <a:p>
            <a:pPr lvl="0"/>
            <a:r>
              <a:rPr lang="en-US"/>
              <a:t>Click to edit Master text styles</a:t>
            </a:r>
          </a:p>
        </p:txBody>
      </p:sp>
      <p:sp>
        <p:nvSpPr>
          <p:cNvPr id="6" name="Content Placeholder 5"/>
          <p:cNvSpPr>
            <a:spLocks noGrp="1"/>
          </p:cNvSpPr>
          <p:nvPr>
            <p:ph sz="quarter" idx="4"/>
          </p:nvPr>
        </p:nvSpPr>
        <p:spPr>
          <a:xfrm>
            <a:off x="4253760" y="2519257"/>
            <a:ext cx="3307274" cy="3748667"/>
          </a:xfrm>
        </p:spPr>
        <p:txBody>
          <a:bodyPr>
            <a:normAutofit/>
          </a:bodyPr>
          <a:lstStyle>
            <a:lvl1pPr>
              <a:defRPr sz="1803"/>
            </a:lvl1pPr>
            <a:lvl2pPr>
              <a:defRPr sz="1603"/>
            </a:lvl2pPr>
            <a:lvl3pPr>
              <a:defRPr sz="1403"/>
            </a:lvl3pPr>
            <a:lvl4pPr>
              <a:defRPr sz="1202"/>
            </a:lvl4pPr>
            <a:lvl5pPr>
              <a:defRPr sz="1202"/>
            </a:lvl5pPr>
            <a:lvl6pPr>
              <a:defRPr sz="1202"/>
            </a:lvl6pPr>
            <a:lvl7pPr>
              <a:defRPr sz="1202"/>
            </a:lvl7pPr>
            <a:lvl8pPr>
              <a:defRPr sz="1202"/>
            </a:lvl8pPr>
            <a:lvl9pPr>
              <a:defRPr sz="120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11/20/2024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38100">
              <a:lnSpc>
                <a:spcPts val="1625"/>
              </a:lnSpc>
            </a:pPr>
            <a:fld id="{81D60167-4931-47E6-BA6A-407CBD079E47}" type="slidenum">
              <a:rPr lang="en-US" spc="-25" smtClean="0"/>
              <a:t>‹#›</a:t>
            </a:fld>
            <a:endParaRPr lang="en-US" spc="-25" dirty="0"/>
          </a:p>
        </p:txBody>
      </p:sp>
    </p:spTree>
    <p:extLst>
      <p:ext uri="{BB962C8B-B14F-4D97-AF65-F5344CB8AC3E}">
        <p14:creationId xmlns:p14="http://schemas.microsoft.com/office/powerpoint/2010/main" val="1955881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D8BD707-D9CF-40AE-B4C6-C98DA3205C09}" type="datetimeFigureOut">
              <a:rPr lang="en-US" smtClean="0"/>
              <a:t>11/20/2024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pPr marL="38100">
              <a:lnSpc>
                <a:spcPts val="1625"/>
              </a:lnSpc>
            </a:pPr>
            <a:fld id="{81D60167-4931-47E6-BA6A-407CBD079E47}" type="slidenum">
              <a:rPr lang="en-US" spc="-25" smtClean="0"/>
              <a:t>‹#›</a:t>
            </a:fld>
            <a:endParaRPr lang="en-US" spc="-25" dirty="0"/>
          </a:p>
        </p:txBody>
      </p:sp>
    </p:spTree>
    <p:extLst>
      <p:ext uri="{BB962C8B-B14F-4D97-AF65-F5344CB8AC3E}">
        <p14:creationId xmlns:p14="http://schemas.microsoft.com/office/powerpoint/2010/main" val="1459535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D8BD707-D9CF-40AE-B4C6-C98DA3205C09}" type="datetimeFigureOut">
              <a:rPr lang="en-US" smtClean="0"/>
              <a:t>11/20/2024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pPr marL="38100">
              <a:lnSpc>
                <a:spcPts val="1625"/>
              </a:lnSpc>
            </a:pPr>
            <a:fld id="{81D60167-4931-47E6-BA6A-407CBD079E47}" type="slidenum">
              <a:rPr lang="en-US" spc="-25" smtClean="0"/>
              <a:t>‹#›</a:t>
            </a:fld>
            <a:endParaRPr lang="en-US" spc="-25" dirty="0"/>
          </a:p>
        </p:txBody>
      </p:sp>
    </p:spTree>
    <p:extLst>
      <p:ext uri="{BB962C8B-B14F-4D97-AF65-F5344CB8AC3E}">
        <p14:creationId xmlns:p14="http://schemas.microsoft.com/office/powerpoint/2010/main" val="287905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8848" y="1450481"/>
            <a:ext cx="2558549" cy="1450481"/>
          </a:xfrm>
        </p:spPr>
        <p:txBody>
          <a:bodyPr anchor="b"/>
          <a:lstStyle>
            <a:lvl1pPr algn="l">
              <a:defRPr sz="2405" b="0"/>
            </a:lvl1pPr>
          </a:lstStyle>
          <a:p>
            <a:r>
              <a:rPr lang="en-US"/>
              <a:t>Click to edit Master title style</a:t>
            </a:r>
            <a:endParaRPr lang="en-US" dirty="0"/>
          </a:p>
        </p:txBody>
      </p:sp>
      <p:sp>
        <p:nvSpPr>
          <p:cNvPr id="3" name="Content Placeholder 2"/>
          <p:cNvSpPr>
            <a:spLocks noGrp="1"/>
          </p:cNvSpPr>
          <p:nvPr>
            <p:ph idx="1"/>
          </p:nvPr>
        </p:nvSpPr>
        <p:spPr>
          <a:xfrm>
            <a:off x="3599368" y="1450481"/>
            <a:ext cx="3908841" cy="4580467"/>
          </a:xfrm>
        </p:spPr>
        <p:txBody>
          <a:bodyPr anchor="ctr">
            <a:normAutofit/>
          </a:bodyPr>
          <a:lstStyle>
            <a:lvl1pPr>
              <a:defRPr sz="2004"/>
            </a:lvl1pPr>
            <a:lvl2pPr>
              <a:defRPr sz="1803"/>
            </a:lvl2pPr>
            <a:lvl3pPr>
              <a:defRPr sz="1603"/>
            </a:lvl3pPr>
            <a:lvl4pPr>
              <a:defRPr sz="1403"/>
            </a:lvl4pPr>
            <a:lvl5pPr>
              <a:defRPr sz="1403"/>
            </a:lvl5pPr>
            <a:lvl6pPr>
              <a:defRPr sz="1403"/>
            </a:lvl6pPr>
            <a:lvl7pPr>
              <a:defRPr sz="1403"/>
            </a:lvl7pPr>
            <a:lvl8pPr>
              <a:defRPr sz="1403"/>
            </a:lvl8pPr>
            <a:lvl9pPr>
              <a:defRPr sz="14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8848" y="3135077"/>
            <a:ext cx="2558549" cy="2900961"/>
          </a:xfrm>
        </p:spPr>
        <p:txBody>
          <a:bodyPr/>
          <a:lstStyle>
            <a:lvl1pPr marL="0" indent="0">
              <a:buNone/>
              <a:defRPr sz="1403"/>
            </a:lvl1pPr>
            <a:lvl2pPr marL="458069" indent="0">
              <a:buNone/>
              <a:defRPr sz="1202"/>
            </a:lvl2pPr>
            <a:lvl3pPr marL="916137" indent="0">
              <a:buNone/>
              <a:defRPr sz="1002"/>
            </a:lvl3pPr>
            <a:lvl4pPr marL="1374206" indent="0">
              <a:buNone/>
              <a:defRPr sz="902"/>
            </a:lvl4pPr>
            <a:lvl5pPr marL="1832275" indent="0">
              <a:buNone/>
              <a:defRPr sz="902"/>
            </a:lvl5pPr>
            <a:lvl6pPr marL="2290343" indent="0">
              <a:buNone/>
              <a:defRPr sz="902"/>
            </a:lvl6pPr>
            <a:lvl7pPr marL="2748412" indent="0">
              <a:buNone/>
              <a:defRPr sz="902"/>
            </a:lvl7pPr>
            <a:lvl8pPr marL="3206481" indent="0">
              <a:buNone/>
              <a:defRPr sz="902"/>
            </a:lvl8pPr>
            <a:lvl9pPr marL="3664549" indent="0">
              <a:buNone/>
              <a:defRPr sz="902"/>
            </a:lvl9pPr>
          </a:lstStyle>
          <a:p>
            <a:pPr lvl="0"/>
            <a:r>
              <a:rPr lang="en-US"/>
              <a:t>Click to edit Master text styles</a:t>
            </a:r>
          </a:p>
        </p:txBody>
      </p:sp>
      <p:sp>
        <p:nvSpPr>
          <p:cNvPr id="7" name="Date Placeholder 4"/>
          <p:cNvSpPr>
            <a:spLocks noGrp="1"/>
          </p:cNvSpPr>
          <p:nvPr>
            <p:ph type="dt" sz="half" idx="10"/>
          </p:nvPr>
        </p:nvSpPr>
        <p:spPr/>
        <p:txBody>
          <a:bodyPr/>
          <a:lstStyle/>
          <a:p>
            <a:fld id="{1D8BD707-D9CF-40AE-B4C6-C98DA3205C09}" type="datetimeFigureOut">
              <a:rPr lang="en-US" smtClean="0"/>
              <a:t>11/20/2024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pPr marL="38100">
              <a:lnSpc>
                <a:spcPts val="1625"/>
              </a:lnSpc>
            </a:pPr>
            <a:fld id="{81D60167-4931-47E6-BA6A-407CBD079E47}" type="slidenum">
              <a:rPr lang="en-US" spc="-25" smtClean="0"/>
              <a:t>‹#›</a:t>
            </a:fld>
            <a:endParaRPr lang="en-US" spc="-25" dirty="0"/>
          </a:p>
        </p:txBody>
      </p:sp>
    </p:spTree>
    <p:extLst>
      <p:ext uri="{BB962C8B-B14F-4D97-AF65-F5344CB8AC3E}">
        <p14:creationId xmlns:p14="http://schemas.microsoft.com/office/powerpoint/2010/main" val="3077571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8061" y="1857626"/>
            <a:ext cx="3831287" cy="1577724"/>
          </a:xfrm>
        </p:spPr>
        <p:txBody>
          <a:bodyPr anchor="b">
            <a:normAutofit/>
          </a:bodyPr>
          <a:lstStyle>
            <a:lvl1pPr algn="l">
              <a:defRPr sz="3607"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28000" y="1145117"/>
            <a:ext cx="2407594" cy="45804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3"/>
            </a:lvl1pPr>
            <a:lvl2pPr marL="458069" indent="0">
              <a:buNone/>
              <a:defRPr sz="1603"/>
            </a:lvl2pPr>
            <a:lvl3pPr marL="916137" indent="0">
              <a:buNone/>
              <a:defRPr sz="1603"/>
            </a:lvl3pPr>
            <a:lvl4pPr marL="1374206" indent="0">
              <a:buNone/>
              <a:defRPr sz="1603"/>
            </a:lvl4pPr>
            <a:lvl5pPr marL="1832275" indent="0">
              <a:buNone/>
              <a:defRPr sz="1603"/>
            </a:lvl5pPr>
            <a:lvl6pPr marL="2290343" indent="0">
              <a:buNone/>
              <a:defRPr sz="1603"/>
            </a:lvl6pPr>
            <a:lvl7pPr marL="2748412" indent="0">
              <a:buNone/>
              <a:defRPr sz="1603"/>
            </a:lvl7pPr>
            <a:lvl8pPr marL="3206481" indent="0">
              <a:buNone/>
              <a:defRPr sz="1603"/>
            </a:lvl8pPr>
            <a:lvl9pPr marL="3664549" indent="0">
              <a:buNone/>
              <a:defRPr sz="1603"/>
            </a:lvl9pPr>
          </a:lstStyle>
          <a:p>
            <a:r>
              <a:rPr lang="en-US"/>
              <a:t>Click icon to add picture</a:t>
            </a:r>
            <a:endParaRPr lang="en-US" dirty="0"/>
          </a:p>
        </p:txBody>
      </p:sp>
      <p:sp>
        <p:nvSpPr>
          <p:cNvPr id="4" name="Text Placeholder 3"/>
          <p:cNvSpPr>
            <a:spLocks noGrp="1"/>
          </p:cNvSpPr>
          <p:nvPr>
            <p:ph type="body" sz="half" idx="2"/>
          </p:nvPr>
        </p:nvSpPr>
        <p:spPr>
          <a:xfrm>
            <a:off x="868848" y="3664373"/>
            <a:ext cx="3825324" cy="1374140"/>
          </a:xfrm>
        </p:spPr>
        <p:txBody>
          <a:bodyPr>
            <a:normAutofit/>
          </a:bodyPr>
          <a:lstStyle>
            <a:lvl1pPr marL="0" indent="0">
              <a:buNone/>
              <a:defRPr sz="1403"/>
            </a:lvl1pPr>
            <a:lvl2pPr marL="458069" indent="0">
              <a:buNone/>
              <a:defRPr sz="1202"/>
            </a:lvl2pPr>
            <a:lvl3pPr marL="916137" indent="0">
              <a:buNone/>
              <a:defRPr sz="1002"/>
            </a:lvl3pPr>
            <a:lvl4pPr marL="1374206" indent="0">
              <a:buNone/>
              <a:defRPr sz="902"/>
            </a:lvl4pPr>
            <a:lvl5pPr marL="1832275" indent="0">
              <a:buNone/>
              <a:defRPr sz="902"/>
            </a:lvl5pPr>
            <a:lvl6pPr marL="2290343" indent="0">
              <a:buNone/>
              <a:defRPr sz="902"/>
            </a:lvl6pPr>
            <a:lvl7pPr marL="2748412" indent="0">
              <a:buNone/>
              <a:defRPr sz="902"/>
            </a:lvl7pPr>
            <a:lvl8pPr marL="3206481" indent="0">
              <a:buNone/>
              <a:defRPr sz="902"/>
            </a:lvl8pPr>
            <a:lvl9pPr marL="3664549" indent="0">
              <a:buNone/>
              <a:defRPr sz="902"/>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38100">
              <a:lnSpc>
                <a:spcPts val="1625"/>
              </a:lnSpc>
            </a:pPr>
            <a:fld id="{81D60167-4931-47E6-BA6A-407CBD079E47}" type="slidenum">
              <a:rPr lang="en-US" spc="-25" smtClean="0"/>
              <a:t>‹#›</a:t>
            </a:fld>
            <a:endParaRPr lang="en-US" spc="-25" dirty="0"/>
          </a:p>
        </p:txBody>
      </p:sp>
    </p:spTree>
    <p:extLst>
      <p:ext uri="{BB962C8B-B14F-4D97-AF65-F5344CB8AC3E}">
        <p14:creationId xmlns:p14="http://schemas.microsoft.com/office/powerpoint/2010/main" val="2110585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316930" y="1679505"/>
            <a:ext cx="2827232" cy="2824621"/>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705637" y="-458047"/>
            <a:ext cx="1604645" cy="1603163"/>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316930" y="6107289"/>
            <a:ext cx="993352" cy="992434"/>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4416" y="2671939"/>
            <a:ext cx="4202642" cy="4198761"/>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42121" y="2900962"/>
            <a:ext cx="2368762" cy="2366574"/>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67160" y="0"/>
            <a:ext cx="687705" cy="110149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6057" y="453556"/>
            <a:ext cx="7074978" cy="1403124"/>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829999" y="2056727"/>
            <a:ext cx="6730297" cy="42032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7516268" y="1832052"/>
            <a:ext cx="992433" cy="229294"/>
          </a:xfrm>
          <a:prstGeom prst="rect">
            <a:avLst/>
          </a:prstGeom>
        </p:spPr>
        <p:txBody>
          <a:bodyPr vert="horz" lIns="91440" tIns="45720" rIns="91440" bIns="45720" rtlCol="0" anchor="t"/>
          <a:lstStyle>
            <a:lvl1pPr algn="l">
              <a:defRPr sz="1102" b="0" i="0">
                <a:solidFill>
                  <a:schemeClr val="tx1">
                    <a:tint val="75000"/>
                    <a:alpha val="60000"/>
                  </a:schemeClr>
                </a:solidFill>
                <a:latin typeface="Times New Roman" panose="02020603050405020304" pitchFamily="18" charset="0"/>
              </a:defRPr>
            </a:lvl1pPr>
          </a:lstStyle>
          <a:p>
            <a:fld id="{1D8BD707-D9CF-40AE-B4C6-C98DA3205C09}" type="datetimeFigureOut">
              <a:rPr lang="en-US" smtClean="0"/>
              <a:pPr/>
              <a:t>11/20/2024</a:t>
            </a:fld>
            <a:endParaRPr lang="en-US" dirty="0"/>
          </a:p>
        </p:txBody>
      </p:sp>
      <p:sp>
        <p:nvSpPr>
          <p:cNvPr id="5" name="Footer Placeholder 4"/>
          <p:cNvSpPr>
            <a:spLocks noGrp="1"/>
          </p:cNvSpPr>
          <p:nvPr>
            <p:ph type="ftr" sz="quarter" idx="3"/>
          </p:nvPr>
        </p:nvSpPr>
        <p:spPr>
          <a:xfrm rot="5400000">
            <a:off x="6252437" y="3269309"/>
            <a:ext cx="3866943" cy="229295"/>
          </a:xfrm>
          <a:prstGeom prst="rect">
            <a:avLst/>
          </a:prstGeom>
        </p:spPr>
        <p:txBody>
          <a:bodyPr vert="horz" lIns="91440" tIns="45720" rIns="91440" bIns="45720" rtlCol="0" anchor="b"/>
          <a:lstStyle>
            <a:lvl1pPr algn="l">
              <a:defRPr sz="1102" b="0" i="0">
                <a:solidFill>
                  <a:schemeClr val="tx1">
                    <a:tint val="75000"/>
                    <a:alpha val="60000"/>
                  </a:schemeClr>
                </a:solidFill>
                <a:latin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7788005" y="296284"/>
            <a:ext cx="630560" cy="769109"/>
          </a:xfrm>
          <a:prstGeom prst="rect">
            <a:avLst/>
          </a:prstGeom>
        </p:spPr>
        <p:txBody>
          <a:bodyPr vert="horz" lIns="91440" tIns="45720" rIns="91440" bIns="45720" rtlCol="0" anchor="b"/>
          <a:lstStyle>
            <a:lvl1pPr algn="ctr">
              <a:defRPr sz="2806" b="0" i="0">
                <a:solidFill>
                  <a:schemeClr val="tx1">
                    <a:tint val="75000"/>
                  </a:schemeClr>
                </a:solidFill>
                <a:latin typeface="Times New Roman" panose="02020603050405020304" pitchFamily="18" charset="0"/>
              </a:defRPr>
            </a:lvl1pPr>
          </a:lstStyle>
          <a:p>
            <a:pPr marL="38100">
              <a:lnSpc>
                <a:spcPts val="1625"/>
              </a:lnSpc>
            </a:pPr>
            <a:fld id="{81D60167-4931-47E6-BA6A-407CBD079E47}" type="slidenum">
              <a:rPr lang="en-US" spc="-25" smtClean="0"/>
              <a:pPr marL="38100">
                <a:lnSpc>
                  <a:spcPts val="1625"/>
                </a:lnSpc>
              </a:pPr>
              <a:t>‹#›</a:t>
            </a:fld>
            <a:endParaRPr lang="en-US" spc="-25" dirty="0"/>
          </a:p>
        </p:txBody>
      </p:sp>
    </p:spTree>
    <p:extLst>
      <p:ext uri="{BB962C8B-B14F-4D97-AF65-F5344CB8AC3E}">
        <p14:creationId xmlns:p14="http://schemas.microsoft.com/office/powerpoint/2010/main" val="3173954355"/>
      </p:ext>
    </p:extLst>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Lst>
  <p:txStyles>
    <p:titleStyle>
      <a:lvl1pPr algn="l" defTabSz="458069" rtl="0" eaLnBrk="1" latinLnBrk="0" hangingPunct="1">
        <a:spcBef>
          <a:spcPct val="0"/>
        </a:spcBef>
        <a:buNone/>
        <a:defRPr sz="4208" b="0" i="0" kern="1200">
          <a:solidFill>
            <a:schemeClr val="tx2"/>
          </a:solidFill>
          <a:latin typeface="Times New Roman" panose="02020603050405020304" pitchFamily="18"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3552" indent="-343552" algn="l" defTabSz="458069" rtl="0" eaLnBrk="1" latinLnBrk="0" hangingPunct="1">
        <a:spcBef>
          <a:spcPts val="1002"/>
        </a:spcBef>
        <a:spcAft>
          <a:spcPts val="0"/>
        </a:spcAft>
        <a:buClr>
          <a:schemeClr val="accent1"/>
        </a:buClr>
        <a:buSzPct val="80000"/>
        <a:buFont typeface="Wingdings 3" charset="2"/>
        <a:buChar char=""/>
        <a:defRPr sz="2004" b="0" i="0" kern="1200">
          <a:solidFill>
            <a:schemeClr val="tx1"/>
          </a:solidFill>
          <a:latin typeface="Times New Roman" panose="02020603050405020304" pitchFamily="18" charset="0"/>
          <a:ea typeface="+mj-ea"/>
          <a:cs typeface="+mj-cs"/>
        </a:defRPr>
      </a:lvl1pPr>
      <a:lvl2pPr marL="744362" indent="-286293" algn="l" defTabSz="458069" rtl="0" eaLnBrk="1" latinLnBrk="0" hangingPunct="1">
        <a:spcBef>
          <a:spcPts val="1002"/>
        </a:spcBef>
        <a:spcAft>
          <a:spcPts val="0"/>
        </a:spcAft>
        <a:buClr>
          <a:schemeClr val="accent1"/>
        </a:buClr>
        <a:buSzPct val="80000"/>
        <a:buFont typeface="Wingdings 3" charset="2"/>
        <a:buChar char=""/>
        <a:defRPr sz="1803" b="0" i="0" kern="1200">
          <a:solidFill>
            <a:schemeClr val="tx1"/>
          </a:solidFill>
          <a:latin typeface="Times New Roman" panose="02020603050405020304" pitchFamily="18" charset="0"/>
          <a:ea typeface="+mj-ea"/>
          <a:cs typeface="+mj-cs"/>
        </a:defRPr>
      </a:lvl2pPr>
      <a:lvl3pPr marL="1145172" indent="-229034" algn="l" defTabSz="458069" rtl="0" eaLnBrk="1" latinLnBrk="0" hangingPunct="1">
        <a:spcBef>
          <a:spcPts val="1002"/>
        </a:spcBef>
        <a:spcAft>
          <a:spcPts val="0"/>
        </a:spcAft>
        <a:buClr>
          <a:schemeClr val="accent1"/>
        </a:buClr>
        <a:buSzPct val="80000"/>
        <a:buFont typeface="Wingdings 3" charset="2"/>
        <a:buChar char=""/>
        <a:defRPr sz="1603" b="0" i="0" kern="1200">
          <a:solidFill>
            <a:schemeClr val="tx1"/>
          </a:solidFill>
          <a:latin typeface="Times New Roman" panose="02020603050405020304" pitchFamily="18" charset="0"/>
          <a:ea typeface="+mj-ea"/>
          <a:cs typeface="+mj-cs"/>
        </a:defRPr>
      </a:lvl3pPr>
      <a:lvl4pPr marL="1603240" indent="-229034" algn="l" defTabSz="458069" rtl="0" eaLnBrk="1" latinLnBrk="0" hangingPunct="1">
        <a:spcBef>
          <a:spcPts val="1002"/>
        </a:spcBef>
        <a:spcAft>
          <a:spcPts val="0"/>
        </a:spcAft>
        <a:buClr>
          <a:schemeClr val="accent1"/>
        </a:buClr>
        <a:buSzPct val="80000"/>
        <a:buFont typeface="Wingdings 3" charset="2"/>
        <a:buChar char=""/>
        <a:defRPr sz="1403" b="0" i="0" kern="1200">
          <a:solidFill>
            <a:schemeClr val="tx1"/>
          </a:solidFill>
          <a:latin typeface="Times New Roman" panose="02020603050405020304" pitchFamily="18" charset="0"/>
          <a:ea typeface="+mj-ea"/>
          <a:cs typeface="+mj-cs"/>
        </a:defRPr>
      </a:lvl4pPr>
      <a:lvl5pPr marL="2061309" indent="-229034" algn="l" defTabSz="458069" rtl="0" eaLnBrk="1" latinLnBrk="0" hangingPunct="1">
        <a:spcBef>
          <a:spcPts val="1002"/>
        </a:spcBef>
        <a:spcAft>
          <a:spcPts val="0"/>
        </a:spcAft>
        <a:buClr>
          <a:schemeClr val="accent1"/>
        </a:buClr>
        <a:buSzPct val="80000"/>
        <a:buFont typeface="Wingdings 3" charset="2"/>
        <a:buChar char=""/>
        <a:defRPr sz="1403" b="0" i="0" kern="1200">
          <a:solidFill>
            <a:schemeClr val="tx1"/>
          </a:solidFill>
          <a:latin typeface="Times New Roman" panose="02020603050405020304" pitchFamily="18" charset="0"/>
          <a:ea typeface="+mj-ea"/>
          <a:cs typeface="+mj-cs"/>
        </a:defRPr>
      </a:lvl5pPr>
      <a:lvl6pPr marL="2519378" indent="-229034" algn="l" defTabSz="458069" rtl="0" eaLnBrk="1" latinLnBrk="0" hangingPunct="1">
        <a:spcBef>
          <a:spcPts val="1002"/>
        </a:spcBef>
        <a:spcAft>
          <a:spcPts val="0"/>
        </a:spcAft>
        <a:buClr>
          <a:schemeClr val="accent1"/>
        </a:buClr>
        <a:buSzPct val="80000"/>
        <a:buFont typeface="Wingdings 3" charset="2"/>
        <a:buChar char=""/>
        <a:defRPr sz="1403" b="0" i="0" kern="1200">
          <a:solidFill>
            <a:schemeClr val="tx1"/>
          </a:solidFill>
          <a:latin typeface="+mj-lt"/>
          <a:ea typeface="+mj-ea"/>
          <a:cs typeface="+mj-cs"/>
        </a:defRPr>
      </a:lvl6pPr>
      <a:lvl7pPr marL="2977446" indent="-229034" algn="l" defTabSz="458069" rtl="0" eaLnBrk="1" latinLnBrk="0" hangingPunct="1">
        <a:spcBef>
          <a:spcPts val="1002"/>
        </a:spcBef>
        <a:spcAft>
          <a:spcPts val="0"/>
        </a:spcAft>
        <a:buClr>
          <a:schemeClr val="accent1"/>
        </a:buClr>
        <a:buSzPct val="80000"/>
        <a:buFont typeface="Wingdings 3" charset="2"/>
        <a:buChar char=""/>
        <a:defRPr sz="1403" b="0" i="0" kern="1200">
          <a:solidFill>
            <a:schemeClr val="tx1"/>
          </a:solidFill>
          <a:latin typeface="+mj-lt"/>
          <a:ea typeface="+mj-ea"/>
          <a:cs typeface="+mj-cs"/>
        </a:defRPr>
      </a:lvl7pPr>
      <a:lvl8pPr marL="3435515" indent="-229034" algn="l" defTabSz="458069" rtl="0" eaLnBrk="1" latinLnBrk="0" hangingPunct="1">
        <a:spcBef>
          <a:spcPts val="1002"/>
        </a:spcBef>
        <a:spcAft>
          <a:spcPts val="0"/>
        </a:spcAft>
        <a:buClr>
          <a:schemeClr val="accent1"/>
        </a:buClr>
        <a:buSzPct val="80000"/>
        <a:buFont typeface="Wingdings 3" charset="2"/>
        <a:buChar char=""/>
        <a:defRPr sz="1403" b="0" i="0" kern="1200">
          <a:solidFill>
            <a:schemeClr val="tx1"/>
          </a:solidFill>
          <a:latin typeface="+mj-lt"/>
          <a:ea typeface="+mj-ea"/>
          <a:cs typeface="+mj-cs"/>
        </a:defRPr>
      </a:lvl8pPr>
      <a:lvl9pPr marL="3893584" indent="-229034" algn="l" defTabSz="458069" rtl="0" eaLnBrk="1" latinLnBrk="0" hangingPunct="1">
        <a:spcBef>
          <a:spcPts val="1002"/>
        </a:spcBef>
        <a:spcAft>
          <a:spcPts val="0"/>
        </a:spcAft>
        <a:buClr>
          <a:schemeClr val="accent1"/>
        </a:buClr>
        <a:buSzPct val="80000"/>
        <a:buFont typeface="Wingdings 3" charset="2"/>
        <a:buChar char=""/>
        <a:defRPr sz="1403" b="0" i="0" kern="1200">
          <a:solidFill>
            <a:schemeClr val="tx1"/>
          </a:solidFill>
          <a:latin typeface="+mj-lt"/>
          <a:ea typeface="+mj-ea"/>
          <a:cs typeface="+mj-cs"/>
        </a:defRPr>
      </a:lvl9pPr>
    </p:bodyStyle>
    <p:otherStyle>
      <a:defPPr>
        <a:defRPr lang="en-US"/>
      </a:defPPr>
      <a:lvl1pPr marL="0" algn="l" defTabSz="458069" rtl="0" eaLnBrk="1" latinLnBrk="0" hangingPunct="1">
        <a:defRPr sz="1803" kern="1200">
          <a:solidFill>
            <a:schemeClr val="tx1"/>
          </a:solidFill>
          <a:latin typeface="+mn-lt"/>
          <a:ea typeface="+mn-ea"/>
          <a:cs typeface="+mn-cs"/>
        </a:defRPr>
      </a:lvl1pPr>
      <a:lvl2pPr marL="458069" algn="l" defTabSz="458069" rtl="0" eaLnBrk="1" latinLnBrk="0" hangingPunct="1">
        <a:defRPr sz="1803" kern="1200">
          <a:solidFill>
            <a:schemeClr val="tx1"/>
          </a:solidFill>
          <a:latin typeface="+mn-lt"/>
          <a:ea typeface="+mn-ea"/>
          <a:cs typeface="+mn-cs"/>
        </a:defRPr>
      </a:lvl2pPr>
      <a:lvl3pPr marL="916137" algn="l" defTabSz="458069" rtl="0" eaLnBrk="1" latinLnBrk="0" hangingPunct="1">
        <a:defRPr sz="1803" kern="1200">
          <a:solidFill>
            <a:schemeClr val="tx1"/>
          </a:solidFill>
          <a:latin typeface="+mn-lt"/>
          <a:ea typeface="+mn-ea"/>
          <a:cs typeface="+mn-cs"/>
        </a:defRPr>
      </a:lvl3pPr>
      <a:lvl4pPr marL="1374206" algn="l" defTabSz="458069" rtl="0" eaLnBrk="1" latinLnBrk="0" hangingPunct="1">
        <a:defRPr sz="1803" kern="1200">
          <a:solidFill>
            <a:schemeClr val="tx1"/>
          </a:solidFill>
          <a:latin typeface="+mn-lt"/>
          <a:ea typeface="+mn-ea"/>
          <a:cs typeface="+mn-cs"/>
        </a:defRPr>
      </a:lvl4pPr>
      <a:lvl5pPr marL="1832275" algn="l" defTabSz="458069" rtl="0" eaLnBrk="1" latinLnBrk="0" hangingPunct="1">
        <a:defRPr sz="1803" kern="1200">
          <a:solidFill>
            <a:schemeClr val="tx1"/>
          </a:solidFill>
          <a:latin typeface="+mn-lt"/>
          <a:ea typeface="+mn-ea"/>
          <a:cs typeface="+mn-cs"/>
        </a:defRPr>
      </a:lvl5pPr>
      <a:lvl6pPr marL="2290343" algn="l" defTabSz="458069" rtl="0" eaLnBrk="1" latinLnBrk="0" hangingPunct="1">
        <a:defRPr sz="1803" kern="1200">
          <a:solidFill>
            <a:schemeClr val="tx1"/>
          </a:solidFill>
          <a:latin typeface="+mn-lt"/>
          <a:ea typeface="+mn-ea"/>
          <a:cs typeface="+mn-cs"/>
        </a:defRPr>
      </a:lvl6pPr>
      <a:lvl7pPr marL="2748412" algn="l" defTabSz="458069" rtl="0" eaLnBrk="1" latinLnBrk="0" hangingPunct="1">
        <a:defRPr sz="1803" kern="1200">
          <a:solidFill>
            <a:schemeClr val="tx1"/>
          </a:solidFill>
          <a:latin typeface="+mn-lt"/>
          <a:ea typeface="+mn-ea"/>
          <a:cs typeface="+mn-cs"/>
        </a:defRPr>
      </a:lvl7pPr>
      <a:lvl8pPr marL="3206481" algn="l" defTabSz="458069" rtl="0" eaLnBrk="1" latinLnBrk="0" hangingPunct="1">
        <a:defRPr sz="1803" kern="1200">
          <a:solidFill>
            <a:schemeClr val="tx1"/>
          </a:solidFill>
          <a:latin typeface="+mn-lt"/>
          <a:ea typeface="+mn-ea"/>
          <a:cs typeface="+mn-cs"/>
        </a:defRPr>
      </a:lvl8pPr>
      <a:lvl9pPr marL="3664549" algn="l" defTabSz="458069" rtl="0" eaLnBrk="1" latinLnBrk="0" hangingPunct="1">
        <a:defRPr sz="180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lcorley@xtendhealthcare.net"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27100" y="539750"/>
            <a:ext cx="2883535" cy="848360"/>
          </a:xfrm>
          <a:prstGeom prst="rect">
            <a:avLst/>
          </a:prstGeom>
        </p:spPr>
        <p:txBody>
          <a:bodyPr vert="horz" wrap="square" lIns="0" tIns="12700" rIns="0" bIns="0" rtlCol="0">
            <a:spAutoFit/>
          </a:bodyPr>
          <a:lstStyle/>
          <a:p>
            <a:pPr marL="12700">
              <a:lnSpc>
                <a:spcPct val="100000"/>
              </a:lnSpc>
              <a:spcBef>
                <a:spcPts val="100"/>
              </a:spcBef>
            </a:pPr>
            <a:r>
              <a:rPr sz="5400" spc="-10" dirty="0">
                <a:latin typeface="Times New Roman" panose="02020603050405020304" pitchFamily="18" charset="0"/>
                <a:cs typeface="Times New Roman" panose="02020603050405020304" pitchFamily="18" charset="0"/>
              </a:rPr>
              <a:t>EMTALA</a:t>
            </a:r>
            <a:endParaRPr sz="5400" dirty="0">
              <a:latin typeface="Times New Roman" panose="02020603050405020304" pitchFamily="18" charset="0"/>
              <a:cs typeface="Times New Roman" panose="02020603050405020304" pitchFamily="18" charset="0"/>
            </a:endParaRPr>
          </a:p>
        </p:txBody>
      </p:sp>
      <p:sp>
        <p:nvSpPr>
          <p:cNvPr id="3" name="object 3"/>
          <p:cNvSpPr txBox="1"/>
          <p:nvPr/>
        </p:nvSpPr>
        <p:spPr>
          <a:xfrm>
            <a:off x="776731" y="1330706"/>
            <a:ext cx="6855969" cy="1256113"/>
          </a:xfrm>
          <a:prstGeom prst="rect">
            <a:avLst/>
          </a:prstGeom>
        </p:spPr>
        <p:txBody>
          <a:bodyPr vert="horz" wrap="square" lIns="0" tIns="12065" rIns="0" bIns="0" rtlCol="0">
            <a:spAutoFit/>
          </a:bodyPr>
          <a:lstStyle/>
          <a:p>
            <a:pPr marL="12700" marR="5080">
              <a:lnSpc>
                <a:spcPct val="100000"/>
              </a:lnSpc>
              <a:spcBef>
                <a:spcPts val="95"/>
              </a:spcBef>
            </a:pPr>
            <a:r>
              <a:rPr sz="4000" b="1" i="1" spc="-10" dirty="0">
                <a:solidFill>
                  <a:srgbClr val="004C2B"/>
                </a:solidFill>
                <a:latin typeface="Times New Roman"/>
                <a:cs typeface="Times New Roman"/>
              </a:rPr>
              <a:t> </a:t>
            </a:r>
            <a:r>
              <a:rPr lang="en-US" sz="4000" b="1" i="1" spc="-10" dirty="0">
                <a:solidFill>
                  <a:srgbClr val="004C2B"/>
                </a:solidFill>
                <a:latin typeface="Times New Roman"/>
                <a:cs typeface="Times New Roman"/>
              </a:rPr>
              <a:t>Emergency </a:t>
            </a:r>
            <a:r>
              <a:rPr sz="4000" b="1" i="1" spc="-10" dirty="0">
                <a:solidFill>
                  <a:srgbClr val="004C2B"/>
                </a:solidFill>
                <a:latin typeface="Times New Roman"/>
                <a:cs typeface="Times New Roman"/>
              </a:rPr>
              <a:t>Medical </a:t>
            </a:r>
            <a:r>
              <a:rPr sz="4000" b="1" i="1" dirty="0">
                <a:solidFill>
                  <a:srgbClr val="004C2B"/>
                </a:solidFill>
                <a:latin typeface="Times New Roman"/>
                <a:cs typeface="Times New Roman"/>
              </a:rPr>
              <a:t>Treatment</a:t>
            </a:r>
            <a:r>
              <a:rPr sz="4000" b="1" i="1" spc="-140" dirty="0">
                <a:solidFill>
                  <a:srgbClr val="004C2B"/>
                </a:solidFill>
                <a:latin typeface="Times New Roman"/>
                <a:cs typeface="Times New Roman"/>
              </a:rPr>
              <a:t> </a:t>
            </a:r>
            <a:r>
              <a:rPr lang="en-US" sz="4000" b="1" i="1" spc="-140" dirty="0">
                <a:solidFill>
                  <a:srgbClr val="004C2B"/>
                </a:solidFill>
                <a:latin typeface="Times New Roman"/>
                <a:cs typeface="Times New Roman"/>
              </a:rPr>
              <a:t>    </a:t>
            </a:r>
          </a:p>
          <a:p>
            <a:pPr marL="12700" marR="5080">
              <a:lnSpc>
                <a:spcPct val="100000"/>
              </a:lnSpc>
              <a:spcBef>
                <a:spcPts val="95"/>
              </a:spcBef>
            </a:pPr>
            <a:r>
              <a:rPr lang="en-US" sz="4000" b="1" i="1" spc="-140" dirty="0">
                <a:solidFill>
                  <a:srgbClr val="004C2B"/>
                </a:solidFill>
                <a:latin typeface="Times New Roman"/>
                <a:cs typeface="Times New Roman"/>
              </a:rPr>
              <a:t> </a:t>
            </a:r>
            <a:r>
              <a:rPr sz="4000" b="1" i="1" spc="-25" dirty="0">
                <a:solidFill>
                  <a:srgbClr val="004C2B"/>
                </a:solidFill>
                <a:latin typeface="Times New Roman"/>
                <a:cs typeface="Times New Roman"/>
              </a:rPr>
              <a:t>and </a:t>
            </a:r>
            <a:r>
              <a:rPr sz="4000" b="1" i="1" dirty="0">
                <a:solidFill>
                  <a:srgbClr val="004C2B"/>
                </a:solidFill>
                <a:latin typeface="Times New Roman"/>
                <a:cs typeface="Times New Roman"/>
              </a:rPr>
              <a:t>Labor</a:t>
            </a:r>
            <a:r>
              <a:rPr sz="4000" b="1" i="1" spc="-85" dirty="0">
                <a:solidFill>
                  <a:srgbClr val="004C2B"/>
                </a:solidFill>
                <a:latin typeface="Times New Roman"/>
                <a:cs typeface="Times New Roman"/>
              </a:rPr>
              <a:t> </a:t>
            </a:r>
            <a:r>
              <a:rPr sz="4000" b="1" i="1" spc="-25" dirty="0">
                <a:solidFill>
                  <a:srgbClr val="004C2B"/>
                </a:solidFill>
                <a:latin typeface="Times New Roman"/>
                <a:cs typeface="Times New Roman"/>
              </a:rPr>
              <a:t>Act</a:t>
            </a:r>
            <a:endParaRPr sz="4000" b="1" dirty="0">
              <a:latin typeface="Times New Roman"/>
              <a:cs typeface="Times New Roman"/>
            </a:endParaRPr>
          </a:p>
        </p:txBody>
      </p:sp>
      <p:grpSp>
        <p:nvGrpSpPr>
          <p:cNvPr id="4" name="object 4"/>
          <p:cNvGrpSpPr/>
          <p:nvPr/>
        </p:nvGrpSpPr>
        <p:grpSpPr>
          <a:xfrm>
            <a:off x="1147233" y="2804456"/>
            <a:ext cx="3428044" cy="2984500"/>
            <a:chOff x="3573779" y="1276350"/>
            <a:chExt cx="5143500" cy="5143500"/>
          </a:xfrm>
        </p:grpSpPr>
        <p:pic>
          <p:nvPicPr>
            <p:cNvPr id="5" name="object 5"/>
            <p:cNvPicPr/>
            <p:nvPr/>
          </p:nvPicPr>
          <p:blipFill>
            <a:blip r:embed="rId2" cstate="print"/>
            <a:stretch>
              <a:fillRect/>
            </a:stretch>
          </p:blipFill>
          <p:spPr>
            <a:xfrm>
              <a:off x="3592829" y="1295400"/>
              <a:ext cx="5105399" cy="5105400"/>
            </a:xfrm>
            <a:prstGeom prst="rect">
              <a:avLst/>
            </a:prstGeom>
          </p:spPr>
        </p:pic>
        <p:sp>
          <p:nvSpPr>
            <p:cNvPr id="6" name="object 6"/>
            <p:cNvSpPr/>
            <p:nvPr/>
          </p:nvSpPr>
          <p:spPr>
            <a:xfrm>
              <a:off x="3573779" y="1276350"/>
              <a:ext cx="5143500" cy="5143500"/>
            </a:xfrm>
            <a:custGeom>
              <a:avLst/>
              <a:gdLst/>
              <a:ahLst/>
              <a:cxnLst/>
              <a:rect l="l" t="t" r="r" b="b"/>
              <a:pathLst>
                <a:path w="5143500" h="5143500">
                  <a:moveTo>
                    <a:pt x="0" y="0"/>
                  </a:moveTo>
                  <a:lnTo>
                    <a:pt x="0" y="5143500"/>
                  </a:lnTo>
                  <a:lnTo>
                    <a:pt x="5143500" y="5143500"/>
                  </a:lnTo>
                  <a:lnTo>
                    <a:pt x="5143500" y="0"/>
                  </a:lnTo>
                  <a:lnTo>
                    <a:pt x="0" y="0"/>
                  </a:lnTo>
                  <a:close/>
                </a:path>
              </a:pathLst>
            </a:custGeom>
            <a:ln w="38100">
              <a:solidFill>
                <a:srgbClr val="343434"/>
              </a:solidFill>
            </a:ln>
          </p:spPr>
          <p:txBody>
            <a:bodyPr wrap="square" lIns="0" tIns="0" rIns="0" bIns="0" rtlCol="0"/>
            <a:lstStyle/>
            <a:p>
              <a:endParaRPr dirty="0">
                <a:latin typeface="Times New Roman" panose="02020603050405020304" pitchFamily="18" charset="0"/>
              </a:endParaRPr>
            </a:p>
          </p:txBody>
        </p:sp>
      </p:grpSp>
      <p:sp>
        <p:nvSpPr>
          <p:cNvPr id="8" name="TextBox 7">
            <a:extLst>
              <a:ext uri="{FF2B5EF4-FFF2-40B4-BE49-F238E27FC236}">
                <a16:creationId xmlns:a16="http://schemas.microsoft.com/office/drawing/2014/main" id="{FD20E80B-355F-BEE3-600F-8C2DF29B493F}"/>
              </a:ext>
            </a:extLst>
          </p:cNvPr>
          <p:cNvSpPr txBox="1"/>
          <p:nvPr/>
        </p:nvSpPr>
        <p:spPr>
          <a:xfrm>
            <a:off x="4889500" y="2728838"/>
            <a:ext cx="3962400" cy="2308324"/>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Linda Corley</a:t>
            </a:r>
          </a:p>
          <a:p>
            <a:r>
              <a:rPr lang="en-US" sz="2400" dirty="0">
                <a:solidFill>
                  <a:schemeClr val="bg1"/>
                </a:solidFill>
                <a:latin typeface="Times New Roman" panose="02020603050405020304" pitchFamily="18" charset="0"/>
                <a:cs typeface="Times New Roman" panose="02020603050405020304" pitchFamily="18" charset="0"/>
              </a:rPr>
              <a:t>Compliance</a:t>
            </a:r>
          </a:p>
          <a:p>
            <a:r>
              <a:rPr lang="en-US" sz="2400" dirty="0" err="1">
                <a:solidFill>
                  <a:schemeClr val="bg1"/>
                </a:solidFill>
                <a:latin typeface="Times New Roman" panose="02020603050405020304" pitchFamily="18" charset="0"/>
                <a:cs typeface="Times New Roman" panose="02020603050405020304" pitchFamily="18" charset="0"/>
              </a:rPr>
              <a:t>Xtend</a:t>
            </a:r>
            <a:r>
              <a:rPr lang="en-US" sz="2400" dirty="0">
                <a:solidFill>
                  <a:schemeClr val="bg1"/>
                </a:solidFill>
                <a:latin typeface="Times New Roman" panose="02020603050405020304" pitchFamily="18" charset="0"/>
                <a:cs typeface="Times New Roman" panose="02020603050405020304" pitchFamily="18" charset="0"/>
              </a:rPr>
              <a:t> Healthcare</a:t>
            </a:r>
          </a:p>
          <a:p>
            <a:r>
              <a:rPr lang="en-US" sz="2400" dirty="0">
                <a:solidFill>
                  <a:schemeClr val="bg1"/>
                </a:solidFill>
                <a:latin typeface="Times New Roman" panose="02020603050405020304" pitchFamily="18" charset="0"/>
                <a:cs typeface="Times New Roman" panose="02020603050405020304" pitchFamily="18" charset="0"/>
              </a:rPr>
              <a:t>706 577-2256</a:t>
            </a:r>
          </a:p>
          <a:p>
            <a:r>
              <a:rPr lang="en-US" sz="2400" dirty="0">
                <a:solidFill>
                  <a:schemeClr val="bg1"/>
                </a:solidFill>
                <a:latin typeface="Times New Roman" panose="02020603050405020304" pitchFamily="18" charset="0"/>
                <a:cs typeface="Times New Roman" panose="02020603050405020304" pitchFamily="18" charset="0"/>
              </a:rPr>
              <a:t>lcorley@xtendhealthcare.net</a:t>
            </a:r>
          </a:p>
          <a:p>
            <a:endParaRPr lang="en-US" sz="24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81755" y="1987550"/>
            <a:ext cx="3810000" cy="3252556"/>
          </a:xfrm>
          <a:prstGeom prst="rect">
            <a:avLst/>
          </a:prstGeom>
        </p:spPr>
        <p:txBody>
          <a:bodyPr vert="horz" wrap="square" lIns="0" tIns="55244" rIns="0" bIns="0" rtlCol="0">
            <a:spAutoFit/>
          </a:bodyPr>
          <a:lstStyle/>
          <a:p>
            <a:pPr marL="354965" marR="5080" indent="-342900">
              <a:lnSpc>
                <a:spcPct val="90000"/>
              </a:lnSpc>
              <a:spcBef>
                <a:spcPts val="434"/>
              </a:spcBef>
            </a:pPr>
            <a:r>
              <a:rPr sz="2400" dirty="0">
                <a:solidFill>
                  <a:srgbClr val="323232"/>
                </a:solidFill>
                <a:latin typeface="Times New Roman"/>
                <a:cs typeface="Times New Roman"/>
              </a:rPr>
              <a:t>Patients</a:t>
            </a:r>
            <a:r>
              <a:rPr sz="2400" spc="-30" dirty="0">
                <a:solidFill>
                  <a:srgbClr val="323232"/>
                </a:solidFill>
                <a:latin typeface="Times New Roman"/>
                <a:cs typeface="Times New Roman"/>
              </a:rPr>
              <a:t> </a:t>
            </a:r>
            <a:r>
              <a:rPr sz="2400" dirty="0">
                <a:solidFill>
                  <a:srgbClr val="323232"/>
                </a:solidFill>
                <a:latin typeface="Times New Roman"/>
                <a:cs typeface="Times New Roman"/>
              </a:rPr>
              <a:t>can</a:t>
            </a:r>
            <a:r>
              <a:rPr sz="2400" spc="-25" dirty="0">
                <a:solidFill>
                  <a:srgbClr val="323232"/>
                </a:solidFill>
                <a:latin typeface="Times New Roman"/>
                <a:cs typeface="Times New Roman"/>
              </a:rPr>
              <a:t> be </a:t>
            </a:r>
            <a:r>
              <a:rPr sz="2400" dirty="0">
                <a:solidFill>
                  <a:srgbClr val="323232"/>
                </a:solidFill>
                <a:latin typeface="Times New Roman"/>
                <a:cs typeface="Times New Roman"/>
              </a:rPr>
              <a:t>transferred</a:t>
            </a:r>
            <a:r>
              <a:rPr sz="2400" spc="-45" dirty="0">
                <a:solidFill>
                  <a:srgbClr val="323232"/>
                </a:solidFill>
                <a:latin typeface="Times New Roman"/>
                <a:cs typeface="Times New Roman"/>
              </a:rPr>
              <a:t> </a:t>
            </a:r>
            <a:endParaRPr lang="en-US" sz="2400" spc="-45" dirty="0">
              <a:solidFill>
                <a:srgbClr val="323232"/>
              </a:solidFill>
              <a:latin typeface="Times New Roman"/>
              <a:cs typeface="Times New Roman"/>
            </a:endParaRPr>
          </a:p>
          <a:p>
            <a:pPr marL="354965" marR="5080" indent="-342900">
              <a:lnSpc>
                <a:spcPct val="90000"/>
              </a:lnSpc>
              <a:spcBef>
                <a:spcPts val="434"/>
              </a:spcBef>
            </a:pPr>
            <a:r>
              <a:rPr sz="2400" dirty="0">
                <a:solidFill>
                  <a:srgbClr val="323232"/>
                </a:solidFill>
                <a:latin typeface="Times New Roman"/>
                <a:cs typeface="Times New Roman"/>
              </a:rPr>
              <a:t>to</a:t>
            </a:r>
            <a:r>
              <a:rPr sz="2400" spc="-30" dirty="0">
                <a:solidFill>
                  <a:srgbClr val="323232"/>
                </a:solidFill>
                <a:latin typeface="Times New Roman"/>
                <a:cs typeface="Times New Roman"/>
              </a:rPr>
              <a:t> </a:t>
            </a:r>
            <a:r>
              <a:rPr sz="2400" spc="-10" dirty="0">
                <a:solidFill>
                  <a:srgbClr val="323232"/>
                </a:solidFill>
                <a:latin typeface="Times New Roman"/>
                <a:cs typeface="Times New Roman"/>
              </a:rPr>
              <a:t>another </a:t>
            </a:r>
            <a:r>
              <a:rPr sz="2400" dirty="0">
                <a:solidFill>
                  <a:srgbClr val="323232"/>
                </a:solidFill>
                <a:latin typeface="Times New Roman"/>
                <a:cs typeface="Times New Roman"/>
              </a:rPr>
              <a:t>hospital</a:t>
            </a:r>
            <a:r>
              <a:rPr sz="2400" spc="-35" dirty="0">
                <a:solidFill>
                  <a:srgbClr val="323232"/>
                </a:solidFill>
                <a:latin typeface="Times New Roman"/>
                <a:cs typeface="Times New Roman"/>
              </a:rPr>
              <a:t> </a:t>
            </a:r>
            <a:r>
              <a:rPr sz="2400" spc="-25" dirty="0">
                <a:solidFill>
                  <a:srgbClr val="323232"/>
                </a:solidFill>
                <a:latin typeface="Times New Roman"/>
                <a:cs typeface="Times New Roman"/>
              </a:rPr>
              <a:t>for </a:t>
            </a:r>
            <a:endParaRPr lang="en-US" sz="2400" spc="-25" dirty="0">
              <a:solidFill>
                <a:srgbClr val="323232"/>
              </a:solidFill>
              <a:latin typeface="Times New Roman"/>
              <a:cs typeface="Times New Roman"/>
            </a:endParaRPr>
          </a:p>
          <a:p>
            <a:pPr marL="354965" marR="5080" indent="-342900">
              <a:lnSpc>
                <a:spcPct val="90000"/>
              </a:lnSpc>
              <a:spcBef>
                <a:spcPts val="434"/>
              </a:spcBef>
            </a:pPr>
            <a:r>
              <a:rPr sz="2400" dirty="0">
                <a:solidFill>
                  <a:srgbClr val="323232"/>
                </a:solidFill>
                <a:latin typeface="Times New Roman"/>
                <a:cs typeface="Times New Roman"/>
              </a:rPr>
              <a:t>stabilization</a:t>
            </a:r>
            <a:r>
              <a:rPr sz="2400" spc="-70" dirty="0">
                <a:solidFill>
                  <a:srgbClr val="323232"/>
                </a:solidFill>
                <a:latin typeface="Times New Roman"/>
                <a:cs typeface="Times New Roman"/>
              </a:rPr>
              <a:t> </a:t>
            </a:r>
            <a:r>
              <a:rPr sz="2400" spc="-50" dirty="0">
                <a:solidFill>
                  <a:srgbClr val="323232"/>
                </a:solidFill>
                <a:latin typeface="Times New Roman"/>
                <a:cs typeface="Times New Roman"/>
              </a:rPr>
              <a:t>~ </a:t>
            </a:r>
            <a:r>
              <a:rPr sz="2400" dirty="0">
                <a:solidFill>
                  <a:srgbClr val="323232"/>
                </a:solidFill>
                <a:latin typeface="Times New Roman"/>
                <a:cs typeface="Times New Roman"/>
              </a:rPr>
              <a:t>however,</a:t>
            </a:r>
            <a:r>
              <a:rPr sz="2400" spc="-35" dirty="0">
                <a:solidFill>
                  <a:srgbClr val="323232"/>
                </a:solidFill>
                <a:latin typeface="Times New Roman"/>
                <a:cs typeface="Times New Roman"/>
              </a:rPr>
              <a:t> </a:t>
            </a:r>
            <a:endParaRPr lang="en-US" sz="2400" spc="-35" dirty="0">
              <a:solidFill>
                <a:srgbClr val="323232"/>
              </a:solidFill>
              <a:latin typeface="Times New Roman"/>
              <a:cs typeface="Times New Roman"/>
            </a:endParaRPr>
          </a:p>
          <a:p>
            <a:pPr marL="354965" marR="5080" indent="-342900">
              <a:lnSpc>
                <a:spcPct val="90000"/>
              </a:lnSpc>
              <a:spcBef>
                <a:spcPts val="434"/>
              </a:spcBef>
            </a:pPr>
            <a:r>
              <a:rPr lang="en-US" sz="2400" b="1" dirty="0">
                <a:solidFill>
                  <a:srgbClr val="323232"/>
                </a:solidFill>
                <a:latin typeface="Times New Roman"/>
                <a:cs typeface="Times New Roman"/>
              </a:rPr>
              <a:t>	</a:t>
            </a:r>
            <a:r>
              <a:rPr sz="2400" b="1" dirty="0">
                <a:solidFill>
                  <a:srgbClr val="323232"/>
                </a:solidFill>
                <a:latin typeface="Times New Roman"/>
                <a:cs typeface="Times New Roman"/>
              </a:rPr>
              <a:t>the</a:t>
            </a:r>
            <a:r>
              <a:rPr sz="2400" b="1" spc="-30" dirty="0">
                <a:solidFill>
                  <a:srgbClr val="323232"/>
                </a:solidFill>
                <a:latin typeface="Times New Roman"/>
                <a:cs typeface="Times New Roman"/>
              </a:rPr>
              <a:t> </a:t>
            </a:r>
            <a:r>
              <a:rPr sz="2400" b="1" spc="-10" dirty="0">
                <a:solidFill>
                  <a:srgbClr val="323232"/>
                </a:solidFill>
                <a:latin typeface="Times New Roman"/>
                <a:cs typeface="Times New Roman"/>
              </a:rPr>
              <a:t>transfer </a:t>
            </a:r>
            <a:r>
              <a:rPr sz="2400" b="1" u="sng" dirty="0">
                <a:solidFill>
                  <a:srgbClr val="323232"/>
                </a:solidFill>
                <a:uFill>
                  <a:solidFill>
                    <a:srgbClr val="323232"/>
                  </a:solidFill>
                </a:uFill>
                <a:latin typeface="Times New Roman"/>
                <a:cs typeface="Times New Roman"/>
              </a:rPr>
              <a:t>MUST</a:t>
            </a:r>
            <a:r>
              <a:rPr sz="2400" b="1" u="none" spc="-50" dirty="0">
                <a:solidFill>
                  <a:srgbClr val="323232"/>
                </a:solidFill>
                <a:latin typeface="Times New Roman"/>
                <a:cs typeface="Times New Roman"/>
              </a:rPr>
              <a:t> </a:t>
            </a:r>
            <a:r>
              <a:rPr sz="2400" b="1" u="none" dirty="0">
                <a:solidFill>
                  <a:srgbClr val="323232"/>
                </a:solidFill>
                <a:latin typeface="Times New Roman"/>
                <a:cs typeface="Times New Roman"/>
              </a:rPr>
              <a:t>be</a:t>
            </a:r>
            <a:r>
              <a:rPr sz="2400" b="1" u="none" spc="-50" dirty="0">
                <a:solidFill>
                  <a:srgbClr val="323232"/>
                </a:solidFill>
                <a:latin typeface="Times New Roman"/>
                <a:cs typeface="Times New Roman"/>
              </a:rPr>
              <a:t> </a:t>
            </a:r>
            <a:endParaRPr lang="en-US" sz="2400" b="1" u="none" spc="-50" dirty="0">
              <a:solidFill>
                <a:srgbClr val="323232"/>
              </a:solidFill>
              <a:latin typeface="Times New Roman"/>
              <a:cs typeface="Times New Roman"/>
            </a:endParaRPr>
          </a:p>
          <a:p>
            <a:pPr marL="354965" marR="5080" indent="-342900">
              <a:lnSpc>
                <a:spcPct val="90000"/>
              </a:lnSpc>
              <a:spcBef>
                <a:spcPts val="434"/>
              </a:spcBef>
            </a:pPr>
            <a:r>
              <a:rPr lang="en-US" sz="2400" b="1" u="none" spc="-10" dirty="0">
                <a:solidFill>
                  <a:srgbClr val="323232"/>
                </a:solidFill>
                <a:latin typeface="Times New Roman"/>
                <a:cs typeface="Times New Roman"/>
              </a:rPr>
              <a:t>	</a:t>
            </a:r>
            <a:r>
              <a:rPr sz="2400" b="1" u="none" spc="-10" dirty="0">
                <a:solidFill>
                  <a:srgbClr val="323232"/>
                </a:solidFill>
                <a:latin typeface="Times New Roman"/>
                <a:cs typeface="Times New Roman"/>
              </a:rPr>
              <a:t>performed </a:t>
            </a:r>
            <a:r>
              <a:rPr sz="2400" b="1" u="none" dirty="0">
                <a:solidFill>
                  <a:srgbClr val="323232"/>
                </a:solidFill>
                <a:latin typeface="Times New Roman"/>
                <a:cs typeface="Times New Roman"/>
              </a:rPr>
              <a:t>within</a:t>
            </a:r>
            <a:r>
              <a:rPr lang="en-US" sz="2400" b="1" u="none" dirty="0">
                <a:solidFill>
                  <a:srgbClr val="323232"/>
                </a:solidFill>
                <a:latin typeface="Times New Roman"/>
                <a:cs typeface="Times New Roman"/>
              </a:rPr>
              <a:t> certain</a:t>
            </a:r>
            <a:r>
              <a:rPr lang="en-US" sz="2400" b="1" dirty="0">
                <a:solidFill>
                  <a:srgbClr val="323232"/>
                </a:solidFill>
                <a:latin typeface="Times New Roman"/>
                <a:cs typeface="Times New Roman"/>
              </a:rPr>
              <a:t> clinical and documentation</a:t>
            </a:r>
            <a:r>
              <a:rPr sz="2400" b="1" u="none" spc="-35" dirty="0">
                <a:solidFill>
                  <a:srgbClr val="323232"/>
                </a:solidFill>
                <a:latin typeface="Times New Roman"/>
                <a:cs typeface="Times New Roman"/>
              </a:rPr>
              <a:t> </a:t>
            </a:r>
            <a:r>
              <a:rPr sz="2400" b="1" u="none" dirty="0">
                <a:solidFill>
                  <a:srgbClr val="323232"/>
                </a:solidFill>
                <a:latin typeface="Times New Roman"/>
                <a:cs typeface="Times New Roman"/>
              </a:rPr>
              <a:t>guidelines</a:t>
            </a:r>
            <a:r>
              <a:rPr sz="2400" b="1" u="none" spc="-55" dirty="0">
                <a:solidFill>
                  <a:srgbClr val="323232"/>
                </a:solidFill>
                <a:latin typeface="Times New Roman"/>
                <a:cs typeface="Times New Roman"/>
              </a:rPr>
              <a:t> </a:t>
            </a:r>
            <a:r>
              <a:rPr sz="2400" u="none" dirty="0">
                <a:solidFill>
                  <a:srgbClr val="323232"/>
                </a:solidFill>
                <a:latin typeface="Times New Roman"/>
                <a:cs typeface="Times New Roman"/>
              </a:rPr>
              <a:t>in</a:t>
            </a:r>
            <a:r>
              <a:rPr sz="2400" u="none" spc="-55" dirty="0">
                <a:solidFill>
                  <a:srgbClr val="323232"/>
                </a:solidFill>
                <a:latin typeface="Times New Roman"/>
                <a:cs typeface="Times New Roman"/>
              </a:rPr>
              <a:t> </a:t>
            </a:r>
            <a:r>
              <a:rPr sz="2400" u="none" dirty="0">
                <a:solidFill>
                  <a:srgbClr val="323232"/>
                </a:solidFill>
                <a:latin typeface="Times New Roman"/>
                <a:cs typeface="Times New Roman"/>
              </a:rPr>
              <a:t>order</a:t>
            </a:r>
            <a:r>
              <a:rPr sz="2400" u="none" spc="-50" dirty="0">
                <a:solidFill>
                  <a:srgbClr val="323232"/>
                </a:solidFill>
                <a:latin typeface="Times New Roman"/>
                <a:cs typeface="Times New Roman"/>
              </a:rPr>
              <a:t> </a:t>
            </a:r>
            <a:r>
              <a:rPr sz="2400" u="none" spc="-25" dirty="0">
                <a:solidFill>
                  <a:srgbClr val="323232"/>
                </a:solidFill>
                <a:latin typeface="Times New Roman"/>
                <a:cs typeface="Times New Roman"/>
              </a:rPr>
              <a:t>to </a:t>
            </a:r>
            <a:r>
              <a:rPr sz="2400" u="none" dirty="0">
                <a:solidFill>
                  <a:srgbClr val="323232"/>
                </a:solidFill>
                <a:latin typeface="Times New Roman"/>
                <a:cs typeface="Times New Roman"/>
              </a:rPr>
              <a:t>be</a:t>
            </a:r>
            <a:r>
              <a:rPr sz="2400" u="none" spc="-5" dirty="0">
                <a:solidFill>
                  <a:srgbClr val="323232"/>
                </a:solidFill>
                <a:latin typeface="Times New Roman"/>
                <a:cs typeface="Times New Roman"/>
              </a:rPr>
              <a:t> </a:t>
            </a:r>
            <a:r>
              <a:rPr sz="2400" u="none" spc="-10" dirty="0">
                <a:solidFill>
                  <a:srgbClr val="323232"/>
                </a:solidFill>
                <a:latin typeface="Times New Roman"/>
                <a:cs typeface="Times New Roman"/>
              </a:rPr>
              <a:t>considered appropriate.</a:t>
            </a:r>
            <a:endParaRPr sz="2400" dirty="0">
              <a:latin typeface="Times New Roman"/>
              <a:cs typeface="Times New Roman"/>
            </a:endParaRPr>
          </a:p>
        </p:txBody>
      </p:sp>
      <p:sp>
        <p:nvSpPr>
          <p:cNvPr id="3" name="object 3"/>
          <p:cNvSpPr txBox="1">
            <a:spLocks noGrp="1"/>
          </p:cNvSpPr>
          <p:nvPr>
            <p:ph type="title"/>
          </p:nvPr>
        </p:nvSpPr>
        <p:spPr>
          <a:xfrm>
            <a:off x="927100" y="586660"/>
            <a:ext cx="7696200" cy="1120820"/>
          </a:xfrm>
          <a:prstGeom prst="rect">
            <a:avLst/>
          </a:prstGeom>
        </p:spPr>
        <p:txBody>
          <a:bodyPr vert="horz" wrap="square" lIns="0" tIns="12700" rIns="0" bIns="0" rtlCol="0">
            <a:spAutoFit/>
          </a:bodyPr>
          <a:lstStyle/>
          <a:p>
            <a:pPr marL="12700">
              <a:lnSpc>
                <a:spcPct val="100000"/>
              </a:lnSpc>
              <a:spcBef>
                <a:spcPts val="100"/>
              </a:spcBef>
              <a:tabLst>
                <a:tab pos="5221605" algn="l"/>
              </a:tabLst>
            </a:pPr>
            <a:r>
              <a:rPr sz="3600" b="1" dirty="0">
                <a:latin typeface="Times New Roman" panose="02020603050405020304" pitchFamily="18" charset="0"/>
                <a:cs typeface="Times New Roman" panose="02020603050405020304" pitchFamily="18" charset="0"/>
              </a:rPr>
              <a:t>EMTALA </a:t>
            </a:r>
            <a:r>
              <a:rPr sz="3600" b="1" spc="-10" dirty="0">
                <a:latin typeface="Times New Roman" panose="02020603050405020304" pitchFamily="18" charset="0"/>
                <a:cs typeface="Times New Roman" panose="02020603050405020304" pitchFamily="18" charset="0"/>
              </a:rPr>
              <a:t>Components:</a:t>
            </a:r>
            <a:r>
              <a:rPr lang="en-US" sz="3600" b="1" spc="-10" dirty="0">
                <a:latin typeface="Times New Roman" panose="02020603050405020304" pitchFamily="18" charset="0"/>
                <a:cs typeface="Times New Roman" panose="02020603050405020304" pitchFamily="18" charset="0"/>
              </a:rPr>
              <a:t>    </a:t>
            </a:r>
            <a:br>
              <a:rPr lang="en-US" sz="3600" b="1" spc="-10" dirty="0">
                <a:latin typeface="Times New Roman" panose="02020603050405020304" pitchFamily="18" charset="0"/>
                <a:cs typeface="Times New Roman" panose="02020603050405020304" pitchFamily="18" charset="0"/>
              </a:rPr>
            </a:br>
            <a:r>
              <a:rPr lang="en-US" sz="3600" b="1" spc="-10" dirty="0">
                <a:latin typeface="Times New Roman" panose="02020603050405020304" pitchFamily="18" charset="0"/>
                <a:cs typeface="Times New Roman" panose="02020603050405020304" pitchFamily="18" charset="0"/>
              </a:rPr>
              <a:t>          </a:t>
            </a:r>
            <a:r>
              <a:rPr sz="3600" b="1" spc="-10" dirty="0">
                <a:latin typeface="Times New Roman" panose="02020603050405020304" pitchFamily="18" charset="0"/>
                <a:cs typeface="Times New Roman" panose="02020603050405020304" pitchFamily="18" charset="0"/>
              </a:rPr>
              <a:t>Transfer</a:t>
            </a:r>
          </a:p>
        </p:txBody>
      </p:sp>
      <p:sp>
        <p:nvSpPr>
          <p:cNvPr id="5" name="object 5"/>
          <p:cNvSpPr txBox="1">
            <a:spLocks noGrp="1"/>
          </p:cNvSpPr>
          <p:nvPr>
            <p:ph type="sldNum" sz="quarter" idx="12"/>
          </p:nvPr>
        </p:nvSpPr>
        <p:spPr>
          <a:prstGeom prst="rect">
            <a:avLst/>
          </a:prstGeom>
        </p:spPr>
        <p:txBody>
          <a:bodyPr vert="horz" wrap="square" lIns="0" tIns="0" rIns="0" bIns="0" rtlCol="0">
            <a:spAutoFit/>
          </a:bodyPr>
          <a:lstStyle/>
          <a:p>
            <a:pPr marL="38100">
              <a:lnSpc>
                <a:spcPts val="1625"/>
              </a:lnSpc>
            </a:pPr>
            <a:fld id="{81D60167-4931-47E6-BA6A-407CBD079E47}" type="slidenum">
              <a:rPr spc="-25" dirty="0"/>
              <a:t>10</a:t>
            </a:fld>
            <a:endParaRPr spc="-25" dirty="0"/>
          </a:p>
        </p:txBody>
      </p:sp>
      <p:pic>
        <p:nvPicPr>
          <p:cNvPr id="4" name="object 4"/>
          <p:cNvPicPr/>
          <p:nvPr/>
        </p:nvPicPr>
        <p:blipFill>
          <a:blip r:embed="rId2" cstate="print"/>
          <a:stretch>
            <a:fillRect/>
          </a:stretch>
        </p:blipFill>
        <p:spPr>
          <a:xfrm>
            <a:off x="774700" y="2901950"/>
            <a:ext cx="3810000" cy="2857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41700" y="1696587"/>
            <a:ext cx="5257800" cy="4562788"/>
          </a:xfrm>
          <a:prstGeom prst="rect">
            <a:avLst/>
          </a:prstGeom>
        </p:spPr>
        <p:txBody>
          <a:bodyPr vert="horz" wrap="square" lIns="0" tIns="86360" rIns="0" bIns="0" rtlCol="0">
            <a:spAutoFit/>
          </a:bodyPr>
          <a:lstStyle/>
          <a:p>
            <a:pPr marL="12700">
              <a:lnSpc>
                <a:spcPct val="100000"/>
              </a:lnSpc>
              <a:spcBef>
                <a:spcPts val="680"/>
              </a:spcBef>
            </a:pPr>
            <a:r>
              <a:rPr sz="2800" b="1" dirty="0">
                <a:solidFill>
                  <a:srgbClr val="323232"/>
                </a:solidFill>
                <a:latin typeface="Times New Roman"/>
                <a:cs typeface="Times New Roman"/>
              </a:rPr>
              <a:t>Authorization</a:t>
            </a:r>
            <a:r>
              <a:rPr sz="2800" b="1" spc="-45" dirty="0">
                <a:solidFill>
                  <a:srgbClr val="323232"/>
                </a:solidFill>
                <a:latin typeface="Times New Roman"/>
                <a:cs typeface="Times New Roman"/>
              </a:rPr>
              <a:t> </a:t>
            </a:r>
            <a:r>
              <a:rPr sz="2800" b="1" dirty="0">
                <a:solidFill>
                  <a:srgbClr val="323232"/>
                </a:solidFill>
                <a:latin typeface="Times New Roman"/>
                <a:cs typeface="Times New Roman"/>
              </a:rPr>
              <a:t>for</a:t>
            </a:r>
            <a:r>
              <a:rPr sz="2800" b="1" spc="-45" dirty="0">
                <a:solidFill>
                  <a:srgbClr val="323232"/>
                </a:solidFill>
                <a:latin typeface="Times New Roman"/>
                <a:cs typeface="Times New Roman"/>
              </a:rPr>
              <a:t> </a:t>
            </a:r>
            <a:r>
              <a:rPr sz="2800" b="1" dirty="0">
                <a:solidFill>
                  <a:srgbClr val="323232"/>
                </a:solidFill>
                <a:latin typeface="Times New Roman"/>
                <a:cs typeface="Times New Roman"/>
              </a:rPr>
              <a:t>transfer</a:t>
            </a:r>
            <a:r>
              <a:rPr sz="2800" b="1" spc="-45" dirty="0">
                <a:solidFill>
                  <a:srgbClr val="323232"/>
                </a:solidFill>
                <a:latin typeface="Times New Roman"/>
                <a:cs typeface="Times New Roman"/>
              </a:rPr>
              <a:t> </a:t>
            </a:r>
            <a:r>
              <a:rPr sz="2800" b="1" dirty="0">
                <a:solidFill>
                  <a:srgbClr val="323232"/>
                </a:solidFill>
                <a:latin typeface="Times New Roman"/>
                <a:cs typeface="Times New Roman"/>
              </a:rPr>
              <a:t>of</a:t>
            </a:r>
            <a:r>
              <a:rPr sz="2800" b="1" spc="-45" dirty="0">
                <a:solidFill>
                  <a:srgbClr val="323232"/>
                </a:solidFill>
                <a:latin typeface="Times New Roman"/>
                <a:cs typeface="Times New Roman"/>
              </a:rPr>
              <a:t> </a:t>
            </a:r>
            <a:r>
              <a:rPr sz="2800" b="1" spc="-10" dirty="0">
                <a:solidFill>
                  <a:srgbClr val="323232"/>
                </a:solidFill>
                <a:latin typeface="Times New Roman"/>
                <a:cs typeface="Times New Roman"/>
              </a:rPr>
              <a:t>care:</a:t>
            </a:r>
            <a:endParaRPr sz="2800" b="1" dirty="0">
              <a:latin typeface="Times New Roman"/>
              <a:cs typeface="Times New Roman"/>
            </a:endParaRPr>
          </a:p>
          <a:p>
            <a:pPr marL="755015" indent="-285115">
              <a:lnSpc>
                <a:spcPct val="100000"/>
              </a:lnSpc>
              <a:spcBef>
                <a:spcPts val="484"/>
              </a:spcBef>
              <a:buClr>
                <a:srgbClr val="578963"/>
              </a:buClr>
              <a:buSzPct val="50000"/>
              <a:buFont typeface="Wingdings"/>
              <a:buChar char=""/>
              <a:tabLst>
                <a:tab pos="755015" algn="l"/>
              </a:tabLst>
            </a:pPr>
            <a:r>
              <a:rPr sz="2600" dirty="0">
                <a:solidFill>
                  <a:srgbClr val="323232"/>
                </a:solidFill>
                <a:latin typeface="Times New Roman"/>
                <a:cs typeface="Times New Roman"/>
              </a:rPr>
              <a:t>If</a:t>
            </a:r>
            <a:r>
              <a:rPr sz="2600" spc="-40" dirty="0">
                <a:solidFill>
                  <a:srgbClr val="323232"/>
                </a:solidFill>
                <a:latin typeface="Times New Roman"/>
                <a:cs typeface="Times New Roman"/>
              </a:rPr>
              <a:t> </a:t>
            </a:r>
            <a:r>
              <a:rPr sz="2600" dirty="0">
                <a:solidFill>
                  <a:srgbClr val="323232"/>
                </a:solidFill>
                <a:latin typeface="Times New Roman"/>
                <a:cs typeface="Times New Roman"/>
              </a:rPr>
              <a:t>stabilization</a:t>
            </a:r>
            <a:r>
              <a:rPr sz="2600" spc="-35" dirty="0">
                <a:solidFill>
                  <a:srgbClr val="323232"/>
                </a:solidFill>
                <a:latin typeface="Times New Roman"/>
                <a:cs typeface="Times New Roman"/>
              </a:rPr>
              <a:t> </a:t>
            </a:r>
            <a:r>
              <a:rPr sz="2600" dirty="0">
                <a:solidFill>
                  <a:srgbClr val="323232"/>
                </a:solidFill>
                <a:latin typeface="Times New Roman"/>
                <a:cs typeface="Times New Roman"/>
              </a:rPr>
              <a:t>is</a:t>
            </a:r>
            <a:r>
              <a:rPr sz="2600" spc="-35" dirty="0">
                <a:solidFill>
                  <a:srgbClr val="323232"/>
                </a:solidFill>
                <a:latin typeface="Times New Roman"/>
                <a:cs typeface="Times New Roman"/>
              </a:rPr>
              <a:t> </a:t>
            </a:r>
            <a:r>
              <a:rPr sz="2600" dirty="0">
                <a:solidFill>
                  <a:srgbClr val="323232"/>
                </a:solidFill>
                <a:latin typeface="Times New Roman"/>
                <a:cs typeface="Times New Roman"/>
              </a:rPr>
              <a:t>NOT</a:t>
            </a:r>
            <a:r>
              <a:rPr sz="2600" spc="-25" dirty="0">
                <a:solidFill>
                  <a:srgbClr val="323232"/>
                </a:solidFill>
                <a:latin typeface="Times New Roman"/>
                <a:cs typeface="Times New Roman"/>
              </a:rPr>
              <a:t> </a:t>
            </a:r>
            <a:r>
              <a:rPr sz="2600" spc="-10" dirty="0">
                <a:solidFill>
                  <a:srgbClr val="323232"/>
                </a:solidFill>
                <a:latin typeface="Times New Roman"/>
                <a:cs typeface="Times New Roman"/>
              </a:rPr>
              <a:t>complete:</a:t>
            </a:r>
            <a:endParaRPr sz="2600" dirty="0">
              <a:latin typeface="Times New Roman"/>
              <a:cs typeface="Times New Roman"/>
            </a:endParaRPr>
          </a:p>
          <a:p>
            <a:pPr marL="1155700" marR="5080" lvl="1" indent="-228600">
              <a:lnSpc>
                <a:spcPct val="100000"/>
              </a:lnSpc>
              <a:spcBef>
                <a:spcPts val="475"/>
              </a:spcBef>
              <a:buChar char="•"/>
              <a:tabLst>
                <a:tab pos="1155700" algn="l"/>
              </a:tabLst>
            </a:pPr>
            <a:r>
              <a:rPr sz="2200" dirty="0">
                <a:solidFill>
                  <a:srgbClr val="323232"/>
                </a:solidFill>
                <a:latin typeface="Times New Roman"/>
                <a:cs typeface="Times New Roman"/>
              </a:rPr>
              <a:t>Patient</a:t>
            </a:r>
            <a:r>
              <a:rPr sz="2200" spc="-35" dirty="0">
                <a:solidFill>
                  <a:srgbClr val="323232"/>
                </a:solidFill>
                <a:latin typeface="Times New Roman"/>
                <a:cs typeface="Times New Roman"/>
              </a:rPr>
              <a:t> </a:t>
            </a:r>
            <a:r>
              <a:rPr sz="2200" dirty="0">
                <a:solidFill>
                  <a:srgbClr val="323232"/>
                </a:solidFill>
                <a:latin typeface="Times New Roman"/>
                <a:cs typeface="Times New Roman"/>
              </a:rPr>
              <a:t>or</a:t>
            </a:r>
            <a:r>
              <a:rPr sz="2200" spc="-30" dirty="0">
                <a:solidFill>
                  <a:srgbClr val="323232"/>
                </a:solidFill>
                <a:latin typeface="Times New Roman"/>
                <a:cs typeface="Times New Roman"/>
              </a:rPr>
              <a:t> </a:t>
            </a:r>
            <a:r>
              <a:rPr sz="2200" dirty="0">
                <a:solidFill>
                  <a:srgbClr val="323232"/>
                </a:solidFill>
                <a:latin typeface="Times New Roman"/>
                <a:cs typeface="Times New Roman"/>
              </a:rPr>
              <a:t>legal</a:t>
            </a:r>
            <a:r>
              <a:rPr sz="2200" spc="-45" dirty="0">
                <a:solidFill>
                  <a:srgbClr val="323232"/>
                </a:solidFill>
                <a:latin typeface="Times New Roman"/>
                <a:cs typeface="Times New Roman"/>
              </a:rPr>
              <a:t> </a:t>
            </a:r>
            <a:r>
              <a:rPr sz="2200" spc="-10" dirty="0">
                <a:solidFill>
                  <a:srgbClr val="323232"/>
                </a:solidFill>
                <a:latin typeface="Times New Roman"/>
                <a:cs typeface="Times New Roman"/>
              </a:rPr>
              <a:t>representative </a:t>
            </a:r>
            <a:r>
              <a:rPr sz="2200" dirty="0">
                <a:solidFill>
                  <a:srgbClr val="323232"/>
                </a:solidFill>
                <a:latin typeface="Times New Roman"/>
                <a:cs typeface="Times New Roman"/>
              </a:rPr>
              <a:t>must</a:t>
            </a:r>
            <a:r>
              <a:rPr sz="2200" spc="-35" dirty="0">
                <a:solidFill>
                  <a:srgbClr val="323232"/>
                </a:solidFill>
                <a:latin typeface="Times New Roman"/>
                <a:cs typeface="Times New Roman"/>
              </a:rPr>
              <a:t> </a:t>
            </a:r>
            <a:r>
              <a:rPr sz="2200" dirty="0">
                <a:solidFill>
                  <a:srgbClr val="323232"/>
                </a:solidFill>
                <a:latin typeface="Times New Roman"/>
                <a:cs typeface="Times New Roman"/>
              </a:rPr>
              <a:t>request</a:t>
            </a:r>
            <a:r>
              <a:rPr sz="2200" spc="-20" dirty="0">
                <a:solidFill>
                  <a:srgbClr val="323232"/>
                </a:solidFill>
                <a:latin typeface="Times New Roman"/>
                <a:cs typeface="Times New Roman"/>
              </a:rPr>
              <a:t> </a:t>
            </a:r>
            <a:r>
              <a:rPr sz="2200" dirty="0">
                <a:solidFill>
                  <a:srgbClr val="323232"/>
                </a:solidFill>
                <a:latin typeface="Times New Roman"/>
                <a:cs typeface="Times New Roman"/>
              </a:rPr>
              <a:t>or</a:t>
            </a:r>
            <a:r>
              <a:rPr sz="2200" spc="-25" dirty="0">
                <a:solidFill>
                  <a:srgbClr val="323232"/>
                </a:solidFill>
                <a:latin typeface="Times New Roman"/>
                <a:cs typeface="Times New Roman"/>
              </a:rPr>
              <a:t> </a:t>
            </a:r>
            <a:r>
              <a:rPr sz="2200" dirty="0">
                <a:solidFill>
                  <a:srgbClr val="323232"/>
                </a:solidFill>
                <a:latin typeface="Times New Roman"/>
                <a:cs typeface="Times New Roman"/>
              </a:rPr>
              <a:t>consent</a:t>
            </a:r>
            <a:r>
              <a:rPr sz="2200" spc="-20" dirty="0">
                <a:solidFill>
                  <a:srgbClr val="323232"/>
                </a:solidFill>
                <a:latin typeface="Times New Roman"/>
                <a:cs typeface="Times New Roman"/>
              </a:rPr>
              <a:t> </a:t>
            </a:r>
            <a:r>
              <a:rPr sz="2200" dirty="0">
                <a:solidFill>
                  <a:srgbClr val="323232"/>
                </a:solidFill>
                <a:latin typeface="Times New Roman"/>
                <a:cs typeface="Times New Roman"/>
              </a:rPr>
              <a:t>to</a:t>
            </a:r>
            <a:r>
              <a:rPr sz="2200" spc="-20" dirty="0">
                <a:solidFill>
                  <a:srgbClr val="323232"/>
                </a:solidFill>
                <a:latin typeface="Times New Roman"/>
                <a:cs typeface="Times New Roman"/>
              </a:rPr>
              <a:t> </a:t>
            </a:r>
            <a:r>
              <a:rPr sz="2200" spc="-25" dirty="0">
                <a:solidFill>
                  <a:srgbClr val="323232"/>
                </a:solidFill>
                <a:latin typeface="Times New Roman"/>
                <a:cs typeface="Times New Roman"/>
              </a:rPr>
              <a:t>the </a:t>
            </a:r>
            <a:r>
              <a:rPr sz="2200" dirty="0">
                <a:solidFill>
                  <a:srgbClr val="323232"/>
                </a:solidFill>
                <a:latin typeface="Times New Roman"/>
                <a:cs typeface="Times New Roman"/>
              </a:rPr>
              <a:t>transfer</a:t>
            </a:r>
            <a:r>
              <a:rPr sz="2200" spc="-30" dirty="0">
                <a:solidFill>
                  <a:srgbClr val="323232"/>
                </a:solidFill>
                <a:latin typeface="Times New Roman"/>
                <a:cs typeface="Times New Roman"/>
              </a:rPr>
              <a:t> </a:t>
            </a:r>
            <a:r>
              <a:rPr sz="2200" dirty="0">
                <a:solidFill>
                  <a:srgbClr val="323232"/>
                </a:solidFill>
                <a:latin typeface="Times New Roman"/>
                <a:cs typeface="Times New Roman"/>
              </a:rPr>
              <a:t>in</a:t>
            </a:r>
            <a:r>
              <a:rPr sz="2200" spc="-25" dirty="0">
                <a:solidFill>
                  <a:srgbClr val="323232"/>
                </a:solidFill>
                <a:latin typeface="Times New Roman"/>
                <a:cs typeface="Times New Roman"/>
              </a:rPr>
              <a:t> </a:t>
            </a:r>
            <a:r>
              <a:rPr sz="2200" dirty="0">
                <a:solidFill>
                  <a:srgbClr val="323232"/>
                </a:solidFill>
                <a:latin typeface="Times New Roman"/>
                <a:cs typeface="Times New Roman"/>
              </a:rPr>
              <a:t>writing</a:t>
            </a:r>
            <a:r>
              <a:rPr sz="2200" spc="-30" dirty="0">
                <a:solidFill>
                  <a:srgbClr val="323232"/>
                </a:solidFill>
                <a:latin typeface="Times New Roman"/>
                <a:cs typeface="Times New Roman"/>
              </a:rPr>
              <a:t> </a:t>
            </a:r>
            <a:r>
              <a:rPr sz="2200" dirty="0">
                <a:solidFill>
                  <a:srgbClr val="323232"/>
                </a:solidFill>
                <a:latin typeface="Times New Roman"/>
                <a:cs typeface="Times New Roman"/>
              </a:rPr>
              <a:t>after</a:t>
            </a:r>
            <a:r>
              <a:rPr sz="2200" spc="-25" dirty="0">
                <a:solidFill>
                  <a:srgbClr val="323232"/>
                </a:solidFill>
                <a:latin typeface="Times New Roman"/>
                <a:cs typeface="Times New Roman"/>
              </a:rPr>
              <a:t> </a:t>
            </a:r>
            <a:r>
              <a:rPr sz="2200" spc="-10" dirty="0">
                <a:solidFill>
                  <a:srgbClr val="323232"/>
                </a:solidFill>
                <a:latin typeface="Times New Roman"/>
                <a:cs typeface="Times New Roman"/>
              </a:rPr>
              <a:t>being </a:t>
            </a:r>
            <a:r>
              <a:rPr sz="2200" dirty="0">
                <a:solidFill>
                  <a:srgbClr val="323232"/>
                </a:solidFill>
                <a:latin typeface="Times New Roman"/>
                <a:cs typeface="Times New Roman"/>
              </a:rPr>
              <a:t>informed</a:t>
            </a:r>
            <a:r>
              <a:rPr sz="2200" spc="-30" dirty="0">
                <a:solidFill>
                  <a:srgbClr val="323232"/>
                </a:solidFill>
                <a:latin typeface="Times New Roman"/>
                <a:cs typeface="Times New Roman"/>
              </a:rPr>
              <a:t> </a:t>
            </a:r>
            <a:r>
              <a:rPr sz="2200" dirty="0">
                <a:solidFill>
                  <a:srgbClr val="323232"/>
                </a:solidFill>
                <a:latin typeface="Times New Roman"/>
                <a:cs typeface="Times New Roman"/>
              </a:rPr>
              <a:t>of</a:t>
            </a:r>
            <a:r>
              <a:rPr sz="2200" spc="-30" dirty="0">
                <a:solidFill>
                  <a:srgbClr val="323232"/>
                </a:solidFill>
                <a:latin typeface="Times New Roman"/>
                <a:cs typeface="Times New Roman"/>
              </a:rPr>
              <a:t> </a:t>
            </a:r>
            <a:r>
              <a:rPr sz="2200" dirty="0">
                <a:solidFill>
                  <a:srgbClr val="323232"/>
                </a:solidFill>
                <a:latin typeface="Times New Roman"/>
                <a:cs typeface="Times New Roman"/>
              </a:rPr>
              <a:t>the</a:t>
            </a:r>
            <a:r>
              <a:rPr sz="2200" spc="-30" dirty="0">
                <a:solidFill>
                  <a:srgbClr val="323232"/>
                </a:solidFill>
                <a:latin typeface="Times New Roman"/>
                <a:cs typeface="Times New Roman"/>
              </a:rPr>
              <a:t> </a:t>
            </a:r>
            <a:r>
              <a:rPr sz="2200" dirty="0">
                <a:solidFill>
                  <a:srgbClr val="323232"/>
                </a:solidFill>
                <a:latin typeface="Times New Roman"/>
                <a:cs typeface="Times New Roman"/>
              </a:rPr>
              <a:t>benefits</a:t>
            </a:r>
            <a:r>
              <a:rPr sz="2200" spc="-30" dirty="0">
                <a:solidFill>
                  <a:srgbClr val="323232"/>
                </a:solidFill>
                <a:latin typeface="Times New Roman"/>
                <a:cs typeface="Times New Roman"/>
              </a:rPr>
              <a:t> </a:t>
            </a:r>
            <a:r>
              <a:rPr sz="2200" dirty="0">
                <a:solidFill>
                  <a:srgbClr val="323232"/>
                </a:solidFill>
                <a:latin typeface="Times New Roman"/>
                <a:cs typeface="Times New Roman"/>
              </a:rPr>
              <a:t>and</a:t>
            </a:r>
            <a:r>
              <a:rPr sz="2200" spc="-30" dirty="0">
                <a:solidFill>
                  <a:srgbClr val="323232"/>
                </a:solidFill>
                <a:latin typeface="Times New Roman"/>
                <a:cs typeface="Times New Roman"/>
              </a:rPr>
              <a:t> </a:t>
            </a:r>
            <a:r>
              <a:rPr sz="2200" spc="-10" dirty="0">
                <a:solidFill>
                  <a:srgbClr val="323232"/>
                </a:solidFill>
                <a:latin typeface="Times New Roman"/>
                <a:cs typeface="Times New Roman"/>
              </a:rPr>
              <a:t>risks </a:t>
            </a:r>
            <a:r>
              <a:rPr sz="2200" dirty="0">
                <a:solidFill>
                  <a:srgbClr val="323232"/>
                </a:solidFill>
                <a:latin typeface="Times New Roman"/>
                <a:cs typeface="Times New Roman"/>
              </a:rPr>
              <a:t>of</a:t>
            </a:r>
            <a:r>
              <a:rPr sz="2200" spc="-25" dirty="0">
                <a:solidFill>
                  <a:srgbClr val="323232"/>
                </a:solidFill>
                <a:latin typeface="Times New Roman"/>
                <a:cs typeface="Times New Roman"/>
              </a:rPr>
              <a:t> </a:t>
            </a:r>
            <a:r>
              <a:rPr sz="2200" spc="-10" dirty="0">
                <a:solidFill>
                  <a:srgbClr val="323232"/>
                </a:solidFill>
                <a:latin typeface="Times New Roman"/>
                <a:cs typeface="Times New Roman"/>
              </a:rPr>
              <a:t>transfer</a:t>
            </a:r>
            <a:endParaRPr sz="2200" dirty="0">
              <a:latin typeface="Times New Roman"/>
              <a:cs typeface="Times New Roman"/>
            </a:endParaRPr>
          </a:p>
          <a:p>
            <a:pPr marL="1155700" marR="148590" lvl="1" indent="-228600">
              <a:lnSpc>
                <a:spcPct val="100000"/>
              </a:lnSpc>
              <a:spcBef>
                <a:spcPts val="475"/>
              </a:spcBef>
              <a:buChar char="•"/>
              <a:tabLst>
                <a:tab pos="1155700" algn="l"/>
              </a:tabLst>
            </a:pPr>
            <a:r>
              <a:rPr sz="2200" dirty="0">
                <a:solidFill>
                  <a:srgbClr val="323232"/>
                </a:solidFill>
                <a:latin typeface="Times New Roman"/>
                <a:cs typeface="Times New Roman"/>
              </a:rPr>
              <a:t>Physician</a:t>
            </a:r>
            <a:r>
              <a:rPr sz="2200" spc="-60" dirty="0">
                <a:solidFill>
                  <a:srgbClr val="323232"/>
                </a:solidFill>
                <a:latin typeface="Times New Roman"/>
                <a:cs typeface="Times New Roman"/>
              </a:rPr>
              <a:t> </a:t>
            </a:r>
            <a:r>
              <a:rPr sz="2200" dirty="0">
                <a:solidFill>
                  <a:srgbClr val="323232"/>
                </a:solidFill>
                <a:latin typeface="Times New Roman"/>
                <a:cs typeface="Times New Roman"/>
              </a:rPr>
              <a:t>responsible</a:t>
            </a:r>
            <a:r>
              <a:rPr sz="2200" spc="-50" dirty="0">
                <a:solidFill>
                  <a:srgbClr val="323232"/>
                </a:solidFill>
                <a:latin typeface="Times New Roman"/>
                <a:cs typeface="Times New Roman"/>
              </a:rPr>
              <a:t> </a:t>
            </a:r>
            <a:r>
              <a:rPr sz="2200" dirty="0">
                <a:solidFill>
                  <a:srgbClr val="323232"/>
                </a:solidFill>
                <a:latin typeface="Times New Roman"/>
                <a:cs typeface="Times New Roman"/>
              </a:rPr>
              <a:t>for</a:t>
            </a:r>
            <a:r>
              <a:rPr sz="2200" spc="-45" dirty="0">
                <a:solidFill>
                  <a:srgbClr val="323232"/>
                </a:solidFill>
                <a:latin typeface="Times New Roman"/>
                <a:cs typeface="Times New Roman"/>
              </a:rPr>
              <a:t> </a:t>
            </a:r>
            <a:r>
              <a:rPr sz="2200" spc="-25" dirty="0">
                <a:solidFill>
                  <a:srgbClr val="323232"/>
                </a:solidFill>
                <a:latin typeface="Times New Roman"/>
                <a:cs typeface="Times New Roman"/>
              </a:rPr>
              <a:t>the </a:t>
            </a:r>
            <a:r>
              <a:rPr sz="2200" dirty="0">
                <a:solidFill>
                  <a:srgbClr val="323232"/>
                </a:solidFill>
                <a:latin typeface="Times New Roman"/>
                <a:cs typeface="Times New Roman"/>
              </a:rPr>
              <a:t>patient</a:t>
            </a:r>
            <a:r>
              <a:rPr sz="2200" spc="-30" dirty="0">
                <a:solidFill>
                  <a:srgbClr val="323232"/>
                </a:solidFill>
                <a:latin typeface="Times New Roman"/>
                <a:cs typeface="Times New Roman"/>
              </a:rPr>
              <a:t> </a:t>
            </a:r>
            <a:r>
              <a:rPr sz="2200" dirty="0">
                <a:solidFill>
                  <a:srgbClr val="323232"/>
                </a:solidFill>
                <a:latin typeface="Times New Roman"/>
                <a:cs typeface="Times New Roman"/>
              </a:rPr>
              <a:t>must</a:t>
            </a:r>
            <a:r>
              <a:rPr sz="2200" spc="-30" dirty="0">
                <a:solidFill>
                  <a:srgbClr val="323232"/>
                </a:solidFill>
                <a:latin typeface="Times New Roman"/>
                <a:cs typeface="Times New Roman"/>
              </a:rPr>
              <a:t> </a:t>
            </a:r>
            <a:r>
              <a:rPr sz="2200" dirty="0">
                <a:solidFill>
                  <a:srgbClr val="323232"/>
                </a:solidFill>
                <a:latin typeface="Times New Roman"/>
                <a:cs typeface="Times New Roman"/>
              </a:rPr>
              <a:t>certify</a:t>
            </a:r>
            <a:r>
              <a:rPr sz="2200" spc="-30" dirty="0">
                <a:solidFill>
                  <a:srgbClr val="323232"/>
                </a:solidFill>
                <a:latin typeface="Times New Roman"/>
                <a:cs typeface="Times New Roman"/>
              </a:rPr>
              <a:t> </a:t>
            </a:r>
            <a:r>
              <a:rPr sz="2200" dirty="0">
                <a:solidFill>
                  <a:srgbClr val="323232"/>
                </a:solidFill>
                <a:latin typeface="Times New Roman"/>
                <a:cs typeface="Times New Roman"/>
              </a:rPr>
              <a:t>on</a:t>
            </a:r>
            <a:r>
              <a:rPr sz="2200" spc="-30" dirty="0">
                <a:solidFill>
                  <a:srgbClr val="323232"/>
                </a:solidFill>
                <a:latin typeface="Times New Roman"/>
                <a:cs typeface="Times New Roman"/>
              </a:rPr>
              <a:t> </a:t>
            </a:r>
            <a:r>
              <a:rPr sz="2200" spc="-25" dirty="0">
                <a:solidFill>
                  <a:srgbClr val="323232"/>
                </a:solidFill>
                <a:latin typeface="Times New Roman"/>
                <a:cs typeface="Times New Roman"/>
              </a:rPr>
              <a:t>the </a:t>
            </a:r>
            <a:r>
              <a:rPr sz="2200" dirty="0">
                <a:solidFill>
                  <a:srgbClr val="323232"/>
                </a:solidFill>
                <a:latin typeface="Times New Roman"/>
                <a:cs typeface="Times New Roman"/>
              </a:rPr>
              <a:t>EMTALA</a:t>
            </a:r>
            <a:r>
              <a:rPr sz="2200" spc="-30" dirty="0">
                <a:solidFill>
                  <a:srgbClr val="323232"/>
                </a:solidFill>
                <a:latin typeface="Times New Roman"/>
                <a:cs typeface="Times New Roman"/>
              </a:rPr>
              <a:t> </a:t>
            </a:r>
            <a:r>
              <a:rPr sz="2200" dirty="0">
                <a:solidFill>
                  <a:srgbClr val="323232"/>
                </a:solidFill>
                <a:latin typeface="Times New Roman"/>
                <a:cs typeface="Times New Roman"/>
              </a:rPr>
              <a:t>form</a:t>
            </a:r>
            <a:r>
              <a:rPr sz="2200" spc="-25" dirty="0">
                <a:solidFill>
                  <a:srgbClr val="323232"/>
                </a:solidFill>
                <a:latin typeface="Times New Roman"/>
                <a:cs typeface="Times New Roman"/>
              </a:rPr>
              <a:t> </a:t>
            </a:r>
            <a:r>
              <a:rPr sz="2200" dirty="0">
                <a:solidFill>
                  <a:srgbClr val="323232"/>
                </a:solidFill>
                <a:latin typeface="Times New Roman"/>
                <a:cs typeface="Times New Roman"/>
              </a:rPr>
              <a:t>that</a:t>
            </a:r>
            <a:r>
              <a:rPr sz="2200" spc="-25" dirty="0">
                <a:solidFill>
                  <a:srgbClr val="323232"/>
                </a:solidFill>
                <a:latin typeface="Times New Roman"/>
                <a:cs typeface="Times New Roman"/>
              </a:rPr>
              <a:t> </a:t>
            </a:r>
            <a:r>
              <a:rPr sz="2200" dirty="0">
                <a:solidFill>
                  <a:srgbClr val="323232"/>
                </a:solidFill>
                <a:latin typeface="Times New Roman"/>
                <a:cs typeface="Times New Roman"/>
              </a:rPr>
              <a:t>the</a:t>
            </a:r>
            <a:r>
              <a:rPr sz="2200" spc="-25" dirty="0">
                <a:solidFill>
                  <a:srgbClr val="323232"/>
                </a:solidFill>
                <a:latin typeface="Times New Roman"/>
                <a:cs typeface="Times New Roman"/>
              </a:rPr>
              <a:t> </a:t>
            </a:r>
            <a:r>
              <a:rPr sz="2200" spc="-10" dirty="0">
                <a:solidFill>
                  <a:srgbClr val="323232"/>
                </a:solidFill>
                <a:latin typeface="Times New Roman"/>
                <a:cs typeface="Times New Roman"/>
              </a:rPr>
              <a:t>transfer </a:t>
            </a:r>
            <a:r>
              <a:rPr sz="2200" dirty="0">
                <a:solidFill>
                  <a:srgbClr val="323232"/>
                </a:solidFill>
                <a:latin typeface="Times New Roman"/>
                <a:cs typeface="Times New Roman"/>
              </a:rPr>
              <a:t>is</a:t>
            </a:r>
            <a:r>
              <a:rPr sz="2200" spc="-30" dirty="0">
                <a:solidFill>
                  <a:srgbClr val="323232"/>
                </a:solidFill>
                <a:latin typeface="Times New Roman"/>
                <a:cs typeface="Times New Roman"/>
              </a:rPr>
              <a:t> </a:t>
            </a:r>
            <a:r>
              <a:rPr sz="2200" dirty="0">
                <a:solidFill>
                  <a:srgbClr val="323232"/>
                </a:solidFill>
                <a:latin typeface="Times New Roman"/>
                <a:cs typeface="Times New Roman"/>
              </a:rPr>
              <a:t>necessary</a:t>
            </a:r>
            <a:r>
              <a:rPr sz="2200" spc="-25" dirty="0">
                <a:solidFill>
                  <a:srgbClr val="323232"/>
                </a:solidFill>
                <a:latin typeface="Times New Roman"/>
                <a:cs typeface="Times New Roman"/>
              </a:rPr>
              <a:t> </a:t>
            </a:r>
            <a:r>
              <a:rPr sz="2200" spc="-20" dirty="0">
                <a:solidFill>
                  <a:srgbClr val="323232"/>
                </a:solidFill>
                <a:latin typeface="Times New Roman"/>
                <a:cs typeface="Times New Roman"/>
              </a:rPr>
              <a:t>for:</a:t>
            </a:r>
            <a:endParaRPr sz="2200" dirty="0">
              <a:latin typeface="Times New Roman"/>
              <a:cs typeface="Times New Roman"/>
            </a:endParaRPr>
          </a:p>
          <a:p>
            <a:pPr marL="1612265" lvl="2" indent="-227965">
              <a:lnSpc>
                <a:spcPct val="100000"/>
              </a:lnSpc>
              <a:spcBef>
                <a:spcPts val="475"/>
              </a:spcBef>
              <a:buChar char="–"/>
              <a:tabLst>
                <a:tab pos="1612265" algn="l"/>
              </a:tabLst>
            </a:pPr>
            <a:r>
              <a:rPr sz="2000" dirty="0">
                <a:solidFill>
                  <a:srgbClr val="323232"/>
                </a:solidFill>
                <a:latin typeface="Times New Roman"/>
                <a:cs typeface="Times New Roman"/>
              </a:rPr>
              <a:t>stabilizing</a:t>
            </a:r>
            <a:r>
              <a:rPr sz="2000" spc="-60" dirty="0">
                <a:solidFill>
                  <a:srgbClr val="323232"/>
                </a:solidFill>
                <a:latin typeface="Times New Roman"/>
                <a:cs typeface="Times New Roman"/>
              </a:rPr>
              <a:t> </a:t>
            </a:r>
            <a:r>
              <a:rPr sz="2000" spc="-10" dirty="0">
                <a:solidFill>
                  <a:srgbClr val="323232"/>
                </a:solidFill>
                <a:latin typeface="Times New Roman"/>
                <a:cs typeface="Times New Roman"/>
              </a:rPr>
              <a:t>treatment</a:t>
            </a:r>
            <a:endParaRPr sz="2000" dirty="0">
              <a:latin typeface="Times New Roman"/>
              <a:cs typeface="Times New Roman"/>
            </a:endParaRPr>
          </a:p>
          <a:p>
            <a:pPr marL="1612265" lvl="2" indent="-227965">
              <a:lnSpc>
                <a:spcPct val="100000"/>
              </a:lnSpc>
              <a:spcBef>
                <a:spcPts val="470"/>
              </a:spcBef>
              <a:buChar char="–"/>
              <a:tabLst>
                <a:tab pos="1612265" algn="l"/>
              </a:tabLst>
            </a:pPr>
            <a:r>
              <a:rPr sz="2000" dirty="0">
                <a:solidFill>
                  <a:srgbClr val="323232"/>
                </a:solidFill>
                <a:latin typeface="Times New Roman"/>
                <a:cs typeface="Times New Roman"/>
              </a:rPr>
              <a:t>further</a:t>
            </a:r>
            <a:r>
              <a:rPr sz="2000" spc="-35" dirty="0">
                <a:solidFill>
                  <a:srgbClr val="323232"/>
                </a:solidFill>
                <a:latin typeface="Times New Roman"/>
                <a:cs typeface="Times New Roman"/>
              </a:rPr>
              <a:t> </a:t>
            </a:r>
            <a:r>
              <a:rPr sz="2000" dirty="0">
                <a:solidFill>
                  <a:srgbClr val="323232"/>
                </a:solidFill>
                <a:latin typeface="Times New Roman"/>
                <a:cs typeface="Times New Roman"/>
              </a:rPr>
              <a:t>medical</a:t>
            </a:r>
            <a:r>
              <a:rPr sz="2000" spc="-30" dirty="0">
                <a:solidFill>
                  <a:srgbClr val="323232"/>
                </a:solidFill>
                <a:latin typeface="Times New Roman"/>
                <a:cs typeface="Times New Roman"/>
              </a:rPr>
              <a:t> </a:t>
            </a:r>
            <a:r>
              <a:rPr sz="2000" spc="-10" dirty="0">
                <a:solidFill>
                  <a:srgbClr val="323232"/>
                </a:solidFill>
                <a:latin typeface="Times New Roman"/>
                <a:cs typeface="Times New Roman"/>
              </a:rPr>
              <a:t>benefit</a:t>
            </a:r>
            <a:endParaRPr sz="2000" dirty="0">
              <a:latin typeface="Times New Roman"/>
              <a:cs typeface="Times New Roman"/>
            </a:endParaRPr>
          </a:p>
        </p:txBody>
      </p:sp>
      <p:sp>
        <p:nvSpPr>
          <p:cNvPr id="3" name="object 3"/>
          <p:cNvSpPr txBox="1">
            <a:spLocks noGrp="1"/>
          </p:cNvSpPr>
          <p:nvPr>
            <p:ph type="title"/>
          </p:nvPr>
        </p:nvSpPr>
        <p:spPr>
          <a:xfrm>
            <a:off x="750835" y="572553"/>
            <a:ext cx="6956425" cy="1120820"/>
          </a:xfrm>
          <a:prstGeom prst="rect">
            <a:avLst/>
          </a:prstGeom>
        </p:spPr>
        <p:txBody>
          <a:bodyPr vert="horz" wrap="square" lIns="0" tIns="12700" rIns="0" bIns="0" rtlCol="0">
            <a:spAutoFit/>
          </a:bodyPr>
          <a:lstStyle/>
          <a:p>
            <a:pPr marL="12700">
              <a:lnSpc>
                <a:spcPct val="100000"/>
              </a:lnSpc>
              <a:spcBef>
                <a:spcPts val="100"/>
              </a:spcBef>
              <a:tabLst>
                <a:tab pos="5221605" algn="l"/>
              </a:tabLst>
            </a:pPr>
            <a:r>
              <a:rPr sz="3600" b="1" dirty="0">
                <a:latin typeface="Times New Roman" panose="02020603050405020304" pitchFamily="18" charset="0"/>
                <a:cs typeface="Times New Roman" panose="02020603050405020304" pitchFamily="18" charset="0"/>
              </a:rPr>
              <a:t>EMTALA </a:t>
            </a:r>
            <a:r>
              <a:rPr sz="3600" b="1" spc="-10" dirty="0">
                <a:latin typeface="Times New Roman" panose="02020603050405020304" pitchFamily="18" charset="0"/>
                <a:cs typeface="Times New Roman" panose="02020603050405020304" pitchFamily="18" charset="0"/>
              </a:rPr>
              <a:t>Components:</a:t>
            </a:r>
            <a:r>
              <a:rPr lang="en-US" sz="3600" b="1" spc="-10" dirty="0">
                <a:latin typeface="Times New Roman" panose="02020603050405020304" pitchFamily="18" charset="0"/>
                <a:cs typeface="Times New Roman" panose="02020603050405020304" pitchFamily="18" charset="0"/>
              </a:rPr>
              <a:t> </a:t>
            </a:r>
            <a:br>
              <a:rPr lang="en-US" sz="3600" b="1" spc="-10" dirty="0">
                <a:latin typeface="Times New Roman" panose="02020603050405020304" pitchFamily="18" charset="0"/>
                <a:cs typeface="Times New Roman" panose="02020603050405020304" pitchFamily="18" charset="0"/>
              </a:rPr>
            </a:br>
            <a:r>
              <a:rPr lang="en-US" sz="3600" b="1" spc="-10" dirty="0">
                <a:latin typeface="Times New Roman" panose="02020603050405020304" pitchFamily="18" charset="0"/>
                <a:cs typeface="Times New Roman" panose="02020603050405020304" pitchFamily="18" charset="0"/>
              </a:rPr>
              <a:t>          </a:t>
            </a:r>
            <a:r>
              <a:rPr sz="3600" b="1" spc="-10" dirty="0">
                <a:latin typeface="Times New Roman" panose="02020603050405020304" pitchFamily="18" charset="0"/>
                <a:cs typeface="Times New Roman" panose="02020603050405020304" pitchFamily="18" charset="0"/>
              </a:rPr>
              <a:t>Transfer</a:t>
            </a:r>
          </a:p>
        </p:txBody>
      </p:sp>
      <p:sp>
        <p:nvSpPr>
          <p:cNvPr id="5" name="object 5"/>
          <p:cNvSpPr txBox="1">
            <a:spLocks noGrp="1"/>
          </p:cNvSpPr>
          <p:nvPr>
            <p:ph type="sldNum" sz="quarter" idx="12"/>
          </p:nvPr>
        </p:nvSpPr>
        <p:spPr>
          <a:prstGeom prst="rect">
            <a:avLst/>
          </a:prstGeom>
        </p:spPr>
        <p:txBody>
          <a:bodyPr vert="horz" wrap="square" lIns="0" tIns="0" rIns="0" bIns="0" rtlCol="0">
            <a:spAutoFit/>
          </a:bodyPr>
          <a:lstStyle/>
          <a:p>
            <a:pPr marL="38100">
              <a:lnSpc>
                <a:spcPts val="1625"/>
              </a:lnSpc>
            </a:pPr>
            <a:fld id="{81D60167-4931-47E6-BA6A-407CBD079E47}" type="slidenum">
              <a:rPr spc="-25" dirty="0"/>
              <a:t>11</a:t>
            </a:fld>
            <a:endParaRPr spc="-25" dirty="0"/>
          </a:p>
        </p:txBody>
      </p:sp>
      <p:pic>
        <p:nvPicPr>
          <p:cNvPr id="4" name="object 4"/>
          <p:cNvPicPr/>
          <p:nvPr/>
        </p:nvPicPr>
        <p:blipFill>
          <a:blip r:embed="rId2" cstate="print"/>
          <a:stretch>
            <a:fillRect/>
          </a:stretch>
        </p:blipFill>
        <p:spPr>
          <a:xfrm>
            <a:off x="469900" y="2810979"/>
            <a:ext cx="3506471" cy="236313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199881" y="6308118"/>
            <a:ext cx="178435" cy="196850"/>
          </a:xfrm>
          <a:prstGeom prst="rect">
            <a:avLst/>
          </a:prstGeom>
        </p:spPr>
        <p:txBody>
          <a:bodyPr vert="horz" wrap="square" lIns="0" tIns="0" rIns="0" bIns="0" rtlCol="0">
            <a:spAutoFit/>
          </a:bodyPr>
          <a:lstStyle/>
          <a:p>
            <a:pPr>
              <a:lnSpc>
                <a:spcPts val="1525"/>
              </a:lnSpc>
            </a:pPr>
            <a:r>
              <a:rPr sz="1400" spc="-25" dirty="0">
                <a:solidFill>
                  <a:srgbClr val="578963"/>
                </a:solidFill>
                <a:latin typeface="Times New Roman"/>
                <a:cs typeface="Times New Roman"/>
              </a:rPr>
              <a:t>11</a:t>
            </a:r>
            <a:endParaRPr sz="1400">
              <a:latin typeface="Times New Roman"/>
              <a:cs typeface="Times New Roman"/>
            </a:endParaRPr>
          </a:p>
        </p:txBody>
      </p:sp>
      <p:sp>
        <p:nvSpPr>
          <p:cNvPr id="3" name="object 3"/>
          <p:cNvSpPr txBox="1"/>
          <p:nvPr/>
        </p:nvSpPr>
        <p:spPr>
          <a:xfrm>
            <a:off x="512060" y="1607647"/>
            <a:ext cx="4404870" cy="2752035"/>
          </a:xfrm>
          <a:prstGeom prst="rect">
            <a:avLst/>
          </a:prstGeom>
        </p:spPr>
        <p:txBody>
          <a:bodyPr vert="horz" wrap="square" lIns="0" tIns="12700" rIns="0" bIns="0" rtlCol="0">
            <a:spAutoFit/>
          </a:bodyPr>
          <a:lstStyle/>
          <a:p>
            <a:pPr marR="321310">
              <a:lnSpc>
                <a:spcPct val="100000"/>
              </a:lnSpc>
              <a:buClr>
                <a:srgbClr val="578963"/>
              </a:buClr>
              <a:buFont typeface="Wingdings"/>
              <a:buChar char=""/>
              <a:tabLst>
                <a:tab pos="355600" algn="l"/>
              </a:tabLst>
            </a:pPr>
            <a:r>
              <a:rPr sz="2400" b="1" dirty="0">
                <a:solidFill>
                  <a:srgbClr val="323232"/>
                </a:solidFill>
                <a:latin typeface="Times New Roman"/>
                <a:cs typeface="Times New Roman"/>
              </a:rPr>
              <a:t>Transferring</a:t>
            </a:r>
            <a:r>
              <a:rPr sz="2400" b="1" spc="-55" dirty="0">
                <a:solidFill>
                  <a:srgbClr val="323232"/>
                </a:solidFill>
                <a:latin typeface="Times New Roman"/>
                <a:cs typeface="Times New Roman"/>
              </a:rPr>
              <a:t> </a:t>
            </a:r>
            <a:r>
              <a:rPr sz="2400" b="1" dirty="0">
                <a:solidFill>
                  <a:srgbClr val="323232"/>
                </a:solidFill>
                <a:latin typeface="Times New Roman"/>
                <a:cs typeface="Times New Roman"/>
              </a:rPr>
              <a:t>physician</a:t>
            </a:r>
            <a:r>
              <a:rPr sz="2400" b="1" spc="-50" dirty="0">
                <a:solidFill>
                  <a:srgbClr val="323232"/>
                </a:solidFill>
                <a:latin typeface="Times New Roman"/>
                <a:cs typeface="Times New Roman"/>
              </a:rPr>
              <a:t> </a:t>
            </a:r>
            <a:r>
              <a:rPr sz="2400" b="1" spc="-25" dirty="0">
                <a:solidFill>
                  <a:srgbClr val="323232"/>
                </a:solidFill>
                <a:latin typeface="Times New Roman"/>
                <a:cs typeface="Times New Roman"/>
              </a:rPr>
              <a:t>(or </a:t>
            </a:r>
            <a:r>
              <a:rPr sz="2400" b="1" spc="-10" dirty="0">
                <a:solidFill>
                  <a:srgbClr val="323232"/>
                </a:solidFill>
                <a:latin typeface="Times New Roman"/>
                <a:cs typeface="Times New Roman"/>
              </a:rPr>
              <a:t>designee)</a:t>
            </a:r>
            <a:endParaRPr sz="2400" b="1" dirty="0">
              <a:latin typeface="Times New Roman"/>
              <a:cs typeface="Times New Roman"/>
            </a:endParaRPr>
          </a:p>
          <a:p>
            <a:pPr marL="755650" marR="799465" lvl="1" indent="-285750">
              <a:lnSpc>
                <a:spcPct val="100000"/>
              </a:lnSpc>
              <a:spcBef>
                <a:spcPts val="560"/>
              </a:spcBef>
              <a:buClr>
                <a:srgbClr val="578963"/>
              </a:buClr>
              <a:buSzPct val="50000"/>
              <a:buFont typeface="Wingdings"/>
              <a:buChar char=""/>
              <a:tabLst>
                <a:tab pos="755650" algn="l"/>
              </a:tabLst>
            </a:pPr>
            <a:r>
              <a:rPr sz="2400" b="1" dirty="0">
                <a:solidFill>
                  <a:srgbClr val="323232"/>
                </a:solidFill>
                <a:latin typeface="Times New Roman"/>
                <a:cs typeface="Times New Roman"/>
              </a:rPr>
              <a:t>obtains</a:t>
            </a:r>
            <a:r>
              <a:rPr sz="2400" b="1" spc="-35" dirty="0">
                <a:solidFill>
                  <a:srgbClr val="323232"/>
                </a:solidFill>
                <a:latin typeface="Times New Roman"/>
                <a:cs typeface="Times New Roman"/>
              </a:rPr>
              <a:t> </a:t>
            </a:r>
            <a:r>
              <a:rPr sz="2400" b="1" dirty="0">
                <a:solidFill>
                  <a:srgbClr val="323232"/>
                </a:solidFill>
                <a:latin typeface="Times New Roman"/>
                <a:cs typeface="Times New Roman"/>
              </a:rPr>
              <a:t>consent</a:t>
            </a:r>
            <a:r>
              <a:rPr sz="2400" b="1" spc="-35" dirty="0">
                <a:solidFill>
                  <a:srgbClr val="323232"/>
                </a:solidFill>
                <a:latin typeface="Times New Roman"/>
                <a:cs typeface="Times New Roman"/>
              </a:rPr>
              <a:t> </a:t>
            </a:r>
            <a:r>
              <a:rPr sz="2400" b="1" spc="-25" dirty="0">
                <a:solidFill>
                  <a:srgbClr val="323232"/>
                </a:solidFill>
                <a:latin typeface="Times New Roman"/>
                <a:cs typeface="Times New Roman"/>
              </a:rPr>
              <a:t>for </a:t>
            </a:r>
            <a:r>
              <a:rPr lang="en-US" sz="2400" b="1" spc="-25" dirty="0">
                <a:solidFill>
                  <a:srgbClr val="323232"/>
                </a:solidFill>
                <a:latin typeface="Times New Roman"/>
                <a:cs typeface="Times New Roman"/>
              </a:rPr>
              <a:t>patient </a:t>
            </a:r>
            <a:r>
              <a:rPr sz="2400" b="1" spc="-10" dirty="0">
                <a:solidFill>
                  <a:srgbClr val="323232"/>
                </a:solidFill>
                <a:latin typeface="Times New Roman"/>
                <a:cs typeface="Times New Roman"/>
              </a:rPr>
              <a:t>transfer</a:t>
            </a:r>
            <a:endParaRPr sz="2400" b="1" dirty="0">
              <a:latin typeface="Times New Roman"/>
              <a:cs typeface="Times New Roman"/>
            </a:endParaRPr>
          </a:p>
          <a:p>
            <a:pPr marL="755650" marR="5080" lvl="1" indent="-285750">
              <a:lnSpc>
                <a:spcPct val="100000"/>
              </a:lnSpc>
              <a:spcBef>
                <a:spcPts val="565"/>
              </a:spcBef>
              <a:buClr>
                <a:srgbClr val="578963"/>
              </a:buClr>
              <a:buSzPct val="50000"/>
              <a:buFont typeface="Wingdings"/>
              <a:buChar char=""/>
              <a:tabLst>
                <a:tab pos="755650" algn="l"/>
              </a:tabLst>
            </a:pPr>
            <a:r>
              <a:rPr sz="2400" b="1" dirty="0">
                <a:solidFill>
                  <a:srgbClr val="323232"/>
                </a:solidFill>
                <a:latin typeface="Times New Roman"/>
                <a:cs typeface="Times New Roman"/>
              </a:rPr>
              <a:t>makes</a:t>
            </a:r>
            <a:r>
              <a:rPr sz="2400" b="1" spc="-55" dirty="0">
                <a:solidFill>
                  <a:srgbClr val="323232"/>
                </a:solidFill>
                <a:latin typeface="Times New Roman"/>
                <a:cs typeface="Times New Roman"/>
              </a:rPr>
              <a:t> </a:t>
            </a:r>
            <a:r>
              <a:rPr sz="2400" b="1" dirty="0">
                <a:solidFill>
                  <a:srgbClr val="323232"/>
                </a:solidFill>
                <a:latin typeface="Times New Roman"/>
                <a:cs typeface="Times New Roman"/>
              </a:rPr>
              <a:t>arrangements</a:t>
            </a:r>
            <a:r>
              <a:rPr sz="2400" b="1" spc="-40" dirty="0">
                <a:solidFill>
                  <a:srgbClr val="323232"/>
                </a:solidFill>
                <a:latin typeface="Times New Roman"/>
                <a:cs typeface="Times New Roman"/>
              </a:rPr>
              <a:t> </a:t>
            </a:r>
            <a:r>
              <a:rPr lang="en-US" sz="2400" b="1" spc="-40" dirty="0">
                <a:solidFill>
                  <a:srgbClr val="323232"/>
                </a:solidFill>
                <a:latin typeface="Times New Roman"/>
                <a:cs typeface="Times New Roman"/>
              </a:rPr>
              <a:t>     </a:t>
            </a:r>
            <a:r>
              <a:rPr sz="2400" b="1" spc="-20" dirty="0">
                <a:solidFill>
                  <a:srgbClr val="323232"/>
                </a:solidFill>
                <a:latin typeface="Times New Roman"/>
                <a:cs typeface="Times New Roman"/>
              </a:rPr>
              <a:t>with </a:t>
            </a:r>
            <a:r>
              <a:rPr sz="2400" b="1" dirty="0">
                <a:solidFill>
                  <a:srgbClr val="323232"/>
                </a:solidFill>
                <a:latin typeface="Times New Roman"/>
                <a:cs typeface="Times New Roman"/>
              </a:rPr>
              <a:t>the</a:t>
            </a:r>
            <a:r>
              <a:rPr sz="2400" b="1" spc="-30" dirty="0">
                <a:solidFill>
                  <a:srgbClr val="323232"/>
                </a:solidFill>
                <a:latin typeface="Times New Roman"/>
                <a:cs typeface="Times New Roman"/>
              </a:rPr>
              <a:t> </a:t>
            </a:r>
            <a:r>
              <a:rPr sz="2400" b="1" dirty="0">
                <a:solidFill>
                  <a:srgbClr val="323232"/>
                </a:solidFill>
                <a:latin typeface="Times New Roman"/>
                <a:cs typeface="Times New Roman"/>
              </a:rPr>
              <a:t>receiving</a:t>
            </a:r>
            <a:r>
              <a:rPr lang="en-US" sz="2400" b="1" dirty="0">
                <a:solidFill>
                  <a:srgbClr val="323232"/>
                </a:solidFill>
                <a:latin typeface="Times New Roman"/>
                <a:cs typeface="Times New Roman"/>
              </a:rPr>
              <a:t>     </a:t>
            </a:r>
            <a:r>
              <a:rPr sz="2400" b="1" spc="-30" dirty="0">
                <a:solidFill>
                  <a:srgbClr val="323232"/>
                </a:solidFill>
                <a:latin typeface="Times New Roman"/>
                <a:cs typeface="Times New Roman"/>
              </a:rPr>
              <a:t> </a:t>
            </a:r>
            <a:r>
              <a:rPr sz="2400" b="1" spc="-10" dirty="0">
                <a:solidFill>
                  <a:srgbClr val="323232"/>
                </a:solidFill>
                <a:latin typeface="Times New Roman"/>
                <a:cs typeface="Times New Roman"/>
              </a:rPr>
              <a:t>hospital</a:t>
            </a:r>
            <a:endParaRPr sz="2400" b="1" dirty="0">
              <a:latin typeface="Times New Roman"/>
              <a:cs typeface="Times New Roman"/>
            </a:endParaRPr>
          </a:p>
        </p:txBody>
      </p:sp>
      <p:sp>
        <p:nvSpPr>
          <p:cNvPr id="4" name="object 4"/>
          <p:cNvSpPr txBox="1">
            <a:spLocks noGrp="1"/>
          </p:cNvSpPr>
          <p:nvPr>
            <p:ph type="title"/>
          </p:nvPr>
        </p:nvSpPr>
        <p:spPr>
          <a:xfrm>
            <a:off x="874838" y="423735"/>
            <a:ext cx="6956425" cy="1120820"/>
          </a:xfrm>
          <a:prstGeom prst="rect">
            <a:avLst/>
          </a:prstGeom>
        </p:spPr>
        <p:txBody>
          <a:bodyPr vert="horz" wrap="square" lIns="0" tIns="12700" rIns="0" bIns="0" rtlCol="0">
            <a:spAutoFit/>
          </a:bodyPr>
          <a:lstStyle/>
          <a:p>
            <a:pPr marL="12700">
              <a:lnSpc>
                <a:spcPct val="100000"/>
              </a:lnSpc>
              <a:spcBef>
                <a:spcPts val="100"/>
              </a:spcBef>
              <a:tabLst>
                <a:tab pos="5221605" algn="l"/>
              </a:tabLst>
            </a:pPr>
            <a:r>
              <a:rPr sz="3600" dirty="0">
                <a:solidFill>
                  <a:schemeClr val="tx1"/>
                </a:solidFill>
              </a:rPr>
              <a:t>EMTALA </a:t>
            </a:r>
            <a:r>
              <a:rPr sz="3600" spc="-10" dirty="0">
                <a:solidFill>
                  <a:schemeClr val="tx1"/>
                </a:solidFill>
              </a:rPr>
              <a:t>Components:</a:t>
            </a:r>
            <a:r>
              <a:rPr sz="3600" dirty="0">
                <a:solidFill>
                  <a:schemeClr val="tx1"/>
                </a:solidFill>
              </a:rPr>
              <a:t>	</a:t>
            </a:r>
            <a:r>
              <a:rPr lang="en-US" sz="3600" dirty="0">
                <a:solidFill>
                  <a:schemeClr val="tx1"/>
                </a:solidFill>
              </a:rPr>
              <a:t>     </a:t>
            </a:r>
            <a:br>
              <a:rPr lang="en-US" sz="3600" dirty="0">
                <a:solidFill>
                  <a:schemeClr val="tx1"/>
                </a:solidFill>
              </a:rPr>
            </a:br>
            <a:r>
              <a:rPr lang="en-US" sz="3600" dirty="0">
                <a:solidFill>
                  <a:schemeClr val="tx1"/>
                </a:solidFill>
              </a:rPr>
              <a:t>          </a:t>
            </a:r>
            <a:r>
              <a:rPr sz="3600" spc="-10" dirty="0">
                <a:solidFill>
                  <a:schemeClr val="tx1"/>
                </a:solidFill>
              </a:rPr>
              <a:t>Transfer</a:t>
            </a:r>
          </a:p>
        </p:txBody>
      </p:sp>
      <p:sp>
        <p:nvSpPr>
          <p:cNvPr id="5" name="object 5"/>
          <p:cNvSpPr txBox="1"/>
          <p:nvPr/>
        </p:nvSpPr>
        <p:spPr>
          <a:xfrm>
            <a:off x="4343627" y="1442010"/>
            <a:ext cx="3997201" cy="751488"/>
          </a:xfrm>
          <a:prstGeom prst="rect">
            <a:avLst/>
          </a:prstGeom>
        </p:spPr>
        <p:txBody>
          <a:bodyPr vert="horz" wrap="square" lIns="0" tIns="12700" rIns="0" bIns="0" rtlCol="0">
            <a:spAutoFit/>
          </a:bodyPr>
          <a:lstStyle/>
          <a:p>
            <a:pPr marL="355600" marR="5080" indent="-342900">
              <a:lnSpc>
                <a:spcPct val="100000"/>
              </a:lnSpc>
              <a:spcBef>
                <a:spcPts val="100"/>
              </a:spcBef>
              <a:buClr>
                <a:srgbClr val="578963"/>
              </a:buClr>
              <a:buFont typeface="Wingdings"/>
              <a:buChar char=""/>
              <a:tabLst>
                <a:tab pos="355600" algn="l"/>
              </a:tabLst>
            </a:pPr>
            <a:r>
              <a:rPr sz="2400" b="1" dirty="0">
                <a:solidFill>
                  <a:srgbClr val="323232"/>
                </a:solidFill>
                <a:latin typeface="Times New Roman"/>
                <a:cs typeface="Times New Roman"/>
              </a:rPr>
              <a:t>Physician</a:t>
            </a:r>
            <a:r>
              <a:rPr sz="2400" b="1" spc="-50" dirty="0">
                <a:solidFill>
                  <a:srgbClr val="323232"/>
                </a:solidFill>
                <a:latin typeface="Times New Roman"/>
                <a:cs typeface="Times New Roman"/>
              </a:rPr>
              <a:t> </a:t>
            </a:r>
            <a:r>
              <a:rPr sz="2400" b="1" dirty="0">
                <a:solidFill>
                  <a:srgbClr val="323232"/>
                </a:solidFill>
                <a:latin typeface="Times New Roman"/>
                <a:cs typeface="Times New Roman"/>
              </a:rPr>
              <a:t>responsible</a:t>
            </a:r>
            <a:r>
              <a:rPr sz="2400" b="1" spc="-50" dirty="0">
                <a:solidFill>
                  <a:srgbClr val="323232"/>
                </a:solidFill>
                <a:latin typeface="Times New Roman"/>
                <a:cs typeface="Times New Roman"/>
              </a:rPr>
              <a:t> </a:t>
            </a:r>
            <a:r>
              <a:rPr sz="2400" b="1" spc="-25" dirty="0">
                <a:solidFill>
                  <a:srgbClr val="323232"/>
                </a:solidFill>
                <a:latin typeface="Times New Roman"/>
                <a:cs typeface="Times New Roman"/>
              </a:rPr>
              <a:t>for </a:t>
            </a:r>
            <a:r>
              <a:rPr sz="2400" b="1" dirty="0">
                <a:solidFill>
                  <a:srgbClr val="323232"/>
                </a:solidFill>
                <a:latin typeface="Times New Roman"/>
                <a:cs typeface="Times New Roman"/>
              </a:rPr>
              <a:t>patient</a:t>
            </a:r>
            <a:r>
              <a:rPr sz="2400" b="1" spc="-35" dirty="0">
                <a:solidFill>
                  <a:srgbClr val="323232"/>
                </a:solidFill>
                <a:latin typeface="Times New Roman"/>
                <a:cs typeface="Times New Roman"/>
              </a:rPr>
              <a:t> </a:t>
            </a:r>
            <a:r>
              <a:rPr sz="2400" b="1" spc="-10" dirty="0">
                <a:solidFill>
                  <a:srgbClr val="323232"/>
                </a:solidFill>
                <a:latin typeface="Times New Roman"/>
                <a:cs typeface="Times New Roman"/>
              </a:rPr>
              <a:t>documents:</a:t>
            </a:r>
            <a:endParaRPr sz="2400" b="1" dirty="0">
              <a:latin typeface="Times New Roman"/>
              <a:cs typeface="Times New Roman"/>
            </a:endParaRPr>
          </a:p>
        </p:txBody>
      </p:sp>
      <p:sp>
        <p:nvSpPr>
          <p:cNvPr id="6" name="object 6"/>
          <p:cNvSpPr txBox="1"/>
          <p:nvPr/>
        </p:nvSpPr>
        <p:spPr>
          <a:xfrm>
            <a:off x="4722342" y="2200117"/>
            <a:ext cx="3239770" cy="1567096"/>
          </a:xfrm>
          <a:prstGeom prst="rect">
            <a:avLst/>
          </a:prstGeom>
        </p:spPr>
        <p:txBody>
          <a:bodyPr vert="horz" wrap="square" lIns="0" tIns="12700" rIns="0" bIns="0" rtlCol="0">
            <a:spAutoFit/>
          </a:bodyPr>
          <a:lstStyle/>
          <a:p>
            <a:pPr marL="298450" marR="388620" indent="-285750">
              <a:lnSpc>
                <a:spcPct val="100000"/>
              </a:lnSpc>
              <a:spcBef>
                <a:spcPts val="100"/>
              </a:spcBef>
              <a:buClr>
                <a:srgbClr val="578963"/>
              </a:buClr>
              <a:buSzPct val="50000"/>
              <a:buFont typeface="Wingdings"/>
              <a:buChar char=""/>
              <a:tabLst>
                <a:tab pos="298450" algn="l"/>
              </a:tabLst>
            </a:pPr>
            <a:r>
              <a:rPr sz="2400" b="1" dirty="0">
                <a:solidFill>
                  <a:srgbClr val="323232"/>
                </a:solidFill>
                <a:latin typeface="Times New Roman"/>
                <a:cs typeface="Times New Roman"/>
              </a:rPr>
              <a:t>patient</a:t>
            </a:r>
            <a:r>
              <a:rPr sz="2400" b="1" spc="-40" dirty="0">
                <a:solidFill>
                  <a:srgbClr val="323232"/>
                </a:solidFill>
                <a:latin typeface="Times New Roman"/>
                <a:cs typeface="Times New Roman"/>
              </a:rPr>
              <a:t> </a:t>
            </a:r>
            <a:r>
              <a:rPr sz="2400" b="1" dirty="0">
                <a:solidFill>
                  <a:srgbClr val="323232"/>
                </a:solidFill>
                <a:latin typeface="Times New Roman"/>
                <a:cs typeface="Times New Roman"/>
              </a:rPr>
              <a:t>condition</a:t>
            </a:r>
            <a:r>
              <a:rPr sz="2400" b="1" spc="-40" dirty="0">
                <a:solidFill>
                  <a:srgbClr val="323232"/>
                </a:solidFill>
                <a:latin typeface="Times New Roman"/>
                <a:cs typeface="Times New Roman"/>
              </a:rPr>
              <a:t> </a:t>
            </a:r>
            <a:r>
              <a:rPr sz="2400" b="1" spc="-25" dirty="0">
                <a:solidFill>
                  <a:srgbClr val="323232"/>
                </a:solidFill>
                <a:latin typeface="Times New Roman"/>
                <a:cs typeface="Times New Roman"/>
              </a:rPr>
              <a:t>in </a:t>
            </a:r>
            <a:r>
              <a:rPr sz="2400" b="1" dirty="0">
                <a:solidFill>
                  <a:srgbClr val="323232"/>
                </a:solidFill>
                <a:latin typeface="Times New Roman"/>
                <a:cs typeface="Times New Roman"/>
              </a:rPr>
              <a:t>medical</a:t>
            </a:r>
            <a:r>
              <a:rPr sz="2400" b="1" spc="-35" dirty="0">
                <a:solidFill>
                  <a:srgbClr val="323232"/>
                </a:solidFill>
                <a:latin typeface="Times New Roman"/>
                <a:cs typeface="Times New Roman"/>
              </a:rPr>
              <a:t> </a:t>
            </a:r>
            <a:r>
              <a:rPr sz="2400" b="1" spc="-10" dirty="0">
                <a:solidFill>
                  <a:srgbClr val="323232"/>
                </a:solidFill>
                <a:latin typeface="Times New Roman"/>
                <a:cs typeface="Times New Roman"/>
              </a:rPr>
              <a:t>record</a:t>
            </a:r>
            <a:endParaRPr sz="2400" b="1" dirty="0">
              <a:latin typeface="Times New Roman"/>
              <a:cs typeface="Times New Roman"/>
            </a:endParaRPr>
          </a:p>
          <a:p>
            <a:pPr marL="298450" marR="5080" indent="-285750">
              <a:lnSpc>
                <a:spcPct val="100000"/>
              </a:lnSpc>
              <a:spcBef>
                <a:spcPts val="565"/>
              </a:spcBef>
              <a:buClr>
                <a:srgbClr val="578963"/>
              </a:buClr>
              <a:buSzPct val="50000"/>
              <a:buFont typeface="Wingdings"/>
              <a:buChar char=""/>
              <a:tabLst>
                <a:tab pos="298450" algn="l"/>
              </a:tabLst>
            </a:pPr>
            <a:r>
              <a:rPr sz="2400" b="1" dirty="0">
                <a:solidFill>
                  <a:srgbClr val="323232"/>
                </a:solidFill>
                <a:latin typeface="Times New Roman"/>
                <a:cs typeface="Times New Roman"/>
              </a:rPr>
              <a:t>risks</a:t>
            </a:r>
            <a:r>
              <a:rPr sz="2400" b="1" spc="-45" dirty="0">
                <a:solidFill>
                  <a:srgbClr val="323232"/>
                </a:solidFill>
                <a:latin typeface="Times New Roman"/>
                <a:cs typeface="Times New Roman"/>
              </a:rPr>
              <a:t> </a:t>
            </a:r>
            <a:r>
              <a:rPr sz="2400" b="1" dirty="0">
                <a:solidFill>
                  <a:srgbClr val="323232"/>
                </a:solidFill>
                <a:latin typeface="Times New Roman"/>
                <a:cs typeface="Times New Roman"/>
              </a:rPr>
              <a:t>and</a:t>
            </a:r>
            <a:r>
              <a:rPr sz="2400" b="1" spc="-40" dirty="0">
                <a:solidFill>
                  <a:srgbClr val="323232"/>
                </a:solidFill>
                <a:latin typeface="Times New Roman"/>
                <a:cs typeface="Times New Roman"/>
              </a:rPr>
              <a:t> </a:t>
            </a:r>
            <a:r>
              <a:rPr sz="2400" b="1" dirty="0">
                <a:solidFill>
                  <a:srgbClr val="323232"/>
                </a:solidFill>
                <a:latin typeface="Times New Roman"/>
                <a:cs typeface="Times New Roman"/>
              </a:rPr>
              <a:t>benefits</a:t>
            </a:r>
            <a:r>
              <a:rPr sz="2400" b="1" spc="-45" dirty="0">
                <a:solidFill>
                  <a:srgbClr val="323232"/>
                </a:solidFill>
                <a:latin typeface="Times New Roman"/>
                <a:cs typeface="Times New Roman"/>
              </a:rPr>
              <a:t> </a:t>
            </a:r>
            <a:r>
              <a:rPr sz="2400" b="1" spc="-20" dirty="0">
                <a:solidFill>
                  <a:srgbClr val="323232"/>
                </a:solidFill>
                <a:latin typeface="Times New Roman"/>
                <a:cs typeface="Times New Roman"/>
              </a:rPr>
              <a:t>with </a:t>
            </a:r>
            <a:r>
              <a:rPr sz="2400" b="1" spc="-10" dirty="0">
                <a:solidFill>
                  <a:srgbClr val="323232"/>
                </a:solidFill>
                <a:latin typeface="Times New Roman"/>
                <a:cs typeface="Times New Roman"/>
              </a:rPr>
              <a:t>patient</a:t>
            </a:r>
            <a:r>
              <a:rPr lang="en-US" sz="2400" b="1" spc="-10" dirty="0">
                <a:solidFill>
                  <a:srgbClr val="323232"/>
                </a:solidFill>
                <a:latin typeface="Times New Roman"/>
                <a:cs typeface="Times New Roman"/>
              </a:rPr>
              <a:t> </a:t>
            </a:r>
            <a:r>
              <a:rPr sz="2400" b="1" spc="-10" dirty="0">
                <a:solidFill>
                  <a:srgbClr val="323232"/>
                </a:solidFill>
                <a:latin typeface="Times New Roman"/>
                <a:cs typeface="Times New Roman"/>
              </a:rPr>
              <a:t>/</a:t>
            </a:r>
            <a:r>
              <a:rPr lang="en-US" sz="2400" b="1" spc="-10" dirty="0">
                <a:solidFill>
                  <a:srgbClr val="323232"/>
                </a:solidFill>
                <a:latin typeface="Times New Roman"/>
                <a:cs typeface="Times New Roman"/>
              </a:rPr>
              <a:t> </a:t>
            </a:r>
            <a:r>
              <a:rPr sz="2400" b="1" spc="-10" dirty="0">
                <a:solidFill>
                  <a:srgbClr val="323232"/>
                </a:solidFill>
                <a:latin typeface="Times New Roman"/>
                <a:cs typeface="Times New Roman"/>
              </a:rPr>
              <a:t>guardian</a:t>
            </a:r>
            <a:endParaRPr sz="2400" b="1" dirty="0">
              <a:latin typeface="Times New Roman"/>
              <a:cs typeface="Times New Roman"/>
            </a:endParaRPr>
          </a:p>
        </p:txBody>
      </p:sp>
      <p:pic>
        <p:nvPicPr>
          <p:cNvPr id="7" name="object 7"/>
          <p:cNvPicPr/>
          <p:nvPr/>
        </p:nvPicPr>
        <p:blipFill>
          <a:blip r:embed="rId2" cstate="print"/>
          <a:stretch>
            <a:fillRect/>
          </a:stretch>
        </p:blipFill>
        <p:spPr>
          <a:xfrm>
            <a:off x="6342227" y="3855521"/>
            <a:ext cx="2438400" cy="1803654"/>
          </a:xfrm>
          <a:prstGeom prst="rect">
            <a:avLst/>
          </a:prstGeom>
        </p:spPr>
      </p:pic>
      <p:sp>
        <p:nvSpPr>
          <p:cNvPr id="8" name="object 8"/>
          <p:cNvSpPr txBox="1"/>
          <p:nvPr/>
        </p:nvSpPr>
        <p:spPr>
          <a:xfrm>
            <a:off x="352295" y="4422774"/>
            <a:ext cx="4724400" cy="2204450"/>
          </a:xfrm>
          <a:prstGeom prst="rect">
            <a:avLst/>
          </a:prstGeom>
          <a:solidFill>
            <a:srgbClr val="FFCC99"/>
          </a:solidFill>
          <a:ln w="28575">
            <a:solidFill>
              <a:srgbClr val="343434"/>
            </a:solidFill>
          </a:ln>
        </p:spPr>
        <p:txBody>
          <a:bodyPr vert="horz" wrap="square" lIns="0" tIns="49530" rIns="0" bIns="0" rtlCol="0">
            <a:spAutoFit/>
          </a:bodyPr>
          <a:lstStyle/>
          <a:p>
            <a:pPr marL="664845" marR="295910" indent="-360045">
              <a:lnSpc>
                <a:spcPct val="100000"/>
              </a:lnSpc>
              <a:spcBef>
                <a:spcPts val="390"/>
              </a:spcBef>
            </a:pPr>
            <a:r>
              <a:rPr sz="2800" b="1" i="1" dirty="0">
                <a:solidFill>
                  <a:srgbClr val="323232"/>
                </a:solidFill>
                <a:latin typeface="Times New Roman"/>
                <a:cs typeface="Times New Roman"/>
              </a:rPr>
              <a:t>The</a:t>
            </a:r>
            <a:r>
              <a:rPr sz="2800" b="1" i="1" spc="-55" dirty="0">
                <a:solidFill>
                  <a:srgbClr val="323232"/>
                </a:solidFill>
                <a:latin typeface="Times New Roman"/>
                <a:cs typeface="Times New Roman"/>
              </a:rPr>
              <a:t> </a:t>
            </a:r>
            <a:r>
              <a:rPr sz="2800" b="1" i="1" dirty="0">
                <a:solidFill>
                  <a:srgbClr val="323232"/>
                </a:solidFill>
                <a:latin typeface="Times New Roman"/>
                <a:cs typeface="Times New Roman"/>
              </a:rPr>
              <a:t>transferring</a:t>
            </a:r>
            <a:r>
              <a:rPr sz="2800" b="1" i="1" spc="-45" dirty="0">
                <a:solidFill>
                  <a:srgbClr val="323232"/>
                </a:solidFill>
                <a:latin typeface="Times New Roman"/>
                <a:cs typeface="Times New Roman"/>
              </a:rPr>
              <a:t> </a:t>
            </a:r>
            <a:r>
              <a:rPr sz="2800" b="1" i="1" dirty="0">
                <a:solidFill>
                  <a:srgbClr val="323232"/>
                </a:solidFill>
                <a:latin typeface="Times New Roman"/>
                <a:cs typeface="Times New Roman"/>
              </a:rPr>
              <a:t>physician</a:t>
            </a:r>
            <a:r>
              <a:rPr sz="2800" b="1" i="1" spc="-45" dirty="0">
                <a:solidFill>
                  <a:srgbClr val="323232"/>
                </a:solidFill>
                <a:latin typeface="Times New Roman"/>
                <a:cs typeface="Times New Roman"/>
              </a:rPr>
              <a:t> </a:t>
            </a:r>
            <a:r>
              <a:rPr sz="2800" b="1" i="1" spc="-25" dirty="0">
                <a:solidFill>
                  <a:srgbClr val="323232"/>
                </a:solidFill>
                <a:latin typeface="Times New Roman"/>
                <a:cs typeface="Times New Roman"/>
              </a:rPr>
              <a:t>is </a:t>
            </a:r>
            <a:r>
              <a:rPr sz="2800" b="1" i="1" dirty="0">
                <a:solidFill>
                  <a:srgbClr val="323232"/>
                </a:solidFill>
                <a:latin typeface="Times New Roman"/>
                <a:cs typeface="Times New Roman"/>
              </a:rPr>
              <a:t>responsible</a:t>
            </a:r>
            <a:r>
              <a:rPr sz="2800" b="1" i="1" spc="-30" dirty="0">
                <a:solidFill>
                  <a:srgbClr val="323232"/>
                </a:solidFill>
                <a:latin typeface="Times New Roman"/>
                <a:cs typeface="Times New Roman"/>
              </a:rPr>
              <a:t> </a:t>
            </a:r>
            <a:r>
              <a:rPr sz="2800" b="1" i="1" dirty="0">
                <a:solidFill>
                  <a:srgbClr val="323232"/>
                </a:solidFill>
                <a:latin typeface="Times New Roman"/>
                <a:cs typeface="Times New Roman"/>
              </a:rPr>
              <a:t>for</a:t>
            </a:r>
            <a:r>
              <a:rPr sz="2800" b="1" i="1" spc="-30" dirty="0">
                <a:solidFill>
                  <a:srgbClr val="323232"/>
                </a:solidFill>
                <a:latin typeface="Times New Roman"/>
                <a:cs typeface="Times New Roman"/>
              </a:rPr>
              <a:t> </a:t>
            </a:r>
            <a:r>
              <a:rPr sz="2800" b="1" i="1" dirty="0">
                <a:solidFill>
                  <a:srgbClr val="323232"/>
                </a:solidFill>
                <a:latin typeface="Times New Roman"/>
                <a:cs typeface="Times New Roman"/>
              </a:rPr>
              <a:t>the</a:t>
            </a:r>
            <a:r>
              <a:rPr sz="2800" b="1" i="1" spc="-25" dirty="0">
                <a:solidFill>
                  <a:srgbClr val="323232"/>
                </a:solidFill>
                <a:latin typeface="Times New Roman"/>
                <a:cs typeface="Times New Roman"/>
              </a:rPr>
              <a:t> </a:t>
            </a:r>
            <a:r>
              <a:rPr sz="2800" b="1" i="1" spc="-10" dirty="0">
                <a:solidFill>
                  <a:srgbClr val="323232"/>
                </a:solidFill>
                <a:latin typeface="Times New Roman"/>
                <a:cs typeface="Times New Roman"/>
              </a:rPr>
              <a:t>patient </a:t>
            </a:r>
            <a:r>
              <a:rPr sz="2800" b="1" i="1" dirty="0">
                <a:solidFill>
                  <a:srgbClr val="323232"/>
                </a:solidFill>
                <a:latin typeface="Times New Roman"/>
                <a:cs typeface="Times New Roman"/>
              </a:rPr>
              <a:t>until</a:t>
            </a:r>
            <a:r>
              <a:rPr sz="2800" b="1" i="1" spc="-30" dirty="0">
                <a:solidFill>
                  <a:srgbClr val="323232"/>
                </a:solidFill>
                <a:latin typeface="Times New Roman"/>
                <a:cs typeface="Times New Roman"/>
              </a:rPr>
              <a:t> </a:t>
            </a:r>
            <a:r>
              <a:rPr sz="2800" b="1" i="1" dirty="0">
                <a:solidFill>
                  <a:srgbClr val="323232"/>
                </a:solidFill>
                <a:latin typeface="Times New Roman"/>
                <a:cs typeface="Times New Roman"/>
              </a:rPr>
              <a:t>the</a:t>
            </a:r>
            <a:r>
              <a:rPr sz="2800" b="1" i="1" spc="-25" dirty="0">
                <a:solidFill>
                  <a:srgbClr val="323232"/>
                </a:solidFill>
                <a:latin typeface="Times New Roman"/>
                <a:cs typeface="Times New Roman"/>
              </a:rPr>
              <a:t> </a:t>
            </a:r>
            <a:r>
              <a:rPr sz="2800" b="1" i="1" dirty="0">
                <a:solidFill>
                  <a:srgbClr val="323232"/>
                </a:solidFill>
                <a:latin typeface="Times New Roman"/>
                <a:cs typeface="Times New Roman"/>
              </a:rPr>
              <a:t>patient</a:t>
            </a:r>
            <a:r>
              <a:rPr sz="2800" b="1" i="1" spc="-30" dirty="0">
                <a:solidFill>
                  <a:srgbClr val="323232"/>
                </a:solidFill>
                <a:latin typeface="Times New Roman"/>
                <a:cs typeface="Times New Roman"/>
              </a:rPr>
              <a:t> </a:t>
            </a:r>
            <a:r>
              <a:rPr sz="2800" b="1" i="1" dirty="0">
                <a:solidFill>
                  <a:srgbClr val="323232"/>
                </a:solidFill>
                <a:latin typeface="Times New Roman"/>
                <a:cs typeface="Times New Roman"/>
              </a:rPr>
              <a:t>arrives</a:t>
            </a:r>
            <a:r>
              <a:rPr sz="2800" b="1" i="1" spc="-25" dirty="0">
                <a:solidFill>
                  <a:srgbClr val="323232"/>
                </a:solidFill>
                <a:latin typeface="Times New Roman"/>
                <a:cs typeface="Times New Roman"/>
              </a:rPr>
              <a:t> at</a:t>
            </a:r>
            <a:r>
              <a:rPr lang="en-US" sz="2800" b="1" i="1" spc="-25" dirty="0">
                <a:solidFill>
                  <a:srgbClr val="323232"/>
                </a:solidFill>
                <a:latin typeface="Times New Roman"/>
                <a:cs typeface="Times New Roman"/>
              </a:rPr>
              <a:t> </a:t>
            </a:r>
            <a:r>
              <a:rPr sz="2800" b="1" i="1" dirty="0">
                <a:solidFill>
                  <a:srgbClr val="323232"/>
                </a:solidFill>
                <a:latin typeface="Times New Roman"/>
                <a:cs typeface="Times New Roman"/>
              </a:rPr>
              <a:t>the</a:t>
            </a:r>
            <a:r>
              <a:rPr sz="2800" b="1" i="1" spc="-30" dirty="0">
                <a:solidFill>
                  <a:srgbClr val="323232"/>
                </a:solidFill>
                <a:latin typeface="Times New Roman"/>
                <a:cs typeface="Times New Roman"/>
              </a:rPr>
              <a:t> </a:t>
            </a:r>
            <a:r>
              <a:rPr sz="2800" b="1" i="1" dirty="0">
                <a:solidFill>
                  <a:srgbClr val="323232"/>
                </a:solidFill>
                <a:latin typeface="Times New Roman"/>
                <a:cs typeface="Times New Roman"/>
              </a:rPr>
              <a:t>receiving</a:t>
            </a:r>
            <a:r>
              <a:rPr sz="2800" b="1" i="1" spc="-30" dirty="0">
                <a:solidFill>
                  <a:srgbClr val="323232"/>
                </a:solidFill>
                <a:latin typeface="Times New Roman"/>
                <a:cs typeface="Times New Roman"/>
              </a:rPr>
              <a:t> </a:t>
            </a:r>
            <a:r>
              <a:rPr sz="2800" b="1" i="1" spc="-10" dirty="0">
                <a:solidFill>
                  <a:srgbClr val="323232"/>
                </a:solidFill>
                <a:latin typeface="Times New Roman"/>
                <a:cs typeface="Times New Roman"/>
              </a:rPr>
              <a:t>facility</a:t>
            </a:r>
            <a:endParaRPr sz="2800" b="1" dirty="0">
              <a:latin typeface="Times New Roman"/>
              <a:cs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9431" y="474793"/>
            <a:ext cx="7614284" cy="1120820"/>
          </a:xfrm>
          <a:prstGeom prst="rect">
            <a:avLst/>
          </a:prstGeom>
        </p:spPr>
        <p:txBody>
          <a:bodyPr vert="horz" wrap="square" lIns="0" tIns="12700" rIns="0" bIns="0" rtlCol="0">
            <a:spAutoFit/>
          </a:bodyPr>
          <a:lstStyle/>
          <a:p>
            <a:pPr marL="12700">
              <a:lnSpc>
                <a:spcPct val="100000"/>
              </a:lnSpc>
              <a:spcBef>
                <a:spcPts val="100"/>
              </a:spcBef>
              <a:tabLst>
                <a:tab pos="5221605" algn="l"/>
              </a:tabLst>
            </a:pPr>
            <a:r>
              <a:rPr sz="3600" dirty="0">
                <a:latin typeface="Times New Roman" panose="02020603050405020304" pitchFamily="18" charset="0"/>
                <a:cs typeface="Times New Roman" panose="02020603050405020304" pitchFamily="18" charset="0"/>
              </a:rPr>
              <a:t>EMTALA </a:t>
            </a:r>
            <a:r>
              <a:rPr sz="3600" spc="-10" dirty="0">
                <a:latin typeface="Times New Roman" panose="02020603050405020304" pitchFamily="18" charset="0"/>
                <a:cs typeface="Times New Roman" panose="02020603050405020304" pitchFamily="18" charset="0"/>
              </a:rPr>
              <a:t>Components:</a:t>
            </a:r>
            <a:r>
              <a:rPr sz="36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r>
              <a:rPr sz="3600" spc="-10" dirty="0">
                <a:latin typeface="Times New Roman" panose="02020603050405020304" pitchFamily="18" charset="0"/>
                <a:cs typeface="Times New Roman" panose="02020603050405020304" pitchFamily="18" charset="0"/>
              </a:rPr>
              <a:t>Transfer</a:t>
            </a:r>
          </a:p>
        </p:txBody>
      </p:sp>
      <p:pic>
        <p:nvPicPr>
          <p:cNvPr id="3" name="object 3"/>
          <p:cNvPicPr/>
          <p:nvPr/>
        </p:nvPicPr>
        <p:blipFill>
          <a:blip r:embed="rId2" cstate="print"/>
          <a:stretch>
            <a:fillRect/>
          </a:stretch>
        </p:blipFill>
        <p:spPr>
          <a:xfrm>
            <a:off x="809505" y="3435350"/>
            <a:ext cx="3355342" cy="1536700"/>
          </a:xfrm>
          <a:prstGeom prst="rect">
            <a:avLst/>
          </a:prstGeom>
        </p:spPr>
      </p:pic>
      <p:sp>
        <p:nvSpPr>
          <p:cNvPr id="4" name="object 4"/>
          <p:cNvSpPr txBox="1"/>
          <p:nvPr/>
        </p:nvSpPr>
        <p:spPr>
          <a:xfrm>
            <a:off x="710372" y="1454150"/>
            <a:ext cx="7989127" cy="5111591"/>
          </a:xfrm>
          <a:prstGeom prst="rect">
            <a:avLst/>
          </a:prstGeom>
        </p:spPr>
        <p:txBody>
          <a:bodyPr vert="horz" wrap="square" lIns="0" tIns="220979" rIns="0" bIns="0" rtlCol="0">
            <a:spAutoFit/>
          </a:bodyPr>
          <a:lstStyle/>
          <a:p>
            <a:pPr marL="12700">
              <a:lnSpc>
                <a:spcPct val="100000"/>
              </a:lnSpc>
              <a:spcBef>
                <a:spcPts val="1739"/>
              </a:spcBef>
            </a:pPr>
            <a:r>
              <a:rPr sz="2800" b="1" dirty="0">
                <a:solidFill>
                  <a:srgbClr val="323232"/>
                </a:solidFill>
                <a:latin typeface="Times New Roman"/>
                <a:cs typeface="Times New Roman"/>
              </a:rPr>
              <a:t>Medical</a:t>
            </a:r>
            <a:r>
              <a:rPr sz="2800" b="1" spc="-30" dirty="0">
                <a:solidFill>
                  <a:srgbClr val="323232"/>
                </a:solidFill>
                <a:latin typeface="Times New Roman"/>
                <a:cs typeface="Times New Roman"/>
              </a:rPr>
              <a:t> </a:t>
            </a:r>
            <a:r>
              <a:rPr sz="2800" b="1" dirty="0">
                <a:solidFill>
                  <a:srgbClr val="323232"/>
                </a:solidFill>
                <a:latin typeface="Times New Roman"/>
                <a:cs typeface="Times New Roman"/>
              </a:rPr>
              <a:t>record</a:t>
            </a:r>
            <a:r>
              <a:rPr sz="2800" b="1" spc="-30" dirty="0">
                <a:solidFill>
                  <a:srgbClr val="323232"/>
                </a:solidFill>
                <a:latin typeface="Times New Roman"/>
                <a:cs typeface="Times New Roman"/>
              </a:rPr>
              <a:t> </a:t>
            </a:r>
            <a:r>
              <a:rPr sz="2800" b="1" dirty="0">
                <a:solidFill>
                  <a:srgbClr val="323232"/>
                </a:solidFill>
                <a:latin typeface="Times New Roman"/>
                <a:cs typeface="Times New Roman"/>
              </a:rPr>
              <a:t>copies</a:t>
            </a:r>
            <a:r>
              <a:rPr sz="2800" b="1" spc="-25" dirty="0">
                <a:solidFill>
                  <a:srgbClr val="323232"/>
                </a:solidFill>
                <a:latin typeface="Times New Roman"/>
                <a:cs typeface="Times New Roman"/>
              </a:rPr>
              <a:t> </a:t>
            </a:r>
            <a:r>
              <a:rPr sz="2800" b="1" dirty="0">
                <a:solidFill>
                  <a:srgbClr val="323232"/>
                </a:solidFill>
                <a:latin typeface="Times New Roman"/>
                <a:cs typeface="Times New Roman"/>
              </a:rPr>
              <a:t>must</a:t>
            </a:r>
            <a:r>
              <a:rPr sz="2800" b="1" spc="-30" dirty="0">
                <a:solidFill>
                  <a:srgbClr val="323232"/>
                </a:solidFill>
                <a:latin typeface="Times New Roman"/>
                <a:cs typeface="Times New Roman"/>
              </a:rPr>
              <a:t> </a:t>
            </a:r>
            <a:r>
              <a:rPr sz="2800" b="1" dirty="0">
                <a:solidFill>
                  <a:srgbClr val="323232"/>
                </a:solidFill>
                <a:latin typeface="Times New Roman"/>
                <a:cs typeface="Times New Roman"/>
              </a:rPr>
              <a:t>be</a:t>
            </a:r>
            <a:r>
              <a:rPr sz="2800" b="1" spc="-30" dirty="0">
                <a:solidFill>
                  <a:srgbClr val="323232"/>
                </a:solidFill>
                <a:latin typeface="Times New Roman"/>
                <a:cs typeface="Times New Roman"/>
              </a:rPr>
              <a:t> </a:t>
            </a:r>
            <a:r>
              <a:rPr sz="2800" b="1" dirty="0">
                <a:solidFill>
                  <a:srgbClr val="323232"/>
                </a:solidFill>
                <a:latin typeface="Times New Roman"/>
                <a:cs typeface="Times New Roman"/>
              </a:rPr>
              <a:t>provided,</a:t>
            </a:r>
            <a:r>
              <a:rPr sz="2800" b="1" spc="-25" dirty="0">
                <a:solidFill>
                  <a:srgbClr val="323232"/>
                </a:solidFill>
                <a:latin typeface="Times New Roman"/>
                <a:cs typeface="Times New Roman"/>
              </a:rPr>
              <a:t> </a:t>
            </a:r>
            <a:r>
              <a:rPr sz="2800" b="1" spc="-10" dirty="0">
                <a:solidFill>
                  <a:srgbClr val="323232"/>
                </a:solidFill>
                <a:latin typeface="Times New Roman"/>
                <a:cs typeface="Times New Roman"/>
              </a:rPr>
              <a:t>including:</a:t>
            </a:r>
            <a:endParaRPr sz="2800" b="1" dirty="0">
              <a:latin typeface="Times New Roman"/>
              <a:cs typeface="Times New Roman"/>
            </a:endParaRPr>
          </a:p>
          <a:p>
            <a:pPr marL="4393565" indent="-342265">
              <a:lnSpc>
                <a:spcPct val="100000"/>
              </a:lnSpc>
              <a:spcBef>
                <a:spcPts val="1370"/>
              </a:spcBef>
              <a:buClr>
                <a:srgbClr val="578963"/>
              </a:buClr>
              <a:buFont typeface="Wingdings"/>
              <a:buChar char=""/>
              <a:tabLst>
                <a:tab pos="4393565" algn="l"/>
              </a:tabLst>
            </a:pPr>
            <a:r>
              <a:rPr lang="en-US" sz="2600" b="1" spc="-10" dirty="0">
                <a:solidFill>
                  <a:srgbClr val="323232"/>
                </a:solidFill>
                <a:latin typeface="Times New Roman"/>
                <a:cs typeface="Times New Roman"/>
              </a:rPr>
              <a:t>S</a:t>
            </a:r>
            <a:r>
              <a:rPr sz="2600" b="1" spc="-10" dirty="0">
                <a:solidFill>
                  <a:srgbClr val="323232"/>
                </a:solidFill>
                <a:latin typeface="Times New Roman"/>
                <a:cs typeface="Times New Roman"/>
              </a:rPr>
              <a:t>igns</a:t>
            </a:r>
            <a:r>
              <a:rPr lang="en-US" sz="2600" b="1" spc="-10" dirty="0">
                <a:solidFill>
                  <a:srgbClr val="323232"/>
                </a:solidFill>
                <a:latin typeface="Times New Roman"/>
                <a:cs typeface="Times New Roman"/>
              </a:rPr>
              <a:t> </a:t>
            </a:r>
            <a:r>
              <a:rPr sz="2600" b="1" spc="-10" dirty="0">
                <a:solidFill>
                  <a:srgbClr val="323232"/>
                </a:solidFill>
                <a:latin typeface="Times New Roman"/>
                <a:cs typeface="Times New Roman"/>
              </a:rPr>
              <a:t>/</a:t>
            </a:r>
            <a:r>
              <a:rPr lang="en-US" sz="2600" b="1" spc="-10" dirty="0">
                <a:solidFill>
                  <a:srgbClr val="323232"/>
                </a:solidFill>
                <a:latin typeface="Times New Roman"/>
                <a:cs typeface="Times New Roman"/>
              </a:rPr>
              <a:t> </a:t>
            </a:r>
            <a:r>
              <a:rPr sz="2600" b="1" spc="-10" dirty="0">
                <a:solidFill>
                  <a:srgbClr val="323232"/>
                </a:solidFill>
                <a:latin typeface="Times New Roman"/>
                <a:cs typeface="Times New Roman"/>
              </a:rPr>
              <a:t>symptoms</a:t>
            </a:r>
            <a:endParaRPr sz="2600" b="1" dirty="0">
              <a:latin typeface="Times New Roman"/>
              <a:cs typeface="Times New Roman"/>
            </a:endParaRPr>
          </a:p>
          <a:p>
            <a:pPr marL="4393565" indent="-342265">
              <a:lnSpc>
                <a:spcPct val="100000"/>
              </a:lnSpc>
              <a:spcBef>
                <a:spcPts val="229"/>
              </a:spcBef>
              <a:buClr>
                <a:srgbClr val="578963"/>
              </a:buClr>
              <a:buFont typeface="Wingdings"/>
              <a:buChar char=""/>
              <a:tabLst>
                <a:tab pos="4393565" algn="l"/>
              </a:tabLst>
            </a:pPr>
            <a:r>
              <a:rPr lang="en-US" sz="2600" b="1" dirty="0">
                <a:solidFill>
                  <a:srgbClr val="323232"/>
                </a:solidFill>
                <a:latin typeface="Times New Roman"/>
                <a:cs typeface="Times New Roman"/>
              </a:rPr>
              <a:t>P</a:t>
            </a:r>
            <a:r>
              <a:rPr sz="2600" b="1" dirty="0">
                <a:solidFill>
                  <a:srgbClr val="323232"/>
                </a:solidFill>
                <a:latin typeface="Times New Roman"/>
                <a:cs typeface="Times New Roman"/>
              </a:rPr>
              <a:t>reliminary</a:t>
            </a:r>
            <a:r>
              <a:rPr sz="2600" b="1" spc="-65" dirty="0">
                <a:solidFill>
                  <a:srgbClr val="323232"/>
                </a:solidFill>
                <a:latin typeface="Times New Roman"/>
                <a:cs typeface="Times New Roman"/>
              </a:rPr>
              <a:t> </a:t>
            </a:r>
            <a:r>
              <a:rPr sz="2600" b="1" spc="-10" dirty="0">
                <a:solidFill>
                  <a:srgbClr val="323232"/>
                </a:solidFill>
                <a:latin typeface="Times New Roman"/>
                <a:cs typeface="Times New Roman"/>
              </a:rPr>
              <a:t>diagnosis</a:t>
            </a:r>
            <a:endParaRPr sz="2600" b="1" dirty="0">
              <a:latin typeface="Times New Roman"/>
              <a:cs typeface="Times New Roman"/>
            </a:endParaRPr>
          </a:p>
          <a:p>
            <a:pPr marL="4393565" indent="-342265">
              <a:lnSpc>
                <a:spcPct val="100000"/>
              </a:lnSpc>
              <a:spcBef>
                <a:spcPts val="240"/>
              </a:spcBef>
              <a:buClr>
                <a:srgbClr val="578963"/>
              </a:buClr>
              <a:buFont typeface="Wingdings"/>
              <a:buChar char=""/>
              <a:tabLst>
                <a:tab pos="4393565" algn="l"/>
              </a:tabLst>
            </a:pPr>
            <a:r>
              <a:rPr lang="en-US" sz="2600" b="1" dirty="0">
                <a:solidFill>
                  <a:srgbClr val="323232"/>
                </a:solidFill>
                <a:latin typeface="Times New Roman"/>
                <a:cs typeface="Times New Roman"/>
              </a:rPr>
              <a:t>T</a:t>
            </a:r>
            <a:r>
              <a:rPr sz="2600" b="1" dirty="0">
                <a:solidFill>
                  <a:srgbClr val="323232"/>
                </a:solidFill>
                <a:latin typeface="Times New Roman"/>
                <a:cs typeface="Times New Roman"/>
              </a:rPr>
              <a:t>reatment</a:t>
            </a:r>
            <a:r>
              <a:rPr sz="2600" b="1" spc="-45" dirty="0">
                <a:solidFill>
                  <a:srgbClr val="323232"/>
                </a:solidFill>
                <a:latin typeface="Times New Roman"/>
                <a:cs typeface="Times New Roman"/>
              </a:rPr>
              <a:t> </a:t>
            </a:r>
            <a:r>
              <a:rPr sz="2600" b="1" spc="-10" dirty="0">
                <a:solidFill>
                  <a:srgbClr val="323232"/>
                </a:solidFill>
                <a:latin typeface="Times New Roman"/>
                <a:cs typeface="Times New Roman"/>
              </a:rPr>
              <a:t>provided</a:t>
            </a:r>
            <a:endParaRPr sz="2600" b="1" dirty="0">
              <a:latin typeface="Times New Roman"/>
              <a:cs typeface="Times New Roman"/>
            </a:endParaRPr>
          </a:p>
          <a:p>
            <a:pPr marL="4393565" indent="-342265">
              <a:lnSpc>
                <a:spcPct val="100000"/>
              </a:lnSpc>
              <a:spcBef>
                <a:spcPts val="240"/>
              </a:spcBef>
              <a:buClr>
                <a:srgbClr val="578963"/>
              </a:buClr>
              <a:buFont typeface="Wingdings"/>
              <a:buChar char=""/>
              <a:tabLst>
                <a:tab pos="4393565" algn="l"/>
              </a:tabLst>
            </a:pPr>
            <a:r>
              <a:rPr lang="en-US" sz="2600" b="1" dirty="0">
                <a:solidFill>
                  <a:srgbClr val="323232"/>
                </a:solidFill>
                <a:latin typeface="Times New Roman"/>
                <a:cs typeface="Times New Roman"/>
              </a:rPr>
              <a:t>T</a:t>
            </a:r>
            <a:r>
              <a:rPr sz="2600" b="1" dirty="0">
                <a:solidFill>
                  <a:srgbClr val="323232"/>
                </a:solidFill>
                <a:latin typeface="Times New Roman"/>
                <a:cs typeface="Times New Roman"/>
              </a:rPr>
              <a:t>est</a:t>
            </a:r>
            <a:r>
              <a:rPr sz="2600" b="1" spc="-40" dirty="0">
                <a:solidFill>
                  <a:srgbClr val="323232"/>
                </a:solidFill>
                <a:latin typeface="Times New Roman"/>
                <a:cs typeface="Times New Roman"/>
              </a:rPr>
              <a:t> </a:t>
            </a:r>
            <a:r>
              <a:rPr sz="2600" b="1" dirty="0">
                <a:solidFill>
                  <a:srgbClr val="323232"/>
                </a:solidFill>
                <a:latin typeface="Times New Roman"/>
                <a:cs typeface="Times New Roman"/>
              </a:rPr>
              <a:t>results</a:t>
            </a:r>
            <a:r>
              <a:rPr lang="en-US" sz="2600" b="1" spc="-40" dirty="0">
                <a:solidFill>
                  <a:srgbClr val="323232"/>
                </a:solidFill>
                <a:latin typeface="Times New Roman"/>
                <a:cs typeface="Times New Roman"/>
              </a:rPr>
              <a:t> </a:t>
            </a:r>
            <a:endParaRPr sz="2600" b="1" dirty="0">
              <a:latin typeface="Times New Roman"/>
              <a:cs typeface="Times New Roman"/>
            </a:endParaRPr>
          </a:p>
          <a:p>
            <a:pPr marL="4394200" marR="334010" indent="-343535">
              <a:lnSpc>
                <a:spcPts val="2170"/>
              </a:lnSpc>
              <a:spcBef>
                <a:spcPts val="500"/>
              </a:spcBef>
              <a:buClr>
                <a:srgbClr val="578963"/>
              </a:buClr>
              <a:buFont typeface="Wingdings"/>
              <a:buChar char=""/>
              <a:tabLst>
                <a:tab pos="4394200" algn="l"/>
              </a:tabLst>
            </a:pPr>
            <a:r>
              <a:rPr lang="en-US" sz="2600" b="1" dirty="0">
                <a:solidFill>
                  <a:srgbClr val="323232"/>
                </a:solidFill>
                <a:latin typeface="Times New Roman"/>
                <a:cs typeface="Times New Roman"/>
              </a:rPr>
              <a:t>I</a:t>
            </a:r>
            <a:r>
              <a:rPr sz="2600" b="1" dirty="0">
                <a:solidFill>
                  <a:srgbClr val="323232"/>
                </a:solidFill>
                <a:latin typeface="Times New Roman"/>
                <a:cs typeface="Times New Roman"/>
              </a:rPr>
              <a:t>nformed</a:t>
            </a:r>
            <a:r>
              <a:rPr sz="2600" b="1" spc="-30" dirty="0">
                <a:solidFill>
                  <a:srgbClr val="323232"/>
                </a:solidFill>
                <a:latin typeface="Times New Roman"/>
                <a:cs typeface="Times New Roman"/>
              </a:rPr>
              <a:t> </a:t>
            </a:r>
            <a:r>
              <a:rPr sz="2600" b="1" dirty="0">
                <a:solidFill>
                  <a:srgbClr val="323232"/>
                </a:solidFill>
                <a:latin typeface="Times New Roman"/>
                <a:cs typeface="Times New Roman"/>
              </a:rPr>
              <a:t>consent</a:t>
            </a:r>
            <a:r>
              <a:rPr sz="2600" b="1" spc="-30" dirty="0">
                <a:solidFill>
                  <a:srgbClr val="323232"/>
                </a:solidFill>
                <a:latin typeface="Times New Roman"/>
                <a:cs typeface="Times New Roman"/>
              </a:rPr>
              <a:t> </a:t>
            </a:r>
            <a:r>
              <a:rPr sz="2600" b="1" dirty="0">
                <a:solidFill>
                  <a:srgbClr val="323232"/>
                </a:solidFill>
                <a:latin typeface="Times New Roman"/>
                <a:cs typeface="Times New Roman"/>
              </a:rPr>
              <a:t>or</a:t>
            </a:r>
            <a:r>
              <a:rPr sz="2600" b="1" spc="-25" dirty="0">
                <a:solidFill>
                  <a:srgbClr val="323232"/>
                </a:solidFill>
                <a:latin typeface="Times New Roman"/>
                <a:cs typeface="Times New Roman"/>
              </a:rPr>
              <a:t> </a:t>
            </a:r>
            <a:r>
              <a:rPr sz="2600" b="1" spc="-10" dirty="0">
                <a:solidFill>
                  <a:srgbClr val="323232"/>
                </a:solidFill>
                <a:latin typeface="Times New Roman"/>
                <a:cs typeface="Times New Roman"/>
              </a:rPr>
              <a:t>transfer certification</a:t>
            </a:r>
            <a:endParaRPr sz="2600" b="1" dirty="0">
              <a:latin typeface="Times New Roman"/>
              <a:cs typeface="Times New Roman"/>
            </a:endParaRPr>
          </a:p>
          <a:p>
            <a:pPr marL="4394200" marR="572135" indent="-343535">
              <a:lnSpc>
                <a:spcPts val="2170"/>
              </a:lnSpc>
              <a:spcBef>
                <a:spcPts val="459"/>
              </a:spcBef>
              <a:buClr>
                <a:srgbClr val="578963"/>
              </a:buClr>
              <a:buFont typeface="Wingdings"/>
              <a:buChar char=""/>
              <a:tabLst>
                <a:tab pos="4394200" algn="l"/>
              </a:tabLst>
            </a:pPr>
            <a:r>
              <a:rPr lang="en-US" sz="2600" b="1" dirty="0">
                <a:solidFill>
                  <a:srgbClr val="323232"/>
                </a:solidFill>
                <a:latin typeface="Times New Roman"/>
                <a:cs typeface="Times New Roman"/>
              </a:rPr>
              <a:t>A</a:t>
            </a:r>
            <a:r>
              <a:rPr sz="2600" b="1" dirty="0">
                <a:solidFill>
                  <a:srgbClr val="323232"/>
                </a:solidFill>
                <a:latin typeface="Times New Roman"/>
                <a:cs typeface="Times New Roman"/>
              </a:rPr>
              <a:t>ny</a:t>
            </a:r>
            <a:r>
              <a:rPr sz="2600" b="1" spc="-25" dirty="0">
                <a:solidFill>
                  <a:srgbClr val="323232"/>
                </a:solidFill>
                <a:latin typeface="Times New Roman"/>
                <a:cs typeface="Times New Roman"/>
              </a:rPr>
              <a:t> </a:t>
            </a:r>
            <a:r>
              <a:rPr sz="2600" b="1" dirty="0">
                <a:solidFill>
                  <a:srgbClr val="323232"/>
                </a:solidFill>
                <a:latin typeface="Times New Roman"/>
                <a:cs typeface="Times New Roman"/>
              </a:rPr>
              <a:t>information</a:t>
            </a:r>
            <a:r>
              <a:rPr sz="2600" b="1" spc="-25" dirty="0">
                <a:solidFill>
                  <a:srgbClr val="323232"/>
                </a:solidFill>
                <a:latin typeface="Times New Roman"/>
                <a:cs typeface="Times New Roman"/>
              </a:rPr>
              <a:t> </a:t>
            </a:r>
            <a:r>
              <a:rPr sz="2600" b="1" dirty="0">
                <a:solidFill>
                  <a:srgbClr val="323232"/>
                </a:solidFill>
                <a:latin typeface="Times New Roman"/>
                <a:cs typeface="Times New Roman"/>
              </a:rPr>
              <a:t>related</a:t>
            </a:r>
            <a:r>
              <a:rPr sz="2600" b="1" spc="-25" dirty="0">
                <a:solidFill>
                  <a:srgbClr val="323232"/>
                </a:solidFill>
                <a:latin typeface="Times New Roman"/>
                <a:cs typeface="Times New Roman"/>
              </a:rPr>
              <a:t> to </a:t>
            </a:r>
            <a:r>
              <a:rPr sz="2600" b="1" dirty="0">
                <a:solidFill>
                  <a:srgbClr val="323232"/>
                </a:solidFill>
                <a:latin typeface="Times New Roman"/>
                <a:cs typeface="Times New Roman"/>
              </a:rPr>
              <a:t>specialists</a:t>
            </a:r>
            <a:r>
              <a:rPr sz="2600" b="1" spc="-55" dirty="0">
                <a:solidFill>
                  <a:srgbClr val="323232"/>
                </a:solidFill>
                <a:latin typeface="Times New Roman"/>
                <a:cs typeface="Times New Roman"/>
              </a:rPr>
              <a:t> </a:t>
            </a:r>
            <a:r>
              <a:rPr sz="2600" b="1" spc="-10" dirty="0">
                <a:solidFill>
                  <a:srgbClr val="323232"/>
                </a:solidFill>
                <a:latin typeface="Times New Roman"/>
                <a:cs typeface="Times New Roman"/>
              </a:rPr>
              <a:t>contacted</a:t>
            </a:r>
            <a:endParaRPr sz="2600" b="1" dirty="0">
              <a:latin typeface="Times New Roman"/>
              <a:cs typeface="Times New Roman"/>
            </a:endParaRPr>
          </a:p>
          <a:p>
            <a:pPr marL="4393565" indent="-342265">
              <a:lnSpc>
                <a:spcPct val="100000"/>
              </a:lnSpc>
              <a:spcBef>
                <a:spcPts val="195"/>
              </a:spcBef>
              <a:buClr>
                <a:srgbClr val="578963"/>
              </a:buClr>
              <a:buFont typeface="Wingdings"/>
              <a:buChar char=""/>
              <a:tabLst>
                <a:tab pos="4393565" algn="l"/>
              </a:tabLst>
            </a:pPr>
            <a:r>
              <a:rPr lang="en-US" sz="2600" b="1" dirty="0">
                <a:solidFill>
                  <a:srgbClr val="323232"/>
                </a:solidFill>
                <a:latin typeface="Times New Roman"/>
                <a:cs typeface="Times New Roman"/>
              </a:rPr>
              <a:t>D</a:t>
            </a:r>
            <a:r>
              <a:rPr sz="2600" b="1" dirty="0">
                <a:solidFill>
                  <a:srgbClr val="323232"/>
                </a:solidFill>
                <a:latin typeface="Times New Roman"/>
                <a:cs typeface="Times New Roman"/>
              </a:rPr>
              <a:t>ate</a:t>
            </a:r>
            <a:r>
              <a:rPr sz="2600" b="1" spc="-15" dirty="0">
                <a:solidFill>
                  <a:srgbClr val="323232"/>
                </a:solidFill>
                <a:latin typeface="Times New Roman"/>
                <a:cs typeface="Times New Roman"/>
              </a:rPr>
              <a:t> </a:t>
            </a:r>
            <a:r>
              <a:rPr sz="2600" b="1" dirty="0">
                <a:solidFill>
                  <a:srgbClr val="323232"/>
                </a:solidFill>
                <a:latin typeface="Times New Roman"/>
                <a:cs typeface="Times New Roman"/>
              </a:rPr>
              <a:t>and</a:t>
            </a:r>
            <a:r>
              <a:rPr sz="2600" b="1" spc="-10" dirty="0">
                <a:solidFill>
                  <a:srgbClr val="323232"/>
                </a:solidFill>
                <a:latin typeface="Times New Roman"/>
                <a:cs typeface="Times New Roman"/>
              </a:rPr>
              <a:t> </a:t>
            </a:r>
            <a:r>
              <a:rPr sz="2600" b="1" dirty="0">
                <a:solidFill>
                  <a:srgbClr val="323232"/>
                </a:solidFill>
                <a:latin typeface="Times New Roman"/>
                <a:cs typeface="Times New Roman"/>
              </a:rPr>
              <a:t>time</a:t>
            </a:r>
            <a:r>
              <a:rPr sz="2600" b="1" spc="-15" dirty="0">
                <a:solidFill>
                  <a:srgbClr val="323232"/>
                </a:solidFill>
                <a:latin typeface="Times New Roman"/>
                <a:cs typeface="Times New Roman"/>
              </a:rPr>
              <a:t> </a:t>
            </a:r>
            <a:r>
              <a:rPr sz="2600" b="1" dirty="0">
                <a:solidFill>
                  <a:srgbClr val="323232"/>
                </a:solidFill>
                <a:latin typeface="Times New Roman"/>
                <a:cs typeface="Times New Roman"/>
              </a:rPr>
              <a:t>of</a:t>
            </a:r>
            <a:r>
              <a:rPr sz="2600" b="1" spc="-10" dirty="0">
                <a:solidFill>
                  <a:srgbClr val="323232"/>
                </a:solidFill>
                <a:latin typeface="Times New Roman"/>
                <a:cs typeface="Times New Roman"/>
              </a:rPr>
              <a:t> events</a:t>
            </a:r>
            <a:endParaRPr sz="2600" b="1" dirty="0">
              <a:latin typeface="Times New Roman"/>
              <a:cs typeface="Times New Roman"/>
            </a:endParaRPr>
          </a:p>
          <a:p>
            <a:pPr marL="4394200" marR="281940" indent="-343535">
              <a:lnSpc>
                <a:spcPts val="2160"/>
              </a:lnSpc>
              <a:spcBef>
                <a:spcPts val="515"/>
              </a:spcBef>
              <a:buClr>
                <a:srgbClr val="578963"/>
              </a:buClr>
              <a:buFont typeface="Wingdings"/>
              <a:buChar char=""/>
              <a:tabLst>
                <a:tab pos="4394200" algn="l"/>
              </a:tabLst>
            </a:pPr>
            <a:r>
              <a:rPr lang="en-US" sz="2600" b="1" dirty="0">
                <a:solidFill>
                  <a:srgbClr val="323232"/>
                </a:solidFill>
                <a:latin typeface="Times New Roman"/>
                <a:cs typeface="Times New Roman"/>
              </a:rPr>
              <a:t>D</a:t>
            </a:r>
            <a:r>
              <a:rPr sz="2600" b="1">
                <a:solidFill>
                  <a:srgbClr val="323232"/>
                </a:solidFill>
                <a:latin typeface="Times New Roman"/>
                <a:cs typeface="Times New Roman"/>
              </a:rPr>
              <a:t>urable</a:t>
            </a:r>
            <a:r>
              <a:rPr sz="2600" b="1" spc="-40">
                <a:solidFill>
                  <a:srgbClr val="323232"/>
                </a:solidFill>
                <a:latin typeface="Times New Roman"/>
                <a:cs typeface="Times New Roman"/>
              </a:rPr>
              <a:t> </a:t>
            </a:r>
            <a:r>
              <a:rPr sz="2600" b="1" dirty="0">
                <a:solidFill>
                  <a:srgbClr val="323232"/>
                </a:solidFill>
                <a:latin typeface="Times New Roman"/>
                <a:cs typeface="Times New Roman"/>
              </a:rPr>
              <a:t>power</a:t>
            </a:r>
            <a:r>
              <a:rPr sz="2600" b="1" spc="-40" dirty="0">
                <a:solidFill>
                  <a:srgbClr val="323232"/>
                </a:solidFill>
                <a:latin typeface="Times New Roman"/>
                <a:cs typeface="Times New Roman"/>
              </a:rPr>
              <a:t> </a:t>
            </a:r>
            <a:r>
              <a:rPr sz="2600" b="1" dirty="0">
                <a:solidFill>
                  <a:srgbClr val="323232"/>
                </a:solidFill>
                <a:latin typeface="Times New Roman"/>
                <a:cs typeface="Times New Roman"/>
              </a:rPr>
              <a:t>of</a:t>
            </a:r>
            <a:r>
              <a:rPr sz="2600" b="1" spc="-40" dirty="0">
                <a:solidFill>
                  <a:srgbClr val="323232"/>
                </a:solidFill>
                <a:latin typeface="Times New Roman"/>
                <a:cs typeface="Times New Roman"/>
              </a:rPr>
              <a:t> </a:t>
            </a:r>
            <a:r>
              <a:rPr sz="2600" b="1" dirty="0">
                <a:solidFill>
                  <a:srgbClr val="323232"/>
                </a:solidFill>
                <a:latin typeface="Times New Roman"/>
                <a:cs typeface="Times New Roman"/>
              </a:rPr>
              <a:t>attorney</a:t>
            </a:r>
            <a:r>
              <a:rPr sz="2600" b="1" spc="-40" dirty="0">
                <a:solidFill>
                  <a:srgbClr val="323232"/>
                </a:solidFill>
                <a:latin typeface="Times New Roman"/>
                <a:cs typeface="Times New Roman"/>
              </a:rPr>
              <a:t> </a:t>
            </a:r>
            <a:r>
              <a:rPr sz="2600" b="1" spc="-25" dirty="0">
                <a:solidFill>
                  <a:srgbClr val="323232"/>
                </a:solidFill>
                <a:latin typeface="Times New Roman"/>
                <a:cs typeface="Times New Roman"/>
              </a:rPr>
              <a:t>(if </a:t>
            </a:r>
            <a:r>
              <a:rPr sz="2600" b="1" spc="-10" dirty="0">
                <a:solidFill>
                  <a:srgbClr val="323232"/>
                </a:solidFill>
                <a:latin typeface="Times New Roman"/>
                <a:cs typeface="Times New Roman"/>
              </a:rPr>
              <a:t>applicable)</a:t>
            </a:r>
            <a:r>
              <a:rPr lang="en-US" sz="2600" b="1" spc="-10" dirty="0">
                <a:solidFill>
                  <a:srgbClr val="323232"/>
                </a:solidFill>
                <a:latin typeface="Times New Roman"/>
                <a:cs typeface="Times New Roman"/>
              </a:rPr>
              <a:t> </a:t>
            </a:r>
            <a:endParaRPr sz="1400" b="1" dirty="0">
              <a:latin typeface="Times New Roman"/>
              <a:cs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187181" y="6276085"/>
            <a:ext cx="203835" cy="238760"/>
          </a:xfrm>
          <a:prstGeom prst="rect">
            <a:avLst/>
          </a:prstGeom>
        </p:spPr>
        <p:txBody>
          <a:bodyPr vert="horz" wrap="square" lIns="0" tIns="12065" rIns="0" bIns="0" rtlCol="0">
            <a:spAutoFit/>
          </a:bodyPr>
          <a:lstStyle/>
          <a:p>
            <a:pPr marL="12700">
              <a:lnSpc>
                <a:spcPct val="100000"/>
              </a:lnSpc>
              <a:spcBef>
                <a:spcPts val="95"/>
              </a:spcBef>
            </a:pPr>
            <a:r>
              <a:rPr sz="1400" spc="-25" dirty="0">
                <a:solidFill>
                  <a:srgbClr val="578963"/>
                </a:solidFill>
                <a:latin typeface="Times New Roman"/>
                <a:cs typeface="Times New Roman"/>
              </a:rPr>
              <a:t>13</a:t>
            </a:r>
            <a:endParaRPr sz="1400">
              <a:latin typeface="Times New Roman"/>
              <a:cs typeface="Times New Roman"/>
            </a:endParaRPr>
          </a:p>
        </p:txBody>
      </p:sp>
      <p:sp>
        <p:nvSpPr>
          <p:cNvPr id="3" name="object 3"/>
          <p:cNvSpPr txBox="1">
            <a:spLocks noGrp="1"/>
          </p:cNvSpPr>
          <p:nvPr>
            <p:ph type="title"/>
          </p:nvPr>
        </p:nvSpPr>
        <p:spPr>
          <a:xfrm>
            <a:off x="887092" y="366038"/>
            <a:ext cx="7503923" cy="1120820"/>
          </a:xfrm>
          <a:prstGeom prst="rect">
            <a:avLst/>
          </a:prstGeom>
        </p:spPr>
        <p:txBody>
          <a:bodyPr vert="horz" wrap="square" lIns="0" tIns="12700" rIns="0" bIns="0" rtlCol="0">
            <a:spAutoFit/>
          </a:bodyPr>
          <a:lstStyle/>
          <a:p>
            <a:pPr marL="12700">
              <a:lnSpc>
                <a:spcPct val="100000"/>
              </a:lnSpc>
              <a:spcBef>
                <a:spcPts val="100"/>
              </a:spcBef>
              <a:tabLst>
                <a:tab pos="5221605" algn="l"/>
              </a:tabLst>
            </a:pPr>
            <a:r>
              <a:rPr sz="3600" dirty="0"/>
              <a:t>EMTALA </a:t>
            </a:r>
            <a:r>
              <a:rPr sz="3600" spc="-10" dirty="0"/>
              <a:t>Components:</a:t>
            </a:r>
            <a:r>
              <a:rPr sz="3600" dirty="0"/>
              <a:t>	</a:t>
            </a:r>
            <a:br>
              <a:rPr lang="en-US" sz="3600" dirty="0"/>
            </a:br>
            <a:r>
              <a:rPr lang="en-US" sz="3600" dirty="0"/>
              <a:t>          </a:t>
            </a:r>
            <a:r>
              <a:rPr sz="3600" spc="-10" dirty="0"/>
              <a:t>Transfer</a:t>
            </a:r>
          </a:p>
        </p:txBody>
      </p:sp>
      <p:sp>
        <p:nvSpPr>
          <p:cNvPr id="4" name="object 4"/>
          <p:cNvSpPr txBox="1"/>
          <p:nvPr/>
        </p:nvSpPr>
        <p:spPr>
          <a:xfrm>
            <a:off x="1076942" y="1644334"/>
            <a:ext cx="7012957" cy="1736373"/>
          </a:xfrm>
          <a:prstGeom prst="rect">
            <a:avLst/>
          </a:prstGeom>
        </p:spPr>
        <p:txBody>
          <a:bodyPr vert="horz" wrap="square" lIns="0" tIns="12700" rIns="0" bIns="0" rtlCol="0">
            <a:spAutoFit/>
          </a:bodyPr>
          <a:lstStyle/>
          <a:p>
            <a:pPr marL="469265" marR="5080" indent="-457200">
              <a:lnSpc>
                <a:spcPct val="100000"/>
              </a:lnSpc>
              <a:spcBef>
                <a:spcPts val="100"/>
              </a:spcBef>
              <a:buFont typeface="Arial" panose="020B0604020202020204" pitchFamily="34" charset="0"/>
              <a:buChar char="•"/>
            </a:pPr>
            <a:r>
              <a:rPr sz="2800" dirty="0">
                <a:solidFill>
                  <a:srgbClr val="323232"/>
                </a:solidFill>
                <a:latin typeface="Times New Roman"/>
                <a:cs typeface="Times New Roman"/>
              </a:rPr>
              <a:t>Patient</a:t>
            </a:r>
            <a:r>
              <a:rPr sz="2800" spc="-40" dirty="0">
                <a:solidFill>
                  <a:srgbClr val="323232"/>
                </a:solidFill>
                <a:latin typeface="Times New Roman"/>
                <a:cs typeface="Times New Roman"/>
              </a:rPr>
              <a:t> </a:t>
            </a:r>
            <a:r>
              <a:rPr sz="2800" dirty="0">
                <a:solidFill>
                  <a:srgbClr val="323232"/>
                </a:solidFill>
                <a:latin typeface="Times New Roman"/>
                <a:cs typeface="Times New Roman"/>
              </a:rPr>
              <a:t>must</a:t>
            </a:r>
            <a:r>
              <a:rPr sz="2800" spc="-25" dirty="0">
                <a:solidFill>
                  <a:srgbClr val="323232"/>
                </a:solidFill>
                <a:latin typeface="Times New Roman"/>
                <a:cs typeface="Times New Roman"/>
              </a:rPr>
              <a:t> </a:t>
            </a:r>
            <a:r>
              <a:rPr sz="2800" dirty="0">
                <a:solidFill>
                  <a:srgbClr val="323232"/>
                </a:solidFill>
                <a:latin typeface="Times New Roman"/>
                <a:cs typeface="Times New Roman"/>
              </a:rPr>
              <a:t>be</a:t>
            </a:r>
            <a:r>
              <a:rPr sz="2800" spc="-25" dirty="0">
                <a:solidFill>
                  <a:srgbClr val="323232"/>
                </a:solidFill>
                <a:latin typeface="Times New Roman"/>
                <a:cs typeface="Times New Roman"/>
              </a:rPr>
              <a:t> </a:t>
            </a:r>
            <a:r>
              <a:rPr sz="2800" dirty="0">
                <a:solidFill>
                  <a:srgbClr val="323232"/>
                </a:solidFill>
                <a:latin typeface="Times New Roman"/>
                <a:cs typeface="Times New Roman"/>
              </a:rPr>
              <a:t>accompanied</a:t>
            </a:r>
            <a:r>
              <a:rPr sz="2800" spc="-25" dirty="0">
                <a:solidFill>
                  <a:srgbClr val="323232"/>
                </a:solidFill>
                <a:latin typeface="Times New Roman"/>
                <a:cs typeface="Times New Roman"/>
              </a:rPr>
              <a:t> </a:t>
            </a:r>
            <a:r>
              <a:rPr sz="2800" dirty="0">
                <a:solidFill>
                  <a:srgbClr val="323232"/>
                </a:solidFill>
                <a:latin typeface="Times New Roman"/>
                <a:cs typeface="Times New Roman"/>
              </a:rPr>
              <a:t>by</a:t>
            </a:r>
            <a:r>
              <a:rPr sz="2800" spc="-25" dirty="0">
                <a:solidFill>
                  <a:srgbClr val="323232"/>
                </a:solidFill>
                <a:latin typeface="Times New Roman"/>
                <a:cs typeface="Times New Roman"/>
              </a:rPr>
              <a:t> </a:t>
            </a:r>
            <a:r>
              <a:rPr sz="2800" spc="-10" dirty="0">
                <a:solidFill>
                  <a:srgbClr val="323232"/>
                </a:solidFill>
                <a:latin typeface="Times New Roman"/>
                <a:cs typeface="Times New Roman"/>
              </a:rPr>
              <a:t>personnel </a:t>
            </a:r>
            <a:r>
              <a:rPr sz="2800" dirty="0">
                <a:solidFill>
                  <a:srgbClr val="323232"/>
                </a:solidFill>
                <a:latin typeface="Times New Roman"/>
                <a:cs typeface="Times New Roman"/>
              </a:rPr>
              <a:t>qualified</a:t>
            </a:r>
            <a:r>
              <a:rPr sz="2800" spc="-35" dirty="0">
                <a:solidFill>
                  <a:srgbClr val="323232"/>
                </a:solidFill>
                <a:latin typeface="Times New Roman"/>
                <a:cs typeface="Times New Roman"/>
              </a:rPr>
              <a:t> </a:t>
            </a:r>
            <a:r>
              <a:rPr sz="2800" dirty="0">
                <a:solidFill>
                  <a:srgbClr val="323232"/>
                </a:solidFill>
                <a:latin typeface="Times New Roman"/>
                <a:cs typeface="Times New Roman"/>
              </a:rPr>
              <a:t>to</a:t>
            </a:r>
            <a:r>
              <a:rPr sz="2800" spc="-30" dirty="0">
                <a:solidFill>
                  <a:srgbClr val="323232"/>
                </a:solidFill>
                <a:latin typeface="Times New Roman"/>
                <a:cs typeface="Times New Roman"/>
              </a:rPr>
              <a:t> </a:t>
            </a:r>
            <a:r>
              <a:rPr sz="2800" dirty="0">
                <a:solidFill>
                  <a:srgbClr val="323232"/>
                </a:solidFill>
                <a:latin typeface="Times New Roman"/>
                <a:cs typeface="Times New Roman"/>
              </a:rPr>
              <a:t>care</a:t>
            </a:r>
            <a:r>
              <a:rPr sz="2800" spc="-30" dirty="0">
                <a:solidFill>
                  <a:srgbClr val="323232"/>
                </a:solidFill>
                <a:latin typeface="Times New Roman"/>
                <a:cs typeface="Times New Roman"/>
              </a:rPr>
              <a:t> </a:t>
            </a:r>
            <a:r>
              <a:rPr sz="2800" dirty="0">
                <a:solidFill>
                  <a:srgbClr val="323232"/>
                </a:solidFill>
                <a:latin typeface="Times New Roman"/>
                <a:cs typeface="Times New Roman"/>
              </a:rPr>
              <a:t>for</a:t>
            </a:r>
            <a:r>
              <a:rPr sz="2800" spc="-35" dirty="0">
                <a:solidFill>
                  <a:srgbClr val="323232"/>
                </a:solidFill>
                <a:latin typeface="Times New Roman"/>
                <a:cs typeface="Times New Roman"/>
              </a:rPr>
              <a:t> </a:t>
            </a:r>
            <a:r>
              <a:rPr sz="2800" dirty="0">
                <a:solidFill>
                  <a:srgbClr val="323232"/>
                </a:solidFill>
                <a:latin typeface="Times New Roman"/>
                <a:cs typeface="Times New Roman"/>
              </a:rPr>
              <a:t>him</a:t>
            </a:r>
            <a:r>
              <a:rPr lang="en-US" sz="2800" dirty="0">
                <a:solidFill>
                  <a:srgbClr val="323232"/>
                </a:solidFill>
                <a:latin typeface="Times New Roman"/>
                <a:cs typeface="Times New Roman"/>
              </a:rPr>
              <a:t> </a:t>
            </a:r>
            <a:r>
              <a:rPr sz="2800" dirty="0">
                <a:solidFill>
                  <a:srgbClr val="323232"/>
                </a:solidFill>
                <a:latin typeface="Times New Roman"/>
                <a:cs typeface="Times New Roman"/>
              </a:rPr>
              <a:t>/</a:t>
            </a:r>
            <a:r>
              <a:rPr lang="en-US" sz="2800" dirty="0">
                <a:solidFill>
                  <a:srgbClr val="323232"/>
                </a:solidFill>
                <a:latin typeface="Times New Roman"/>
                <a:cs typeface="Times New Roman"/>
              </a:rPr>
              <a:t> </a:t>
            </a:r>
            <a:r>
              <a:rPr sz="2800" dirty="0">
                <a:solidFill>
                  <a:srgbClr val="323232"/>
                </a:solidFill>
                <a:latin typeface="Times New Roman"/>
                <a:cs typeface="Times New Roman"/>
              </a:rPr>
              <a:t>her</a:t>
            </a:r>
            <a:r>
              <a:rPr sz="2800" spc="-30" dirty="0">
                <a:solidFill>
                  <a:srgbClr val="323232"/>
                </a:solidFill>
                <a:latin typeface="Times New Roman"/>
                <a:cs typeface="Times New Roman"/>
              </a:rPr>
              <a:t> </a:t>
            </a:r>
            <a:r>
              <a:rPr sz="2800" dirty="0">
                <a:solidFill>
                  <a:srgbClr val="323232"/>
                </a:solidFill>
                <a:latin typeface="Times New Roman"/>
                <a:cs typeface="Times New Roman"/>
              </a:rPr>
              <a:t>during</a:t>
            </a:r>
            <a:r>
              <a:rPr sz="2800" spc="-30" dirty="0">
                <a:solidFill>
                  <a:srgbClr val="323232"/>
                </a:solidFill>
                <a:latin typeface="Times New Roman"/>
                <a:cs typeface="Times New Roman"/>
              </a:rPr>
              <a:t> </a:t>
            </a:r>
            <a:r>
              <a:rPr sz="2800" spc="-10" dirty="0">
                <a:solidFill>
                  <a:srgbClr val="323232"/>
                </a:solidFill>
                <a:latin typeface="Times New Roman"/>
                <a:cs typeface="Times New Roman"/>
              </a:rPr>
              <a:t>transport</a:t>
            </a:r>
            <a:r>
              <a:rPr lang="en-US" sz="2800" spc="-10" dirty="0">
                <a:latin typeface="Times New Roman"/>
                <a:cs typeface="Times New Roman"/>
              </a:rPr>
              <a:t> </a:t>
            </a:r>
            <a:r>
              <a:rPr sz="2800" dirty="0">
                <a:solidFill>
                  <a:srgbClr val="323232"/>
                </a:solidFill>
                <a:latin typeface="Times New Roman"/>
                <a:cs typeface="Times New Roman"/>
              </a:rPr>
              <a:t>with</a:t>
            </a:r>
            <a:r>
              <a:rPr sz="2800" spc="-35" dirty="0">
                <a:solidFill>
                  <a:srgbClr val="323232"/>
                </a:solidFill>
                <a:latin typeface="Times New Roman"/>
                <a:cs typeface="Times New Roman"/>
              </a:rPr>
              <a:t> </a:t>
            </a:r>
            <a:r>
              <a:rPr sz="2800" dirty="0">
                <a:solidFill>
                  <a:srgbClr val="323232"/>
                </a:solidFill>
                <a:latin typeface="Times New Roman"/>
                <a:cs typeface="Times New Roman"/>
              </a:rPr>
              <a:t>supplies</a:t>
            </a:r>
            <a:r>
              <a:rPr sz="2800" spc="-25" dirty="0">
                <a:solidFill>
                  <a:srgbClr val="323232"/>
                </a:solidFill>
                <a:latin typeface="Times New Roman"/>
                <a:cs typeface="Times New Roman"/>
              </a:rPr>
              <a:t> </a:t>
            </a:r>
            <a:r>
              <a:rPr lang="en-US" sz="2800" spc="-25" dirty="0">
                <a:solidFill>
                  <a:srgbClr val="323232"/>
                </a:solidFill>
                <a:latin typeface="Times New Roman"/>
                <a:cs typeface="Times New Roman"/>
              </a:rPr>
              <a:t>and</a:t>
            </a:r>
            <a:r>
              <a:rPr sz="2800" spc="-25" dirty="0">
                <a:solidFill>
                  <a:srgbClr val="323232"/>
                </a:solidFill>
                <a:latin typeface="Times New Roman"/>
                <a:cs typeface="Times New Roman"/>
              </a:rPr>
              <a:t> </a:t>
            </a:r>
            <a:r>
              <a:rPr sz="2800" dirty="0">
                <a:solidFill>
                  <a:srgbClr val="323232"/>
                </a:solidFill>
                <a:latin typeface="Times New Roman"/>
                <a:cs typeface="Times New Roman"/>
              </a:rPr>
              <a:t>equipment</a:t>
            </a:r>
            <a:r>
              <a:rPr sz="2800" spc="-25" dirty="0">
                <a:solidFill>
                  <a:srgbClr val="323232"/>
                </a:solidFill>
                <a:latin typeface="Times New Roman"/>
                <a:cs typeface="Times New Roman"/>
              </a:rPr>
              <a:t> </a:t>
            </a:r>
            <a:r>
              <a:rPr sz="2800" dirty="0">
                <a:solidFill>
                  <a:srgbClr val="323232"/>
                </a:solidFill>
                <a:latin typeface="Times New Roman"/>
                <a:cs typeface="Times New Roman"/>
              </a:rPr>
              <a:t>to</a:t>
            </a:r>
            <a:r>
              <a:rPr sz="2800" spc="-25" dirty="0">
                <a:solidFill>
                  <a:srgbClr val="323232"/>
                </a:solidFill>
                <a:latin typeface="Times New Roman"/>
                <a:cs typeface="Times New Roman"/>
              </a:rPr>
              <a:t> </a:t>
            </a:r>
            <a:r>
              <a:rPr sz="2800" dirty="0">
                <a:solidFill>
                  <a:srgbClr val="323232"/>
                </a:solidFill>
                <a:latin typeface="Times New Roman"/>
                <a:cs typeface="Times New Roman"/>
              </a:rPr>
              <a:t>assure</a:t>
            </a:r>
            <a:r>
              <a:rPr sz="2800" spc="-25" dirty="0">
                <a:solidFill>
                  <a:srgbClr val="323232"/>
                </a:solidFill>
                <a:latin typeface="Times New Roman"/>
                <a:cs typeface="Times New Roman"/>
              </a:rPr>
              <a:t> </a:t>
            </a:r>
            <a:r>
              <a:rPr sz="2800" spc="-20" dirty="0">
                <a:solidFill>
                  <a:srgbClr val="323232"/>
                </a:solidFill>
                <a:latin typeface="Times New Roman"/>
                <a:cs typeface="Times New Roman"/>
              </a:rPr>
              <a:t>safe</a:t>
            </a:r>
            <a:r>
              <a:rPr lang="en-US" sz="2800" spc="-20" dirty="0">
                <a:solidFill>
                  <a:srgbClr val="323232"/>
                </a:solidFill>
                <a:latin typeface="Times New Roman"/>
                <a:cs typeface="Times New Roman"/>
              </a:rPr>
              <a:t> transport</a:t>
            </a:r>
            <a:endParaRPr sz="2800" dirty="0">
              <a:latin typeface="Times New Roman"/>
              <a:cs typeface="Times New Roman"/>
            </a:endParaRPr>
          </a:p>
        </p:txBody>
      </p:sp>
      <p:pic>
        <p:nvPicPr>
          <p:cNvPr id="6" name="object 6"/>
          <p:cNvPicPr/>
          <p:nvPr/>
        </p:nvPicPr>
        <p:blipFill>
          <a:blip r:embed="rId2" cstate="print"/>
          <a:stretch>
            <a:fillRect/>
          </a:stretch>
        </p:blipFill>
        <p:spPr>
          <a:xfrm>
            <a:off x="3822700" y="3111599"/>
            <a:ext cx="2699506" cy="1493450"/>
          </a:xfrm>
          <a:prstGeom prst="rect">
            <a:avLst/>
          </a:prstGeom>
        </p:spPr>
      </p:pic>
      <p:sp>
        <p:nvSpPr>
          <p:cNvPr id="7" name="object 7"/>
          <p:cNvSpPr txBox="1"/>
          <p:nvPr/>
        </p:nvSpPr>
        <p:spPr>
          <a:xfrm>
            <a:off x="1155700" y="4955968"/>
            <a:ext cx="6518909" cy="1106072"/>
          </a:xfrm>
          <a:prstGeom prst="rect">
            <a:avLst/>
          </a:prstGeom>
        </p:spPr>
        <p:txBody>
          <a:bodyPr vert="horz" wrap="square" lIns="0" tIns="53975" rIns="0" bIns="0" rtlCol="0">
            <a:spAutoFit/>
          </a:bodyPr>
          <a:lstStyle/>
          <a:p>
            <a:pPr marL="558800" marR="5080" indent="-546735">
              <a:lnSpc>
                <a:spcPts val="2590"/>
              </a:lnSpc>
              <a:spcBef>
                <a:spcPts val="425"/>
              </a:spcBef>
              <a:buFont typeface="Arial" panose="020B0604020202020204" pitchFamily="34" charset="0"/>
              <a:buChar char="•"/>
              <a:tabLst>
                <a:tab pos="1827530" algn="l"/>
              </a:tabLst>
            </a:pPr>
            <a:r>
              <a:rPr sz="2600" dirty="0">
                <a:solidFill>
                  <a:srgbClr val="323232"/>
                </a:solidFill>
                <a:latin typeface="Times New Roman"/>
                <a:cs typeface="Times New Roman"/>
              </a:rPr>
              <a:t>Requirements</a:t>
            </a:r>
            <a:r>
              <a:rPr sz="2600" spc="-35" dirty="0">
                <a:solidFill>
                  <a:srgbClr val="323232"/>
                </a:solidFill>
                <a:latin typeface="Times New Roman"/>
                <a:cs typeface="Times New Roman"/>
              </a:rPr>
              <a:t> </a:t>
            </a:r>
            <a:r>
              <a:rPr sz="2600" dirty="0">
                <a:solidFill>
                  <a:srgbClr val="323232"/>
                </a:solidFill>
                <a:latin typeface="Times New Roman"/>
                <a:cs typeface="Times New Roman"/>
              </a:rPr>
              <a:t>are</a:t>
            </a:r>
            <a:r>
              <a:rPr sz="2600" spc="-30" dirty="0">
                <a:solidFill>
                  <a:srgbClr val="323232"/>
                </a:solidFill>
                <a:latin typeface="Times New Roman"/>
                <a:cs typeface="Times New Roman"/>
              </a:rPr>
              <a:t> </a:t>
            </a:r>
            <a:r>
              <a:rPr sz="2600" dirty="0">
                <a:solidFill>
                  <a:srgbClr val="323232"/>
                </a:solidFill>
                <a:latin typeface="Times New Roman"/>
                <a:cs typeface="Times New Roman"/>
              </a:rPr>
              <a:t>guided</a:t>
            </a:r>
            <a:r>
              <a:rPr sz="2600" spc="-35" dirty="0">
                <a:solidFill>
                  <a:srgbClr val="323232"/>
                </a:solidFill>
                <a:latin typeface="Times New Roman"/>
                <a:cs typeface="Times New Roman"/>
              </a:rPr>
              <a:t> </a:t>
            </a:r>
            <a:r>
              <a:rPr sz="2600" dirty="0">
                <a:solidFill>
                  <a:srgbClr val="323232"/>
                </a:solidFill>
                <a:latin typeface="Times New Roman"/>
                <a:cs typeface="Times New Roman"/>
              </a:rPr>
              <a:t>by</a:t>
            </a:r>
            <a:r>
              <a:rPr sz="2600" spc="-30" dirty="0">
                <a:solidFill>
                  <a:srgbClr val="323232"/>
                </a:solidFill>
                <a:latin typeface="Times New Roman"/>
                <a:cs typeface="Times New Roman"/>
              </a:rPr>
              <a:t> </a:t>
            </a:r>
            <a:r>
              <a:rPr sz="2600" dirty="0">
                <a:solidFill>
                  <a:srgbClr val="323232"/>
                </a:solidFill>
                <a:latin typeface="Times New Roman"/>
                <a:cs typeface="Times New Roman"/>
              </a:rPr>
              <a:t>the</a:t>
            </a:r>
            <a:r>
              <a:rPr sz="2600" spc="-35" dirty="0">
                <a:solidFill>
                  <a:srgbClr val="323232"/>
                </a:solidFill>
                <a:latin typeface="Times New Roman"/>
                <a:cs typeface="Times New Roman"/>
              </a:rPr>
              <a:t> </a:t>
            </a:r>
            <a:r>
              <a:rPr lang="en-US" sz="2600" spc="-35" dirty="0">
                <a:solidFill>
                  <a:srgbClr val="323232"/>
                </a:solidFill>
                <a:latin typeface="Times New Roman"/>
                <a:cs typeface="Times New Roman"/>
              </a:rPr>
              <a:t>Hawaii</a:t>
            </a:r>
            <a:r>
              <a:rPr sz="2600" spc="-25" dirty="0">
                <a:solidFill>
                  <a:srgbClr val="323232"/>
                </a:solidFill>
                <a:latin typeface="Times New Roman"/>
                <a:cs typeface="Times New Roman"/>
              </a:rPr>
              <a:t> </a:t>
            </a:r>
            <a:r>
              <a:rPr lang="en-US" sz="2600" spc="-10" dirty="0">
                <a:solidFill>
                  <a:srgbClr val="323232"/>
                </a:solidFill>
                <a:latin typeface="Times New Roman"/>
                <a:cs typeface="Times New Roman"/>
              </a:rPr>
              <a:t>Administrative Rules and Guidelines</a:t>
            </a:r>
            <a:r>
              <a:rPr sz="2600" spc="-10" dirty="0">
                <a:solidFill>
                  <a:srgbClr val="323232"/>
                </a:solidFill>
                <a:latin typeface="Times New Roman"/>
                <a:cs typeface="Times New Roman"/>
              </a:rPr>
              <a:t>:</a:t>
            </a:r>
            <a:r>
              <a:rPr sz="2600" dirty="0">
                <a:solidFill>
                  <a:srgbClr val="323232"/>
                </a:solidFill>
                <a:latin typeface="Times New Roman"/>
                <a:cs typeface="Times New Roman"/>
              </a:rPr>
              <a:t>	</a:t>
            </a:r>
            <a:endParaRPr lang="en-US" sz="2600" dirty="0">
              <a:solidFill>
                <a:srgbClr val="323232"/>
              </a:solidFill>
              <a:latin typeface="Times New Roman"/>
              <a:cs typeface="Times New Roman"/>
            </a:endParaRPr>
          </a:p>
          <a:p>
            <a:pPr marL="558800" marR="5080" indent="-546735">
              <a:lnSpc>
                <a:spcPts val="2590"/>
              </a:lnSpc>
              <a:spcBef>
                <a:spcPts val="425"/>
              </a:spcBef>
              <a:buFont typeface="Arial" panose="020B0604020202020204" pitchFamily="34" charset="0"/>
              <a:buChar char="•"/>
              <a:tabLst>
                <a:tab pos="1827530" algn="l"/>
              </a:tabLst>
            </a:pPr>
            <a:r>
              <a:rPr sz="2600" u="sng" dirty="0">
                <a:solidFill>
                  <a:srgbClr val="323232"/>
                </a:solidFill>
                <a:uFill>
                  <a:solidFill>
                    <a:srgbClr val="323232"/>
                  </a:solidFill>
                </a:uFill>
                <a:latin typeface="Times New Roman"/>
                <a:cs typeface="Times New Roman"/>
              </a:rPr>
              <a:t>State</a:t>
            </a:r>
            <a:r>
              <a:rPr sz="2600" u="sng" spc="-40" dirty="0">
                <a:solidFill>
                  <a:srgbClr val="323232"/>
                </a:solidFill>
                <a:uFill>
                  <a:solidFill>
                    <a:srgbClr val="323232"/>
                  </a:solidFill>
                </a:uFill>
                <a:latin typeface="Times New Roman"/>
                <a:cs typeface="Times New Roman"/>
              </a:rPr>
              <a:t> </a:t>
            </a:r>
            <a:r>
              <a:rPr sz="2600" u="sng" dirty="0">
                <a:solidFill>
                  <a:srgbClr val="323232"/>
                </a:solidFill>
                <a:uFill>
                  <a:solidFill>
                    <a:srgbClr val="323232"/>
                  </a:solidFill>
                </a:uFill>
                <a:latin typeface="Times New Roman"/>
                <a:cs typeface="Times New Roman"/>
              </a:rPr>
              <a:t>of</a:t>
            </a:r>
            <a:r>
              <a:rPr sz="2600" u="sng" spc="-40" dirty="0">
                <a:solidFill>
                  <a:srgbClr val="323232"/>
                </a:solidFill>
                <a:uFill>
                  <a:solidFill>
                    <a:srgbClr val="323232"/>
                  </a:solidFill>
                </a:uFill>
                <a:latin typeface="Times New Roman"/>
                <a:cs typeface="Times New Roman"/>
              </a:rPr>
              <a:t> </a:t>
            </a:r>
            <a:r>
              <a:rPr lang="en-US" sz="2600" u="sng" spc="-40" dirty="0">
                <a:solidFill>
                  <a:srgbClr val="323232"/>
                </a:solidFill>
                <a:uFill>
                  <a:solidFill>
                    <a:srgbClr val="323232"/>
                  </a:solidFill>
                </a:uFill>
                <a:latin typeface="Times New Roman"/>
                <a:cs typeface="Times New Roman"/>
              </a:rPr>
              <a:t>Hawaii Code R. § 11-95-31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80173" y="504983"/>
            <a:ext cx="7562850" cy="1120820"/>
          </a:xfrm>
          <a:prstGeom prst="rect">
            <a:avLst/>
          </a:prstGeom>
        </p:spPr>
        <p:txBody>
          <a:bodyPr vert="horz" wrap="square" lIns="0" tIns="12700" rIns="0" bIns="0" rtlCol="0">
            <a:spAutoFit/>
          </a:bodyPr>
          <a:lstStyle/>
          <a:p>
            <a:pPr marL="12700" marR="5080">
              <a:lnSpc>
                <a:spcPct val="100000"/>
              </a:lnSpc>
              <a:spcBef>
                <a:spcPts val="100"/>
              </a:spcBef>
              <a:tabLst>
                <a:tab pos="2525395" algn="l"/>
              </a:tabLst>
            </a:pPr>
            <a:r>
              <a:rPr sz="3600" spc="-10" dirty="0"/>
              <a:t>EMTALA:</a:t>
            </a:r>
            <a:r>
              <a:rPr sz="3600" dirty="0"/>
              <a:t>	</a:t>
            </a:r>
            <a:r>
              <a:rPr sz="3600" spc="-10" dirty="0"/>
              <a:t>Implications</a:t>
            </a:r>
            <a:r>
              <a:rPr sz="3600" spc="-90" dirty="0"/>
              <a:t> </a:t>
            </a:r>
            <a:r>
              <a:rPr sz="3600" dirty="0"/>
              <a:t>for</a:t>
            </a:r>
            <a:r>
              <a:rPr sz="3600" spc="-90" dirty="0"/>
              <a:t> </a:t>
            </a:r>
            <a:r>
              <a:rPr sz="3600" spc="-10" dirty="0"/>
              <a:t>On-</a:t>
            </a:r>
            <a:r>
              <a:rPr sz="3600" spc="-20" dirty="0"/>
              <a:t>Call </a:t>
            </a:r>
            <a:r>
              <a:rPr sz="3600" dirty="0"/>
              <a:t>Physicians</a:t>
            </a:r>
            <a:r>
              <a:rPr sz="3600" spc="-120" dirty="0"/>
              <a:t> </a:t>
            </a:r>
            <a:r>
              <a:rPr sz="3600" dirty="0"/>
              <a:t>and</a:t>
            </a:r>
            <a:r>
              <a:rPr sz="3600" spc="-120" dirty="0"/>
              <a:t> </a:t>
            </a:r>
            <a:r>
              <a:rPr sz="3600" spc="-10" dirty="0"/>
              <a:t>Providers</a:t>
            </a:r>
          </a:p>
        </p:txBody>
      </p:sp>
      <p:sp>
        <p:nvSpPr>
          <p:cNvPr id="5" name="object 5"/>
          <p:cNvSpPr txBox="1">
            <a:spLocks noGrp="1"/>
          </p:cNvSpPr>
          <p:nvPr>
            <p:ph type="sldNum" sz="quarter" idx="12"/>
          </p:nvPr>
        </p:nvSpPr>
        <p:spPr>
          <a:prstGeom prst="rect">
            <a:avLst/>
          </a:prstGeom>
        </p:spPr>
        <p:txBody>
          <a:bodyPr vert="horz" wrap="square" lIns="0" tIns="0" rIns="0" bIns="0" rtlCol="0">
            <a:spAutoFit/>
          </a:bodyPr>
          <a:lstStyle/>
          <a:p>
            <a:pPr marL="38100">
              <a:lnSpc>
                <a:spcPts val="1625"/>
              </a:lnSpc>
            </a:pPr>
            <a:fld id="{81D60167-4931-47E6-BA6A-407CBD079E47}" type="slidenum">
              <a:rPr spc="-25" dirty="0"/>
              <a:t>15</a:t>
            </a:fld>
            <a:endParaRPr spc="-25" dirty="0"/>
          </a:p>
        </p:txBody>
      </p:sp>
      <p:sp>
        <p:nvSpPr>
          <p:cNvPr id="3" name="object 3"/>
          <p:cNvSpPr txBox="1"/>
          <p:nvPr/>
        </p:nvSpPr>
        <p:spPr>
          <a:xfrm>
            <a:off x="776730" y="1975358"/>
            <a:ext cx="4265170" cy="2942985"/>
          </a:xfrm>
          <a:prstGeom prst="rect">
            <a:avLst/>
          </a:prstGeom>
        </p:spPr>
        <p:txBody>
          <a:bodyPr vert="horz" wrap="square" lIns="0" tIns="53975" rIns="0" bIns="0" rtlCol="0">
            <a:spAutoFit/>
          </a:bodyPr>
          <a:lstStyle/>
          <a:p>
            <a:pPr marL="355600" marR="327025" indent="-342900">
              <a:lnSpc>
                <a:spcPts val="2590"/>
              </a:lnSpc>
              <a:spcBef>
                <a:spcPts val="425"/>
              </a:spcBef>
              <a:buClr>
                <a:srgbClr val="578963"/>
              </a:buClr>
              <a:buFont typeface="Wingdings"/>
              <a:buChar char=""/>
              <a:tabLst>
                <a:tab pos="355600" algn="l"/>
              </a:tabLst>
            </a:pPr>
            <a:r>
              <a:rPr sz="2600" dirty="0">
                <a:solidFill>
                  <a:srgbClr val="323232"/>
                </a:solidFill>
                <a:latin typeface="Times New Roman"/>
                <a:cs typeface="Times New Roman"/>
              </a:rPr>
              <a:t>A</a:t>
            </a:r>
            <a:r>
              <a:rPr sz="2600" spc="-35" dirty="0">
                <a:solidFill>
                  <a:srgbClr val="323232"/>
                </a:solidFill>
                <a:latin typeface="Times New Roman"/>
                <a:cs typeface="Times New Roman"/>
              </a:rPr>
              <a:t> </a:t>
            </a:r>
            <a:r>
              <a:rPr sz="2600" dirty="0">
                <a:solidFill>
                  <a:srgbClr val="323232"/>
                </a:solidFill>
                <a:latin typeface="Times New Roman"/>
                <a:cs typeface="Times New Roman"/>
              </a:rPr>
              <a:t>list</a:t>
            </a:r>
            <a:r>
              <a:rPr sz="2600" spc="-30" dirty="0">
                <a:solidFill>
                  <a:srgbClr val="323232"/>
                </a:solidFill>
                <a:latin typeface="Times New Roman"/>
                <a:cs typeface="Times New Roman"/>
              </a:rPr>
              <a:t> </a:t>
            </a:r>
            <a:r>
              <a:rPr sz="2600" dirty="0">
                <a:solidFill>
                  <a:srgbClr val="323232"/>
                </a:solidFill>
                <a:latin typeface="Times New Roman"/>
                <a:cs typeface="Times New Roman"/>
              </a:rPr>
              <a:t>of</a:t>
            </a:r>
            <a:r>
              <a:rPr sz="2600" spc="-30" dirty="0">
                <a:solidFill>
                  <a:srgbClr val="323232"/>
                </a:solidFill>
                <a:latin typeface="Times New Roman"/>
                <a:cs typeface="Times New Roman"/>
              </a:rPr>
              <a:t> </a:t>
            </a:r>
            <a:r>
              <a:rPr sz="2600" dirty="0">
                <a:solidFill>
                  <a:srgbClr val="323232"/>
                </a:solidFill>
                <a:latin typeface="Times New Roman"/>
                <a:cs typeface="Times New Roman"/>
              </a:rPr>
              <a:t>physicians</a:t>
            </a:r>
            <a:r>
              <a:rPr sz="2600" spc="-30" dirty="0">
                <a:solidFill>
                  <a:srgbClr val="323232"/>
                </a:solidFill>
                <a:latin typeface="Times New Roman"/>
                <a:cs typeface="Times New Roman"/>
              </a:rPr>
              <a:t> </a:t>
            </a:r>
            <a:r>
              <a:rPr sz="2600" spc="-25" dirty="0">
                <a:solidFill>
                  <a:srgbClr val="323232"/>
                </a:solidFill>
                <a:latin typeface="Times New Roman"/>
                <a:cs typeface="Times New Roman"/>
              </a:rPr>
              <a:t>who </a:t>
            </a:r>
            <a:r>
              <a:rPr sz="2600" dirty="0">
                <a:solidFill>
                  <a:srgbClr val="323232"/>
                </a:solidFill>
                <a:latin typeface="Times New Roman"/>
                <a:cs typeface="Times New Roman"/>
              </a:rPr>
              <a:t>are</a:t>
            </a:r>
            <a:r>
              <a:rPr sz="2600" spc="-20" dirty="0">
                <a:solidFill>
                  <a:srgbClr val="323232"/>
                </a:solidFill>
                <a:latin typeface="Times New Roman"/>
                <a:cs typeface="Times New Roman"/>
              </a:rPr>
              <a:t> </a:t>
            </a:r>
            <a:r>
              <a:rPr sz="2600" spc="-10" dirty="0">
                <a:solidFill>
                  <a:srgbClr val="323232"/>
                </a:solidFill>
                <a:latin typeface="Times New Roman"/>
                <a:cs typeface="Times New Roman"/>
              </a:rPr>
              <a:t>“on-</a:t>
            </a:r>
            <a:r>
              <a:rPr sz="2600" dirty="0">
                <a:solidFill>
                  <a:srgbClr val="323232"/>
                </a:solidFill>
                <a:latin typeface="Times New Roman"/>
                <a:cs typeface="Times New Roman"/>
              </a:rPr>
              <a:t>call”</a:t>
            </a:r>
            <a:r>
              <a:rPr sz="2600" spc="-10" dirty="0">
                <a:solidFill>
                  <a:srgbClr val="323232"/>
                </a:solidFill>
                <a:latin typeface="Times New Roman"/>
                <a:cs typeface="Times New Roman"/>
              </a:rPr>
              <a:t> </a:t>
            </a:r>
            <a:r>
              <a:rPr sz="2600" dirty="0">
                <a:solidFill>
                  <a:srgbClr val="323232"/>
                </a:solidFill>
                <a:latin typeface="Times New Roman"/>
                <a:cs typeface="Times New Roman"/>
              </a:rPr>
              <a:t>is</a:t>
            </a:r>
            <a:r>
              <a:rPr sz="2600" spc="-10" dirty="0">
                <a:solidFill>
                  <a:srgbClr val="323232"/>
                </a:solidFill>
                <a:latin typeface="Times New Roman"/>
                <a:cs typeface="Times New Roman"/>
              </a:rPr>
              <a:t> required</a:t>
            </a:r>
            <a:r>
              <a:rPr lang="en-US" sz="2600" spc="-10" dirty="0">
                <a:solidFill>
                  <a:srgbClr val="323232"/>
                </a:solidFill>
                <a:latin typeface="Times New Roman"/>
                <a:cs typeface="Times New Roman"/>
              </a:rPr>
              <a:t>.</a:t>
            </a:r>
            <a:endParaRPr sz="2600" dirty="0">
              <a:latin typeface="Times New Roman"/>
              <a:cs typeface="Times New Roman"/>
            </a:endParaRPr>
          </a:p>
          <a:p>
            <a:pPr marL="355600" marR="5080" indent="-342900">
              <a:lnSpc>
                <a:spcPct val="89900"/>
              </a:lnSpc>
              <a:spcBef>
                <a:spcPts val="530"/>
              </a:spcBef>
              <a:buClr>
                <a:srgbClr val="578963"/>
              </a:buClr>
              <a:buFont typeface="Wingdings"/>
              <a:buChar char=""/>
              <a:tabLst>
                <a:tab pos="355600" algn="l"/>
              </a:tabLst>
            </a:pPr>
            <a:r>
              <a:rPr sz="2600" dirty="0">
                <a:solidFill>
                  <a:srgbClr val="323232"/>
                </a:solidFill>
                <a:latin typeface="Times New Roman"/>
                <a:cs typeface="Times New Roman"/>
              </a:rPr>
              <a:t>A</a:t>
            </a:r>
            <a:r>
              <a:rPr sz="2600" spc="-45" dirty="0">
                <a:solidFill>
                  <a:srgbClr val="323232"/>
                </a:solidFill>
                <a:latin typeface="Times New Roman"/>
                <a:cs typeface="Times New Roman"/>
              </a:rPr>
              <a:t> </a:t>
            </a:r>
            <a:r>
              <a:rPr sz="2600" dirty="0">
                <a:solidFill>
                  <a:srgbClr val="323232"/>
                </a:solidFill>
                <a:latin typeface="Times New Roman"/>
                <a:cs typeface="Times New Roman"/>
              </a:rPr>
              <a:t>30</a:t>
            </a:r>
            <a:r>
              <a:rPr lang="en-US" sz="2600" spc="-40" dirty="0">
                <a:solidFill>
                  <a:srgbClr val="323232"/>
                </a:solidFill>
                <a:latin typeface="Times New Roman"/>
                <a:cs typeface="Times New Roman"/>
              </a:rPr>
              <a:t>-</a:t>
            </a:r>
            <a:r>
              <a:rPr sz="2600" dirty="0">
                <a:solidFill>
                  <a:srgbClr val="323232"/>
                </a:solidFill>
                <a:latin typeface="Times New Roman"/>
                <a:cs typeface="Times New Roman"/>
              </a:rPr>
              <a:t>minute</a:t>
            </a:r>
            <a:r>
              <a:rPr sz="2600" spc="-40" dirty="0">
                <a:solidFill>
                  <a:srgbClr val="323232"/>
                </a:solidFill>
                <a:latin typeface="Times New Roman"/>
                <a:cs typeface="Times New Roman"/>
              </a:rPr>
              <a:t> </a:t>
            </a:r>
            <a:r>
              <a:rPr sz="2600" dirty="0">
                <a:solidFill>
                  <a:srgbClr val="323232"/>
                </a:solidFill>
                <a:latin typeface="Times New Roman"/>
                <a:cs typeface="Times New Roman"/>
              </a:rPr>
              <a:t>response</a:t>
            </a:r>
            <a:r>
              <a:rPr sz="2600" spc="-45" dirty="0">
                <a:solidFill>
                  <a:srgbClr val="323232"/>
                </a:solidFill>
                <a:latin typeface="Times New Roman"/>
                <a:cs typeface="Times New Roman"/>
              </a:rPr>
              <a:t> </a:t>
            </a:r>
            <a:r>
              <a:rPr sz="2600" spc="-20" dirty="0">
                <a:solidFill>
                  <a:srgbClr val="323232"/>
                </a:solidFill>
                <a:latin typeface="Times New Roman"/>
                <a:cs typeface="Times New Roman"/>
              </a:rPr>
              <a:t>time </a:t>
            </a:r>
            <a:r>
              <a:rPr sz="2600" dirty="0">
                <a:solidFill>
                  <a:srgbClr val="323232"/>
                </a:solidFill>
                <a:latin typeface="Times New Roman"/>
                <a:cs typeface="Times New Roman"/>
              </a:rPr>
              <a:t>is</a:t>
            </a:r>
            <a:r>
              <a:rPr sz="2600" spc="-25" dirty="0">
                <a:solidFill>
                  <a:srgbClr val="323232"/>
                </a:solidFill>
                <a:latin typeface="Times New Roman"/>
                <a:cs typeface="Times New Roman"/>
              </a:rPr>
              <a:t> </a:t>
            </a:r>
            <a:r>
              <a:rPr sz="2600" dirty="0">
                <a:solidFill>
                  <a:srgbClr val="323232"/>
                </a:solidFill>
                <a:latin typeface="Times New Roman"/>
                <a:cs typeface="Times New Roman"/>
              </a:rPr>
              <a:t>required</a:t>
            </a:r>
            <a:r>
              <a:rPr sz="2600" spc="-25" dirty="0">
                <a:solidFill>
                  <a:srgbClr val="323232"/>
                </a:solidFill>
                <a:latin typeface="Times New Roman"/>
                <a:cs typeface="Times New Roman"/>
              </a:rPr>
              <a:t> </a:t>
            </a:r>
            <a:r>
              <a:rPr sz="2600" dirty="0">
                <a:solidFill>
                  <a:srgbClr val="323232"/>
                </a:solidFill>
                <a:latin typeface="Times New Roman"/>
                <a:cs typeface="Times New Roman"/>
              </a:rPr>
              <a:t>for</a:t>
            </a:r>
            <a:r>
              <a:rPr sz="2600" spc="-25" dirty="0">
                <a:solidFill>
                  <a:srgbClr val="323232"/>
                </a:solidFill>
                <a:latin typeface="Times New Roman"/>
                <a:cs typeface="Times New Roman"/>
              </a:rPr>
              <a:t> </a:t>
            </a:r>
            <a:r>
              <a:rPr sz="2600" dirty="0">
                <a:solidFill>
                  <a:srgbClr val="323232"/>
                </a:solidFill>
                <a:latin typeface="Times New Roman"/>
                <a:cs typeface="Times New Roman"/>
              </a:rPr>
              <a:t>all</a:t>
            </a:r>
            <a:r>
              <a:rPr sz="2600" spc="-20" dirty="0">
                <a:solidFill>
                  <a:srgbClr val="323232"/>
                </a:solidFill>
                <a:latin typeface="Times New Roman"/>
                <a:cs typeface="Times New Roman"/>
              </a:rPr>
              <a:t> </a:t>
            </a:r>
            <a:r>
              <a:rPr sz="2600" dirty="0">
                <a:solidFill>
                  <a:srgbClr val="323232"/>
                </a:solidFill>
                <a:latin typeface="Times New Roman"/>
                <a:cs typeface="Times New Roman"/>
              </a:rPr>
              <a:t>on</a:t>
            </a:r>
            <a:r>
              <a:rPr sz="2600" spc="-25" dirty="0">
                <a:solidFill>
                  <a:srgbClr val="323232"/>
                </a:solidFill>
                <a:latin typeface="Times New Roman"/>
                <a:cs typeface="Times New Roman"/>
              </a:rPr>
              <a:t> </a:t>
            </a:r>
            <a:r>
              <a:rPr sz="2600" spc="-20" dirty="0">
                <a:solidFill>
                  <a:srgbClr val="323232"/>
                </a:solidFill>
                <a:latin typeface="Times New Roman"/>
                <a:cs typeface="Times New Roman"/>
              </a:rPr>
              <a:t>call </a:t>
            </a:r>
            <a:r>
              <a:rPr sz="2600" spc="-10" dirty="0">
                <a:solidFill>
                  <a:srgbClr val="323232"/>
                </a:solidFill>
                <a:latin typeface="Times New Roman"/>
                <a:cs typeface="Times New Roman"/>
              </a:rPr>
              <a:t>physicians.</a:t>
            </a:r>
            <a:endParaRPr sz="2600" dirty="0">
              <a:latin typeface="Times New Roman"/>
              <a:cs typeface="Times New Roman"/>
            </a:endParaRPr>
          </a:p>
          <a:p>
            <a:pPr marL="355600" marR="234950" indent="-342900">
              <a:lnSpc>
                <a:spcPts val="2590"/>
              </a:lnSpc>
              <a:spcBef>
                <a:spcPts val="610"/>
              </a:spcBef>
              <a:buClr>
                <a:srgbClr val="578963"/>
              </a:buClr>
              <a:buFont typeface="Wingdings"/>
              <a:buChar char=""/>
              <a:tabLst>
                <a:tab pos="355600" algn="l"/>
              </a:tabLst>
            </a:pPr>
            <a:r>
              <a:rPr sz="2600" dirty="0">
                <a:solidFill>
                  <a:srgbClr val="323232"/>
                </a:solidFill>
                <a:latin typeface="Times New Roman"/>
                <a:cs typeface="Times New Roman"/>
              </a:rPr>
              <a:t>Refusal</a:t>
            </a:r>
            <a:r>
              <a:rPr sz="2600" spc="-55" dirty="0">
                <a:solidFill>
                  <a:srgbClr val="323232"/>
                </a:solidFill>
                <a:latin typeface="Times New Roman"/>
                <a:cs typeface="Times New Roman"/>
              </a:rPr>
              <a:t> </a:t>
            </a:r>
            <a:r>
              <a:rPr sz="2600" dirty="0">
                <a:solidFill>
                  <a:srgbClr val="323232"/>
                </a:solidFill>
                <a:latin typeface="Times New Roman"/>
                <a:cs typeface="Times New Roman"/>
              </a:rPr>
              <a:t>to</a:t>
            </a:r>
            <a:r>
              <a:rPr sz="2600" spc="-50" dirty="0">
                <a:solidFill>
                  <a:srgbClr val="323232"/>
                </a:solidFill>
                <a:latin typeface="Times New Roman"/>
                <a:cs typeface="Times New Roman"/>
              </a:rPr>
              <a:t> </a:t>
            </a:r>
            <a:r>
              <a:rPr sz="2600" dirty="0">
                <a:solidFill>
                  <a:srgbClr val="323232"/>
                </a:solidFill>
                <a:latin typeface="Times New Roman"/>
                <a:cs typeface="Times New Roman"/>
              </a:rPr>
              <a:t>respond</a:t>
            </a:r>
            <a:r>
              <a:rPr sz="2600" spc="-55" dirty="0">
                <a:solidFill>
                  <a:srgbClr val="323232"/>
                </a:solidFill>
                <a:latin typeface="Times New Roman"/>
                <a:cs typeface="Times New Roman"/>
              </a:rPr>
              <a:t> </a:t>
            </a:r>
            <a:r>
              <a:rPr sz="2600" spc="-10" dirty="0">
                <a:solidFill>
                  <a:srgbClr val="323232"/>
                </a:solidFill>
                <a:latin typeface="Times New Roman"/>
                <a:cs typeface="Times New Roman"/>
              </a:rPr>
              <a:t>shall </a:t>
            </a:r>
            <a:r>
              <a:rPr sz="2600" dirty="0">
                <a:solidFill>
                  <a:srgbClr val="323232"/>
                </a:solidFill>
                <a:latin typeface="Times New Roman"/>
                <a:cs typeface="Times New Roman"/>
              </a:rPr>
              <a:t>be</a:t>
            </a:r>
            <a:r>
              <a:rPr sz="2600" spc="-20" dirty="0">
                <a:solidFill>
                  <a:srgbClr val="323232"/>
                </a:solidFill>
                <a:latin typeface="Times New Roman"/>
                <a:cs typeface="Times New Roman"/>
              </a:rPr>
              <a:t> </a:t>
            </a:r>
            <a:r>
              <a:rPr sz="2600" dirty="0">
                <a:solidFill>
                  <a:srgbClr val="323232"/>
                </a:solidFill>
                <a:latin typeface="Times New Roman"/>
                <a:cs typeface="Times New Roman"/>
              </a:rPr>
              <a:t>reported</a:t>
            </a:r>
            <a:r>
              <a:rPr sz="2600" spc="-20" dirty="0">
                <a:solidFill>
                  <a:srgbClr val="323232"/>
                </a:solidFill>
                <a:latin typeface="Times New Roman"/>
                <a:cs typeface="Times New Roman"/>
              </a:rPr>
              <a:t> </a:t>
            </a:r>
            <a:r>
              <a:rPr sz="2600" dirty="0">
                <a:solidFill>
                  <a:srgbClr val="323232"/>
                </a:solidFill>
                <a:latin typeface="Times New Roman"/>
                <a:cs typeface="Times New Roman"/>
              </a:rPr>
              <a:t>for</a:t>
            </a:r>
            <a:r>
              <a:rPr sz="2600" spc="-55" dirty="0">
                <a:solidFill>
                  <a:srgbClr val="323232"/>
                </a:solidFill>
                <a:latin typeface="Times New Roman"/>
                <a:cs typeface="Times New Roman"/>
              </a:rPr>
              <a:t> </a:t>
            </a:r>
            <a:r>
              <a:rPr sz="2600" dirty="0">
                <a:solidFill>
                  <a:srgbClr val="323232"/>
                </a:solidFill>
                <a:latin typeface="Times New Roman"/>
                <a:cs typeface="Times New Roman"/>
              </a:rPr>
              <a:t>investigation</a:t>
            </a:r>
            <a:r>
              <a:rPr sz="2600" spc="-55" dirty="0">
                <a:solidFill>
                  <a:srgbClr val="323232"/>
                </a:solidFill>
                <a:latin typeface="Times New Roman"/>
                <a:cs typeface="Times New Roman"/>
              </a:rPr>
              <a:t> </a:t>
            </a:r>
            <a:r>
              <a:rPr sz="2600" spc="-25" dirty="0">
                <a:solidFill>
                  <a:srgbClr val="323232"/>
                </a:solidFill>
                <a:latin typeface="Times New Roman"/>
                <a:cs typeface="Times New Roman"/>
              </a:rPr>
              <a:t>and </a:t>
            </a:r>
            <a:r>
              <a:rPr sz="2600" dirty="0">
                <a:solidFill>
                  <a:srgbClr val="323232"/>
                </a:solidFill>
                <a:latin typeface="Times New Roman"/>
                <a:cs typeface="Times New Roman"/>
              </a:rPr>
              <a:t>further</a:t>
            </a:r>
            <a:r>
              <a:rPr sz="2600" spc="-35" dirty="0">
                <a:solidFill>
                  <a:srgbClr val="323232"/>
                </a:solidFill>
                <a:latin typeface="Times New Roman"/>
                <a:cs typeface="Times New Roman"/>
              </a:rPr>
              <a:t> </a:t>
            </a:r>
            <a:r>
              <a:rPr sz="2600" spc="-10" dirty="0">
                <a:solidFill>
                  <a:srgbClr val="323232"/>
                </a:solidFill>
                <a:latin typeface="Times New Roman"/>
                <a:cs typeface="Times New Roman"/>
              </a:rPr>
              <a:t>action.</a:t>
            </a:r>
            <a:endParaRPr sz="2600" dirty="0">
              <a:latin typeface="Times New Roman"/>
              <a:cs typeface="Times New Roman"/>
            </a:endParaRPr>
          </a:p>
        </p:txBody>
      </p:sp>
      <p:pic>
        <p:nvPicPr>
          <p:cNvPr id="4" name="object 4"/>
          <p:cNvPicPr/>
          <p:nvPr/>
        </p:nvPicPr>
        <p:blipFill>
          <a:blip r:embed="rId2" cstate="print"/>
          <a:srcRect l="19672"/>
          <a:stretch/>
        </p:blipFill>
        <p:spPr>
          <a:xfrm>
            <a:off x="5270499" y="2133600"/>
            <a:ext cx="3427729" cy="285140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6731" y="305054"/>
            <a:ext cx="7562850" cy="1367041"/>
          </a:xfrm>
          <a:prstGeom prst="rect">
            <a:avLst/>
          </a:prstGeom>
        </p:spPr>
        <p:txBody>
          <a:bodyPr vert="horz" wrap="square" lIns="0" tIns="12700" rIns="0" bIns="0" rtlCol="0">
            <a:spAutoFit/>
          </a:bodyPr>
          <a:lstStyle/>
          <a:p>
            <a:pPr marL="12700" marR="5080">
              <a:lnSpc>
                <a:spcPct val="100000"/>
              </a:lnSpc>
              <a:spcBef>
                <a:spcPts val="100"/>
              </a:spcBef>
              <a:tabLst>
                <a:tab pos="2525395" algn="l"/>
              </a:tabLst>
            </a:pPr>
            <a:r>
              <a:rPr sz="4400" spc="-10" dirty="0"/>
              <a:t>EMTALA:</a:t>
            </a:r>
            <a:r>
              <a:rPr sz="4400" dirty="0"/>
              <a:t>	</a:t>
            </a:r>
            <a:r>
              <a:rPr sz="4400" spc="-10" dirty="0"/>
              <a:t>Implications</a:t>
            </a:r>
            <a:r>
              <a:rPr sz="4400" spc="-90" dirty="0"/>
              <a:t> </a:t>
            </a:r>
            <a:r>
              <a:rPr sz="4400" dirty="0"/>
              <a:t>for</a:t>
            </a:r>
            <a:r>
              <a:rPr sz="4400" spc="-90" dirty="0"/>
              <a:t> </a:t>
            </a:r>
            <a:r>
              <a:rPr sz="4400" spc="-10" dirty="0"/>
              <a:t>On-</a:t>
            </a:r>
            <a:r>
              <a:rPr sz="4400" spc="-20" dirty="0"/>
              <a:t>Call </a:t>
            </a:r>
            <a:r>
              <a:rPr sz="4400" dirty="0"/>
              <a:t>Physicians</a:t>
            </a:r>
            <a:r>
              <a:rPr sz="4400" spc="-120" dirty="0"/>
              <a:t> </a:t>
            </a:r>
            <a:r>
              <a:rPr sz="4400" dirty="0"/>
              <a:t>and</a:t>
            </a:r>
            <a:r>
              <a:rPr sz="4400" spc="-120" dirty="0"/>
              <a:t> </a:t>
            </a:r>
            <a:r>
              <a:rPr sz="4400" spc="-10" dirty="0"/>
              <a:t>Providers</a:t>
            </a:r>
          </a:p>
        </p:txBody>
      </p:sp>
      <p:sp>
        <p:nvSpPr>
          <p:cNvPr id="5" name="object 5"/>
          <p:cNvSpPr txBox="1">
            <a:spLocks noGrp="1"/>
          </p:cNvSpPr>
          <p:nvPr>
            <p:ph type="sldNum" sz="quarter" idx="12"/>
          </p:nvPr>
        </p:nvSpPr>
        <p:spPr>
          <a:prstGeom prst="rect">
            <a:avLst/>
          </a:prstGeom>
        </p:spPr>
        <p:txBody>
          <a:bodyPr vert="horz" wrap="square" lIns="0" tIns="0" rIns="0" bIns="0" rtlCol="0">
            <a:spAutoFit/>
          </a:bodyPr>
          <a:lstStyle/>
          <a:p>
            <a:pPr marL="38100">
              <a:lnSpc>
                <a:spcPts val="1625"/>
              </a:lnSpc>
            </a:pPr>
            <a:fld id="{81D60167-4931-47E6-BA6A-407CBD079E47}" type="slidenum">
              <a:rPr spc="-25" dirty="0"/>
              <a:t>16</a:t>
            </a:fld>
            <a:endParaRPr spc="-25" dirty="0"/>
          </a:p>
        </p:txBody>
      </p:sp>
      <p:sp>
        <p:nvSpPr>
          <p:cNvPr id="3" name="object 3"/>
          <p:cNvSpPr txBox="1"/>
          <p:nvPr/>
        </p:nvSpPr>
        <p:spPr>
          <a:xfrm>
            <a:off x="3365500" y="1940576"/>
            <a:ext cx="5053065" cy="4658968"/>
          </a:xfrm>
          <a:prstGeom prst="rect">
            <a:avLst/>
          </a:prstGeom>
        </p:spPr>
        <p:txBody>
          <a:bodyPr vert="horz" wrap="square" lIns="0" tIns="46990" rIns="0" bIns="0" rtlCol="0">
            <a:spAutoFit/>
          </a:bodyPr>
          <a:lstStyle/>
          <a:p>
            <a:pPr marL="354965" indent="-342265">
              <a:spcBef>
                <a:spcPts val="370"/>
              </a:spcBef>
              <a:buClr>
                <a:srgbClr val="578963"/>
              </a:buClr>
              <a:buFont typeface="Wingdings"/>
              <a:buChar char=""/>
              <a:tabLst>
                <a:tab pos="354965" algn="l"/>
              </a:tabLst>
            </a:pPr>
            <a:r>
              <a:rPr sz="2800" dirty="0">
                <a:solidFill>
                  <a:srgbClr val="323232"/>
                </a:solidFill>
                <a:latin typeface="Times New Roman"/>
                <a:cs typeface="Times New Roman"/>
              </a:rPr>
              <a:t>On</a:t>
            </a:r>
            <a:r>
              <a:rPr sz="2800" spc="-30" dirty="0">
                <a:solidFill>
                  <a:srgbClr val="323232"/>
                </a:solidFill>
                <a:latin typeface="Times New Roman"/>
                <a:cs typeface="Times New Roman"/>
              </a:rPr>
              <a:t> </a:t>
            </a:r>
            <a:r>
              <a:rPr sz="2800" dirty="0">
                <a:solidFill>
                  <a:srgbClr val="323232"/>
                </a:solidFill>
                <a:latin typeface="Times New Roman"/>
                <a:cs typeface="Times New Roman"/>
              </a:rPr>
              <a:t>call</a:t>
            </a:r>
            <a:r>
              <a:rPr sz="2800" spc="-30" dirty="0">
                <a:solidFill>
                  <a:srgbClr val="323232"/>
                </a:solidFill>
                <a:latin typeface="Times New Roman"/>
                <a:cs typeface="Times New Roman"/>
              </a:rPr>
              <a:t> </a:t>
            </a:r>
            <a:r>
              <a:rPr sz="2800" spc="-10" dirty="0">
                <a:solidFill>
                  <a:srgbClr val="323232"/>
                </a:solidFill>
                <a:latin typeface="Times New Roman"/>
                <a:cs typeface="Times New Roman"/>
              </a:rPr>
              <a:t>responsibilities:</a:t>
            </a:r>
            <a:endParaRPr sz="2800" dirty="0">
              <a:latin typeface="Times New Roman"/>
              <a:cs typeface="Times New Roman"/>
            </a:endParaRPr>
          </a:p>
          <a:p>
            <a:pPr marL="755650" marR="546100" lvl="1" indent="-285750">
              <a:spcBef>
                <a:spcPts val="465"/>
              </a:spcBef>
              <a:buClr>
                <a:srgbClr val="578963"/>
              </a:buClr>
              <a:buSzPct val="50000"/>
              <a:buFont typeface="Wingdings"/>
              <a:buChar char=""/>
              <a:tabLst>
                <a:tab pos="755650" algn="l"/>
              </a:tabLst>
            </a:pPr>
            <a:r>
              <a:rPr sz="2600" dirty="0">
                <a:solidFill>
                  <a:srgbClr val="323232"/>
                </a:solidFill>
                <a:latin typeface="Times New Roman"/>
                <a:cs typeface="Times New Roman"/>
              </a:rPr>
              <a:t>Appropriate</a:t>
            </a:r>
            <a:r>
              <a:rPr sz="2600" spc="-10" dirty="0">
                <a:solidFill>
                  <a:srgbClr val="323232"/>
                </a:solidFill>
                <a:latin typeface="Times New Roman"/>
                <a:cs typeface="Times New Roman"/>
              </a:rPr>
              <a:t> telephone </a:t>
            </a:r>
            <a:r>
              <a:rPr sz="2600" dirty="0">
                <a:solidFill>
                  <a:srgbClr val="323232"/>
                </a:solidFill>
                <a:latin typeface="Times New Roman"/>
                <a:cs typeface="Times New Roman"/>
              </a:rPr>
              <a:t>orders</a:t>
            </a:r>
            <a:r>
              <a:rPr sz="2600" spc="-5" dirty="0">
                <a:solidFill>
                  <a:srgbClr val="323232"/>
                </a:solidFill>
                <a:latin typeface="Times New Roman"/>
                <a:cs typeface="Times New Roman"/>
              </a:rPr>
              <a:t> </a:t>
            </a:r>
            <a:r>
              <a:rPr sz="2600" dirty="0">
                <a:solidFill>
                  <a:srgbClr val="323232"/>
                </a:solidFill>
                <a:latin typeface="Times New Roman"/>
                <a:cs typeface="Times New Roman"/>
              </a:rPr>
              <a:t>given</a:t>
            </a:r>
            <a:r>
              <a:rPr sz="2600" spc="-5" dirty="0">
                <a:solidFill>
                  <a:srgbClr val="323232"/>
                </a:solidFill>
                <a:latin typeface="Times New Roman"/>
                <a:cs typeface="Times New Roman"/>
              </a:rPr>
              <a:t> </a:t>
            </a:r>
            <a:r>
              <a:rPr sz="2600" dirty="0">
                <a:solidFill>
                  <a:srgbClr val="323232"/>
                </a:solidFill>
                <a:latin typeface="Times New Roman"/>
                <a:cs typeface="Times New Roman"/>
              </a:rPr>
              <a:t>to</a:t>
            </a:r>
            <a:r>
              <a:rPr sz="2600" spc="-5" dirty="0">
                <a:solidFill>
                  <a:srgbClr val="323232"/>
                </a:solidFill>
                <a:latin typeface="Times New Roman"/>
                <a:cs typeface="Times New Roman"/>
              </a:rPr>
              <a:t> </a:t>
            </a:r>
            <a:r>
              <a:rPr sz="2600" spc="-25" dirty="0">
                <a:solidFill>
                  <a:srgbClr val="323232"/>
                </a:solidFill>
                <a:latin typeface="Times New Roman"/>
                <a:cs typeface="Times New Roman"/>
              </a:rPr>
              <a:t>ED </a:t>
            </a:r>
            <a:r>
              <a:rPr sz="2600" spc="-10" dirty="0">
                <a:solidFill>
                  <a:srgbClr val="323232"/>
                </a:solidFill>
                <a:latin typeface="Times New Roman"/>
                <a:cs typeface="Times New Roman"/>
              </a:rPr>
              <a:t>physician</a:t>
            </a:r>
            <a:r>
              <a:rPr lang="en-US" sz="2600" spc="-10" dirty="0">
                <a:solidFill>
                  <a:srgbClr val="323232"/>
                </a:solidFill>
                <a:latin typeface="Times New Roman"/>
                <a:cs typeface="Times New Roman"/>
              </a:rPr>
              <a:t>.</a:t>
            </a:r>
            <a:endParaRPr sz="2600" dirty="0">
              <a:latin typeface="Times New Roman"/>
              <a:cs typeface="Times New Roman"/>
            </a:endParaRPr>
          </a:p>
          <a:p>
            <a:pPr marL="755650" marR="5080" lvl="1" indent="-285750">
              <a:spcBef>
                <a:spcPts val="515"/>
              </a:spcBef>
              <a:buClr>
                <a:srgbClr val="578963"/>
              </a:buClr>
              <a:buSzPct val="50000"/>
              <a:buFont typeface="Wingdings"/>
              <a:buChar char=""/>
              <a:tabLst>
                <a:tab pos="755650" algn="l"/>
              </a:tabLst>
            </a:pPr>
            <a:r>
              <a:rPr sz="2600" dirty="0">
                <a:solidFill>
                  <a:srgbClr val="323232"/>
                </a:solidFill>
                <a:latin typeface="Times New Roman"/>
                <a:cs typeface="Times New Roman"/>
              </a:rPr>
              <a:t>Primary</a:t>
            </a:r>
            <a:r>
              <a:rPr sz="2600" spc="-40" dirty="0">
                <a:solidFill>
                  <a:srgbClr val="323232"/>
                </a:solidFill>
                <a:latin typeface="Times New Roman"/>
                <a:cs typeface="Times New Roman"/>
              </a:rPr>
              <a:t> </a:t>
            </a:r>
            <a:r>
              <a:rPr sz="2600" dirty="0">
                <a:solidFill>
                  <a:srgbClr val="323232"/>
                </a:solidFill>
                <a:latin typeface="Times New Roman"/>
                <a:cs typeface="Times New Roman"/>
              </a:rPr>
              <a:t>care</a:t>
            </a:r>
            <a:r>
              <a:rPr sz="2600" spc="-25" dirty="0">
                <a:solidFill>
                  <a:srgbClr val="323232"/>
                </a:solidFill>
                <a:latin typeface="Times New Roman"/>
                <a:cs typeface="Times New Roman"/>
              </a:rPr>
              <a:t> </a:t>
            </a:r>
            <a:r>
              <a:rPr sz="2600" dirty="0">
                <a:solidFill>
                  <a:srgbClr val="323232"/>
                </a:solidFill>
                <a:latin typeface="Times New Roman"/>
                <a:cs typeface="Times New Roman"/>
              </a:rPr>
              <a:t>or</a:t>
            </a:r>
            <a:r>
              <a:rPr sz="2600" spc="-30" dirty="0">
                <a:solidFill>
                  <a:srgbClr val="323232"/>
                </a:solidFill>
                <a:latin typeface="Times New Roman"/>
                <a:cs typeface="Times New Roman"/>
              </a:rPr>
              <a:t> </a:t>
            </a:r>
            <a:r>
              <a:rPr sz="2600" dirty="0">
                <a:solidFill>
                  <a:srgbClr val="323232"/>
                </a:solidFill>
                <a:latin typeface="Times New Roman"/>
                <a:cs typeface="Times New Roman"/>
              </a:rPr>
              <a:t>direction</a:t>
            </a:r>
            <a:r>
              <a:rPr sz="2600" spc="-25" dirty="0">
                <a:solidFill>
                  <a:srgbClr val="323232"/>
                </a:solidFill>
                <a:latin typeface="Times New Roman"/>
                <a:cs typeface="Times New Roman"/>
              </a:rPr>
              <a:t> of </a:t>
            </a:r>
            <a:r>
              <a:rPr sz="2600" dirty="0">
                <a:solidFill>
                  <a:srgbClr val="323232"/>
                </a:solidFill>
                <a:latin typeface="Times New Roman"/>
                <a:cs typeface="Times New Roman"/>
              </a:rPr>
              <a:t>treatment</a:t>
            </a:r>
            <a:r>
              <a:rPr sz="2600" spc="-30" dirty="0">
                <a:solidFill>
                  <a:srgbClr val="323232"/>
                </a:solidFill>
                <a:latin typeface="Times New Roman"/>
                <a:cs typeface="Times New Roman"/>
              </a:rPr>
              <a:t> </a:t>
            </a:r>
            <a:r>
              <a:rPr sz="2600" dirty="0">
                <a:solidFill>
                  <a:srgbClr val="323232"/>
                </a:solidFill>
                <a:latin typeface="Times New Roman"/>
                <a:cs typeface="Times New Roman"/>
              </a:rPr>
              <a:t>of</a:t>
            </a:r>
            <a:r>
              <a:rPr sz="2600" spc="-30" dirty="0">
                <a:solidFill>
                  <a:srgbClr val="323232"/>
                </a:solidFill>
                <a:latin typeface="Times New Roman"/>
                <a:cs typeface="Times New Roman"/>
              </a:rPr>
              <a:t> </a:t>
            </a:r>
            <a:r>
              <a:rPr sz="2600" dirty="0">
                <a:solidFill>
                  <a:srgbClr val="323232"/>
                </a:solidFill>
                <a:latin typeface="Times New Roman"/>
                <a:cs typeface="Times New Roman"/>
              </a:rPr>
              <a:t>the</a:t>
            </a:r>
            <a:r>
              <a:rPr sz="2600" spc="-25" dirty="0">
                <a:solidFill>
                  <a:srgbClr val="323232"/>
                </a:solidFill>
                <a:latin typeface="Times New Roman"/>
                <a:cs typeface="Times New Roman"/>
              </a:rPr>
              <a:t> </a:t>
            </a:r>
            <a:r>
              <a:rPr sz="2600" spc="-10" dirty="0">
                <a:solidFill>
                  <a:srgbClr val="323232"/>
                </a:solidFill>
                <a:latin typeface="Times New Roman"/>
                <a:cs typeface="Times New Roman"/>
              </a:rPr>
              <a:t>patient</a:t>
            </a:r>
            <a:r>
              <a:rPr lang="en-US" sz="2600" spc="-10" dirty="0">
                <a:solidFill>
                  <a:srgbClr val="323232"/>
                </a:solidFill>
                <a:latin typeface="Times New Roman"/>
                <a:cs typeface="Times New Roman"/>
              </a:rPr>
              <a:t>.</a:t>
            </a:r>
            <a:endParaRPr sz="2600" dirty="0">
              <a:latin typeface="Times New Roman"/>
              <a:cs typeface="Times New Roman"/>
            </a:endParaRPr>
          </a:p>
          <a:p>
            <a:pPr marL="755650" marR="40005" lvl="1" indent="-285750">
              <a:spcBef>
                <a:spcPts val="445"/>
              </a:spcBef>
              <a:buClr>
                <a:srgbClr val="578963"/>
              </a:buClr>
              <a:buSzPct val="50000"/>
              <a:buFont typeface="Wingdings"/>
              <a:buChar char=""/>
              <a:tabLst>
                <a:tab pos="755650" algn="l"/>
              </a:tabLst>
            </a:pPr>
            <a:r>
              <a:rPr sz="2600" dirty="0">
                <a:solidFill>
                  <a:srgbClr val="323232"/>
                </a:solidFill>
                <a:latin typeface="Times New Roman"/>
                <a:cs typeface="Times New Roman"/>
              </a:rPr>
              <a:t>Care</a:t>
            </a:r>
            <a:r>
              <a:rPr sz="2600" spc="-20" dirty="0">
                <a:solidFill>
                  <a:srgbClr val="323232"/>
                </a:solidFill>
                <a:latin typeface="Times New Roman"/>
                <a:cs typeface="Times New Roman"/>
              </a:rPr>
              <a:t> </a:t>
            </a:r>
            <a:r>
              <a:rPr sz="2600" dirty="0">
                <a:solidFill>
                  <a:srgbClr val="323232"/>
                </a:solidFill>
                <a:latin typeface="Times New Roman"/>
                <a:cs typeface="Times New Roman"/>
              </a:rPr>
              <a:t>of</a:t>
            </a:r>
            <a:r>
              <a:rPr sz="2600" spc="-20" dirty="0">
                <a:solidFill>
                  <a:srgbClr val="323232"/>
                </a:solidFill>
                <a:latin typeface="Times New Roman"/>
                <a:cs typeface="Times New Roman"/>
              </a:rPr>
              <a:t> </a:t>
            </a:r>
            <a:r>
              <a:rPr sz="2600" dirty="0">
                <a:solidFill>
                  <a:srgbClr val="323232"/>
                </a:solidFill>
                <a:latin typeface="Times New Roman"/>
                <a:cs typeface="Times New Roman"/>
              </a:rPr>
              <a:t>the</a:t>
            </a:r>
            <a:r>
              <a:rPr sz="2600" spc="-15" dirty="0">
                <a:solidFill>
                  <a:srgbClr val="323232"/>
                </a:solidFill>
                <a:latin typeface="Times New Roman"/>
                <a:cs typeface="Times New Roman"/>
              </a:rPr>
              <a:t> </a:t>
            </a:r>
            <a:r>
              <a:rPr sz="2600" dirty="0">
                <a:solidFill>
                  <a:srgbClr val="323232"/>
                </a:solidFill>
                <a:latin typeface="Times New Roman"/>
                <a:cs typeface="Times New Roman"/>
              </a:rPr>
              <a:t>patient</a:t>
            </a:r>
            <a:r>
              <a:rPr sz="2600" spc="-20" dirty="0">
                <a:solidFill>
                  <a:srgbClr val="323232"/>
                </a:solidFill>
                <a:latin typeface="Times New Roman"/>
                <a:cs typeface="Times New Roman"/>
              </a:rPr>
              <a:t> </a:t>
            </a:r>
            <a:r>
              <a:rPr sz="2600" dirty="0">
                <a:solidFill>
                  <a:srgbClr val="323232"/>
                </a:solidFill>
                <a:latin typeface="Times New Roman"/>
                <a:cs typeface="Times New Roman"/>
              </a:rPr>
              <a:t>until</a:t>
            </a:r>
            <a:r>
              <a:rPr sz="2600" spc="-15" dirty="0">
                <a:solidFill>
                  <a:srgbClr val="323232"/>
                </a:solidFill>
                <a:latin typeface="Times New Roman"/>
                <a:cs typeface="Times New Roman"/>
              </a:rPr>
              <a:t> </a:t>
            </a:r>
            <a:r>
              <a:rPr sz="2600" spc="-25" dirty="0">
                <a:solidFill>
                  <a:srgbClr val="323232"/>
                </a:solidFill>
                <a:latin typeface="Times New Roman"/>
                <a:cs typeface="Times New Roman"/>
              </a:rPr>
              <a:t>the </a:t>
            </a:r>
            <a:r>
              <a:rPr sz="2600" dirty="0">
                <a:solidFill>
                  <a:srgbClr val="323232"/>
                </a:solidFill>
                <a:latin typeface="Times New Roman"/>
                <a:cs typeface="Times New Roman"/>
              </a:rPr>
              <a:t>problem</a:t>
            </a:r>
            <a:r>
              <a:rPr sz="2600" spc="-10" dirty="0">
                <a:solidFill>
                  <a:srgbClr val="323232"/>
                </a:solidFill>
                <a:latin typeface="Times New Roman"/>
                <a:cs typeface="Times New Roman"/>
              </a:rPr>
              <a:t> </a:t>
            </a:r>
            <a:r>
              <a:rPr sz="2600" dirty="0">
                <a:solidFill>
                  <a:srgbClr val="323232"/>
                </a:solidFill>
                <a:latin typeface="Times New Roman"/>
                <a:cs typeface="Times New Roman"/>
              </a:rPr>
              <a:t>leading</a:t>
            </a:r>
            <a:r>
              <a:rPr sz="2600" spc="-10" dirty="0">
                <a:solidFill>
                  <a:srgbClr val="323232"/>
                </a:solidFill>
                <a:latin typeface="Times New Roman"/>
                <a:cs typeface="Times New Roman"/>
              </a:rPr>
              <a:t> </a:t>
            </a:r>
            <a:r>
              <a:rPr sz="2600" spc="-25" dirty="0">
                <a:solidFill>
                  <a:srgbClr val="323232"/>
                </a:solidFill>
                <a:latin typeface="Times New Roman"/>
                <a:cs typeface="Times New Roman"/>
              </a:rPr>
              <a:t>to </a:t>
            </a:r>
            <a:r>
              <a:rPr lang="en-US" sz="2600" spc="-25" dirty="0">
                <a:solidFill>
                  <a:srgbClr val="323232"/>
                </a:solidFill>
                <a:latin typeface="Times New Roman"/>
                <a:cs typeface="Times New Roman"/>
              </a:rPr>
              <a:t>E</a:t>
            </a:r>
            <a:r>
              <a:rPr sz="2600" dirty="0">
                <a:solidFill>
                  <a:srgbClr val="323232"/>
                </a:solidFill>
                <a:latin typeface="Times New Roman"/>
                <a:cs typeface="Times New Roman"/>
              </a:rPr>
              <a:t>mergency</a:t>
            </a:r>
            <a:r>
              <a:rPr sz="2600" spc="-5" dirty="0">
                <a:solidFill>
                  <a:srgbClr val="323232"/>
                </a:solidFill>
                <a:latin typeface="Times New Roman"/>
                <a:cs typeface="Times New Roman"/>
              </a:rPr>
              <a:t> </a:t>
            </a:r>
            <a:r>
              <a:rPr sz="2600" dirty="0">
                <a:solidFill>
                  <a:srgbClr val="323232"/>
                </a:solidFill>
                <a:latin typeface="Times New Roman"/>
                <a:cs typeface="Times New Roman"/>
              </a:rPr>
              <a:t>presentation</a:t>
            </a:r>
            <a:r>
              <a:rPr sz="2600" spc="-5" dirty="0">
                <a:solidFill>
                  <a:srgbClr val="323232"/>
                </a:solidFill>
                <a:latin typeface="Times New Roman"/>
                <a:cs typeface="Times New Roman"/>
              </a:rPr>
              <a:t> </a:t>
            </a:r>
            <a:r>
              <a:rPr sz="2600" spc="-25" dirty="0">
                <a:solidFill>
                  <a:srgbClr val="323232"/>
                </a:solidFill>
                <a:latin typeface="Times New Roman"/>
                <a:cs typeface="Times New Roman"/>
              </a:rPr>
              <a:t>is </a:t>
            </a:r>
            <a:r>
              <a:rPr sz="2600" dirty="0">
                <a:solidFill>
                  <a:srgbClr val="323232"/>
                </a:solidFill>
                <a:latin typeface="Times New Roman"/>
                <a:cs typeface="Times New Roman"/>
              </a:rPr>
              <a:t>resolved</a:t>
            </a:r>
            <a:r>
              <a:rPr sz="2600" spc="-40" dirty="0">
                <a:solidFill>
                  <a:srgbClr val="323232"/>
                </a:solidFill>
                <a:latin typeface="Times New Roman"/>
                <a:cs typeface="Times New Roman"/>
              </a:rPr>
              <a:t> </a:t>
            </a:r>
            <a:r>
              <a:rPr sz="2600" dirty="0">
                <a:solidFill>
                  <a:srgbClr val="323232"/>
                </a:solidFill>
                <a:latin typeface="Times New Roman"/>
                <a:cs typeface="Times New Roman"/>
              </a:rPr>
              <a:t>and</a:t>
            </a:r>
            <a:r>
              <a:rPr sz="2600" spc="-40" dirty="0">
                <a:solidFill>
                  <a:srgbClr val="323232"/>
                </a:solidFill>
                <a:latin typeface="Times New Roman"/>
                <a:cs typeface="Times New Roman"/>
              </a:rPr>
              <a:t> </a:t>
            </a:r>
            <a:r>
              <a:rPr sz="2600" dirty="0">
                <a:solidFill>
                  <a:srgbClr val="323232"/>
                </a:solidFill>
                <a:latin typeface="Times New Roman"/>
                <a:cs typeface="Times New Roman"/>
              </a:rPr>
              <a:t>the</a:t>
            </a:r>
            <a:r>
              <a:rPr sz="2600" spc="-40" dirty="0">
                <a:solidFill>
                  <a:srgbClr val="323232"/>
                </a:solidFill>
                <a:latin typeface="Times New Roman"/>
                <a:cs typeface="Times New Roman"/>
              </a:rPr>
              <a:t> </a:t>
            </a:r>
            <a:r>
              <a:rPr sz="2600" dirty="0">
                <a:solidFill>
                  <a:srgbClr val="323232"/>
                </a:solidFill>
                <a:latin typeface="Times New Roman"/>
                <a:cs typeface="Times New Roman"/>
              </a:rPr>
              <a:t>patient</a:t>
            </a:r>
            <a:r>
              <a:rPr sz="2600" spc="-35" dirty="0">
                <a:solidFill>
                  <a:srgbClr val="323232"/>
                </a:solidFill>
                <a:latin typeface="Times New Roman"/>
                <a:cs typeface="Times New Roman"/>
              </a:rPr>
              <a:t> </a:t>
            </a:r>
            <a:r>
              <a:rPr sz="2600" spc="-25" dirty="0">
                <a:solidFill>
                  <a:srgbClr val="323232"/>
                </a:solidFill>
                <a:latin typeface="Times New Roman"/>
                <a:cs typeface="Times New Roman"/>
              </a:rPr>
              <a:t>is </a:t>
            </a:r>
            <a:r>
              <a:rPr sz="2600" dirty="0">
                <a:solidFill>
                  <a:srgbClr val="323232"/>
                </a:solidFill>
                <a:latin typeface="Times New Roman"/>
                <a:cs typeface="Times New Roman"/>
              </a:rPr>
              <a:t>discharged</a:t>
            </a:r>
            <a:r>
              <a:rPr sz="2600" spc="-35" dirty="0">
                <a:solidFill>
                  <a:srgbClr val="323232"/>
                </a:solidFill>
                <a:latin typeface="Times New Roman"/>
                <a:cs typeface="Times New Roman"/>
              </a:rPr>
              <a:t> </a:t>
            </a:r>
            <a:r>
              <a:rPr sz="2600" dirty="0">
                <a:solidFill>
                  <a:srgbClr val="323232"/>
                </a:solidFill>
                <a:latin typeface="Times New Roman"/>
                <a:cs typeface="Times New Roman"/>
              </a:rPr>
              <a:t>or</a:t>
            </a:r>
            <a:r>
              <a:rPr sz="2600" spc="-35" dirty="0">
                <a:solidFill>
                  <a:srgbClr val="323232"/>
                </a:solidFill>
                <a:latin typeface="Times New Roman"/>
                <a:cs typeface="Times New Roman"/>
              </a:rPr>
              <a:t> </a:t>
            </a:r>
            <a:r>
              <a:rPr sz="2600" spc="-10" dirty="0">
                <a:solidFill>
                  <a:srgbClr val="323232"/>
                </a:solidFill>
                <a:latin typeface="Times New Roman"/>
                <a:cs typeface="Times New Roman"/>
              </a:rPr>
              <a:t>transferred</a:t>
            </a:r>
            <a:r>
              <a:rPr lang="en-US" sz="2600" spc="-10" dirty="0">
                <a:solidFill>
                  <a:srgbClr val="323232"/>
                </a:solidFill>
                <a:latin typeface="Times New Roman"/>
                <a:cs typeface="Times New Roman"/>
              </a:rPr>
              <a:t>.</a:t>
            </a:r>
            <a:endParaRPr sz="2600" dirty="0">
              <a:latin typeface="Times New Roman"/>
              <a:cs typeface="Times New Roman"/>
            </a:endParaRPr>
          </a:p>
        </p:txBody>
      </p:sp>
      <p:pic>
        <p:nvPicPr>
          <p:cNvPr id="4" name="object 4"/>
          <p:cNvPicPr/>
          <p:nvPr/>
        </p:nvPicPr>
        <p:blipFill>
          <a:blip r:embed="rId2" cstate="print"/>
          <a:stretch>
            <a:fillRect/>
          </a:stretch>
        </p:blipFill>
        <p:spPr>
          <a:xfrm>
            <a:off x="1003300" y="2139950"/>
            <a:ext cx="2062894" cy="348294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5001" y="311150"/>
            <a:ext cx="5474335" cy="695960"/>
          </a:xfrm>
          <a:prstGeom prst="rect">
            <a:avLst/>
          </a:prstGeom>
        </p:spPr>
        <p:txBody>
          <a:bodyPr vert="horz" wrap="square" lIns="0" tIns="12065" rIns="0" bIns="0" rtlCol="0">
            <a:spAutoFit/>
          </a:bodyPr>
          <a:lstStyle/>
          <a:p>
            <a:pPr marL="12700">
              <a:lnSpc>
                <a:spcPct val="100000"/>
              </a:lnSpc>
              <a:spcBef>
                <a:spcPts val="95"/>
              </a:spcBef>
              <a:tabLst>
                <a:tab pos="2775585" algn="l"/>
              </a:tabLst>
            </a:pPr>
            <a:r>
              <a:rPr sz="4400" spc="-10" dirty="0"/>
              <a:t>EMTALA:</a:t>
            </a:r>
            <a:r>
              <a:rPr sz="4400" dirty="0"/>
              <a:t>	Central</a:t>
            </a:r>
            <a:r>
              <a:rPr sz="4400" spc="-130" dirty="0"/>
              <a:t> </a:t>
            </a:r>
            <a:r>
              <a:rPr sz="4400" spc="-25" dirty="0"/>
              <a:t>Log</a:t>
            </a:r>
            <a:endParaRPr sz="4400" dirty="0"/>
          </a:p>
        </p:txBody>
      </p:sp>
      <p:sp>
        <p:nvSpPr>
          <p:cNvPr id="5" name="object 5"/>
          <p:cNvSpPr txBox="1">
            <a:spLocks noGrp="1"/>
          </p:cNvSpPr>
          <p:nvPr>
            <p:ph type="sldNum" sz="quarter" idx="12"/>
          </p:nvPr>
        </p:nvSpPr>
        <p:spPr>
          <a:prstGeom prst="rect">
            <a:avLst/>
          </a:prstGeom>
        </p:spPr>
        <p:txBody>
          <a:bodyPr vert="horz" wrap="square" lIns="0" tIns="0" rIns="0" bIns="0" rtlCol="0">
            <a:spAutoFit/>
          </a:bodyPr>
          <a:lstStyle/>
          <a:p>
            <a:pPr marL="38100">
              <a:lnSpc>
                <a:spcPts val="1625"/>
              </a:lnSpc>
            </a:pPr>
            <a:fld id="{81D60167-4931-47E6-BA6A-407CBD079E47}" type="slidenum">
              <a:rPr spc="-25" dirty="0"/>
              <a:t>17</a:t>
            </a:fld>
            <a:endParaRPr spc="-25" dirty="0"/>
          </a:p>
        </p:txBody>
      </p:sp>
      <p:sp>
        <p:nvSpPr>
          <p:cNvPr id="3" name="object 3"/>
          <p:cNvSpPr txBox="1"/>
          <p:nvPr/>
        </p:nvSpPr>
        <p:spPr>
          <a:xfrm>
            <a:off x="854253" y="1301750"/>
            <a:ext cx="7692847" cy="3649717"/>
          </a:xfrm>
          <a:prstGeom prst="rect">
            <a:avLst/>
          </a:prstGeom>
        </p:spPr>
        <p:txBody>
          <a:bodyPr vert="horz" wrap="square" lIns="0" tIns="86360" rIns="0" bIns="0" rtlCol="0">
            <a:spAutoFit/>
          </a:bodyPr>
          <a:lstStyle/>
          <a:p>
            <a:pPr marL="354965" indent="-342265">
              <a:lnSpc>
                <a:spcPct val="100000"/>
              </a:lnSpc>
              <a:spcBef>
                <a:spcPts val="680"/>
              </a:spcBef>
              <a:buClr>
                <a:srgbClr val="578963"/>
              </a:buClr>
              <a:buFont typeface="Wingdings"/>
              <a:buChar char=""/>
              <a:tabLst>
                <a:tab pos="354965" algn="l"/>
              </a:tabLst>
            </a:pPr>
            <a:r>
              <a:rPr sz="2800" dirty="0">
                <a:solidFill>
                  <a:srgbClr val="323232"/>
                </a:solidFill>
                <a:latin typeface="Times New Roman"/>
                <a:cs typeface="Times New Roman"/>
              </a:rPr>
              <a:t>A</a:t>
            </a:r>
            <a:r>
              <a:rPr sz="2800" spc="-25" dirty="0">
                <a:solidFill>
                  <a:srgbClr val="323232"/>
                </a:solidFill>
                <a:latin typeface="Times New Roman"/>
                <a:cs typeface="Times New Roman"/>
              </a:rPr>
              <a:t> </a:t>
            </a:r>
            <a:r>
              <a:rPr sz="2800" dirty="0">
                <a:solidFill>
                  <a:srgbClr val="323232"/>
                </a:solidFill>
                <a:latin typeface="Times New Roman"/>
                <a:cs typeface="Times New Roman"/>
              </a:rPr>
              <a:t>log</a:t>
            </a:r>
            <a:r>
              <a:rPr sz="2800" spc="-25" dirty="0">
                <a:solidFill>
                  <a:srgbClr val="323232"/>
                </a:solidFill>
                <a:latin typeface="Times New Roman"/>
                <a:cs typeface="Times New Roman"/>
              </a:rPr>
              <a:t> </a:t>
            </a:r>
            <a:r>
              <a:rPr sz="2800" dirty="0">
                <a:solidFill>
                  <a:srgbClr val="323232"/>
                </a:solidFill>
                <a:latin typeface="Times New Roman"/>
                <a:cs typeface="Times New Roman"/>
              </a:rPr>
              <a:t>must</a:t>
            </a:r>
            <a:r>
              <a:rPr sz="2800" spc="-25" dirty="0">
                <a:solidFill>
                  <a:srgbClr val="323232"/>
                </a:solidFill>
                <a:latin typeface="Times New Roman"/>
                <a:cs typeface="Times New Roman"/>
              </a:rPr>
              <a:t> </a:t>
            </a:r>
            <a:r>
              <a:rPr sz="2800" dirty="0">
                <a:solidFill>
                  <a:srgbClr val="323232"/>
                </a:solidFill>
                <a:latin typeface="Times New Roman"/>
                <a:cs typeface="Times New Roman"/>
              </a:rPr>
              <a:t>be</a:t>
            </a:r>
            <a:r>
              <a:rPr sz="2800" spc="-25" dirty="0">
                <a:solidFill>
                  <a:srgbClr val="323232"/>
                </a:solidFill>
                <a:latin typeface="Times New Roman"/>
                <a:cs typeface="Times New Roman"/>
              </a:rPr>
              <a:t> </a:t>
            </a:r>
            <a:r>
              <a:rPr sz="2800" dirty="0">
                <a:solidFill>
                  <a:srgbClr val="323232"/>
                </a:solidFill>
                <a:latin typeface="Times New Roman"/>
                <a:cs typeface="Times New Roman"/>
              </a:rPr>
              <a:t>maintained</a:t>
            </a:r>
            <a:r>
              <a:rPr sz="2800" spc="-20" dirty="0">
                <a:solidFill>
                  <a:srgbClr val="323232"/>
                </a:solidFill>
                <a:latin typeface="Times New Roman"/>
                <a:cs typeface="Times New Roman"/>
              </a:rPr>
              <a:t> </a:t>
            </a:r>
            <a:r>
              <a:rPr sz="2800" dirty="0">
                <a:solidFill>
                  <a:srgbClr val="323232"/>
                </a:solidFill>
                <a:latin typeface="Times New Roman"/>
                <a:cs typeface="Times New Roman"/>
              </a:rPr>
              <a:t>for</a:t>
            </a:r>
            <a:r>
              <a:rPr sz="2800" spc="-25" dirty="0">
                <a:solidFill>
                  <a:srgbClr val="323232"/>
                </a:solidFill>
                <a:latin typeface="Times New Roman"/>
                <a:cs typeface="Times New Roman"/>
              </a:rPr>
              <a:t> </a:t>
            </a:r>
            <a:r>
              <a:rPr sz="2800" spc="-10" dirty="0">
                <a:solidFill>
                  <a:srgbClr val="323232"/>
                </a:solidFill>
                <a:latin typeface="Times New Roman"/>
                <a:cs typeface="Times New Roman"/>
              </a:rPr>
              <a:t>including:</a:t>
            </a:r>
            <a:endParaRPr sz="2800" dirty="0">
              <a:latin typeface="Times New Roman"/>
              <a:cs typeface="Times New Roman"/>
            </a:endParaRPr>
          </a:p>
          <a:p>
            <a:pPr marL="755650" marR="45720" lvl="1" indent="-285750">
              <a:lnSpc>
                <a:spcPct val="100000"/>
              </a:lnSpc>
              <a:spcBef>
                <a:spcPts val="484"/>
              </a:spcBef>
              <a:buClr>
                <a:srgbClr val="578963"/>
              </a:buClr>
              <a:buSzPct val="50000"/>
              <a:buFont typeface="Wingdings"/>
              <a:buChar char=""/>
              <a:tabLst>
                <a:tab pos="755650" algn="l"/>
              </a:tabLst>
            </a:pPr>
            <a:r>
              <a:rPr sz="2600" dirty="0">
                <a:solidFill>
                  <a:srgbClr val="323232"/>
                </a:solidFill>
                <a:latin typeface="Times New Roman"/>
                <a:cs typeface="Times New Roman"/>
              </a:rPr>
              <a:t>each</a:t>
            </a:r>
            <a:r>
              <a:rPr sz="2600" spc="-20" dirty="0">
                <a:solidFill>
                  <a:srgbClr val="323232"/>
                </a:solidFill>
                <a:latin typeface="Times New Roman"/>
                <a:cs typeface="Times New Roman"/>
              </a:rPr>
              <a:t> </a:t>
            </a:r>
            <a:r>
              <a:rPr sz="2600" dirty="0">
                <a:solidFill>
                  <a:srgbClr val="323232"/>
                </a:solidFill>
                <a:latin typeface="Times New Roman"/>
                <a:cs typeface="Times New Roman"/>
              </a:rPr>
              <a:t>individual</a:t>
            </a:r>
            <a:r>
              <a:rPr sz="2600" spc="-15" dirty="0">
                <a:solidFill>
                  <a:srgbClr val="323232"/>
                </a:solidFill>
                <a:latin typeface="Times New Roman"/>
                <a:cs typeface="Times New Roman"/>
              </a:rPr>
              <a:t> </a:t>
            </a:r>
            <a:r>
              <a:rPr sz="2600" dirty="0">
                <a:solidFill>
                  <a:srgbClr val="323232"/>
                </a:solidFill>
                <a:latin typeface="Times New Roman"/>
                <a:cs typeface="Times New Roman"/>
              </a:rPr>
              <a:t>who</a:t>
            </a:r>
            <a:r>
              <a:rPr sz="2600" spc="-15" dirty="0">
                <a:solidFill>
                  <a:srgbClr val="323232"/>
                </a:solidFill>
                <a:latin typeface="Times New Roman"/>
                <a:cs typeface="Times New Roman"/>
              </a:rPr>
              <a:t> </a:t>
            </a:r>
            <a:r>
              <a:rPr sz="2600" dirty="0">
                <a:solidFill>
                  <a:srgbClr val="323232"/>
                </a:solidFill>
                <a:latin typeface="Times New Roman"/>
                <a:cs typeface="Times New Roman"/>
              </a:rPr>
              <a:t>comes</a:t>
            </a:r>
            <a:r>
              <a:rPr sz="2600" spc="-15" dirty="0">
                <a:solidFill>
                  <a:srgbClr val="323232"/>
                </a:solidFill>
                <a:latin typeface="Times New Roman"/>
                <a:cs typeface="Times New Roman"/>
              </a:rPr>
              <a:t> </a:t>
            </a:r>
            <a:r>
              <a:rPr sz="2600" dirty="0">
                <a:solidFill>
                  <a:srgbClr val="323232"/>
                </a:solidFill>
                <a:latin typeface="Times New Roman"/>
                <a:cs typeface="Times New Roman"/>
              </a:rPr>
              <a:t>to</a:t>
            </a:r>
            <a:r>
              <a:rPr sz="2600" spc="-15" dirty="0">
                <a:solidFill>
                  <a:srgbClr val="323232"/>
                </a:solidFill>
                <a:latin typeface="Times New Roman"/>
                <a:cs typeface="Times New Roman"/>
              </a:rPr>
              <a:t> </a:t>
            </a:r>
            <a:r>
              <a:rPr sz="2600" dirty="0">
                <a:solidFill>
                  <a:srgbClr val="323232"/>
                </a:solidFill>
                <a:latin typeface="Times New Roman"/>
                <a:cs typeface="Times New Roman"/>
              </a:rPr>
              <a:t>the</a:t>
            </a:r>
            <a:r>
              <a:rPr sz="2600" spc="-15" dirty="0">
                <a:solidFill>
                  <a:srgbClr val="323232"/>
                </a:solidFill>
                <a:latin typeface="Times New Roman"/>
                <a:cs typeface="Times New Roman"/>
              </a:rPr>
              <a:t> </a:t>
            </a:r>
            <a:r>
              <a:rPr lang="en-US" sz="2600" spc="-15" dirty="0">
                <a:solidFill>
                  <a:srgbClr val="323232"/>
                </a:solidFill>
                <a:latin typeface="Times New Roman"/>
                <a:cs typeface="Times New Roman"/>
              </a:rPr>
              <a:t>E</a:t>
            </a:r>
            <a:r>
              <a:rPr sz="2600" dirty="0">
                <a:solidFill>
                  <a:srgbClr val="323232"/>
                </a:solidFill>
                <a:latin typeface="Times New Roman"/>
                <a:cs typeface="Times New Roman"/>
              </a:rPr>
              <a:t>mergency</a:t>
            </a:r>
            <a:r>
              <a:rPr sz="2600" spc="-15" dirty="0">
                <a:solidFill>
                  <a:srgbClr val="323232"/>
                </a:solidFill>
                <a:latin typeface="Times New Roman"/>
                <a:cs typeface="Times New Roman"/>
              </a:rPr>
              <a:t> </a:t>
            </a:r>
            <a:r>
              <a:rPr lang="en-US" sz="2600" spc="-10" dirty="0">
                <a:solidFill>
                  <a:srgbClr val="323232"/>
                </a:solidFill>
                <a:latin typeface="Times New Roman"/>
                <a:cs typeface="Times New Roman"/>
              </a:rPr>
              <a:t>D</a:t>
            </a:r>
            <a:r>
              <a:rPr sz="2600" spc="-10" dirty="0">
                <a:solidFill>
                  <a:srgbClr val="323232"/>
                </a:solidFill>
                <a:latin typeface="Times New Roman"/>
                <a:cs typeface="Times New Roman"/>
              </a:rPr>
              <a:t>epartment </a:t>
            </a:r>
            <a:r>
              <a:rPr sz="2600" dirty="0">
                <a:solidFill>
                  <a:srgbClr val="323232"/>
                </a:solidFill>
                <a:latin typeface="Times New Roman"/>
                <a:cs typeface="Times New Roman"/>
              </a:rPr>
              <a:t>seeking</a:t>
            </a:r>
            <a:r>
              <a:rPr sz="2600" spc="-35" dirty="0">
                <a:solidFill>
                  <a:srgbClr val="323232"/>
                </a:solidFill>
                <a:latin typeface="Times New Roman"/>
                <a:cs typeface="Times New Roman"/>
              </a:rPr>
              <a:t> </a:t>
            </a:r>
            <a:r>
              <a:rPr sz="2600" spc="-10" dirty="0">
                <a:solidFill>
                  <a:srgbClr val="323232"/>
                </a:solidFill>
                <a:latin typeface="Times New Roman"/>
                <a:cs typeface="Times New Roman"/>
              </a:rPr>
              <a:t>assistance</a:t>
            </a:r>
            <a:r>
              <a:rPr lang="en-US" sz="2600" spc="-10" dirty="0">
                <a:solidFill>
                  <a:srgbClr val="323232"/>
                </a:solidFill>
                <a:latin typeface="Times New Roman"/>
                <a:cs typeface="Times New Roman"/>
              </a:rPr>
              <a:t>,</a:t>
            </a:r>
            <a:endParaRPr sz="2600" dirty="0">
              <a:latin typeface="Times New Roman"/>
              <a:cs typeface="Times New Roman"/>
            </a:endParaRPr>
          </a:p>
          <a:p>
            <a:pPr marL="755015" lvl="1" indent="-285115">
              <a:lnSpc>
                <a:spcPct val="100000"/>
              </a:lnSpc>
              <a:spcBef>
                <a:spcPts val="475"/>
              </a:spcBef>
              <a:buClr>
                <a:srgbClr val="578963"/>
              </a:buClr>
              <a:buSzPct val="50000"/>
              <a:buFont typeface="Wingdings"/>
              <a:buChar char=""/>
              <a:tabLst>
                <a:tab pos="755015" algn="l"/>
              </a:tabLst>
            </a:pPr>
            <a:r>
              <a:rPr sz="2600" dirty="0">
                <a:solidFill>
                  <a:srgbClr val="323232"/>
                </a:solidFill>
                <a:latin typeface="Times New Roman"/>
                <a:cs typeface="Times New Roman"/>
              </a:rPr>
              <a:t>whether</a:t>
            </a:r>
            <a:r>
              <a:rPr sz="2600" spc="-25" dirty="0">
                <a:solidFill>
                  <a:srgbClr val="323232"/>
                </a:solidFill>
                <a:latin typeface="Times New Roman"/>
                <a:cs typeface="Times New Roman"/>
              </a:rPr>
              <a:t> </a:t>
            </a:r>
            <a:r>
              <a:rPr sz="2600" dirty="0">
                <a:solidFill>
                  <a:srgbClr val="323232"/>
                </a:solidFill>
                <a:latin typeface="Times New Roman"/>
                <a:cs typeface="Times New Roman"/>
              </a:rPr>
              <a:t>he</a:t>
            </a:r>
            <a:r>
              <a:rPr sz="2600" spc="-20" dirty="0">
                <a:solidFill>
                  <a:srgbClr val="323232"/>
                </a:solidFill>
                <a:latin typeface="Times New Roman"/>
                <a:cs typeface="Times New Roman"/>
              </a:rPr>
              <a:t> </a:t>
            </a:r>
            <a:r>
              <a:rPr sz="2600" dirty="0">
                <a:solidFill>
                  <a:srgbClr val="323232"/>
                </a:solidFill>
                <a:latin typeface="Times New Roman"/>
                <a:cs typeface="Times New Roman"/>
              </a:rPr>
              <a:t>or</a:t>
            </a:r>
            <a:r>
              <a:rPr sz="2600" spc="-20" dirty="0">
                <a:solidFill>
                  <a:srgbClr val="323232"/>
                </a:solidFill>
                <a:latin typeface="Times New Roman"/>
                <a:cs typeface="Times New Roman"/>
              </a:rPr>
              <a:t> </a:t>
            </a:r>
            <a:r>
              <a:rPr sz="2600" dirty="0">
                <a:solidFill>
                  <a:srgbClr val="323232"/>
                </a:solidFill>
                <a:latin typeface="Times New Roman"/>
                <a:cs typeface="Times New Roman"/>
              </a:rPr>
              <a:t>she</a:t>
            </a:r>
            <a:r>
              <a:rPr sz="2600" spc="-25" dirty="0">
                <a:solidFill>
                  <a:srgbClr val="323232"/>
                </a:solidFill>
                <a:latin typeface="Times New Roman"/>
                <a:cs typeface="Times New Roman"/>
              </a:rPr>
              <a:t> </a:t>
            </a:r>
            <a:r>
              <a:rPr sz="2600" dirty="0">
                <a:solidFill>
                  <a:srgbClr val="323232"/>
                </a:solidFill>
                <a:latin typeface="Times New Roman"/>
                <a:cs typeface="Times New Roman"/>
              </a:rPr>
              <a:t>refused</a:t>
            </a:r>
            <a:r>
              <a:rPr sz="2600" spc="-20" dirty="0">
                <a:solidFill>
                  <a:srgbClr val="323232"/>
                </a:solidFill>
                <a:latin typeface="Times New Roman"/>
                <a:cs typeface="Times New Roman"/>
              </a:rPr>
              <a:t> </a:t>
            </a:r>
            <a:r>
              <a:rPr sz="2600" spc="-10" dirty="0">
                <a:solidFill>
                  <a:srgbClr val="323232"/>
                </a:solidFill>
                <a:latin typeface="Times New Roman"/>
                <a:cs typeface="Times New Roman"/>
              </a:rPr>
              <a:t>treatment</a:t>
            </a:r>
            <a:r>
              <a:rPr lang="en-US" sz="2600" spc="-10" dirty="0">
                <a:solidFill>
                  <a:srgbClr val="323232"/>
                </a:solidFill>
                <a:latin typeface="Times New Roman"/>
                <a:cs typeface="Times New Roman"/>
              </a:rPr>
              <a:t>.</a:t>
            </a:r>
            <a:endParaRPr sz="2600" dirty="0">
              <a:latin typeface="Times New Roman"/>
              <a:cs typeface="Times New Roman"/>
            </a:endParaRPr>
          </a:p>
          <a:p>
            <a:pPr marL="755650" marR="152400" lvl="1" indent="-285750">
              <a:lnSpc>
                <a:spcPct val="100000"/>
              </a:lnSpc>
              <a:spcBef>
                <a:spcPts val="475"/>
              </a:spcBef>
              <a:buClr>
                <a:srgbClr val="578963"/>
              </a:buClr>
              <a:buSzPct val="50000"/>
              <a:buFont typeface="Wingdings"/>
              <a:buChar char=""/>
              <a:tabLst>
                <a:tab pos="755650" algn="l"/>
              </a:tabLst>
            </a:pPr>
            <a:r>
              <a:rPr sz="2600" dirty="0">
                <a:solidFill>
                  <a:srgbClr val="323232"/>
                </a:solidFill>
                <a:latin typeface="Times New Roman"/>
                <a:cs typeface="Times New Roman"/>
              </a:rPr>
              <a:t>whether</a:t>
            </a:r>
            <a:r>
              <a:rPr sz="2600" spc="-45" dirty="0">
                <a:solidFill>
                  <a:srgbClr val="323232"/>
                </a:solidFill>
                <a:latin typeface="Times New Roman"/>
                <a:cs typeface="Times New Roman"/>
              </a:rPr>
              <a:t> </a:t>
            </a:r>
            <a:r>
              <a:rPr sz="2600" dirty="0">
                <a:solidFill>
                  <a:srgbClr val="323232"/>
                </a:solidFill>
                <a:latin typeface="Times New Roman"/>
                <a:cs typeface="Times New Roman"/>
              </a:rPr>
              <a:t>he</a:t>
            </a:r>
            <a:r>
              <a:rPr sz="2600" spc="-40" dirty="0">
                <a:solidFill>
                  <a:srgbClr val="323232"/>
                </a:solidFill>
                <a:latin typeface="Times New Roman"/>
                <a:cs typeface="Times New Roman"/>
              </a:rPr>
              <a:t> </a:t>
            </a:r>
            <a:r>
              <a:rPr sz="2600" dirty="0">
                <a:solidFill>
                  <a:srgbClr val="323232"/>
                </a:solidFill>
                <a:latin typeface="Times New Roman"/>
                <a:cs typeface="Times New Roman"/>
              </a:rPr>
              <a:t>or</a:t>
            </a:r>
            <a:r>
              <a:rPr sz="2600" spc="-40" dirty="0">
                <a:solidFill>
                  <a:srgbClr val="323232"/>
                </a:solidFill>
                <a:latin typeface="Times New Roman"/>
                <a:cs typeface="Times New Roman"/>
              </a:rPr>
              <a:t> </a:t>
            </a:r>
            <a:r>
              <a:rPr sz="2600" dirty="0">
                <a:solidFill>
                  <a:srgbClr val="323232"/>
                </a:solidFill>
                <a:latin typeface="Times New Roman"/>
                <a:cs typeface="Times New Roman"/>
              </a:rPr>
              <a:t>she</a:t>
            </a:r>
            <a:r>
              <a:rPr sz="2600" spc="-40" dirty="0">
                <a:solidFill>
                  <a:srgbClr val="323232"/>
                </a:solidFill>
                <a:latin typeface="Times New Roman"/>
                <a:cs typeface="Times New Roman"/>
              </a:rPr>
              <a:t> </a:t>
            </a:r>
            <a:r>
              <a:rPr sz="2600" dirty="0">
                <a:solidFill>
                  <a:srgbClr val="323232"/>
                </a:solidFill>
                <a:latin typeface="Times New Roman"/>
                <a:cs typeface="Times New Roman"/>
              </a:rPr>
              <a:t>was</a:t>
            </a:r>
            <a:r>
              <a:rPr sz="2600" spc="-40" dirty="0">
                <a:solidFill>
                  <a:srgbClr val="323232"/>
                </a:solidFill>
                <a:latin typeface="Times New Roman"/>
                <a:cs typeface="Times New Roman"/>
              </a:rPr>
              <a:t> </a:t>
            </a:r>
            <a:r>
              <a:rPr sz="2600" dirty="0">
                <a:solidFill>
                  <a:srgbClr val="323232"/>
                </a:solidFill>
                <a:latin typeface="Times New Roman"/>
                <a:cs typeface="Times New Roman"/>
              </a:rPr>
              <a:t>transferred,</a:t>
            </a:r>
            <a:r>
              <a:rPr sz="2600" spc="-40" dirty="0">
                <a:solidFill>
                  <a:srgbClr val="323232"/>
                </a:solidFill>
                <a:latin typeface="Times New Roman"/>
                <a:cs typeface="Times New Roman"/>
              </a:rPr>
              <a:t> </a:t>
            </a:r>
            <a:r>
              <a:rPr sz="2600" dirty="0">
                <a:solidFill>
                  <a:srgbClr val="323232"/>
                </a:solidFill>
                <a:latin typeface="Times New Roman"/>
                <a:cs typeface="Times New Roman"/>
              </a:rPr>
              <a:t>admitted</a:t>
            </a:r>
            <a:r>
              <a:rPr sz="2600" spc="-40" dirty="0">
                <a:solidFill>
                  <a:srgbClr val="323232"/>
                </a:solidFill>
                <a:latin typeface="Times New Roman"/>
                <a:cs typeface="Times New Roman"/>
              </a:rPr>
              <a:t> </a:t>
            </a:r>
            <a:r>
              <a:rPr sz="2600" dirty="0">
                <a:solidFill>
                  <a:srgbClr val="323232"/>
                </a:solidFill>
                <a:latin typeface="Times New Roman"/>
                <a:cs typeface="Times New Roman"/>
              </a:rPr>
              <a:t>and</a:t>
            </a:r>
            <a:r>
              <a:rPr sz="2600" spc="-45" dirty="0">
                <a:solidFill>
                  <a:srgbClr val="323232"/>
                </a:solidFill>
                <a:latin typeface="Times New Roman"/>
                <a:cs typeface="Times New Roman"/>
              </a:rPr>
              <a:t> </a:t>
            </a:r>
            <a:r>
              <a:rPr sz="2600" spc="-10" dirty="0">
                <a:solidFill>
                  <a:srgbClr val="323232"/>
                </a:solidFill>
                <a:latin typeface="Times New Roman"/>
                <a:cs typeface="Times New Roman"/>
              </a:rPr>
              <a:t>treated, </a:t>
            </a:r>
            <a:r>
              <a:rPr sz="2600" dirty="0">
                <a:solidFill>
                  <a:srgbClr val="323232"/>
                </a:solidFill>
                <a:latin typeface="Times New Roman"/>
                <a:cs typeface="Times New Roman"/>
              </a:rPr>
              <a:t>stabilized</a:t>
            </a:r>
            <a:r>
              <a:rPr sz="2600" spc="-45" dirty="0">
                <a:solidFill>
                  <a:srgbClr val="323232"/>
                </a:solidFill>
                <a:latin typeface="Times New Roman"/>
                <a:cs typeface="Times New Roman"/>
              </a:rPr>
              <a:t> </a:t>
            </a:r>
            <a:r>
              <a:rPr sz="2600" dirty="0">
                <a:solidFill>
                  <a:srgbClr val="323232"/>
                </a:solidFill>
                <a:latin typeface="Times New Roman"/>
                <a:cs typeface="Times New Roman"/>
              </a:rPr>
              <a:t>and</a:t>
            </a:r>
            <a:r>
              <a:rPr sz="2600" spc="-40" dirty="0">
                <a:solidFill>
                  <a:srgbClr val="323232"/>
                </a:solidFill>
                <a:latin typeface="Times New Roman"/>
                <a:cs typeface="Times New Roman"/>
              </a:rPr>
              <a:t> </a:t>
            </a:r>
            <a:r>
              <a:rPr sz="2600" dirty="0">
                <a:solidFill>
                  <a:srgbClr val="323232"/>
                </a:solidFill>
                <a:latin typeface="Times New Roman"/>
                <a:cs typeface="Times New Roman"/>
              </a:rPr>
              <a:t>transferred,</a:t>
            </a:r>
            <a:r>
              <a:rPr sz="2600" spc="-40" dirty="0">
                <a:solidFill>
                  <a:srgbClr val="323232"/>
                </a:solidFill>
                <a:latin typeface="Times New Roman"/>
                <a:cs typeface="Times New Roman"/>
              </a:rPr>
              <a:t> </a:t>
            </a:r>
            <a:r>
              <a:rPr sz="2600" dirty="0">
                <a:solidFill>
                  <a:srgbClr val="323232"/>
                </a:solidFill>
                <a:latin typeface="Times New Roman"/>
                <a:cs typeface="Times New Roman"/>
              </a:rPr>
              <a:t>or</a:t>
            </a:r>
            <a:r>
              <a:rPr sz="2600" spc="-40" dirty="0">
                <a:solidFill>
                  <a:srgbClr val="323232"/>
                </a:solidFill>
                <a:latin typeface="Times New Roman"/>
                <a:cs typeface="Times New Roman"/>
              </a:rPr>
              <a:t> </a:t>
            </a:r>
            <a:r>
              <a:rPr sz="2600" spc="-10" dirty="0">
                <a:solidFill>
                  <a:srgbClr val="323232"/>
                </a:solidFill>
                <a:latin typeface="Times New Roman"/>
                <a:cs typeface="Times New Roman"/>
              </a:rPr>
              <a:t>discharged</a:t>
            </a:r>
            <a:r>
              <a:rPr lang="en-US" sz="2600" spc="-10" dirty="0">
                <a:solidFill>
                  <a:srgbClr val="323232"/>
                </a:solidFill>
                <a:latin typeface="Times New Roman"/>
                <a:cs typeface="Times New Roman"/>
              </a:rPr>
              <a:t>.</a:t>
            </a:r>
            <a:endParaRPr sz="2600" dirty="0">
              <a:latin typeface="Times New Roman"/>
              <a:cs typeface="Times New Roman"/>
            </a:endParaRPr>
          </a:p>
          <a:p>
            <a:pPr marL="355600" marR="5080" indent="-342900">
              <a:lnSpc>
                <a:spcPct val="100000"/>
              </a:lnSpc>
              <a:spcBef>
                <a:spcPts val="560"/>
              </a:spcBef>
              <a:buClr>
                <a:srgbClr val="578963"/>
              </a:buClr>
              <a:buFont typeface="Wingdings"/>
              <a:buChar char=""/>
              <a:tabLst>
                <a:tab pos="355600" algn="l"/>
              </a:tabLst>
            </a:pPr>
            <a:r>
              <a:rPr sz="2800" dirty="0">
                <a:solidFill>
                  <a:srgbClr val="323232"/>
                </a:solidFill>
                <a:latin typeface="Times New Roman"/>
                <a:cs typeface="Times New Roman"/>
              </a:rPr>
              <a:t>The</a:t>
            </a:r>
            <a:r>
              <a:rPr sz="2800" spc="-35" dirty="0">
                <a:solidFill>
                  <a:srgbClr val="323232"/>
                </a:solidFill>
                <a:latin typeface="Times New Roman"/>
                <a:cs typeface="Times New Roman"/>
              </a:rPr>
              <a:t> </a:t>
            </a:r>
            <a:r>
              <a:rPr sz="2800" dirty="0">
                <a:solidFill>
                  <a:srgbClr val="323232"/>
                </a:solidFill>
                <a:latin typeface="Times New Roman"/>
                <a:cs typeface="Times New Roman"/>
              </a:rPr>
              <a:t>log</a:t>
            </a:r>
            <a:r>
              <a:rPr sz="2800" spc="-30" dirty="0">
                <a:solidFill>
                  <a:srgbClr val="323232"/>
                </a:solidFill>
                <a:latin typeface="Times New Roman"/>
                <a:cs typeface="Times New Roman"/>
              </a:rPr>
              <a:t> </a:t>
            </a:r>
            <a:r>
              <a:rPr sz="2800" dirty="0">
                <a:solidFill>
                  <a:srgbClr val="323232"/>
                </a:solidFill>
                <a:latin typeface="Times New Roman"/>
                <a:cs typeface="Times New Roman"/>
              </a:rPr>
              <a:t>is</a:t>
            </a:r>
            <a:r>
              <a:rPr sz="2800" spc="-30" dirty="0">
                <a:solidFill>
                  <a:srgbClr val="323232"/>
                </a:solidFill>
                <a:latin typeface="Times New Roman"/>
                <a:cs typeface="Times New Roman"/>
              </a:rPr>
              <a:t> </a:t>
            </a:r>
            <a:r>
              <a:rPr sz="2800" dirty="0">
                <a:solidFill>
                  <a:srgbClr val="323232"/>
                </a:solidFill>
                <a:latin typeface="Times New Roman"/>
                <a:cs typeface="Times New Roman"/>
              </a:rPr>
              <a:t>inclusive</a:t>
            </a:r>
            <a:r>
              <a:rPr sz="2800" spc="-30" dirty="0">
                <a:solidFill>
                  <a:srgbClr val="323232"/>
                </a:solidFill>
                <a:latin typeface="Times New Roman"/>
                <a:cs typeface="Times New Roman"/>
              </a:rPr>
              <a:t> </a:t>
            </a:r>
            <a:r>
              <a:rPr sz="2800" dirty="0">
                <a:solidFill>
                  <a:srgbClr val="323232"/>
                </a:solidFill>
                <a:latin typeface="Times New Roman"/>
                <a:cs typeface="Times New Roman"/>
              </a:rPr>
              <a:t>of</a:t>
            </a:r>
            <a:r>
              <a:rPr sz="2800" spc="-30" dirty="0">
                <a:solidFill>
                  <a:srgbClr val="323232"/>
                </a:solidFill>
                <a:latin typeface="Times New Roman"/>
                <a:cs typeface="Times New Roman"/>
              </a:rPr>
              <a:t> </a:t>
            </a:r>
            <a:r>
              <a:rPr sz="2800" dirty="0">
                <a:solidFill>
                  <a:srgbClr val="323232"/>
                </a:solidFill>
                <a:latin typeface="Times New Roman"/>
                <a:cs typeface="Times New Roman"/>
              </a:rPr>
              <a:t>patients</a:t>
            </a:r>
            <a:r>
              <a:rPr sz="2800" spc="-35" dirty="0">
                <a:solidFill>
                  <a:srgbClr val="323232"/>
                </a:solidFill>
                <a:latin typeface="Times New Roman"/>
                <a:cs typeface="Times New Roman"/>
              </a:rPr>
              <a:t> </a:t>
            </a:r>
            <a:r>
              <a:rPr sz="2800" dirty="0">
                <a:solidFill>
                  <a:srgbClr val="323232"/>
                </a:solidFill>
                <a:latin typeface="Times New Roman"/>
                <a:cs typeface="Times New Roman"/>
              </a:rPr>
              <a:t>presenting</a:t>
            </a:r>
            <a:r>
              <a:rPr sz="2800" spc="-30" dirty="0">
                <a:solidFill>
                  <a:srgbClr val="323232"/>
                </a:solidFill>
                <a:latin typeface="Times New Roman"/>
                <a:cs typeface="Times New Roman"/>
              </a:rPr>
              <a:t> </a:t>
            </a:r>
            <a:r>
              <a:rPr sz="2800" dirty="0">
                <a:solidFill>
                  <a:srgbClr val="323232"/>
                </a:solidFill>
                <a:latin typeface="Times New Roman"/>
                <a:cs typeface="Times New Roman"/>
              </a:rPr>
              <a:t>for</a:t>
            </a:r>
            <a:r>
              <a:rPr sz="2800" spc="-30" dirty="0">
                <a:solidFill>
                  <a:srgbClr val="323232"/>
                </a:solidFill>
                <a:latin typeface="Times New Roman"/>
                <a:cs typeface="Times New Roman"/>
              </a:rPr>
              <a:t> </a:t>
            </a:r>
            <a:r>
              <a:rPr sz="2800" spc="-10" dirty="0">
                <a:solidFill>
                  <a:srgbClr val="323232"/>
                </a:solidFill>
                <a:latin typeface="Times New Roman"/>
                <a:cs typeface="Times New Roman"/>
              </a:rPr>
              <a:t>labor </a:t>
            </a:r>
            <a:r>
              <a:rPr sz="2800" dirty="0">
                <a:solidFill>
                  <a:srgbClr val="323232"/>
                </a:solidFill>
                <a:latin typeface="Times New Roman"/>
                <a:cs typeface="Times New Roman"/>
              </a:rPr>
              <a:t>and</a:t>
            </a:r>
            <a:r>
              <a:rPr sz="2800" spc="-15" dirty="0">
                <a:solidFill>
                  <a:srgbClr val="323232"/>
                </a:solidFill>
                <a:latin typeface="Times New Roman"/>
                <a:cs typeface="Times New Roman"/>
              </a:rPr>
              <a:t> </a:t>
            </a:r>
            <a:r>
              <a:rPr sz="2800" spc="-10" dirty="0">
                <a:solidFill>
                  <a:srgbClr val="323232"/>
                </a:solidFill>
                <a:latin typeface="Times New Roman"/>
                <a:cs typeface="Times New Roman"/>
              </a:rPr>
              <a:t>delivery.</a:t>
            </a:r>
            <a:endParaRPr sz="2800" dirty="0">
              <a:latin typeface="Times New Roman"/>
              <a:cs typeface="Times New Roman"/>
            </a:endParaRPr>
          </a:p>
        </p:txBody>
      </p:sp>
      <p:pic>
        <p:nvPicPr>
          <p:cNvPr id="4" name="object 4"/>
          <p:cNvPicPr/>
          <p:nvPr/>
        </p:nvPicPr>
        <p:blipFill>
          <a:blip r:embed="rId2" cstate="print"/>
          <a:stretch>
            <a:fillRect/>
          </a:stretch>
        </p:blipFill>
        <p:spPr>
          <a:xfrm>
            <a:off x="3592829" y="4876800"/>
            <a:ext cx="2736507" cy="182422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32821" y="367665"/>
            <a:ext cx="7496294" cy="566822"/>
          </a:xfrm>
          <a:prstGeom prst="rect">
            <a:avLst/>
          </a:prstGeom>
        </p:spPr>
        <p:txBody>
          <a:bodyPr vert="horz" wrap="square" lIns="0" tIns="12700" rIns="0" bIns="0" rtlCol="0">
            <a:spAutoFit/>
          </a:bodyPr>
          <a:lstStyle/>
          <a:p>
            <a:pPr marL="12700">
              <a:lnSpc>
                <a:spcPct val="100000"/>
              </a:lnSpc>
              <a:spcBef>
                <a:spcPts val="100"/>
              </a:spcBef>
              <a:tabLst>
                <a:tab pos="2523490" algn="l"/>
              </a:tabLst>
            </a:pPr>
            <a:r>
              <a:rPr sz="3600" spc="-10" dirty="0"/>
              <a:t>EMTALA</a:t>
            </a:r>
          </a:p>
        </p:txBody>
      </p:sp>
      <p:sp>
        <p:nvSpPr>
          <p:cNvPr id="5" name="object 5"/>
          <p:cNvSpPr txBox="1">
            <a:spLocks noGrp="1"/>
          </p:cNvSpPr>
          <p:nvPr>
            <p:ph type="sldNum" sz="quarter" idx="12"/>
          </p:nvPr>
        </p:nvSpPr>
        <p:spPr>
          <a:prstGeom prst="rect">
            <a:avLst/>
          </a:prstGeom>
        </p:spPr>
        <p:txBody>
          <a:bodyPr vert="horz" wrap="square" lIns="0" tIns="0" rIns="0" bIns="0" rtlCol="0">
            <a:spAutoFit/>
          </a:bodyPr>
          <a:lstStyle/>
          <a:p>
            <a:pPr marL="38100">
              <a:lnSpc>
                <a:spcPts val="1625"/>
              </a:lnSpc>
            </a:pPr>
            <a:fld id="{81D60167-4931-47E6-BA6A-407CBD079E47}" type="slidenum">
              <a:rPr spc="-25" dirty="0"/>
              <a:t>18</a:t>
            </a:fld>
            <a:endParaRPr spc="-25" dirty="0"/>
          </a:p>
        </p:txBody>
      </p:sp>
      <p:sp>
        <p:nvSpPr>
          <p:cNvPr id="3" name="object 3"/>
          <p:cNvSpPr txBox="1"/>
          <p:nvPr/>
        </p:nvSpPr>
        <p:spPr>
          <a:xfrm>
            <a:off x="1004506" y="1560195"/>
            <a:ext cx="7009193" cy="2941831"/>
          </a:xfrm>
          <a:prstGeom prst="rect">
            <a:avLst/>
          </a:prstGeom>
        </p:spPr>
        <p:txBody>
          <a:bodyPr vert="horz" wrap="square" lIns="0" tIns="12700" rIns="0" bIns="0" rtlCol="0">
            <a:spAutoFit/>
          </a:bodyPr>
          <a:lstStyle/>
          <a:p>
            <a:pPr marL="581660" marR="175260" indent="-548640">
              <a:lnSpc>
                <a:spcPct val="100000"/>
              </a:lnSpc>
              <a:spcBef>
                <a:spcPts val="100"/>
              </a:spcBef>
            </a:pPr>
            <a:r>
              <a:rPr sz="2800" dirty="0">
                <a:solidFill>
                  <a:srgbClr val="323232"/>
                </a:solidFill>
                <a:latin typeface="Times New Roman"/>
                <a:cs typeface="Times New Roman"/>
              </a:rPr>
              <a:t>All</a:t>
            </a:r>
            <a:r>
              <a:rPr sz="2800" spc="-35" dirty="0">
                <a:solidFill>
                  <a:srgbClr val="323232"/>
                </a:solidFill>
                <a:latin typeface="Times New Roman"/>
                <a:cs typeface="Times New Roman"/>
              </a:rPr>
              <a:t> </a:t>
            </a:r>
            <a:r>
              <a:rPr lang="en-US" sz="2800" spc="-35" dirty="0">
                <a:solidFill>
                  <a:srgbClr val="323232"/>
                </a:solidFill>
                <a:latin typeface="Times New Roman"/>
                <a:cs typeface="Times New Roman"/>
              </a:rPr>
              <a:t>hospital </a:t>
            </a:r>
            <a:r>
              <a:rPr sz="2800" dirty="0">
                <a:solidFill>
                  <a:srgbClr val="323232"/>
                </a:solidFill>
                <a:latin typeface="Times New Roman"/>
                <a:cs typeface="Times New Roman"/>
              </a:rPr>
              <a:t>staff</a:t>
            </a:r>
            <a:r>
              <a:rPr sz="2800" spc="-30" dirty="0">
                <a:solidFill>
                  <a:srgbClr val="323232"/>
                </a:solidFill>
                <a:latin typeface="Times New Roman"/>
                <a:cs typeface="Times New Roman"/>
              </a:rPr>
              <a:t> </a:t>
            </a:r>
            <a:r>
              <a:rPr sz="2800" dirty="0">
                <a:solidFill>
                  <a:srgbClr val="323232"/>
                </a:solidFill>
                <a:latin typeface="Times New Roman"/>
                <a:cs typeface="Times New Roman"/>
              </a:rPr>
              <a:t>members</a:t>
            </a:r>
            <a:r>
              <a:rPr sz="2800" spc="-35" dirty="0">
                <a:solidFill>
                  <a:srgbClr val="323232"/>
                </a:solidFill>
                <a:latin typeface="Times New Roman"/>
                <a:cs typeface="Times New Roman"/>
              </a:rPr>
              <a:t> </a:t>
            </a:r>
            <a:r>
              <a:rPr sz="2800" spc="-20" dirty="0">
                <a:solidFill>
                  <a:srgbClr val="323232"/>
                </a:solidFill>
                <a:latin typeface="Times New Roman"/>
                <a:cs typeface="Times New Roman"/>
              </a:rPr>
              <a:t>have </a:t>
            </a:r>
            <a:r>
              <a:rPr sz="2800" dirty="0">
                <a:solidFill>
                  <a:srgbClr val="323232"/>
                </a:solidFill>
                <a:latin typeface="Times New Roman"/>
                <a:cs typeface="Times New Roman"/>
              </a:rPr>
              <a:t>responsibility</a:t>
            </a:r>
            <a:r>
              <a:rPr sz="2800" spc="-70" dirty="0">
                <a:solidFill>
                  <a:srgbClr val="323232"/>
                </a:solidFill>
                <a:latin typeface="Times New Roman"/>
                <a:cs typeface="Times New Roman"/>
              </a:rPr>
              <a:t> </a:t>
            </a:r>
            <a:r>
              <a:rPr sz="2800" spc="-10" dirty="0">
                <a:solidFill>
                  <a:srgbClr val="323232"/>
                </a:solidFill>
                <a:latin typeface="Times New Roman"/>
                <a:cs typeface="Times New Roman"/>
              </a:rPr>
              <a:t>through</a:t>
            </a:r>
            <a:r>
              <a:rPr lang="en-US" sz="2800" spc="-10" dirty="0">
                <a:solidFill>
                  <a:srgbClr val="323232"/>
                </a:solidFill>
                <a:latin typeface="Times New Roman"/>
                <a:cs typeface="Times New Roman"/>
              </a:rPr>
              <a:t> </a:t>
            </a:r>
            <a:r>
              <a:rPr sz="2800" spc="-10" dirty="0">
                <a:solidFill>
                  <a:srgbClr val="323232"/>
                </a:solidFill>
                <a:latin typeface="Times New Roman"/>
                <a:cs typeface="Times New Roman"/>
              </a:rPr>
              <a:t>EMTALA.</a:t>
            </a:r>
            <a:endParaRPr sz="2800" dirty="0">
              <a:latin typeface="Times New Roman"/>
              <a:cs typeface="Times New Roman"/>
            </a:endParaRPr>
          </a:p>
          <a:p>
            <a:pPr marL="260985" marR="59690" indent="-248920">
              <a:lnSpc>
                <a:spcPct val="100000"/>
              </a:lnSpc>
              <a:spcBef>
                <a:spcPts val="570"/>
              </a:spcBef>
            </a:pPr>
            <a:r>
              <a:rPr sz="2800" dirty="0">
                <a:solidFill>
                  <a:srgbClr val="323232"/>
                </a:solidFill>
                <a:latin typeface="Times New Roman"/>
                <a:cs typeface="Times New Roman"/>
              </a:rPr>
              <a:t>If</a:t>
            </a:r>
            <a:r>
              <a:rPr sz="2800" spc="-35" dirty="0">
                <a:solidFill>
                  <a:srgbClr val="323232"/>
                </a:solidFill>
                <a:latin typeface="Times New Roman"/>
                <a:cs typeface="Times New Roman"/>
              </a:rPr>
              <a:t> </a:t>
            </a:r>
            <a:r>
              <a:rPr sz="2800" dirty="0">
                <a:solidFill>
                  <a:srgbClr val="323232"/>
                </a:solidFill>
                <a:latin typeface="Times New Roman"/>
                <a:cs typeface="Times New Roman"/>
              </a:rPr>
              <a:t>YOU</a:t>
            </a:r>
            <a:r>
              <a:rPr sz="2800" spc="-35" dirty="0">
                <a:solidFill>
                  <a:srgbClr val="323232"/>
                </a:solidFill>
                <a:latin typeface="Times New Roman"/>
                <a:cs typeface="Times New Roman"/>
              </a:rPr>
              <a:t> </a:t>
            </a:r>
            <a:r>
              <a:rPr sz="2800" dirty="0">
                <a:solidFill>
                  <a:srgbClr val="323232"/>
                </a:solidFill>
                <a:latin typeface="Times New Roman"/>
                <a:cs typeface="Times New Roman"/>
              </a:rPr>
              <a:t>discover</a:t>
            </a:r>
            <a:r>
              <a:rPr sz="2800" spc="-35" dirty="0">
                <a:solidFill>
                  <a:srgbClr val="323232"/>
                </a:solidFill>
                <a:latin typeface="Times New Roman"/>
                <a:cs typeface="Times New Roman"/>
              </a:rPr>
              <a:t> </a:t>
            </a:r>
            <a:r>
              <a:rPr sz="2800" dirty="0">
                <a:solidFill>
                  <a:srgbClr val="323232"/>
                </a:solidFill>
                <a:latin typeface="Times New Roman"/>
                <a:cs typeface="Times New Roman"/>
              </a:rPr>
              <a:t>a</a:t>
            </a:r>
            <a:r>
              <a:rPr sz="2800" spc="-35" dirty="0">
                <a:solidFill>
                  <a:srgbClr val="323232"/>
                </a:solidFill>
                <a:latin typeface="Times New Roman"/>
                <a:cs typeface="Times New Roman"/>
              </a:rPr>
              <a:t> </a:t>
            </a:r>
            <a:r>
              <a:rPr sz="2800" dirty="0">
                <a:solidFill>
                  <a:srgbClr val="323232"/>
                </a:solidFill>
                <a:latin typeface="Times New Roman"/>
                <a:cs typeface="Times New Roman"/>
              </a:rPr>
              <a:t>patient</a:t>
            </a:r>
            <a:r>
              <a:rPr sz="2800" spc="-35" dirty="0">
                <a:solidFill>
                  <a:srgbClr val="323232"/>
                </a:solidFill>
                <a:latin typeface="Times New Roman"/>
                <a:cs typeface="Times New Roman"/>
              </a:rPr>
              <a:t> </a:t>
            </a:r>
            <a:r>
              <a:rPr sz="2800" spc="-25" dirty="0">
                <a:solidFill>
                  <a:srgbClr val="323232"/>
                </a:solidFill>
                <a:latin typeface="Times New Roman"/>
                <a:cs typeface="Times New Roman"/>
              </a:rPr>
              <a:t>in </a:t>
            </a:r>
            <a:r>
              <a:rPr sz="2800" dirty="0">
                <a:solidFill>
                  <a:srgbClr val="323232"/>
                </a:solidFill>
                <a:latin typeface="Times New Roman"/>
                <a:cs typeface="Times New Roman"/>
              </a:rPr>
              <a:t>need</a:t>
            </a:r>
            <a:r>
              <a:rPr sz="2800" spc="-45" dirty="0">
                <a:solidFill>
                  <a:srgbClr val="323232"/>
                </a:solidFill>
                <a:latin typeface="Times New Roman"/>
                <a:cs typeface="Times New Roman"/>
              </a:rPr>
              <a:t> </a:t>
            </a:r>
            <a:r>
              <a:rPr sz="2800" dirty="0">
                <a:solidFill>
                  <a:srgbClr val="323232"/>
                </a:solidFill>
                <a:latin typeface="Times New Roman"/>
                <a:cs typeface="Times New Roman"/>
              </a:rPr>
              <a:t>of</a:t>
            </a:r>
            <a:r>
              <a:rPr sz="2800" spc="-30" dirty="0">
                <a:solidFill>
                  <a:srgbClr val="323232"/>
                </a:solidFill>
                <a:latin typeface="Times New Roman"/>
                <a:cs typeface="Times New Roman"/>
              </a:rPr>
              <a:t> </a:t>
            </a:r>
            <a:r>
              <a:rPr sz="2800" dirty="0">
                <a:solidFill>
                  <a:srgbClr val="323232"/>
                </a:solidFill>
                <a:latin typeface="Times New Roman"/>
                <a:cs typeface="Times New Roman"/>
              </a:rPr>
              <a:t>medical</a:t>
            </a:r>
            <a:r>
              <a:rPr sz="2800" spc="-35" dirty="0">
                <a:solidFill>
                  <a:srgbClr val="323232"/>
                </a:solidFill>
                <a:latin typeface="Times New Roman"/>
                <a:cs typeface="Times New Roman"/>
              </a:rPr>
              <a:t> </a:t>
            </a:r>
            <a:r>
              <a:rPr sz="2800" dirty="0">
                <a:solidFill>
                  <a:srgbClr val="323232"/>
                </a:solidFill>
                <a:latin typeface="Times New Roman"/>
                <a:cs typeface="Times New Roman"/>
              </a:rPr>
              <a:t>attention</a:t>
            </a:r>
            <a:r>
              <a:rPr sz="2800" spc="-30" dirty="0">
                <a:solidFill>
                  <a:srgbClr val="323232"/>
                </a:solidFill>
                <a:latin typeface="Times New Roman"/>
                <a:cs typeface="Times New Roman"/>
              </a:rPr>
              <a:t> </a:t>
            </a:r>
            <a:r>
              <a:rPr sz="2800" spc="-50" dirty="0">
                <a:solidFill>
                  <a:srgbClr val="323232"/>
                </a:solidFill>
                <a:latin typeface="Times New Roman"/>
                <a:cs typeface="Times New Roman"/>
              </a:rPr>
              <a:t>~</a:t>
            </a:r>
            <a:endParaRPr sz="2800" dirty="0">
              <a:latin typeface="Times New Roman"/>
              <a:cs typeface="Times New Roman"/>
            </a:endParaRPr>
          </a:p>
          <a:p>
            <a:pPr marL="248285" marR="46990" indent="-1270">
              <a:lnSpc>
                <a:spcPts val="2870"/>
              </a:lnSpc>
              <a:spcBef>
                <a:spcPts val="90"/>
              </a:spcBef>
            </a:pPr>
            <a:r>
              <a:rPr sz="2800" dirty="0">
                <a:solidFill>
                  <a:srgbClr val="323232"/>
                </a:solidFill>
                <a:latin typeface="Times New Roman"/>
                <a:cs typeface="Times New Roman"/>
              </a:rPr>
              <a:t>in</a:t>
            </a:r>
            <a:r>
              <a:rPr sz="2800" spc="-45" dirty="0">
                <a:solidFill>
                  <a:srgbClr val="323232"/>
                </a:solidFill>
                <a:latin typeface="Times New Roman"/>
                <a:cs typeface="Times New Roman"/>
              </a:rPr>
              <a:t> </a:t>
            </a:r>
            <a:r>
              <a:rPr sz="2800" dirty="0">
                <a:solidFill>
                  <a:srgbClr val="323232"/>
                </a:solidFill>
                <a:latin typeface="Times New Roman"/>
                <a:cs typeface="Times New Roman"/>
              </a:rPr>
              <a:t>ANY</a:t>
            </a:r>
            <a:r>
              <a:rPr sz="2800" spc="-40" dirty="0">
                <a:solidFill>
                  <a:srgbClr val="323232"/>
                </a:solidFill>
                <a:latin typeface="Times New Roman"/>
                <a:cs typeface="Times New Roman"/>
              </a:rPr>
              <a:t> </a:t>
            </a:r>
            <a:r>
              <a:rPr sz="2800" dirty="0">
                <a:solidFill>
                  <a:srgbClr val="323232"/>
                </a:solidFill>
                <a:latin typeface="Times New Roman"/>
                <a:cs typeface="Times New Roman"/>
              </a:rPr>
              <a:t>location,</a:t>
            </a:r>
            <a:r>
              <a:rPr sz="2800" spc="-40" dirty="0">
                <a:solidFill>
                  <a:srgbClr val="323232"/>
                </a:solidFill>
                <a:latin typeface="Times New Roman"/>
                <a:cs typeface="Times New Roman"/>
              </a:rPr>
              <a:t> </a:t>
            </a:r>
            <a:r>
              <a:rPr sz="2800" spc="-10" dirty="0">
                <a:solidFill>
                  <a:srgbClr val="323232"/>
                </a:solidFill>
                <a:latin typeface="Times New Roman"/>
                <a:cs typeface="Times New Roman"/>
              </a:rPr>
              <a:t>please </a:t>
            </a:r>
            <a:r>
              <a:rPr sz="2800" dirty="0">
                <a:solidFill>
                  <a:srgbClr val="323232"/>
                </a:solidFill>
                <a:latin typeface="Times New Roman"/>
                <a:cs typeface="Times New Roman"/>
              </a:rPr>
              <a:t>assure</a:t>
            </a:r>
            <a:r>
              <a:rPr sz="2800" spc="-50" dirty="0">
                <a:solidFill>
                  <a:srgbClr val="323232"/>
                </a:solidFill>
                <a:latin typeface="Times New Roman"/>
                <a:cs typeface="Times New Roman"/>
              </a:rPr>
              <a:t> </a:t>
            </a:r>
            <a:r>
              <a:rPr sz="2800" dirty="0">
                <a:solidFill>
                  <a:srgbClr val="323232"/>
                </a:solidFill>
                <a:latin typeface="Times New Roman"/>
                <a:cs typeface="Times New Roman"/>
              </a:rPr>
              <a:t>they</a:t>
            </a:r>
            <a:r>
              <a:rPr sz="2800" spc="-40" dirty="0">
                <a:solidFill>
                  <a:srgbClr val="323232"/>
                </a:solidFill>
                <a:latin typeface="Times New Roman"/>
                <a:cs typeface="Times New Roman"/>
              </a:rPr>
              <a:t> </a:t>
            </a:r>
            <a:r>
              <a:rPr sz="2800" dirty="0">
                <a:solidFill>
                  <a:srgbClr val="323232"/>
                </a:solidFill>
                <a:latin typeface="Times New Roman"/>
                <a:cs typeface="Times New Roman"/>
              </a:rPr>
              <a:t>receive</a:t>
            </a:r>
            <a:r>
              <a:rPr sz="2800" spc="-40" dirty="0">
                <a:solidFill>
                  <a:srgbClr val="323232"/>
                </a:solidFill>
                <a:latin typeface="Times New Roman"/>
                <a:cs typeface="Times New Roman"/>
              </a:rPr>
              <a:t> </a:t>
            </a:r>
            <a:r>
              <a:rPr sz="2800" dirty="0">
                <a:solidFill>
                  <a:srgbClr val="323232"/>
                </a:solidFill>
                <a:latin typeface="Times New Roman"/>
                <a:cs typeface="Times New Roman"/>
              </a:rPr>
              <a:t>the</a:t>
            </a:r>
            <a:r>
              <a:rPr sz="2800" spc="-40" dirty="0">
                <a:solidFill>
                  <a:srgbClr val="323232"/>
                </a:solidFill>
                <a:latin typeface="Times New Roman"/>
                <a:cs typeface="Times New Roman"/>
              </a:rPr>
              <a:t> </a:t>
            </a:r>
            <a:r>
              <a:rPr sz="2800" spc="-20" dirty="0">
                <a:solidFill>
                  <a:srgbClr val="323232"/>
                </a:solidFill>
                <a:latin typeface="Times New Roman"/>
                <a:cs typeface="Times New Roman"/>
              </a:rPr>
              <a:t>care</a:t>
            </a:r>
            <a:r>
              <a:rPr lang="en-US" sz="2800" spc="-20" dirty="0">
                <a:solidFill>
                  <a:srgbClr val="323232"/>
                </a:solidFill>
                <a:latin typeface="Times New Roman"/>
                <a:cs typeface="Times New Roman"/>
              </a:rPr>
              <a:t> </a:t>
            </a:r>
            <a:r>
              <a:rPr sz="2800" dirty="0">
                <a:solidFill>
                  <a:srgbClr val="323232"/>
                </a:solidFill>
                <a:latin typeface="Times New Roman"/>
                <a:cs typeface="Times New Roman"/>
              </a:rPr>
              <a:t>needed</a:t>
            </a:r>
            <a:r>
              <a:rPr sz="2800" spc="-25" dirty="0">
                <a:solidFill>
                  <a:srgbClr val="323232"/>
                </a:solidFill>
                <a:latin typeface="Times New Roman"/>
                <a:cs typeface="Times New Roman"/>
              </a:rPr>
              <a:t> </a:t>
            </a:r>
            <a:r>
              <a:rPr sz="2800" dirty="0">
                <a:solidFill>
                  <a:srgbClr val="323232"/>
                </a:solidFill>
                <a:latin typeface="Times New Roman"/>
                <a:cs typeface="Times New Roman"/>
              </a:rPr>
              <a:t>by</a:t>
            </a:r>
            <a:r>
              <a:rPr sz="2800" spc="-20" dirty="0">
                <a:solidFill>
                  <a:srgbClr val="323232"/>
                </a:solidFill>
                <a:latin typeface="Times New Roman"/>
                <a:cs typeface="Times New Roman"/>
              </a:rPr>
              <a:t> </a:t>
            </a:r>
            <a:r>
              <a:rPr sz="2800" dirty="0">
                <a:solidFill>
                  <a:srgbClr val="323232"/>
                </a:solidFill>
                <a:latin typeface="Times New Roman"/>
                <a:cs typeface="Times New Roman"/>
              </a:rPr>
              <a:t>taking</a:t>
            </a:r>
            <a:r>
              <a:rPr sz="2800" spc="-20" dirty="0">
                <a:solidFill>
                  <a:srgbClr val="323232"/>
                </a:solidFill>
                <a:latin typeface="Times New Roman"/>
                <a:cs typeface="Times New Roman"/>
              </a:rPr>
              <a:t> </a:t>
            </a:r>
            <a:r>
              <a:rPr sz="2800" dirty="0">
                <a:solidFill>
                  <a:srgbClr val="323232"/>
                </a:solidFill>
                <a:latin typeface="Times New Roman"/>
                <a:cs typeface="Times New Roman"/>
              </a:rPr>
              <a:t>the</a:t>
            </a:r>
            <a:r>
              <a:rPr sz="2800" spc="-20" dirty="0">
                <a:solidFill>
                  <a:srgbClr val="323232"/>
                </a:solidFill>
                <a:latin typeface="Times New Roman"/>
                <a:cs typeface="Times New Roman"/>
              </a:rPr>
              <a:t> </a:t>
            </a:r>
            <a:r>
              <a:rPr sz="2800" spc="-10" dirty="0">
                <a:solidFill>
                  <a:srgbClr val="323232"/>
                </a:solidFill>
                <a:latin typeface="Times New Roman"/>
                <a:cs typeface="Times New Roman"/>
              </a:rPr>
              <a:t>patient </a:t>
            </a:r>
            <a:r>
              <a:rPr sz="2800" dirty="0">
                <a:solidFill>
                  <a:srgbClr val="323232"/>
                </a:solidFill>
                <a:latin typeface="Times New Roman"/>
                <a:cs typeface="Times New Roman"/>
              </a:rPr>
              <a:t>to</a:t>
            </a:r>
            <a:r>
              <a:rPr sz="2800" spc="-25" dirty="0">
                <a:solidFill>
                  <a:srgbClr val="323232"/>
                </a:solidFill>
                <a:latin typeface="Times New Roman"/>
                <a:cs typeface="Times New Roman"/>
              </a:rPr>
              <a:t> </a:t>
            </a:r>
            <a:r>
              <a:rPr sz="2800" dirty="0">
                <a:solidFill>
                  <a:srgbClr val="323232"/>
                </a:solidFill>
                <a:latin typeface="Times New Roman"/>
                <a:cs typeface="Times New Roman"/>
              </a:rPr>
              <a:t>the</a:t>
            </a:r>
            <a:r>
              <a:rPr sz="2800" spc="-10" dirty="0">
                <a:solidFill>
                  <a:srgbClr val="323232"/>
                </a:solidFill>
                <a:latin typeface="Times New Roman"/>
                <a:cs typeface="Times New Roman"/>
              </a:rPr>
              <a:t> Emergency </a:t>
            </a:r>
            <a:r>
              <a:rPr sz="2800" dirty="0">
                <a:solidFill>
                  <a:srgbClr val="323232"/>
                </a:solidFill>
                <a:latin typeface="Times New Roman"/>
                <a:cs typeface="Times New Roman"/>
              </a:rPr>
              <a:t>Department</a:t>
            </a:r>
            <a:r>
              <a:rPr sz="2800" spc="-50" dirty="0">
                <a:solidFill>
                  <a:srgbClr val="323232"/>
                </a:solidFill>
                <a:latin typeface="Times New Roman"/>
                <a:cs typeface="Times New Roman"/>
              </a:rPr>
              <a:t> </a:t>
            </a:r>
            <a:r>
              <a:rPr sz="2800" dirty="0">
                <a:solidFill>
                  <a:srgbClr val="323232"/>
                </a:solidFill>
                <a:latin typeface="Times New Roman"/>
                <a:cs typeface="Times New Roman"/>
              </a:rPr>
              <a:t>or</a:t>
            </a:r>
            <a:r>
              <a:rPr sz="2800" spc="-40" dirty="0">
                <a:solidFill>
                  <a:srgbClr val="323232"/>
                </a:solidFill>
                <a:latin typeface="Times New Roman"/>
                <a:cs typeface="Times New Roman"/>
              </a:rPr>
              <a:t> </a:t>
            </a:r>
            <a:r>
              <a:rPr sz="2800" dirty="0">
                <a:solidFill>
                  <a:srgbClr val="323232"/>
                </a:solidFill>
                <a:latin typeface="Times New Roman"/>
                <a:cs typeface="Times New Roman"/>
              </a:rPr>
              <a:t>calling</a:t>
            </a:r>
            <a:r>
              <a:rPr sz="2800" spc="-35" dirty="0">
                <a:solidFill>
                  <a:srgbClr val="323232"/>
                </a:solidFill>
                <a:latin typeface="Times New Roman"/>
                <a:cs typeface="Times New Roman"/>
              </a:rPr>
              <a:t> </a:t>
            </a:r>
            <a:r>
              <a:rPr sz="2800" spc="-25" dirty="0">
                <a:solidFill>
                  <a:srgbClr val="323232"/>
                </a:solidFill>
                <a:latin typeface="Times New Roman"/>
                <a:cs typeface="Times New Roman"/>
              </a:rPr>
              <a:t>911</a:t>
            </a:r>
            <a:r>
              <a:rPr lang="en-US" sz="2800" spc="-25" dirty="0">
                <a:solidFill>
                  <a:srgbClr val="323232"/>
                </a:solidFill>
                <a:latin typeface="Times New Roman"/>
                <a:cs typeface="Times New Roman"/>
              </a:rPr>
              <a:t>.</a:t>
            </a:r>
            <a:endParaRPr sz="2800" dirty="0">
              <a:latin typeface="Times New Roman"/>
              <a:cs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32821" y="367665"/>
            <a:ext cx="7496294" cy="1120820"/>
          </a:xfrm>
          <a:prstGeom prst="rect">
            <a:avLst/>
          </a:prstGeom>
        </p:spPr>
        <p:txBody>
          <a:bodyPr vert="horz" wrap="square" lIns="0" tIns="12700" rIns="0" bIns="0" rtlCol="0">
            <a:spAutoFit/>
          </a:bodyPr>
          <a:lstStyle/>
          <a:p>
            <a:pPr marL="12700">
              <a:lnSpc>
                <a:spcPct val="100000"/>
              </a:lnSpc>
              <a:spcBef>
                <a:spcPts val="100"/>
              </a:spcBef>
              <a:tabLst>
                <a:tab pos="2523490" algn="l"/>
              </a:tabLst>
            </a:pPr>
            <a:r>
              <a:rPr sz="3600" spc="-10" dirty="0"/>
              <a:t>EMTALA</a:t>
            </a:r>
            <a:br>
              <a:rPr lang="en-US" sz="3600" spc="-10" dirty="0"/>
            </a:br>
            <a:r>
              <a:rPr lang="en-US" sz="3600" spc="-10" dirty="0"/>
              <a:t>          New </a:t>
            </a:r>
            <a:endParaRPr sz="3600" spc="-10" dirty="0"/>
          </a:p>
        </p:txBody>
      </p:sp>
      <p:sp>
        <p:nvSpPr>
          <p:cNvPr id="5" name="object 5"/>
          <p:cNvSpPr txBox="1">
            <a:spLocks noGrp="1"/>
          </p:cNvSpPr>
          <p:nvPr>
            <p:ph type="sldNum" sz="quarter" idx="12"/>
          </p:nvPr>
        </p:nvSpPr>
        <p:spPr>
          <a:prstGeom prst="rect">
            <a:avLst/>
          </a:prstGeom>
        </p:spPr>
        <p:txBody>
          <a:bodyPr vert="horz" wrap="square" lIns="0" tIns="0" rIns="0" bIns="0" rtlCol="0">
            <a:spAutoFit/>
          </a:bodyPr>
          <a:lstStyle/>
          <a:p>
            <a:pPr marL="38100">
              <a:lnSpc>
                <a:spcPts val="1625"/>
              </a:lnSpc>
            </a:pPr>
            <a:fld id="{81D60167-4931-47E6-BA6A-407CBD079E47}" type="slidenum">
              <a:rPr spc="-25" dirty="0"/>
              <a:t>19</a:t>
            </a:fld>
            <a:endParaRPr spc="-25" dirty="0"/>
          </a:p>
        </p:txBody>
      </p:sp>
      <p:sp>
        <p:nvSpPr>
          <p:cNvPr id="3" name="object 3"/>
          <p:cNvSpPr txBox="1"/>
          <p:nvPr/>
        </p:nvSpPr>
        <p:spPr>
          <a:xfrm>
            <a:off x="1004506" y="1560195"/>
            <a:ext cx="7414059" cy="4826962"/>
          </a:xfrm>
          <a:prstGeom prst="rect">
            <a:avLst/>
          </a:prstGeom>
        </p:spPr>
        <p:txBody>
          <a:bodyPr vert="horz" wrap="square" lIns="0" tIns="12700" rIns="0" bIns="0" rtlCol="0">
            <a:spAutoFit/>
          </a:bodyPr>
          <a:lstStyle/>
          <a:p>
            <a:pPr marL="581660" marR="175260" indent="-548640">
              <a:lnSpc>
                <a:spcPct val="100000"/>
              </a:lnSpc>
              <a:spcBef>
                <a:spcPts val="100"/>
              </a:spcBef>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The content of the MSE varies according to the individual’s presenting signs and symptoms and the capabilities of the hospital. It can be as simple or as complex, as needed, to determine if an EMC exists. </a:t>
            </a:r>
          </a:p>
          <a:p>
            <a:pPr marL="581660" marR="175260" indent="-548640">
              <a:lnSpc>
                <a:spcPct val="100000"/>
              </a:lnSpc>
              <a:spcBef>
                <a:spcPts val="100"/>
              </a:spcBef>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MSEs must be conducted by Qualified Medical Personnel (QMP), which may include physicians, nurse practitioners, physician’s assistants, or RNs trained to perform MSEs and acting within the scope of their State Practice Act. </a:t>
            </a:r>
          </a:p>
          <a:p>
            <a:pPr marL="581660" marR="175260" indent="-548640">
              <a:lnSpc>
                <a:spcPct val="100000"/>
              </a:lnSpc>
              <a:spcBef>
                <a:spcPts val="100"/>
              </a:spcBef>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Hospitals may use telehealth equipment to perform the MSE by the QMP if clinically appropriate. The QMP may be on-campus (e.g., using telehealth to self-contain) or offsite (e.g., due to staffing shortages). </a:t>
            </a:r>
            <a:endParaRPr sz="2800" dirty="0">
              <a:solidFill>
                <a:schemeClr val="bg1"/>
              </a:solidFill>
              <a:latin typeface="Times New Roman"/>
              <a:cs typeface="Times New Roman"/>
            </a:endParaRPr>
          </a:p>
        </p:txBody>
      </p:sp>
    </p:spTree>
    <p:extLst>
      <p:ext uri="{BB962C8B-B14F-4D97-AF65-F5344CB8AC3E}">
        <p14:creationId xmlns:p14="http://schemas.microsoft.com/office/powerpoint/2010/main" val="1867691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612900" y="398054"/>
            <a:ext cx="4401185" cy="566181"/>
          </a:xfrm>
          <a:prstGeom prst="rect">
            <a:avLst/>
          </a:prstGeom>
        </p:spPr>
        <p:txBody>
          <a:bodyPr vert="horz" wrap="square" lIns="0" tIns="12065" rIns="0" bIns="0" rtlCol="0">
            <a:spAutoFit/>
          </a:bodyPr>
          <a:lstStyle/>
          <a:p>
            <a:pPr marL="12700">
              <a:lnSpc>
                <a:spcPct val="100000"/>
              </a:lnSpc>
              <a:spcBef>
                <a:spcPts val="95"/>
              </a:spcBef>
            </a:pPr>
            <a:r>
              <a:rPr sz="3600" spc="-10" dirty="0"/>
              <a:t>EMTALA</a:t>
            </a:r>
            <a:endParaRPr sz="3600" dirty="0"/>
          </a:p>
        </p:txBody>
      </p:sp>
      <p:sp>
        <p:nvSpPr>
          <p:cNvPr id="6" name="object 6"/>
          <p:cNvSpPr txBox="1">
            <a:spLocks noGrp="1"/>
          </p:cNvSpPr>
          <p:nvPr>
            <p:ph type="sldNum" sz="quarter" idx="12"/>
          </p:nvPr>
        </p:nvSpPr>
        <p:spPr>
          <a:prstGeom prst="rect">
            <a:avLst/>
          </a:prstGeom>
        </p:spPr>
        <p:txBody>
          <a:bodyPr vert="horz" wrap="square" lIns="0" tIns="0" rIns="0" bIns="0" rtlCol="0">
            <a:spAutoFit/>
          </a:bodyPr>
          <a:lstStyle/>
          <a:p>
            <a:pPr marL="38100">
              <a:lnSpc>
                <a:spcPts val="1625"/>
              </a:lnSpc>
            </a:pPr>
            <a:fld id="{81D60167-4931-47E6-BA6A-407CBD079E47}" type="slidenum">
              <a:rPr spc="-25" dirty="0"/>
              <a:t>2</a:t>
            </a:fld>
            <a:endParaRPr spc="-25" dirty="0"/>
          </a:p>
        </p:txBody>
      </p:sp>
      <p:sp>
        <p:nvSpPr>
          <p:cNvPr id="4" name="object 4"/>
          <p:cNvSpPr txBox="1"/>
          <p:nvPr/>
        </p:nvSpPr>
        <p:spPr>
          <a:xfrm>
            <a:off x="1231900" y="1121228"/>
            <a:ext cx="7229074" cy="4955843"/>
          </a:xfrm>
          <a:prstGeom prst="rect">
            <a:avLst/>
          </a:prstGeom>
        </p:spPr>
        <p:txBody>
          <a:bodyPr vert="horz" wrap="square" lIns="0" tIns="61594" rIns="0" bIns="0" rtlCol="0">
            <a:spAutoFit/>
          </a:bodyPr>
          <a:lstStyle/>
          <a:p>
            <a:pPr marL="342900" marR="5080" indent="-342900" algn="l">
              <a:buFont typeface="Arial" panose="020B0604020202020204" pitchFamily="34" charset="0"/>
              <a:buChar char="•"/>
            </a:pPr>
            <a:r>
              <a:rPr lang="en-US" sz="2400" dirty="0">
                <a:solidFill>
                  <a:srgbClr val="323232"/>
                </a:solidFill>
                <a:latin typeface="Times New Roman"/>
                <a:cs typeface="Times New Roman"/>
              </a:rPr>
              <a:t>Medicare participating hospitals must adhere to the Emergency Medical Treatment and Labor Act (EMTALA) statute codified at §1867 of the Social Security Act, (the Act) </a:t>
            </a:r>
          </a:p>
          <a:p>
            <a:pPr marR="5080" algn="l"/>
            <a:endParaRPr lang="en-US" sz="1000" dirty="0">
              <a:solidFill>
                <a:srgbClr val="323232"/>
              </a:solidFill>
              <a:latin typeface="Times New Roman"/>
              <a:cs typeface="Times New Roman"/>
            </a:endParaRPr>
          </a:p>
          <a:p>
            <a:pPr marL="342900" marR="5080" indent="-342900" algn="l">
              <a:buFont typeface="Arial" panose="020B0604020202020204" pitchFamily="34" charset="0"/>
              <a:buChar char="•"/>
            </a:pPr>
            <a:r>
              <a:rPr lang="en-US" sz="2400" dirty="0">
                <a:solidFill>
                  <a:srgbClr val="323232"/>
                </a:solidFill>
                <a:latin typeface="Times New Roman"/>
                <a:cs typeface="Times New Roman"/>
              </a:rPr>
              <a:t>the accompanying regulations in 42 CFR §489.24 and</a:t>
            </a:r>
          </a:p>
          <a:p>
            <a:pPr marR="5080" algn="l"/>
            <a:endParaRPr lang="en-US" sz="1000" dirty="0">
              <a:solidFill>
                <a:srgbClr val="323232"/>
              </a:solidFill>
              <a:latin typeface="Times New Roman"/>
              <a:cs typeface="Times New Roman"/>
            </a:endParaRPr>
          </a:p>
          <a:p>
            <a:pPr marL="342900" marR="5080" indent="-342900" algn="l">
              <a:buFont typeface="Arial" panose="020B0604020202020204" pitchFamily="34" charset="0"/>
              <a:buChar char="•"/>
            </a:pPr>
            <a:r>
              <a:rPr lang="en-US" sz="2400" dirty="0">
                <a:solidFill>
                  <a:srgbClr val="323232"/>
                </a:solidFill>
                <a:latin typeface="Times New Roman"/>
                <a:cs typeface="Times New Roman"/>
              </a:rPr>
              <a:t>the related requirements at 42 CFR 489.20(l), (m), (q),  and (r). </a:t>
            </a:r>
          </a:p>
          <a:p>
            <a:pPr marR="5080" algn="l"/>
            <a:endParaRPr lang="en-US" sz="1000" dirty="0">
              <a:solidFill>
                <a:srgbClr val="323232"/>
              </a:solidFill>
              <a:latin typeface="Times New Roman"/>
              <a:cs typeface="Times New Roman"/>
            </a:endParaRPr>
          </a:p>
          <a:p>
            <a:pPr marL="342900" marR="5080" indent="-342900" algn="l">
              <a:buFont typeface="Arial" panose="020B0604020202020204" pitchFamily="34" charset="0"/>
              <a:buChar char="•"/>
            </a:pPr>
            <a:r>
              <a:rPr lang="en-US" sz="2400" b="1" dirty="0">
                <a:solidFill>
                  <a:srgbClr val="323232"/>
                </a:solidFill>
                <a:latin typeface="Times New Roman"/>
                <a:cs typeface="Times New Roman"/>
              </a:rPr>
              <a:t>EMTALA requires hospitals with emergency departments to provide an appropriate medical screening examination (MSE) to any individual who comes to the emergency department and requests such an examination or treatment. </a:t>
            </a:r>
            <a:endParaRPr sz="2400" b="1" dirty="0">
              <a:latin typeface="Times New Roman"/>
              <a:cs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32821" y="367665"/>
            <a:ext cx="7496294" cy="1120820"/>
          </a:xfrm>
          <a:prstGeom prst="rect">
            <a:avLst/>
          </a:prstGeom>
        </p:spPr>
        <p:txBody>
          <a:bodyPr vert="horz" wrap="square" lIns="0" tIns="12700" rIns="0" bIns="0" rtlCol="0">
            <a:spAutoFit/>
          </a:bodyPr>
          <a:lstStyle/>
          <a:p>
            <a:pPr marL="12700">
              <a:lnSpc>
                <a:spcPct val="100000"/>
              </a:lnSpc>
              <a:spcBef>
                <a:spcPts val="100"/>
              </a:spcBef>
              <a:tabLst>
                <a:tab pos="2523490" algn="l"/>
              </a:tabLst>
            </a:pPr>
            <a:r>
              <a:rPr sz="3600" spc="-10" dirty="0"/>
              <a:t>EMTALA</a:t>
            </a:r>
            <a:br>
              <a:rPr lang="en-US" sz="3600" spc="-10" dirty="0"/>
            </a:br>
            <a:r>
              <a:rPr lang="en-US" sz="3600" spc="-10" dirty="0"/>
              <a:t>          New </a:t>
            </a:r>
            <a:endParaRPr sz="3600" spc="-10" dirty="0"/>
          </a:p>
        </p:txBody>
      </p:sp>
      <p:sp>
        <p:nvSpPr>
          <p:cNvPr id="5" name="object 5"/>
          <p:cNvSpPr txBox="1">
            <a:spLocks noGrp="1"/>
          </p:cNvSpPr>
          <p:nvPr>
            <p:ph type="sldNum" sz="quarter" idx="12"/>
          </p:nvPr>
        </p:nvSpPr>
        <p:spPr>
          <a:prstGeom prst="rect">
            <a:avLst/>
          </a:prstGeom>
        </p:spPr>
        <p:txBody>
          <a:bodyPr vert="horz" wrap="square" lIns="0" tIns="0" rIns="0" bIns="0" rtlCol="0">
            <a:spAutoFit/>
          </a:bodyPr>
          <a:lstStyle/>
          <a:p>
            <a:pPr marL="38100">
              <a:lnSpc>
                <a:spcPts val="1625"/>
              </a:lnSpc>
            </a:pPr>
            <a:fld id="{81D60167-4931-47E6-BA6A-407CBD079E47}" type="slidenum">
              <a:rPr spc="-25" dirty="0"/>
              <a:t>20</a:t>
            </a:fld>
            <a:endParaRPr spc="-25" dirty="0"/>
          </a:p>
        </p:txBody>
      </p:sp>
      <p:sp>
        <p:nvSpPr>
          <p:cNvPr id="3" name="object 3"/>
          <p:cNvSpPr txBox="1"/>
          <p:nvPr/>
        </p:nvSpPr>
        <p:spPr>
          <a:xfrm>
            <a:off x="1004506" y="1560195"/>
            <a:ext cx="7085394" cy="4532010"/>
          </a:xfrm>
          <a:prstGeom prst="rect">
            <a:avLst/>
          </a:prstGeom>
        </p:spPr>
        <p:txBody>
          <a:bodyPr vert="horz" wrap="square" lIns="0" tIns="12700" rIns="0" bIns="0" rtlCol="0">
            <a:spAutoFit/>
          </a:bodyPr>
          <a:lstStyle/>
          <a:p>
            <a:pPr marL="581660" marR="175260" indent="-548640">
              <a:lnSpc>
                <a:spcPct val="100000"/>
              </a:lnSpc>
              <a:spcBef>
                <a:spcPts val="100"/>
              </a:spcBef>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Either way, the QMP must be performing within the scope of their state practice act and approved by the Hospital’s Governing Body to perform </a:t>
            </a:r>
            <a:r>
              <a:rPr lang="en-US" sz="2400" dirty="0" err="1">
                <a:solidFill>
                  <a:schemeClr val="bg1"/>
                </a:solidFill>
                <a:latin typeface="Times New Roman" panose="02020603050405020304" pitchFamily="18" charset="0"/>
                <a:cs typeface="Times New Roman" panose="02020603050405020304" pitchFamily="18" charset="0"/>
              </a:rPr>
              <a:t>MSEs.</a:t>
            </a:r>
            <a:r>
              <a:rPr lang="en-US" sz="2400" dirty="0">
                <a:solidFill>
                  <a:schemeClr val="bg1"/>
                </a:solidFill>
                <a:latin typeface="Times New Roman" panose="02020603050405020304" pitchFamily="18" charset="0"/>
                <a:cs typeface="Times New Roman" panose="02020603050405020304" pitchFamily="18" charset="0"/>
              </a:rPr>
              <a:t> </a:t>
            </a:r>
          </a:p>
          <a:p>
            <a:pPr marL="581660" marR="175260" indent="-548640">
              <a:lnSpc>
                <a:spcPct val="100000"/>
              </a:lnSpc>
              <a:spcBef>
                <a:spcPts val="100"/>
              </a:spcBef>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The use of telehealth equipment to provide evaluation of individuals who have not physically presented to the hospital for treatment does not create an EMTALA liability. </a:t>
            </a:r>
          </a:p>
          <a:p>
            <a:pPr marL="581660" marR="175260" indent="-548640">
              <a:lnSpc>
                <a:spcPct val="100000"/>
              </a:lnSpc>
              <a:spcBef>
                <a:spcPts val="100"/>
              </a:spcBef>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The hospital must provide stabilizing treatment (or appropriate transfer) to individuals found to have an EMC, including moving them as needed from the alternative site to another on-campus department</a:t>
            </a:r>
            <a:r>
              <a:rPr lang="en-US" sz="2800" dirty="0">
                <a:solidFill>
                  <a:schemeClr val="bg1"/>
                </a:solidFill>
              </a:rPr>
              <a:t>.</a:t>
            </a:r>
            <a:endParaRPr sz="2800" dirty="0">
              <a:solidFill>
                <a:schemeClr val="bg1"/>
              </a:solidFill>
              <a:latin typeface="Times New Roman"/>
              <a:cs typeface="Times New Roman"/>
            </a:endParaRPr>
          </a:p>
        </p:txBody>
      </p:sp>
    </p:spTree>
    <p:extLst>
      <p:ext uri="{BB962C8B-B14F-4D97-AF65-F5344CB8AC3E}">
        <p14:creationId xmlns:p14="http://schemas.microsoft.com/office/powerpoint/2010/main" val="3072559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32821" y="367665"/>
            <a:ext cx="7496294" cy="1120820"/>
          </a:xfrm>
          <a:prstGeom prst="rect">
            <a:avLst/>
          </a:prstGeom>
        </p:spPr>
        <p:txBody>
          <a:bodyPr vert="horz" wrap="square" lIns="0" tIns="12700" rIns="0" bIns="0" rtlCol="0">
            <a:spAutoFit/>
          </a:bodyPr>
          <a:lstStyle/>
          <a:p>
            <a:pPr marL="12700">
              <a:lnSpc>
                <a:spcPct val="100000"/>
              </a:lnSpc>
              <a:spcBef>
                <a:spcPts val="100"/>
              </a:spcBef>
              <a:tabLst>
                <a:tab pos="2523490" algn="l"/>
              </a:tabLst>
            </a:pPr>
            <a:r>
              <a:rPr sz="3600" spc="-10" dirty="0"/>
              <a:t>EMTALA</a:t>
            </a:r>
            <a:br>
              <a:rPr lang="en-US" sz="3600" spc="-10" dirty="0"/>
            </a:br>
            <a:r>
              <a:rPr lang="en-US" sz="3600" spc="-10" dirty="0"/>
              <a:t>          New </a:t>
            </a:r>
            <a:endParaRPr sz="3600" spc="-10" dirty="0"/>
          </a:p>
        </p:txBody>
      </p:sp>
      <p:sp>
        <p:nvSpPr>
          <p:cNvPr id="5" name="object 5"/>
          <p:cNvSpPr txBox="1">
            <a:spLocks noGrp="1"/>
          </p:cNvSpPr>
          <p:nvPr>
            <p:ph type="sldNum" sz="quarter" idx="12"/>
          </p:nvPr>
        </p:nvSpPr>
        <p:spPr>
          <a:prstGeom prst="rect">
            <a:avLst/>
          </a:prstGeom>
        </p:spPr>
        <p:txBody>
          <a:bodyPr vert="horz" wrap="square" lIns="0" tIns="0" rIns="0" bIns="0" rtlCol="0">
            <a:spAutoFit/>
          </a:bodyPr>
          <a:lstStyle/>
          <a:p>
            <a:pPr marL="38100">
              <a:lnSpc>
                <a:spcPts val="1625"/>
              </a:lnSpc>
            </a:pPr>
            <a:fld id="{81D60167-4931-47E6-BA6A-407CBD079E47}" type="slidenum">
              <a:rPr spc="-25" dirty="0"/>
              <a:t>21</a:t>
            </a:fld>
            <a:endParaRPr spc="-25" dirty="0"/>
          </a:p>
        </p:txBody>
      </p:sp>
      <p:sp>
        <p:nvSpPr>
          <p:cNvPr id="6" name="TextBox 5">
            <a:extLst>
              <a:ext uri="{FF2B5EF4-FFF2-40B4-BE49-F238E27FC236}">
                <a16:creationId xmlns:a16="http://schemas.microsoft.com/office/drawing/2014/main" id="{93E54BC4-EDFF-782C-82BF-106E533E877A}"/>
              </a:ext>
            </a:extLst>
          </p:cNvPr>
          <p:cNvSpPr txBox="1"/>
          <p:nvPr/>
        </p:nvSpPr>
        <p:spPr>
          <a:xfrm>
            <a:off x="850900" y="1488485"/>
            <a:ext cx="6937105" cy="4893647"/>
          </a:xfrm>
          <a:prstGeom prst="rect">
            <a:avLst/>
          </a:prstGeom>
          <a:noFill/>
        </p:spPr>
        <p:txBody>
          <a:bodyPr wrap="square">
            <a:spAutoFit/>
          </a:bodyPr>
          <a:lstStyle/>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Communities may set up screening/testing clinics at sites not under the control of a hospital (such as a mall or retail parking lot).</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There is no EMTALA obligation at these sites even if hospital personnel perform the screening or testing. </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Hospitals and community officials may encourage the public to go to these sites instead of the hospital for screening of viral respiratory illness. However, a hospital may not tell individuals who have already come to its ED to go to the off-site location for the MSE until they have been provided a MSE and determined not to have an EMC. </a:t>
            </a:r>
          </a:p>
        </p:txBody>
      </p:sp>
    </p:spTree>
    <p:extLst>
      <p:ext uri="{BB962C8B-B14F-4D97-AF65-F5344CB8AC3E}">
        <p14:creationId xmlns:p14="http://schemas.microsoft.com/office/powerpoint/2010/main" val="2152264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32821" y="367665"/>
            <a:ext cx="7496294" cy="1120820"/>
          </a:xfrm>
          <a:prstGeom prst="rect">
            <a:avLst/>
          </a:prstGeom>
        </p:spPr>
        <p:txBody>
          <a:bodyPr vert="horz" wrap="square" lIns="0" tIns="12700" rIns="0" bIns="0" rtlCol="0">
            <a:spAutoFit/>
          </a:bodyPr>
          <a:lstStyle/>
          <a:p>
            <a:pPr marL="12700">
              <a:lnSpc>
                <a:spcPct val="100000"/>
              </a:lnSpc>
              <a:spcBef>
                <a:spcPts val="100"/>
              </a:spcBef>
              <a:tabLst>
                <a:tab pos="2523490" algn="l"/>
              </a:tabLst>
            </a:pPr>
            <a:r>
              <a:rPr sz="3600" spc="-10" dirty="0"/>
              <a:t>EMTALA</a:t>
            </a:r>
            <a:br>
              <a:rPr lang="en-US" sz="3600" spc="-10" dirty="0"/>
            </a:br>
            <a:r>
              <a:rPr lang="en-US" sz="3600" spc="-10" dirty="0"/>
              <a:t>          New </a:t>
            </a:r>
            <a:endParaRPr sz="3600" spc="-10" dirty="0"/>
          </a:p>
        </p:txBody>
      </p:sp>
      <p:sp>
        <p:nvSpPr>
          <p:cNvPr id="5" name="object 5"/>
          <p:cNvSpPr txBox="1">
            <a:spLocks noGrp="1"/>
          </p:cNvSpPr>
          <p:nvPr>
            <p:ph type="sldNum" sz="quarter" idx="12"/>
          </p:nvPr>
        </p:nvSpPr>
        <p:spPr>
          <a:prstGeom prst="rect">
            <a:avLst/>
          </a:prstGeom>
        </p:spPr>
        <p:txBody>
          <a:bodyPr vert="horz" wrap="square" lIns="0" tIns="0" rIns="0" bIns="0" rtlCol="0">
            <a:spAutoFit/>
          </a:bodyPr>
          <a:lstStyle/>
          <a:p>
            <a:pPr marL="38100">
              <a:lnSpc>
                <a:spcPts val="1625"/>
              </a:lnSpc>
            </a:pPr>
            <a:fld id="{81D60167-4931-47E6-BA6A-407CBD079E47}" type="slidenum">
              <a:rPr spc="-25" dirty="0"/>
              <a:t>22</a:t>
            </a:fld>
            <a:endParaRPr spc="-25" dirty="0"/>
          </a:p>
        </p:txBody>
      </p:sp>
      <p:sp>
        <p:nvSpPr>
          <p:cNvPr id="6" name="TextBox 5">
            <a:extLst>
              <a:ext uri="{FF2B5EF4-FFF2-40B4-BE49-F238E27FC236}">
                <a16:creationId xmlns:a16="http://schemas.microsoft.com/office/drawing/2014/main" id="{93E54BC4-EDFF-782C-82BF-106E533E877A}"/>
              </a:ext>
            </a:extLst>
          </p:cNvPr>
          <p:cNvSpPr txBox="1"/>
          <p:nvPr/>
        </p:nvSpPr>
        <p:spPr>
          <a:xfrm>
            <a:off x="1003300" y="1521971"/>
            <a:ext cx="6858000" cy="4524315"/>
          </a:xfrm>
          <a:prstGeom prst="rect">
            <a:avLst/>
          </a:prstGeom>
          <a:noFill/>
        </p:spPr>
        <p:txBody>
          <a:bodyPr wrap="square">
            <a:spAutoFit/>
          </a:bodyPr>
          <a:lstStyle/>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Communities are encouraged to staff the sites with medical personnel trained to evaluate individuals with viral respiratory illness. </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There should be protocols or a process in place to safely transport patients who arrive in medical distress and need to be admitted to the hospital which may be as simple as calling 911.</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In preparation for a pandemic of any viral illness, the community, its local hospitals and EMS are encouraged to plan for referral and transport of individuals needing additional medical attention on an emergent basis.</a:t>
            </a:r>
          </a:p>
        </p:txBody>
      </p:sp>
    </p:spTree>
    <p:extLst>
      <p:ext uri="{BB962C8B-B14F-4D97-AF65-F5344CB8AC3E}">
        <p14:creationId xmlns:p14="http://schemas.microsoft.com/office/powerpoint/2010/main" val="2778991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32821" y="367665"/>
            <a:ext cx="7496294" cy="1120820"/>
          </a:xfrm>
          <a:prstGeom prst="rect">
            <a:avLst/>
          </a:prstGeom>
        </p:spPr>
        <p:txBody>
          <a:bodyPr vert="horz" wrap="square" lIns="0" tIns="12700" rIns="0" bIns="0" rtlCol="0">
            <a:spAutoFit/>
          </a:bodyPr>
          <a:lstStyle/>
          <a:p>
            <a:pPr marL="12700">
              <a:lnSpc>
                <a:spcPct val="100000"/>
              </a:lnSpc>
              <a:spcBef>
                <a:spcPts val="100"/>
              </a:spcBef>
              <a:tabLst>
                <a:tab pos="2523490" algn="l"/>
              </a:tabLst>
            </a:pPr>
            <a:r>
              <a:rPr sz="3600" spc="-10" dirty="0"/>
              <a:t>EMTALA</a:t>
            </a:r>
            <a:br>
              <a:rPr lang="en-US" sz="3600" spc="-10" dirty="0"/>
            </a:br>
            <a:r>
              <a:rPr lang="en-US" sz="3600" spc="-10" dirty="0"/>
              <a:t>          New </a:t>
            </a:r>
            <a:endParaRPr sz="3600" spc="-10" dirty="0"/>
          </a:p>
        </p:txBody>
      </p:sp>
      <p:sp>
        <p:nvSpPr>
          <p:cNvPr id="5" name="object 5"/>
          <p:cNvSpPr txBox="1">
            <a:spLocks noGrp="1"/>
          </p:cNvSpPr>
          <p:nvPr>
            <p:ph type="sldNum" sz="quarter" idx="12"/>
          </p:nvPr>
        </p:nvSpPr>
        <p:spPr>
          <a:prstGeom prst="rect">
            <a:avLst/>
          </a:prstGeom>
        </p:spPr>
        <p:txBody>
          <a:bodyPr vert="horz" wrap="square" lIns="0" tIns="0" rIns="0" bIns="0" rtlCol="0">
            <a:spAutoFit/>
          </a:bodyPr>
          <a:lstStyle/>
          <a:p>
            <a:pPr marL="38100">
              <a:lnSpc>
                <a:spcPts val="1625"/>
              </a:lnSpc>
            </a:pPr>
            <a:fld id="{81D60167-4931-47E6-BA6A-407CBD079E47}" type="slidenum">
              <a:rPr spc="-25" dirty="0"/>
              <a:t>23</a:t>
            </a:fld>
            <a:endParaRPr spc="-25" dirty="0"/>
          </a:p>
        </p:txBody>
      </p:sp>
      <p:sp>
        <p:nvSpPr>
          <p:cNvPr id="6" name="TextBox 5">
            <a:extLst>
              <a:ext uri="{FF2B5EF4-FFF2-40B4-BE49-F238E27FC236}">
                <a16:creationId xmlns:a16="http://schemas.microsoft.com/office/drawing/2014/main" id="{93E54BC4-EDFF-782C-82BF-106E533E877A}"/>
              </a:ext>
            </a:extLst>
          </p:cNvPr>
          <p:cNvSpPr txBox="1"/>
          <p:nvPr/>
        </p:nvSpPr>
        <p:spPr>
          <a:xfrm>
            <a:off x="903376" y="1682750"/>
            <a:ext cx="6858000" cy="1200329"/>
          </a:xfrm>
          <a:prstGeom prst="rect">
            <a:avLst/>
          </a:prstGeom>
          <a:noFill/>
        </p:spPr>
        <p:txBody>
          <a:bodyPr wrap="square">
            <a:spAutoFit/>
          </a:bodyPr>
          <a:lstStyle/>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Drive through testing sites established for COVID-19 testing purposes-only do not have EMTALA implications</a:t>
            </a:r>
          </a:p>
        </p:txBody>
      </p:sp>
    </p:spTree>
    <p:extLst>
      <p:ext uri="{BB962C8B-B14F-4D97-AF65-F5344CB8AC3E}">
        <p14:creationId xmlns:p14="http://schemas.microsoft.com/office/powerpoint/2010/main" val="3019290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32821" y="367665"/>
            <a:ext cx="7496294" cy="1120820"/>
          </a:xfrm>
          <a:prstGeom prst="rect">
            <a:avLst/>
          </a:prstGeom>
        </p:spPr>
        <p:txBody>
          <a:bodyPr vert="horz" wrap="square" lIns="0" tIns="12700" rIns="0" bIns="0" rtlCol="0">
            <a:spAutoFit/>
          </a:bodyPr>
          <a:lstStyle/>
          <a:p>
            <a:pPr marL="12700">
              <a:lnSpc>
                <a:spcPct val="100000"/>
              </a:lnSpc>
              <a:spcBef>
                <a:spcPts val="100"/>
              </a:spcBef>
              <a:tabLst>
                <a:tab pos="2523490" algn="l"/>
              </a:tabLst>
            </a:pPr>
            <a:r>
              <a:rPr sz="3600" spc="-10" dirty="0"/>
              <a:t>EMTALA</a:t>
            </a:r>
            <a:br>
              <a:rPr lang="en-US" sz="3600" spc="-10" dirty="0"/>
            </a:br>
            <a:r>
              <a:rPr lang="en-US" sz="3600" spc="-10" dirty="0"/>
              <a:t>          Filing Claims </a:t>
            </a:r>
            <a:endParaRPr sz="3600" spc="-10" dirty="0"/>
          </a:p>
        </p:txBody>
      </p:sp>
      <p:sp>
        <p:nvSpPr>
          <p:cNvPr id="5" name="object 5"/>
          <p:cNvSpPr txBox="1">
            <a:spLocks noGrp="1"/>
          </p:cNvSpPr>
          <p:nvPr>
            <p:ph type="sldNum" sz="quarter" idx="12"/>
          </p:nvPr>
        </p:nvSpPr>
        <p:spPr>
          <a:prstGeom prst="rect">
            <a:avLst/>
          </a:prstGeom>
        </p:spPr>
        <p:txBody>
          <a:bodyPr vert="horz" wrap="square" lIns="0" tIns="0" rIns="0" bIns="0" rtlCol="0">
            <a:spAutoFit/>
          </a:bodyPr>
          <a:lstStyle/>
          <a:p>
            <a:pPr marL="38100">
              <a:lnSpc>
                <a:spcPts val="1625"/>
              </a:lnSpc>
            </a:pPr>
            <a:fld id="{81D60167-4931-47E6-BA6A-407CBD079E47}" type="slidenum">
              <a:rPr spc="-25" dirty="0"/>
              <a:t>24</a:t>
            </a:fld>
            <a:endParaRPr spc="-25" dirty="0"/>
          </a:p>
        </p:txBody>
      </p:sp>
      <p:sp>
        <p:nvSpPr>
          <p:cNvPr id="6" name="TextBox 5">
            <a:extLst>
              <a:ext uri="{FF2B5EF4-FFF2-40B4-BE49-F238E27FC236}">
                <a16:creationId xmlns:a16="http://schemas.microsoft.com/office/drawing/2014/main" id="{93E54BC4-EDFF-782C-82BF-106E533E877A}"/>
              </a:ext>
            </a:extLst>
          </p:cNvPr>
          <p:cNvSpPr txBox="1"/>
          <p:nvPr/>
        </p:nvSpPr>
        <p:spPr>
          <a:xfrm>
            <a:off x="903376" y="1682750"/>
            <a:ext cx="6858000" cy="3785652"/>
          </a:xfrm>
          <a:prstGeom prst="rect">
            <a:avLst/>
          </a:prstGeom>
          <a:noFill/>
        </p:spPr>
        <p:txBody>
          <a:bodyPr wrap="square">
            <a:spAutoFit/>
          </a:bodyPr>
          <a:lstStyle/>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Key to proving appropriate patient treatment under EMTALA is the provider’s documentation, of course!</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Ensure physicians, nurse practitioners, and all Emergency Department team members are trained and re-trained on medical requirements and appropriate claim submission.</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Charge capture is important – even if “packaged,” “bundled” or “non-covered,” ensure charge is placed on patient’s claim.</a:t>
            </a:r>
          </a:p>
        </p:txBody>
      </p:sp>
    </p:spTree>
    <p:extLst>
      <p:ext uri="{BB962C8B-B14F-4D97-AF65-F5344CB8AC3E}">
        <p14:creationId xmlns:p14="http://schemas.microsoft.com/office/powerpoint/2010/main" val="2931896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32821" y="367665"/>
            <a:ext cx="7496294" cy="1120820"/>
          </a:xfrm>
          <a:prstGeom prst="rect">
            <a:avLst/>
          </a:prstGeom>
        </p:spPr>
        <p:txBody>
          <a:bodyPr vert="horz" wrap="square" lIns="0" tIns="12700" rIns="0" bIns="0" rtlCol="0">
            <a:spAutoFit/>
          </a:bodyPr>
          <a:lstStyle/>
          <a:p>
            <a:pPr marL="12700">
              <a:lnSpc>
                <a:spcPct val="100000"/>
              </a:lnSpc>
              <a:spcBef>
                <a:spcPts val="100"/>
              </a:spcBef>
              <a:tabLst>
                <a:tab pos="2523490" algn="l"/>
              </a:tabLst>
            </a:pPr>
            <a:r>
              <a:rPr sz="3600" spc="-10" dirty="0"/>
              <a:t>EMTALA</a:t>
            </a:r>
            <a:br>
              <a:rPr lang="en-US" sz="3600" spc="-10" dirty="0"/>
            </a:br>
            <a:r>
              <a:rPr lang="en-US" sz="3600" spc="-10" dirty="0"/>
              <a:t>          Filing Claims </a:t>
            </a:r>
            <a:endParaRPr sz="3600" spc="-10" dirty="0"/>
          </a:p>
        </p:txBody>
      </p:sp>
      <p:sp>
        <p:nvSpPr>
          <p:cNvPr id="5" name="object 5"/>
          <p:cNvSpPr txBox="1">
            <a:spLocks noGrp="1"/>
          </p:cNvSpPr>
          <p:nvPr>
            <p:ph type="sldNum" sz="quarter" idx="12"/>
          </p:nvPr>
        </p:nvSpPr>
        <p:spPr>
          <a:prstGeom prst="rect">
            <a:avLst/>
          </a:prstGeom>
        </p:spPr>
        <p:txBody>
          <a:bodyPr vert="horz" wrap="square" lIns="0" tIns="0" rIns="0" bIns="0" rtlCol="0">
            <a:spAutoFit/>
          </a:bodyPr>
          <a:lstStyle/>
          <a:p>
            <a:pPr marL="38100">
              <a:lnSpc>
                <a:spcPts val="1625"/>
              </a:lnSpc>
            </a:pPr>
            <a:fld id="{81D60167-4931-47E6-BA6A-407CBD079E47}" type="slidenum">
              <a:rPr spc="-25" dirty="0"/>
              <a:t>25</a:t>
            </a:fld>
            <a:endParaRPr spc="-25" dirty="0"/>
          </a:p>
        </p:txBody>
      </p:sp>
      <p:sp>
        <p:nvSpPr>
          <p:cNvPr id="6" name="TextBox 5">
            <a:extLst>
              <a:ext uri="{FF2B5EF4-FFF2-40B4-BE49-F238E27FC236}">
                <a16:creationId xmlns:a16="http://schemas.microsoft.com/office/drawing/2014/main" id="{93E54BC4-EDFF-782C-82BF-106E533E877A}"/>
              </a:ext>
            </a:extLst>
          </p:cNvPr>
          <p:cNvSpPr txBox="1"/>
          <p:nvPr/>
        </p:nvSpPr>
        <p:spPr>
          <a:xfrm>
            <a:off x="903376" y="1682750"/>
            <a:ext cx="6858000" cy="4524315"/>
          </a:xfrm>
          <a:prstGeom prst="rect">
            <a:avLst/>
          </a:prstGeom>
          <a:noFill/>
        </p:spPr>
        <p:txBody>
          <a:bodyPr wrap="square">
            <a:spAutoFit/>
          </a:bodyPr>
          <a:lstStyle/>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Here are some keys to billing for Emergency Medical Treatment and Active Labor Act (EMTALA) services:</a:t>
            </a:r>
          </a:p>
          <a:p>
            <a:pPr marL="1257300" lvl="2"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Bill for all presenting symptoms as noted by the patient. </a:t>
            </a:r>
          </a:p>
          <a:p>
            <a:pPr marL="1257300" lvl="2"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Providers can bill for presenting symptoms or complaints in addition to the principal diagnosis. </a:t>
            </a:r>
          </a:p>
          <a:p>
            <a:pPr marL="1257300" lvl="2"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Use Form Locator 76 – Providers can use Form Locator 76 of the UB-04 claim form to bill for the ICD-10-CM code that represents the patient's reason for the visit. </a:t>
            </a:r>
          </a:p>
        </p:txBody>
      </p:sp>
    </p:spTree>
    <p:extLst>
      <p:ext uri="{BB962C8B-B14F-4D97-AF65-F5344CB8AC3E}">
        <p14:creationId xmlns:p14="http://schemas.microsoft.com/office/powerpoint/2010/main" val="1614676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32821" y="367665"/>
            <a:ext cx="7496294" cy="1120820"/>
          </a:xfrm>
          <a:prstGeom prst="rect">
            <a:avLst/>
          </a:prstGeom>
        </p:spPr>
        <p:txBody>
          <a:bodyPr vert="horz" wrap="square" lIns="0" tIns="12700" rIns="0" bIns="0" rtlCol="0">
            <a:spAutoFit/>
          </a:bodyPr>
          <a:lstStyle/>
          <a:p>
            <a:pPr marL="12700">
              <a:lnSpc>
                <a:spcPct val="100000"/>
              </a:lnSpc>
              <a:spcBef>
                <a:spcPts val="100"/>
              </a:spcBef>
              <a:tabLst>
                <a:tab pos="2523490" algn="l"/>
              </a:tabLst>
            </a:pPr>
            <a:r>
              <a:rPr sz="3600" spc="-10" dirty="0"/>
              <a:t>EMTALA</a:t>
            </a:r>
            <a:br>
              <a:rPr lang="en-US" sz="3600" spc="-10" dirty="0"/>
            </a:br>
            <a:r>
              <a:rPr lang="en-US" sz="3600" spc="-10" dirty="0"/>
              <a:t>          Filing Claims </a:t>
            </a:r>
            <a:endParaRPr sz="3600" spc="-10" dirty="0"/>
          </a:p>
        </p:txBody>
      </p:sp>
      <p:sp>
        <p:nvSpPr>
          <p:cNvPr id="5" name="object 5"/>
          <p:cNvSpPr txBox="1">
            <a:spLocks noGrp="1"/>
          </p:cNvSpPr>
          <p:nvPr>
            <p:ph type="sldNum" sz="quarter" idx="12"/>
          </p:nvPr>
        </p:nvSpPr>
        <p:spPr>
          <a:prstGeom prst="rect">
            <a:avLst/>
          </a:prstGeom>
        </p:spPr>
        <p:txBody>
          <a:bodyPr vert="horz" wrap="square" lIns="0" tIns="0" rIns="0" bIns="0" rtlCol="0">
            <a:spAutoFit/>
          </a:bodyPr>
          <a:lstStyle/>
          <a:p>
            <a:pPr marL="38100">
              <a:lnSpc>
                <a:spcPts val="1625"/>
              </a:lnSpc>
            </a:pPr>
            <a:fld id="{81D60167-4931-47E6-BA6A-407CBD079E47}" type="slidenum">
              <a:rPr spc="-25" dirty="0"/>
              <a:t>26</a:t>
            </a:fld>
            <a:endParaRPr spc="-25" dirty="0"/>
          </a:p>
        </p:txBody>
      </p:sp>
      <p:sp>
        <p:nvSpPr>
          <p:cNvPr id="6" name="TextBox 5">
            <a:extLst>
              <a:ext uri="{FF2B5EF4-FFF2-40B4-BE49-F238E27FC236}">
                <a16:creationId xmlns:a16="http://schemas.microsoft.com/office/drawing/2014/main" id="{93E54BC4-EDFF-782C-82BF-106E533E877A}"/>
              </a:ext>
            </a:extLst>
          </p:cNvPr>
          <p:cNvSpPr txBox="1"/>
          <p:nvPr/>
        </p:nvSpPr>
        <p:spPr>
          <a:xfrm>
            <a:off x="903376" y="1682750"/>
            <a:ext cx="6858000" cy="4524315"/>
          </a:xfrm>
          <a:prstGeom prst="rect">
            <a:avLst/>
          </a:prstGeom>
          <a:noFill/>
        </p:spPr>
        <p:txBody>
          <a:bodyPr wrap="square">
            <a:spAutoFit/>
          </a:bodyPr>
          <a:lstStyle/>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Here are some keys to billing for Emergency Medical Treatment and Active Labor Act (EMTALA) services:</a:t>
            </a:r>
          </a:p>
          <a:p>
            <a:pPr marL="1257300" lvl="2"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Although only one diagnosis code for the reason for the visit may be recorded in</a:t>
            </a:r>
          </a:p>
          <a:p>
            <a:pPr marL="1257300" lvl="2"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Form Locator 76, at the provider’s discretion additional diagnoses not inherent in the final diagnosis may be reported in Form Locators 68 through 75. </a:t>
            </a:r>
          </a:p>
          <a:p>
            <a:pPr marL="342900" indent="-342900">
              <a:buFont typeface="Arial" panose="020B0604020202020204" pitchFamily="34" charset="0"/>
              <a:buChar char="•"/>
            </a:pPr>
            <a:endParaRPr lang="en-US" sz="2400" dirty="0">
              <a:solidFill>
                <a:schemeClr val="bg1"/>
              </a:solidFill>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MLN Matters Number: MM3437 </a:t>
            </a:r>
          </a:p>
          <a:p>
            <a:r>
              <a:rPr lang="en-US" sz="2000" dirty="0">
                <a:latin typeface="Times New Roman" panose="02020603050405020304" pitchFamily="18" charset="0"/>
                <a:cs typeface="Times New Roman" panose="02020603050405020304" pitchFamily="18" charset="0"/>
              </a:rPr>
              <a:t>Related Change Request (CR) #: 3437</a:t>
            </a:r>
            <a:endParaRPr 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1765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12"/>
          </p:nvPr>
        </p:nvSpPr>
        <p:spPr>
          <a:prstGeom prst="rect">
            <a:avLst/>
          </a:prstGeom>
        </p:spPr>
        <p:txBody>
          <a:bodyPr vert="horz" wrap="square" lIns="0" tIns="0" rIns="0" bIns="0" rtlCol="0">
            <a:spAutoFit/>
          </a:bodyPr>
          <a:lstStyle/>
          <a:p>
            <a:pPr marL="38100">
              <a:lnSpc>
                <a:spcPts val="1625"/>
              </a:lnSpc>
            </a:pPr>
            <a:fld id="{81D60167-4931-47E6-BA6A-407CBD079E47}" type="slidenum">
              <a:rPr spc="-25" dirty="0"/>
              <a:t>27</a:t>
            </a:fld>
            <a:endParaRPr spc="-25" dirty="0"/>
          </a:p>
        </p:txBody>
      </p:sp>
      <p:sp>
        <p:nvSpPr>
          <p:cNvPr id="6" name="TextBox 5">
            <a:extLst>
              <a:ext uri="{FF2B5EF4-FFF2-40B4-BE49-F238E27FC236}">
                <a16:creationId xmlns:a16="http://schemas.microsoft.com/office/drawing/2014/main" id="{6EFB132C-3442-7988-2DAB-59635D54BDF1}"/>
              </a:ext>
            </a:extLst>
          </p:cNvPr>
          <p:cNvSpPr txBox="1"/>
          <p:nvPr/>
        </p:nvSpPr>
        <p:spPr>
          <a:xfrm>
            <a:off x="1460500" y="1606550"/>
            <a:ext cx="5715000" cy="3600986"/>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EMTALA</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Questions / Discussion</a:t>
            </a:r>
          </a:p>
          <a:p>
            <a:endParaRPr lang="en-US"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Linda Corley</a:t>
            </a:r>
          </a:p>
          <a:p>
            <a:r>
              <a:rPr lang="en-US" sz="2400" dirty="0">
                <a:latin typeface="Times New Roman" panose="02020603050405020304" pitchFamily="18" charset="0"/>
                <a:cs typeface="Times New Roman" panose="02020603050405020304" pitchFamily="18" charset="0"/>
              </a:rPr>
              <a:t>706 577-2256</a:t>
            </a:r>
          </a:p>
          <a:p>
            <a:r>
              <a:rPr lang="en-US" sz="2400" dirty="0">
                <a:latin typeface="Times New Roman" panose="02020603050405020304" pitchFamily="18" charset="0"/>
                <a:cs typeface="Times New Roman" panose="02020603050405020304" pitchFamily="18" charset="0"/>
                <a:hlinkClick r:id="rId2"/>
              </a:rPr>
              <a:t>lcorley@xtendhealthcare.net</a:t>
            </a:r>
            <a:endParaRPr lang="en-US" sz="24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384300" y="396455"/>
            <a:ext cx="6268151" cy="566181"/>
          </a:xfrm>
          <a:prstGeom prst="rect">
            <a:avLst/>
          </a:prstGeom>
        </p:spPr>
        <p:txBody>
          <a:bodyPr vert="horz" wrap="square" lIns="0" tIns="12065" rIns="0" bIns="0" rtlCol="0">
            <a:spAutoFit/>
          </a:bodyPr>
          <a:lstStyle/>
          <a:p>
            <a:pPr marL="12700">
              <a:lnSpc>
                <a:spcPct val="100000"/>
              </a:lnSpc>
              <a:spcBef>
                <a:spcPts val="95"/>
              </a:spcBef>
            </a:pPr>
            <a:r>
              <a:rPr sz="3600" dirty="0"/>
              <a:t>Intent</a:t>
            </a:r>
            <a:r>
              <a:rPr sz="3600" spc="-60" dirty="0"/>
              <a:t> </a:t>
            </a:r>
            <a:r>
              <a:rPr sz="3600" dirty="0"/>
              <a:t>of</a:t>
            </a:r>
            <a:r>
              <a:rPr sz="3600" spc="-55" dirty="0"/>
              <a:t> </a:t>
            </a:r>
            <a:r>
              <a:rPr sz="3600" spc="-10" dirty="0"/>
              <a:t>EMTALA</a:t>
            </a:r>
            <a:endParaRPr sz="3600" dirty="0"/>
          </a:p>
        </p:txBody>
      </p:sp>
      <p:sp>
        <p:nvSpPr>
          <p:cNvPr id="6" name="object 6"/>
          <p:cNvSpPr txBox="1">
            <a:spLocks noGrp="1"/>
          </p:cNvSpPr>
          <p:nvPr>
            <p:ph type="sldNum" sz="quarter" idx="12"/>
          </p:nvPr>
        </p:nvSpPr>
        <p:spPr>
          <a:prstGeom prst="rect">
            <a:avLst/>
          </a:prstGeom>
        </p:spPr>
        <p:txBody>
          <a:bodyPr vert="horz" wrap="square" lIns="0" tIns="0" rIns="0" bIns="0" rtlCol="0">
            <a:spAutoFit/>
          </a:bodyPr>
          <a:lstStyle/>
          <a:p>
            <a:pPr marL="38100">
              <a:lnSpc>
                <a:spcPts val="1625"/>
              </a:lnSpc>
            </a:pPr>
            <a:fld id="{81D60167-4931-47E6-BA6A-407CBD079E47}" type="slidenum">
              <a:rPr spc="-25" dirty="0"/>
              <a:t>3</a:t>
            </a:fld>
            <a:endParaRPr spc="-25" dirty="0"/>
          </a:p>
        </p:txBody>
      </p:sp>
      <p:sp>
        <p:nvSpPr>
          <p:cNvPr id="4" name="object 4"/>
          <p:cNvSpPr txBox="1"/>
          <p:nvPr/>
        </p:nvSpPr>
        <p:spPr>
          <a:xfrm>
            <a:off x="1384300" y="1149350"/>
            <a:ext cx="7162800" cy="4167487"/>
          </a:xfrm>
          <a:prstGeom prst="rect">
            <a:avLst/>
          </a:prstGeom>
        </p:spPr>
        <p:txBody>
          <a:bodyPr vert="horz" wrap="square" lIns="0" tIns="61594" rIns="0" bIns="0" rtlCol="0">
            <a:spAutoFit/>
          </a:bodyPr>
          <a:lstStyle/>
          <a:p>
            <a:pPr marL="355600" marR="5080" indent="-342900">
              <a:lnSpc>
                <a:spcPts val="3020"/>
              </a:lnSpc>
              <a:spcBef>
                <a:spcPts val="484"/>
              </a:spcBef>
              <a:buFont typeface="Arial" panose="020B0604020202020204" pitchFamily="34" charset="0"/>
              <a:buChar char="•"/>
            </a:pPr>
            <a:r>
              <a:rPr sz="2400" dirty="0">
                <a:solidFill>
                  <a:srgbClr val="323232"/>
                </a:solidFill>
                <a:latin typeface="Times New Roman"/>
                <a:cs typeface="Times New Roman"/>
              </a:rPr>
              <a:t>The</a:t>
            </a:r>
            <a:r>
              <a:rPr sz="2400" spc="-50" dirty="0">
                <a:solidFill>
                  <a:srgbClr val="323232"/>
                </a:solidFill>
                <a:latin typeface="Times New Roman"/>
                <a:cs typeface="Times New Roman"/>
              </a:rPr>
              <a:t> </a:t>
            </a:r>
            <a:r>
              <a:rPr sz="2400" dirty="0">
                <a:solidFill>
                  <a:srgbClr val="323232"/>
                </a:solidFill>
                <a:latin typeface="Times New Roman"/>
                <a:cs typeface="Times New Roman"/>
              </a:rPr>
              <a:t>EMTALA</a:t>
            </a:r>
            <a:r>
              <a:rPr sz="2400" spc="-45" dirty="0">
                <a:solidFill>
                  <a:srgbClr val="323232"/>
                </a:solidFill>
                <a:latin typeface="Times New Roman"/>
                <a:cs typeface="Times New Roman"/>
              </a:rPr>
              <a:t> </a:t>
            </a:r>
            <a:r>
              <a:rPr sz="2400" dirty="0">
                <a:solidFill>
                  <a:srgbClr val="323232"/>
                </a:solidFill>
                <a:latin typeface="Times New Roman"/>
                <a:cs typeface="Times New Roman"/>
              </a:rPr>
              <a:t>regulations</a:t>
            </a:r>
            <a:r>
              <a:rPr sz="2400" spc="-50" dirty="0">
                <a:solidFill>
                  <a:srgbClr val="323232"/>
                </a:solidFill>
                <a:latin typeface="Times New Roman"/>
                <a:cs typeface="Times New Roman"/>
              </a:rPr>
              <a:t> </a:t>
            </a:r>
            <a:r>
              <a:rPr sz="2400" dirty="0">
                <a:solidFill>
                  <a:srgbClr val="323232"/>
                </a:solidFill>
                <a:latin typeface="Times New Roman"/>
                <a:cs typeface="Times New Roman"/>
              </a:rPr>
              <a:t>were</a:t>
            </a:r>
            <a:r>
              <a:rPr sz="2400" spc="-45" dirty="0">
                <a:solidFill>
                  <a:srgbClr val="323232"/>
                </a:solidFill>
                <a:latin typeface="Times New Roman"/>
                <a:cs typeface="Times New Roman"/>
              </a:rPr>
              <a:t> </a:t>
            </a:r>
            <a:r>
              <a:rPr sz="2400" dirty="0">
                <a:solidFill>
                  <a:srgbClr val="323232"/>
                </a:solidFill>
                <a:latin typeface="Times New Roman"/>
                <a:cs typeface="Times New Roman"/>
              </a:rPr>
              <a:t>created</a:t>
            </a:r>
            <a:r>
              <a:rPr sz="2400" spc="-45" dirty="0">
                <a:solidFill>
                  <a:srgbClr val="323232"/>
                </a:solidFill>
                <a:latin typeface="Times New Roman"/>
                <a:cs typeface="Times New Roman"/>
              </a:rPr>
              <a:t> </a:t>
            </a:r>
            <a:r>
              <a:rPr sz="2400" dirty="0">
                <a:solidFill>
                  <a:srgbClr val="323232"/>
                </a:solidFill>
                <a:latin typeface="Times New Roman"/>
                <a:cs typeface="Times New Roman"/>
              </a:rPr>
              <a:t>to</a:t>
            </a:r>
            <a:r>
              <a:rPr sz="2400" spc="-50" dirty="0">
                <a:solidFill>
                  <a:srgbClr val="323232"/>
                </a:solidFill>
                <a:latin typeface="Times New Roman"/>
                <a:cs typeface="Times New Roman"/>
              </a:rPr>
              <a:t> </a:t>
            </a:r>
            <a:r>
              <a:rPr sz="2400" spc="-10" dirty="0">
                <a:solidFill>
                  <a:srgbClr val="323232"/>
                </a:solidFill>
                <a:latin typeface="Times New Roman"/>
                <a:cs typeface="Times New Roman"/>
              </a:rPr>
              <a:t>prevent</a:t>
            </a:r>
            <a:endParaRPr lang="en-US" sz="2400" spc="-10" dirty="0">
              <a:solidFill>
                <a:srgbClr val="323232"/>
              </a:solidFill>
              <a:latin typeface="Times New Roman"/>
              <a:cs typeface="Times New Roman"/>
            </a:endParaRPr>
          </a:p>
          <a:p>
            <a:pPr marL="355600" marR="5080" indent="-342900">
              <a:lnSpc>
                <a:spcPts val="3020"/>
              </a:lnSpc>
              <a:spcBef>
                <a:spcPts val="484"/>
              </a:spcBef>
            </a:pPr>
            <a:r>
              <a:rPr sz="2400" dirty="0">
                <a:solidFill>
                  <a:srgbClr val="323232"/>
                </a:solidFill>
                <a:latin typeface="Times New Roman"/>
                <a:cs typeface="Times New Roman"/>
              </a:rPr>
              <a:t>hospitals</a:t>
            </a:r>
            <a:r>
              <a:rPr sz="2400" spc="-45" dirty="0">
                <a:solidFill>
                  <a:srgbClr val="323232"/>
                </a:solidFill>
                <a:latin typeface="Times New Roman"/>
                <a:cs typeface="Times New Roman"/>
              </a:rPr>
              <a:t> </a:t>
            </a:r>
            <a:r>
              <a:rPr sz="2400" dirty="0">
                <a:solidFill>
                  <a:srgbClr val="323232"/>
                </a:solidFill>
                <a:latin typeface="Times New Roman"/>
                <a:cs typeface="Times New Roman"/>
              </a:rPr>
              <a:t>and</a:t>
            </a:r>
            <a:r>
              <a:rPr sz="2400" spc="-45" dirty="0">
                <a:solidFill>
                  <a:srgbClr val="323232"/>
                </a:solidFill>
                <a:latin typeface="Times New Roman"/>
                <a:cs typeface="Times New Roman"/>
              </a:rPr>
              <a:t> </a:t>
            </a:r>
            <a:r>
              <a:rPr sz="2400" dirty="0">
                <a:solidFill>
                  <a:srgbClr val="323232"/>
                </a:solidFill>
                <a:latin typeface="Times New Roman"/>
                <a:cs typeface="Times New Roman"/>
              </a:rPr>
              <a:t>providers</a:t>
            </a:r>
            <a:r>
              <a:rPr sz="2400" spc="-40" dirty="0">
                <a:solidFill>
                  <a:srgbClr val="323232"/>
                </a:solidFill>
                <a:latin typeface="Times New Roman"/>
                <a:cs typeface="Times New Roman"/>
              </a:rPr>
              <a:t> </a:t>
            </a:r>
            <a:r>
              <a:rPr sz="2400" dirty="0">
                <a:solidFill>
                  <a:srgbClr val="323232"/>
                </a:solidFill>
                <a:latin typeface="Times New Roman"/>
                <a:cs typeface="Times New Roman"/>
              </a:rPr>
              <a:t>from</a:t>
            </a:r>
            <a:r>
              <a:rPr sz="2400" spc="-45" dirty="0">
                <a:solidFill>
                  <a:srgbClr val="323232"/>
                </a:solidFill>
                <a:latin typeface="Times New Roman"/>
                <a:cs typeface="Times New Roman"/>
              </a:rPr>
              <a:t> </a:t>
            </a:r>
            <a:r>
              <a:rPr sz="2400" dirty="0">
                <a:solidFill>
                  <a:srgbClr val="323232"/>
                </a:solidFill>
                <a:latin typeface="Times New Roman"/>
                <a:cs typeface="Times New Roman"/>
              </a:rPr>
              <a:t>denying</a:t>
            </a:r>
            <a:r>
              <a:rPr sz="2400" spc="-10" dirty="0">
                <a:solidFill>
                  <a:srgbClr val="323232"/>
                </a:solidFill>
                <a:latin typeface="Times New Roman"/>
                <a:cs typeface="Times New Roman"/>
              </a:rPr>
              <a:t> </a:t>
            </a:r>
            <a:r>
              <a:rPr sz="2400" dirty="0">
                <a:solidFill>
                  <a:srgbClr val="323232"/>
                </a:solidFill>
                <a:latin typeface="Times New Roman"/>
                <a:cs typeface="Times New Roman"/>
              </a:rPr>
              <a:t>care</a:t>
            </a:r>
            <a:r>
              <a:rPr lang="en-US" sz="2400" dirty="0">
                <a:solidFill>
                  <a:srgbClr val="323232"/>
                </a:solidFill>
                <a:latin typeface="Times New Roman"/>
                <a:cs typeface="Times New Roman"/>
              </a:rPr>
              <a:t> to patients </a:t>
            </a:r>
            <a:r>
              <a:rPr sz="2400" spc="-25" dirty="0">
                <a:solidFill>
                  <a:srgbClr val="323232"/>
                </a:solidFill>
                <a:latin typeface="Times New Roman"/>
                <a:cs typeface="Times New Roman"/>
              </a:rPr>
              <a:t> </a:t>
            </a:r>
            <a:endParaRPr lang="en-US" sz="2400" spc="-25" dirty="0">
              <a:solidFill>
                <a:srgbClr val="323232"/>
              </a:solidFill>
              <a:latin typeface="Times New Roman"/>
              <a:cs typeface="Times New Roman"/>
            </a:endParaRPr>
          </a:p>
          <a:p>
            <a:pPr marL="355600" marR="5080" indent="-342900">
              <a:lnSpc>
                <a:spcPts val="3020"/>
              </a:lnSpc>
              <a:spcBef>
                <a:spcPts val="484"/>
              </a:spcBef>
            </a:pPr>
            <a:r>
              <a:rPr sz="2400" dirty="0">
                <a:solidFill>
                  <a:srgbClr val="323232"/>
                </a:solidFill>
                <a:latin typeface="Times New Roman"/>
                <a:cs typeface="Times New Roman"/>
              </a:rPr>
              <a:t>on</a:t>
            </a:r>
            <a:r>
              <a:rPr sz="2400" spc="-20" dirty="0">
                <a:solidFill>
                  <a:srgbClr val="323232"/>
                </a:solidFill>
                <a:latin typeface="Times New Roman"/>
                <a:cs typeface="Times New Roman"/>
              </a:rPr>
              <a:t> </a:t>
            </a:r>
            <a:r>
              <a:rPr sz="2400" dirty="0">
                <a:solidFill>
                  <a:srgbClr val="323232"/>
                </a:solidFill>
                <a:latin typeface="Times New Roman"/>
                <a:cs typeface="Times New Roman"/>
              </a:rPr>
              <a:t>the</a:t>
            </a:r>
            <a:r>
              <a:rPr sz="2400" spc="-20" dirty="0">
                <a:solidFill>
                  <a:srgbClr val="323232"/>
                </a:solidFill>
                <a:latin typeface="Times New Roman"/>
                <a:cs typeface="Times New Roman"/>
              </a:rPr>
              <a:t> </a:t>
            </a:r>
            <a:r>
              <a:rPr sz="2400" dirty="0">
                <a:solidFill>
                  <a:srgbClr val="323232"/>
                </a:solidFill>
                <a:latin typeface="Times New Roman"/>
                <a:cs typeface="Times New Roman"/>
              </a:rPr>
              <a:t>basis</a:t>
            </a:r>
            <a:r>
              <a:rPr sz="2400" spc="-25" dirty="0">
                <a:solidFill>
                  <a:srgbClr val="323232"/>
                </a:solidFill>
                <a:latin typeface="Times New Roman"/>
                <a:cs typeface="Times New Roman"/>
              </a:rPr>
              <a:t> </a:t>
            </a:r>
            <a:r>
              <a:rPr sz="2400" dirty="0">
                <a:solidFill>
                  <a:srgbClr val="323232"/>
                </a:solidFill>
                <a:latin typeface="Times New Roman"/>
                <a:cs typeface="Times New Roman"/>
              </a:rPr>
              <a:t>of</a:t>
            </a:r>
            <a:r>
              <a:rPr sz="2400" spc="-20" dirty="0">
                <a:solidFill>
                  <a:srgbClr val="323232"/>
                </a:solidFill>
                <a:latin typeface="Times New Roman"/>
                <a:cs typeface="Times New Roman"/>
              </a:rPr>
              <a:t> </a:t>
            </a:r>
            <a:r>
              <a:rPr sz="2400" dirty="0">
                <a:solidFill>
                  <a:srgbClr val="323232"/>
                </a:solidFill>
                <a:latin typeface="Times New Roman"/>
                <a:cs typeface="Times New Roman"/>
              </a:rPr>
              <a:t>their</a:t>
            </a:r>
            <a:r>
              <a:rPr sz="2400" spc="-20" dirty="0">
                <a:solidFill>
                  <a:srgbClr val="323232"/>
                </a:solidFill>
                <a:latin typeface="Times New Roman"/>
                <a:cs typeface="Times New Roman"/>
              </a:rPr>
              <a:t> </a:t>
            </a:r>
            <a:r>
              <a:rPr sz="2400" dirty="0">
                <a:solidFill>
                  <a:srgbClr val="323232"/>
                </a:solidFill>
                <a:latin typeface="Times New Roman"/>
                <a:cs typeface="Times New Roman"/>
              </a:rPr>
              <a:t>ability</a:t>
            </a:r>
            <a:r>
              <a:rPr sz="2400" spc="-25" dirty="0">
                <a:solidFill>
                  <a:srgbClr val="323232"/>
                </a:solidFill>
                <a:latin typeface="Times New Roman"/>
                <a:cs typeface="Times New Roman"/>
              </a:rPr>
              <a:t> </a:t>
            </a:r>
            <a:r>
              <a:rPr sz="2400" dirty="0">
                <a:solidFill>
                  <a:srgbClr val="323232"/>
                </a:solidFill>
                <a:latin typeface="Times New Roman"/>
                <a:cs typeface="Times New Roman"/>
              </a:rPr>
              <a:t>to</a:t>
            </a:r>
            <a:r>
              <a:rPr sz="2400" spc="-20" dirty="0">
                <a:solidFill>
                  <a:srgbClr val="323232"/>
                </a:solidFill>
                <a:latin typeface="Times New Roman"/>
                <a:cs typeface="Times New Roman"/>
              </a:rPr>
              <a:t> pay.</a:t>
            </a:r>
            <a:endParaRPr sz="1000" dirty="0">
              <a:latin typeface="Times New Roman"/>
              <a:cs typeface="Times New Roman"/>
            </a:endParaRPr>
          </a:p>
          <a:p>
            <a:pPr marL="355600" marR="59055" indent="-342900">
              <a:lnSpc>
                <a:spcPts val="3020"/>
              </a:lnSpc>
              <a:spcBef>
                <a:spcPts val="690"/>
              </a:spcBef>
              <a:buFont typeface="Arial" panose="020B0604020202020204" pitchFamily="34" charset="0"/>
              <a:buChar char="•"/>
            </a:pPr>
            <a:r>
              <a:rPr sz="2400" dirty="0">
                <a:solidFill>
                  <a:srgbClr val="323232"/>
                </a:solidFill>
                <a:latin typeface="Times New Roman"/>
                <a:cs typeface="Times New Roman"/>
              </a:rPr>
              <a:t>The</a:t>
            </a:r>
            <a:r>
              <a:rPr sz="2400" spc="-30" dirty="0">
                <a:solidFill>
                  <a:srgbClr val="323232"/>
                </a:solidFill>
                <a:latin typeface="Times New Roman"/>
                <a:cs typeface="Times New Roman"/>
              </a:rPr>
              <a:t> </a:t>
            </a:r>
            <a:r>
              <a:rPr sz="2400" dirty="0">
                <a:solidFill>
                  <a:srgbClr val="323232"/>
                </a:solidFill>
                <a:latin typeface="Times New Roman"/>
                <a:cs typeface="Times New Roman"/>
              </a:rPr>
              <a:t>law</a:t>
            </a:r>
            <a:r>
              <a:rPr sz="2400" spc="-25" dirty="0">
                <a:solidFill>
                  <a:srgbClr val="323232"/>
                </a:solidFill>
                <a:latin typeface="Times New Roman"/>
                <a:cs typeface="Times New Roman"/>
              </a:rPr>
              <a:t> </a:t>
            </a:r>
            <a:r>
              <a:rPr sz="2400" dirty="0">
                <a:solidFill>
                  <a:srgbClr val="323232"/>
                </a:solidFill>
                <a:latin typeface="Times New Roman"/>
                <a:cs typeface="Times New Roman"/>
              </a:rPr>
              <a:t>addresses</a:t>
            </a:r>
            <a:r>
              <a:rPr sz="2400" spc="-30" dirty="0">
                <a:solidFill>
                  <a:srgbClr val="323232"/>
                </a:solidFill>
                <a:latin typeface="Times New Roman"/>
                <a:cs typeface="Times New Roman"/>
              </a:rPr>
              <a:t> </a:t>
            </a:r>
            <a:r>
              <a:rPr sz="2400" dirty="0">
                <a:solidFill>
                  <a:srgbClr val="323232"/>
                </a:solidFill>
                <a:latin typeface="Times New Roman"/>
                <a:cs typeface="Times New Roman"/>
              </a:rPr>
              <a:t>the</a:t>
            </a:r>
            <a:r>
              <a:rPr sz="2400" spc="-25" dirty="0">
                <a:solidFill>
                  <a:srgbClr val="323232"/>
                </a:solidFill>
                <a:latin typeface="Times New Roman"/>
                <a:cs typeface="Times New Roman"/>
              </a:rPr>
              <a:t> </a:t>
            </a:r>
            <a:r>
              <a:rPr sz="2400" b="1" dirty="0">
                <a:solidFill>
                  <a:srgbClr val="323232"/>
                </a:solidFill>
                <a:latin typeface="Times New Roman"/>
                <a:cs typeface="Times New Roman"/>
              </a:rPr>
              <a:t>hospital’s</a:t>
            </a:r>
            <a:r>
              <a:rPr sz="2400" b="1" spc="-30" dirty="0">
                <a:solidFill>
                  <a:srgbClr val="323232"/>
                </a:solidFill>
                <a:latin typeface="Times New Roman"/>
                <a:cs typeface="Times New Roman"/>
              </a:rPr>
              <a:t> </a:t>
            </a:r>
            <a:r>
              <a:rPr sz="2400" b="1" dirty="0">
                <a:solidFill>
                  <a:srgbClr val="323232"/>
                </a:solidFill>
                <a:latin typeface="Times New Roman"/>
                <a:cs typeface="Times New Roman"/>
              </a:rPr>
              <a:t>legal</a:t>
            </a:r>
            <a:r>
              <a:rPr sz="2400" b="1" spc="-25" dirty="0">
                <a:solidFill>
                  <a:srgbClr val="323232"/>
                </a:solidFill>
                <a:latin typeface="Times New Roman"/>
                <a:cs typeface="Times New Roman"/>
              </a:rPr>
              <a:t> </a:t>
            </a:r>
            <a:r>
              <a:rPr sz="2400" b="1" spc="-10" dirty="0">
                <a:solidFill>
                  <a:srgbClr val="323232"/>
                </a:solidFill>
                <a:latin typeface="Times New Roman"/>
                <a:cs typeface="Times New Roman"/>
              </a:rPr>
              <a:t>obligation</a:t>
            </a:r>
            <a:endParaRPr lang="en-US" sz="2400" b="1" spc="-10" dirty="0">
              <a:solidFill>
                <a:srgbClr val="323232"/>
              </a:solidFill>
              <a:latin typeface="Times New Roman"/>
              <a:cs typeface="Times New Roman"/>
            </a:endParaRPr>
          </a:p>
          <a:p>
            <a:pPr marL="355600" marR="59055" indent="-342900">
              <a:lnSpc>
                <a:spcPts val="3020"/>
              </a:lnSpc>
              <a:spcBef>
                <a:spcPts val="690"/>
              </a:spcBef>
            </a:pPr>
            <a:r>
              <a:rPr sz="2400" dirty="0">
                <a:solidFill>
                  <a:srgbClr val="323232"/>
                </a:solidFill>
                <a:latin typeface="Times New Roman"/>
                <a:cs typeface="Times New Roman"/>
              </a:rPr>
              <a:t>when</a:t>
            </a:r>
            <a:r>
              <a:rPr sz="2400" spc="-35" dirty="0">
                <a:solidFill>
                  <a:srgbClr val="323232"/>
                </a:solidFill>
                <a:latin typeface="Times New Roman"/>
                <a:cs typeface="Times New Roman"/>
              </a:rPr>
              <a:t> </a:t>
            </a:r>
            <a:r>
              <a:rPr sz="2400" dirty="0">
                <a:solidFill>
                  <a:srgbClr val="323232"/>
                </a:solidFill>
                <a:latin typeface="Times New Roman"/>
                <a:cs typeface="Times New Roman"/>
              </a:rPr>
              <a:t>an</a:t>
            </a:r>
            <a:r>
              <a:rPr sz="2400" spc="-25" dirty="0">
                <a:solidFill>
                  <a:srgbClr val="323232"/>
                </a:solidFill>
                <a:latin typeface="Times New Roman"/>
                <a:cs typeface="Times New Roman"/>
              </a:rPr>
              <a:t> </a:t>
            </a:r>
            <a:r>
              <a:rPr sz="2400" dirty="0">
                <a:solidFill>
                  <a:srgbClr val="323232"/>
                </a:solidFill>
                <a:latin typeface="Times New Roman"/>
                <a:cs typeface="Times New Roman"/>
              </a:rPr>
              <a:t>individual</a:t>
            </a:r>
            <a:r>
              <a:rPr sz="2400" spc="-25" dirty="0">
                <a:solidFill>
                  <a:srgbClr val="323232"/>
                </a:solidFill>
                <a:latin typeface="Times New Roman"/>
                <a:cs typeface="Times New Roman"/>
              </a:rPr>
              <a:t> </a:t>
            </a:r>
            <a:r>
              <a:rPr sz="2400" dirty="0">
                <a:solidFill>
                  <a:srgbClr val="323232"/>
                </a:solidFill>
                <a:latin typeface="Times New Roman"/>
                <a:cs typeface="Times New Roman"/>
              </a:rPr>
              <a:t>presents</a:t>
            </a:r>
            <a:r>
              <a:rPr sz="2400" spc="-25" dirty="0">
                <a:solidFill>
                  <a:srgbClr val="323232"/>
                </a:solidFill>
                <a:latin typeface="Times New Roman"/>
                <a:cs typeface="Times New Roman"/>
              </a:rPr>
              <a:t> </a:t>
            </a:r>
            <a:r>
              <a:rPr sz="2400" dirty="0">
                <a:solidFill>
                  <a:srgbClr val="323232"/>
                </a:solidFill>
                <a:latin typeface="Times New Roman"/>
                <a:cs typeface="Times New Roman"/>
              </a:rPr>
              <a:t>to</a:t>
            </a:r>
            <a:r>
              <a:rPr sz="2400" spc="-25" dirty="0">
                <a:solidFill>
                  <a:srgbClr val="323232"/>
                </a:solidFill>
                <a:latin typeface="Times New Roman"/>
                <a:cs typeface="Times New Roman"/>
              </a:rPr>
              <a:t> </a:t>
            </a:r>
            <a:r>
              <a:rPr sz="2400" dirty="0">
                <a:solidFill>
                  <a:srgbClr val="323232"/>
                </a:solidFill>
                <a:latin typeface="Times New Roman"/>
                <a:cs typeface="Times New Roman"/>
              </a:rPr>
              <a:t>the</a:t>
            </a:r>
            <a:r>
              <a:rPr sz="2400" spc="-20" dirty="0">
                <a:solidFill>
                  <a:srgbClr val="323232"/>
                </a:solidFill>
                <a:latin typeface="Times New Roman"/>
                <a:cs typeface="Times New Roman"/>
              </a:rPr>
              <a:t> </a:t>
            </a:r>
            <a:r>
              <a:rPr sz="2400" spc="-10" dirty="0">
                <a:solidFill>
                  <a:srgbClr val="323232"/>
                </a:solidFill>
                <a:latin typeface="Times New Roman"/>
                <a:cs typeface="Times New Roman"/>
              </a:rPr>
              <a:t>hospital</a:t>
            </a:r>
            <a:endParaRPr lang="en-US" sz="2400" spc="-10" dirty="0">
              <a:solidFill>
                <a:srgbClr val="323232"/>
              </a:solidFill>
              <a:latin typeface="Times New Roman"/>
              <a:cs typeface="Times New Roman"/>
            </a:endParaRPr>
          </a:p>
          <a:p>
            <a:pPr marL="355600" marR="59055" indent="-342900">
              <a:lnSpc>
                <a:spcPts val="3020"/>
              </a:lnSpc>
              <a:spcBef>
                <a:spcPts val="690"/>
              </a:spcBef>
            </a:pPr>
            <a:r>
              <a:rPr sz="2400" dirty="0">
                <a:solidFill>
                  <a:srgbClr val="323232"/>
                </a:solidFill>
                <a:latin typeface="Times New Roman"/>
                <a:cs typeface="Times New Roman"/>
              </a:rPr>
              <a:t>campus</a:t>
            </a:r>
            <a:r>
              <a:rPr sz="2400" spc="-25" dirty="0">
                <a:solidFill>
                  <a:srgbClr val="323232"/>
                </a:solidFill>
                <a:latin typeface="Times New Roman"/>
                <a:cs typeface="Times New Roman"/>
              </a:rPr>
              <a:t> </a:t>
            </a:r>
            <a:r>
              <a:rPr sz="2400" dirty="0">
                <a:solidFill>
                  <a:srgbClr val="323232"/>
                </a:solidFill>
                <a:latin typeface="Times New Roman"/>
                <a:cs typeface="Times New Roman"/>
              </a:rPr>
              <a:t>or</a:t>
            </a:r>
            <a:r>
              <a:rPr sz="2400" spc="-25" dirty="0">
                <a:solidFill>
                  <a:srgbClr val="323232"/>
                </a:solidFill>
                <a:latin typeface="Times New Roman"/>
                <a:cs typeface="Times New Roman"/>
              </a:rPr>
              <a:t> </a:t>
            </a:r>
            <a:r>
              <a:rPr sz="2400" spc="-10" dirty="0">
                <a:solidFill>
                  <a:srgbClr val="323232"/>
                </a:solidFill>
                <a:latin typeface="Times New Roman"/>
                <a:cs typeface="Times New Roman"/>
              </a:rPr>
              <a:t>off-</a:t>
            </a:r>
            <a:r>
              <a:rPr sz="2400" dirty="0">
                <a:solidFill>
                  <a:srgbClr val="323232"/>
                </a:solidFill>
                <a:latin typeface="Times New Roman"/>
                <a:cs typeface="Times New Roman"/>
              </a:rPr>
              <a:t>site</a:t>
            </a:r>
            <a:r>
              <a:rPr sz="2400" spc="-25" dirty="0">
                <a:solidFill>
                  <a:srgbClr val="323232"/>
                </a:solidFill>
                <a:latin typeface="Times New Roman"/>
                <a:cs typeface="Times New Roman"/>
              </a:rPr>
              <a:t> </a:t>
            </a:r>
            <a:r>
              <a:rPr sz="2400" dirty="0">
                <a:solidFill>
                  <a:srgbClr val="323232"/>
                </a:solidFill>
                <a:latin typeface="Times New Roman"/>
                <a:cs typeface="Times New Roman"/>
              </a:rPr>
              <a:t>urgent</a:t>
            </a:r>
            <a:r>
              <a:rPr sz="2400" spc="-25" dirty="0">
                <a:solidFill>
                  <a:srgbClr val="323232"/>
                </a:solidFill>
                <a:latin typeface="Times New Roman"/>
                <a:cs typeface="Times New Roman"/>
              </a:rPr>
              <a:t> </a:t>
            </a:r>
            <a:r>
              <a:rPr sz="2400" dirty="0">
                <a:solidFill>
                  <a:srgbClr val="323232"/>
                </a:solidFill>
                <a:latin typeface="Times New Roman"/>
                <a:cs typeface="Times New Roman"/>
              </a:rPr>
              <a:t>care</a:t>
            </a:r>
            <a:r>
              <a:rPr sz="2400" spc="-25" dirty="0">
                <a:solidFill>
                  <a:srgbClr val="323232"/>
                </a:solidFill>
                <a:latin typeface="Times New Roman"/>
                <a:cs typeface="Times New Roman"/>
              </a:rPr>
              <a:t> </a:t>
            </a:r>
            <a:r>
              <a:rPr sz="2400" dirty="0">
                <a:solidFill>
                  <a:srgbClr val="323232"/>
                </a:solidFill>
                <a:latin typeface="Times New Roman"/>
                <a:cs typeface="Times New Roman"/>
              </a:rPr>
              <a:t>or</a:t>
            </a:r>
            <a:r>
              <a:rPr sz="2400" spc="-25" dirty="0">
                <a:solidFill>
                  <a:srgbClr val="323232"/>
                </a:solidFill>
                <a:latin typeface="Times New Roman"/>
                <a:cs typeface="Times New Roman"/>
              </a:rPr>
              <a:t> </a:t>
            </a:r>
            <a:r>
              <a:rPr sz="2400" spc="-10" dirty="0">
                <a:solidFill>
                  <a:srgbClr val="323232"/>
                </a:solidFill>
                <a:latin typeface="Times New Roman"/>
                <a:cs typeface="Times New Roman"/>
              </a:rPr>
              <a:t>emergency</a:t>
            </a:r>
            <a:endParaRPr lang="en-US" sz="2400" spc="-10" dirty="0">
              <a:solidFill>
                <a:srgbClr val="323232"/>
              </a:solidFill>
              <a:latin typeface="Times New Roman"/>
              <a:cs typeface="Times New Roman"/>
            </a:endParaRPr>
          </a:p>
          <a:p>
            <a:pPr marL="355600" marR="59055" indent="-342900">
              <a:lnSpc>
                <a:spcPts val="3020"/>
              </a:lnSpc>
              <a:spcBef>
                <a:spcPts val="690"/>
              </a:spcBef>
            </a:pPr>
            <a:r>
              <a:rPr sz="2400" dirty="0">
                <a:solidFill>
                  <a:srgbClr val="323232"/>
                </a:solidFill>
                <a:latin typeface="Times New Roman"/>
                <a:cs typeface="Times New Roman"/>
              </a:rPr>
              <a:t>department</a:t>
            </a:r>
            <a:r>
              <a:rPr sz="2400" spc="-50" dirty="0">
                <a:solidFill>
                  <a:srgbClr val="323232"/>
                </a:solidFill>
                <a:latin typeface="Times New Roman"/>
                <a:cs typeface="Times New Roman"/>
              </a:rPr>
              <a:t> </a:t>
            </a:r>
            <a:r>
              <a:rPr sz="2400" dirty="0">
                <a:solidFill>
                  <a:srgbClr val="323232"/>
                </a:solidFill>
                <a:latin typeface="Times New Roman"/>
                <a:cs typeface="Times New Roman"/>
              </a:rPr>
              <a:t>and</a:t>
            </a:r>
            <a:r>
              <a:rPr sz="2400" spc="-40" dirty="0">
                <a:solidFill>
                  <a:srgbClr val="323232"/>
                </a:solidFill>
                <a:latin typeface="Times New Roman"/>
                <a:cs typeface="Times New Roman"/>
              </a:rPr>
              <a:t> </a:t>
            </a:r>
            <a:r>
              <a:rPr sz="2400" dirty="0">
                <a:solidFill>
                  <a:srgbClr val="323232"/>
                </a:solidFill>
                <a:latin typeface="Times New Roman"/>
                <a:cs typeface="Times New Roman"/>
              </a:rPr>
              <a:t>requests</a:t>
            </a:r>
            <a:r>
              <a:rPr sz="2400" spc="-40" dirty="0">
                <a:solidFill>
                  <a:srgbClr val="323232"/>
                </a:solidFill>
                <a:latin typeface="Times New Roman"/>
                <a:cs typeface="Times New Roman"/>
              </a:rPr>
              <a:t> </a:t>
            </a:r>
            <a:r>
              <a:rPr sz="2400" dirty="0">
                <a:solidFill>
                  <a:srgbClr val="323232"/>
                </a:solidFill>
                <a:latin typeface="Times New Roman"/>
                <a:cs typeface="Times New Roman"/>
              </a:rPr>
              <a:t>examination</a:t>
            </a:r>
            <a:r>
              <a:rPr sz="2400" spc="-40" dirty="0">
                <a:solidFill>
                  <a:srgbClr val="323232"/>
                </a:solidFill>
                <a:latin typeface="Times New Roman"/>
                <a:cs typeface="Times New Roman"/>
              </a:rPr>
              <a:t> </a:t>
            </a:r>
            <a:r>
              <a:rPr sz="2400" spc="-25" dirty="0">
                <a:solidFill>
                  <a:srgbClr val="323232"/>
                </a:solidFill>
                <a:latin typeface="Times New Roman"/>
                <a:cs typeface="Times New Roman"/>
              </a:rPr>
              <a:t>and</a:t>
            </a:r>
            <a:endParaRPr lang="en-US" sz="2400" spc="-25" dirty="0">
              <a:solidFill>
                <a:srgbClr val="323232"/>
              </a:solidFill>
              <a:latin typeface="Times New Roman"/>
              <a:cs typeface="Times New Roman"/>
            </a:endParaRPr>
          </a:p>
          <a:p>
            <a:pPr marL="355600" marR="59055" indent="-342900">
              <a:lnSpc>
                <a:spcPts val="3020"/>
              </a:lnSpc>
              <a:spcBef>
                <a:spcPts val="690"/>
              </a:spcBef>
            </a:pPr>
            <a:r>
              <a:rPr sz="2400" dirty="0">
                <a:solidFill>
                  <a:srgbClr val="323232"/>
                </a:solidFill>
                <a:latin typeface="Times New Roman"/>
                <a:cs typeface="Times New Roman"/>
              </a:rPr>
              <a:t>treatment</a:t>
            </a:r>
            <a:r>
              <a:rPr sz="2400" spc="-40" dirty="0">
                <a:solidFill>
                  <a:srgbClr val="323232"/>
                </a:solidFill>
                <a:latin typeface="Times New Roman"/>
                <a:cs typeface="Times New Roman"/>
              </a:rPr>
              <a:t> </a:t>
            </a:r>
            <a:r>
              <a:rPr sz="2400" dirty="0">
                <a:solidFill>
                  <a:srgbClr val="323232"/>
                </a:solidFill>
                <a:latin typeface="Times New Roman"/>
                <a:cs typeface="Times New Roman"/>
              </a:rPr>
              <a:t>for</a:t>
            </a:r>
            <a:r>
              <a:rPr sz="2400" spc="-40" dirty="0">
                <a:solidFill>
                  <a:srgbClr val="323232"/>
                </a:solidFill>
                <a:latin typeface="Times New Roman"/>
                <a:cs typeface="Times New Roman"/>
              </a:rPr>
              <a:t> </a:t>
            </a:r>
            <a:r>
              <a:rPr sz="2400" dirty="0">
                <a:solidFill>
                  <a:srgbClr val="323232"/>
                </a:solidFill>
                <a:latin typeface="Times New Roman"/>
                <a:cs typeface="Times New Roman"/>
              </a:rPr>
              <a:t>a</a:t>
            </a:r>
            <a:r>
              <a:rPr sz="2400" spc="-35" dirty="0">
                <a:solidFill>
                  <a:srgbClr val="323232"/>
                </a:solidFill>
                <a:latin typeface="Times New Roman"/>
                <a:cs typeface="Times New Roman"/>
              </a:rPr>
              <a:t> </a:t>
            </a:r>
            <a:r>
              <a:rPr sz="2400" dirty="0">
                <a:solidFill>
                  <a:srgbClr val="323232"/>
                </a:solidFill>
                <a:latin typeface="Times New Roman"/>
                <a:cs typeface="Times New Roman"/>
              </a:rPr>
              <a:t>possible</a:t>
            </a:r>
            <a:r>
              <a:rPr sz="2400" spc="-40" dirty="0">
                <a:solidFill>
                  <a:srgbClr val="323232"/>
                </a:solidFill>
                <a:latin typeface="Times New Roman"/>
                <a:cs typeface="Times New Roman"/>
              </a:rPr>
              <a:t> </a:t>
            </a:r>
            <a:r>
              <a:rPr sz="2400" dirty="0">
                <a:solidFill>
                  <a:srgbClr val="323232"/>
                </a:solidFill>
                <a:latin typeface="Times New Roman"/>
                <a:cs typeface="Times New Roman"/>
              </a:rPr>
              <a:t>emergency</a:t>
            </a:r>
            <a:r>
              <a:rPr sz="2400" spc="-35" dirty="0">
                <a:solidFill>
                  <a:srgbClr val="323232"/>
                </a:solidFill>
                <a:latin typeface="Times New Roman"/>
                <a:cs typeface="Times New Roman"/>
              </a:rPr>
              <a:t> </a:t>
            </a:r>
            <a:r>
              <a:rPr sz="2400" dirty="0">
                <a:solidFill>
                  <a:srgbClr val="323232"/>
                </a:solidFill>
                <a:latin typeface="Times New Roman"/>
                <a:cs typeface="Times New Roman"/>
              </a:rPr>
              <a:t>condition</a:t>
            </a:r>
            <a:r>
              <a:rPr sz="2400" spc="-40" dirty="0">
                <a:solidFill>
                  <a:srgbClr val="323232"/>
                </a:solidFill>
                <a:latin typeface="Times New Roman"/>
                <a:cs typeface="Times New Roman"/>
              </a:rPr>
              <a:t> </a:t>
            </a:r>
            <a:r>
              <a:rPr sz="2400" spc="-25" dirty="0">
                <a:solidFill>
                  <a:srgbClr val="323232"/>
                </a:solidFill>
                <a:latin typeface="Times New Roman"/>
                <a:cs typeface="Times New Roman"/>
              </a:rPr>
              <a:t>or</a:t>
            </a:r>
            <a:endParaRPr lang="en-US" sz="2400" spc="-25" dirty="0">
              <a:solidFill>
                <a:srgbClr val="323232"/>
              </a:solidFill>
              <a:latin typeface="Times New Roman"/>
              <a:cs typeface="Times New Roman"/>
            </a:endParaRPr>
          </a:p>
          <a:p>
            <a:pPr marL="355600" marR="59055" indent="-342900">
              <a:lnSpc>
                <a:spcPts val="3020"/>
              </a:lnSpc>
              <a:spcBef>
                <a:spcPts val="690"/>
              </a:spcBef>
            </a:pPr>
            <a:r>
              <a:rPr sz="2400" dirty="0">
                <a:solidFill>
                  <a:srgbClr val="323232"/>
                </a:solidFill>
                <a:latin typeface="Times New Roman"/>
                <a:cs typeface="Times New Roman"/>
              </a:rPr>
              <a:t>for</a:t>
            </a:r>
            <a:r>
              <a:rPr sz="2400" spc="-35" dirty="0">
                <a:solidFill>
                  <a:srgbClr val="323232"/>
                </a:solidFill>
                <a:latin typeface="Times New Roman"/>
                <a:cs typeface="Times New Roman"/>
              </a:rPr>
              <a:t> </a:t>
            </a:r>
            <a:r>
              <a:rPr sz="2400" spc="-10" dirty="0">
                <a:solidFill>
                  <a:srgbClr val="323232"/>
                </a:solidFill>
                <a:latin typeface="Times New Roman"/>
                <a:cs typeface="Times New Roman"/>
              </a:rPr>
              <a:t>labor.</a:t>
            </a:r>
            <a:endParaRPr sz="2400" dirty="0">
              <a:latin typeface="Times New Roman"/>
              <a:cs typeface="Times New Roman"/>
            </a:endParaRPr>
          </a:p>
        </p:txBody>
      </p:sp>
    </p:spTree>
    <p:extLst>
      <p:ext uri="{BB962C8B-B14F-4D97-AF65-F5344CB8AC3E}">
        <p14:creationId xmlns:p14="http://schemas.microsoft.com/office/powerpoint/2010/main" val="3459883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48375" y="293079"/>
            <a:ext cx="7236969" cy="566181"/>
          </a:xfrm>
          <a:prstGeom prst="rect">
            <a:avLst/>
          </a:prstGeom>
        </p:spPr>
        <p:txBody>
          <a:bodyPr vert="horz" wrap="square" lIns="0" tIns="12065" rIns="0" bIns="0" rtlCol="0">
            <a:spAutoFit/>
          </a:bodyPr>
          <a:lstStyle/>
          <a:p>
            <a:pPr marL="12700">
              <a:lnSpc>
                <a:spcPct val="100000"/>
              </a:lnSpc>
              <a:spcBef>
                <a:spcPts val="95"/>
              </a:spcBef>
            </a:pPr>
            <a:r>
              <a:rPr sz="3600" dirty="0"/>
              <a:t>When</a:t>
            </a:r>
            <a:r>
              <a:rPr sz="3600" spc="-95" dirty="0"/>
              <a:t> </a:t>
            </a:r>
            <a:r>
              <a:rPr lang="en-US" sz="3600" spc="-95" dirty="0"/>
              <a:t>D</a:t>
            </a:r>
            <a:r>
              <a:rPr sz="3600" dirty="0"/>
              <a:t>oes</a:t>
            </a:r>
            <a:r>
              <a:rPr sz="3600" spc="-95" dirty="0"/>
              <a:t> </a:t>
            </a:r>
            <a:r>
              <a:rPr sz="3600" dirty="0"/>
              <a:t>EMTALA</a:t>
            </a:r>
            <a:r>
              <a:rPr sz="3600" spc="-90" dirty="0"/>
              <a:t> </a:t>
            </a:r>
            <a:r>
              <a:rPr lang="en-US" sz="3600" spc="-10" dirty="0"/>
              <a:t>A</a:t>
            </a:r>
            <a:r>
              <a:rPr sz="3600" spc="-10" dirty="0"/>
              <a:t>pply?</a:t>
            </a:r>
            <a:endParaRPr sz="3600" dirty="0"/>
          </a:p>
        </p:txBody>
      </p:sp>
      <p:sp>
        <p:nvSpPr>
          <p:cNvPr id="7" name="object 7"/>
          <p:cNvSpPr txBox="1">
            <a:spLocks noGrp="1"/>
          </p:cNvSpPr>
          <p:nvPr>
            <p:ph type="sldNum" sz="quarter" idx="12"/>
          </p:nvPr>
        </p:nvSpPr>
        <p:spPr>
          <a:prstGeom prst="rect">
            <a:avLst/>
          </a:prstGeom>
        </p:spPr>
        <p:txBody>
          <a:bodyPr vert="horz" wrap="square" lIns="0" tIns="0" rIns="0" bIns="0" rtlCol="0">
            <a:spAutoFit/>
          </a:bodyPr>
          <a:lstStyle/>
          <a:p>
            <a:pPr marL="38100">
              <a:lnSpc>
                <a:spcPts val="1625"/>
              </a:lnSpc>
            </a:pPr>
            <a:fld id="{81D60167-4931-47E6-BA6A-407CBD079E47}" type="slidenum">
              <a:rPr spc="-25" dirty="0"/>
              <a:t>4</a:t>
            </a:fld>
            <a:endParaRPr spc="-25" dirty="0"/>
          </a:p>
        </p:txBody>
      </p:sp>
      <p:sp>
        <p:nvSpPr>
          <p:cNvPr id="6" name="object 6"/>
          <p:cNvSpPr txBox="1"/>
          <p:nvPr/>
        </p:nvSpPr>
        <p:spPr>
          <a:xfrm>
            <a:off x="1155700" y="1032414"/>
            <a:ext cx="7620000" cy="5447324"/>
          </a:xfrm>
          <a:prstGeom prst="rect">
            <a:avLst/>
          </a:prstGeom>
        </p:spPr>
        <p:txBody>
          <a:bodyPr vert="horz" wrap="square" lIns="0" tIns="61594" rIns="0" bIns="0" rtlCol="0">
            <a:spAutoFit/>
          </a:bodyPr>
          <a:lstStyle/>
          <a:p>
            <a:pPr marL="355600" marR="5080" indent="-342900">
              <a:lnSpc>
                <a:spcPts val="3020"/>
              </a:lnSpc>
              <a:spcBef>
                <a:spcPts val="484"/>
              </a:spcBef>
            </a:pPr>
            <a:r>
              <a:rPr sz="2400" dirty="0">
                <a:solidFill>
                  <a:srgbClr val="323232"/>
                </a:solidFill>
                <a:latin typeface="Times New Roman"/>
                <a:cs typeface="Times New Roman"/>
              </a:rPr>
              <a:t>EMTALA</a:t>
            </a:r>
            <a:r>
              <a:rPr sz="2400" spc="-50" dirty="0">
                <a:solidFill>
                  <a:srgbClr val="323232"/>
                </a:solidFill>
                <a:latin typeface="Times New Roman"/>
                <a:cs typeface="Times New Roman"/>
              </a:rPr>
              <a:t> </a:t>
            </a:r>
            <a:r>
              <a:rPr sz="2400" dirty="0">
                <a:solidFill>
                  <a:srgbClr val="323232"/>
                </a:solidFill>
                <a:latin typeface="Times New Roman"/>
                <a:cs typeface="Times New Roman"/>
              </a:rPr>
              <a:t>applies</a:t>
            </a:r>
            <a:r>
              <a:rPr sz="2400" spc="-45" dirty="0">
                <a:solidFill>
                  <a:srgbClr val="323232"/>
                </a:solidFill>
                <a:latin typeface="Times New Roman"/>
                <a:cs typeface="Times New Roman"/>
              </a:rPr>
              <a:t> </a:t>
            </a:r>
            <a:r>
              <a:rPr sz="2400" dirty="0">
                <a:solidFill>
                  <a:srgbClr val="323232"/>
                </a:solidFill>
                <a:latin typeface="Times New Roman"/>
                <a:cs typeface="Times New Roman"/>
              </a:rPr>
              <a:t>when</a:t>
            </a:r>
            <a:r>
              <a:rPr sz="2400" spc="-45" dirty="0">
                <a:solidFill>
                  <a:srgbClr val="323232"/>
                </a:solidFill>
                <a:latin typeface="Times New Roman"/>
                <a:cs typeface="Times New Roman"/>
              </a:rPr>
              <a:t> </a:t>
            </a:r>
            <a:r>
              <a:rPr sz="2400" dirty="0">
                <a:solidFill>
                  <a:srgbClr val="323232"/>
                </a:solidFill>
                <a:latin typeface="Times New Roman"/>
                <a:cs typeface="Times New Roman"/>
              </a:rPr>
              <a:t>a</a:t>
            </a:r>
            <a:r>
              <a:rPr sz="2400" spc="-45" dirty="0">
                <a:solidFill>
                  <a:srgbClr val="323232"/>
                </a:solidFill>
                <a:latin typeface="Times New Roman"/>
                <a:cs typeface="Times New Roman"/>
              </a:rPr>
              <a:t> </a:t>
            </a:r>
            <a:r>
              <a:rPr sz="2400" dirty="0">
                <a:solidFill>
                  <a:srgbClr val="323232"/>
                </a:solidFill>
                <a:latin typeface="Times New Roman"/>
                <a:cs typeface="Times New Roman"/>
              </a:rPr>
              <a:t>person</a:t>
            </a:r>
            <a:r>
              <a:rPr sz="2400" spc="-45" dirty="0">
                <a:solidFill>
                  <a:srgbClr val="323232"/>
                </a:solidFill>
                <a:latin typeface="Times New Roman"/>
                <a:cs typeface="Times New Roman"/>
              </a:rPr>
              <a:t> </a:t>
            </a:r>
            <a:r>
              <a:rPr sz="2400" b="1" dirty="0">
                <a:solidFill>
                  <a:srgbClr val="323232"/>
                </a:solidFill>
                <a:latin typeface="Times New Roman"/>
                <a:cs typeface="Times New Roman"/>
              </a:rPr>
              <a:t>seeking</a:t>
            </a:r>
            <a:r>
              <a:rPr sz="2400" spc="-45" dirty="0">
                <a:solidFill>
                  <a:srgbClr val="323232"/>
                </a:solidFill>
                <a:latin typeface="Times New Roman"/>
                <a:cs typeface="Times New Roman"/>
              </a:rPr>
              <a:t> </a:t>
            </a:r>
            <a:r>
              <a:rPr sz="2400" spc="-10" dirty="0">
                <a:solidFill>
                  <a:srgbClr val="323232"/>
                </a:solidFill>
                <a:latin typeface="Times New Roman"/>
                <a:cs typeface="Times New Roman"/>
              </a:rPr>
              <a:t>emergency</a:t>
            </a:r>
            <a:endParaRPr lang="en-US" sz="2400" spc="-10" dirty="0">
              <a:solidFill>
                <a:srgbClr val="323232"/>
              </a:solidFill>
              <a:latin typeface="Times New Roman"/>
              <a:cs typeface="Times New Roman"/>
            </a:endParaRPr>
          </a:p>
          <a:p>
            <a:pPr marL="355600" marR="5080" indent="-342900">
              <a:lnSpc>
                <a:spcPts val="3020"/>
              </a:lnSpc>
              <a:spcBef>
                <a:spcPts val="484"/>
              </a:spcBef>
            </a:pPr>
            <a:r>
              <a:rPr sz="2400" dirty="0">
                <a:solidFill>
                  <a:srgbClr val="323232"/>
                </a:solidFill>
                <a:latin typeface="Times New Roman"/>
                <a:cs typeface="Times New Roman"/>
              </a:rPr>
              <a:t>care</a:t>
            </a:r>
            <a:r>
              <a:rPr sz="2400" spc="-30" dirty="0">
                <a:solidFill>
                  <a:srgbClr val="323232"/>
                </a:solidFill>
                <a:latin typeface="Times New Roman"/>
                <a:cs typeface="Times New Roman"/>
              </a:rPr>
              <a:t> </a:t>
            </a:r>
            <a:r>
              <a:rPr sz="2400" dirty="0">
                <a:solidFill>
                  <a:srgbClr val="323232"/>
                </a:solidFill>
                <a:latin typeface="Times New Roman"/>
                <a:cs typeface="Times New Roman"/>
              </a:rPr>
              <a:t>arrives</a:t>
            </a:r>
            <a:r>
              <a:rPr sz="2400" spc="-25" dirty="0">
                <a:solidFill>
                  <a:srgbClr val="323232"/>
                </a:solidFill>
                <a:latin typeface="Times New Roman"/>
                <a:cs typeface="Times New Roman"/>
              </a:rPr>
              <a:t> </a:t>
            </a:r>
            <a:r>
              <a:rPr sz="2400" dirty="0">
                <a:solidFill>
                  <a:srgbClr val="323232"/>
                </a:solidFill>
                <a:latin typeface="Times New Roman"/>
                <a:cs typeface="Times New Roman"/>
              </a:rPr>
              <a:t>at</a:t>
            </a:r>
            <a:r>
              <a:rPr sz="2400" spc="-25" dirty="0">
                <a:solidFill>
                  <a:srgbClr val="323232"/>
                </a:solidFill>
                <a:latin typeface="Times New Roman"/>
                <a:cs typeface="Times New Roman"/>
              </a:rPr>
              <a:t> </a:t>
            </a:r>
            <a:r>
              <a:rPr sz="2400" dirty="0">
                <a:solidFill>
                  <a:srgbClr val="323232"/>
                </a:solidFill>
                <a:latin typeface="Times New Roman"/>
                <a:cs typeface="Times New Roman"/>
              </a:rPr>
              <a:t>the</a:t>
            </a:r>
            <a:r>
              <a:rPr sz="2400" spc="-30" dirty="0">
                <a:solidFill>
                  <a:srgbClr val="323232"/>
                </a:solidFill>
                <a:latin typeface="Times New Roman"/>
                <a:cs typeface="Times New Roman"/>
              </a:rPr>
              <a:t> </a:t>
            </a:r>
            <a:r>
              <a:rPr sz="2400" dirty="0">
                <a:solidFill>
                  <a:srgbClr val="323232"/>
                </a:solidFill>
                <a:latin typeface="Times New Roman"/>
                <a:cs typeface="Times New Roman"/>
              </a:rPr>
              <a:t>hospital</a:t>
            </a:r>
            <a:r>
              <a:rPr sz="2400" spc="-25" dirty="0">
                <a:solidFill>
                  <a:srgbClr val="323232"/>
                </a:solidFill>
                <a:latin typeface="Times New Roman"/>
                <a:cs typeface="Times New Roman"/>
              </a:rPr>
              <a:t> </a:t>
            </a:r>
            <a:r>
              <a:rPr sz="2400" dirty="0">
                <a:solidFill>
                  <a:srgbClr val="323232"/>
                </a:solidFill>
                <a:latin typeface="Times New Roman"/>
                <a:cs typeface="Times New Roman"/>
              </a:rPr>
              <a:t>or</a:t>
            </a:r>
            <a:r>
              <a:rPr sz="2400" spc="-25" dirty="0">
                <a:solidFill>
                  <a:srgbClr val="323232"/>
                </a:solidFill>
                <a:latin typeface="Times New Roman"/>
                <a:cs typeface="Times New Roman"/>
              </a:rPr>
              <a:t> </a:t>
            </a:r>
            <a:r>
              <a:rPr sz="2400" dirty="0">
                <a:solidFill>
                  <a:srgbClr val="323232"/>
                </a:solidFill>
                <a:latin typeface="Times New Roman"/>
                <a:cs typeface="Times New Roman"/>
              </a:rPr>
              <a:t>is</a:t>
            </a:r>
            <a:r>
              <a:rPr sz="2400" spc="-30" dirty="0">
                <a:solidFill>
                  <a:srgbClr val="323232"/>
                </a:solidFill>
                <a:latin typeface="Times New Roman"/>
                <a:cs typeface="Times New Roman"/>
              </a:rPr>
              <a:t> </a:t>
            </a:r>
            <a:r>
              <a:rPr sz="2400" dirty="0">
                <a:solidFill>
                  <a:srgbClr val="323232"/>
                </a:solidFill>
                <a:latin typeface="Times New Roman"/>
                <a:cs typeface="Times New Roman"/>
              </a:rPr>
              <a:t>on</a:t>
            </a:r>
            <a:r>
              <a:rPr sz="2400" spc="-25" dirty="0">
                <a:solidFill>
                  <a:srgbClr val="323232"/>
                </a:solidFill>
                <a:latin typeface="Times New Roman"/>
                <a:cs typeface="Times New Roman"/>
              </a:rPr>
              <a:t> </a:t>
            </a:r>
            <a:r>
              <a:rPr sz="2400" spc="-10" dirty="0">
                <a:solidFill>
                  <a:srgbClr val="323232"/>
                </a:solidFill>
                <a:latin typeface="Times New Roman"/>
                <a:cs typeface="Times New Roman"/>
              </a:rPr>
              <a:t>hospital property.</a:t>
            </a:r>
            <a:endParaRPr lang="en-US" sz="2400" spc="-10" dirty="0">
              <a:solidFill>
                <a:srgbClr val="323232"/>
              </a:solidFill>
              <a:latin typeface="Times New Roman"/>
              <a:cs typeface="Times New Roman"/>
            </a:endParaRPr>
          </a:p>
          <a:p>
            <a:pPr marL="355600" marR="5080" indent="-342900">
              <a:lnSpc>
                <a:spcPts val="3020"/>
              </a:lnSpc>
              <a:spcBef>
                <a:spcPts val="484"/>
              </a:spcBef>
            </a:pPr>
            <a:r>
              <a:rPr lang="en-US" sz="2400" spc="-10" dirty="0">
                <a:solidFill>
                  <a:srgbClr val="323232"/>
                </a:solidFill>
                <a:latin typeface="Times New Roman"/>
                <a:cs typeface="Times New Roman"/>
              </a:rPr>
              <a:t>		Define “seeking” = patient asking!</a:t>
            </a:r>
            <a:endParaRPr sz="2400" dirty="0">
              <a:latin typeface="Times New Roman"/>
              <a:cs typeface="Times New Roman"/>
            </a:endParaRPr>
          </a:p>
          <a:p>
            <a:pPr marL="12700">
              <a:lnSpc>
                <a:spcPct val="100000"/>
              </a:lnSpc>
              <a:spcBef>
                <a:spcPts val="1250"/>
              </a:spcBef>
            </a:pPr>
            <a:r>
              <a:rPr sz="2400" dirty="0">
                <a:solidFill>
                  <a:srgbClr val="323232"/>
                </a:solidFill>
                <a:latin typeface="Times New Roman"/>
                <a:cs typeface="Times New Roman"/>
              </a:rPr>
              <a:t>This</a:t>
            </a:r>
            <a:r>
              <a:rPr sz="2400" spc="-35" dirty="0">
                <a:solidFill>
                  <a:srgbClr val="323232"/>
                </a:solidFill>
                <a:latin typeface="Times New Roman"/>
                <a:cs typeface="Times New Roman"/>
              </a:rPr>
              <a:t> </a:t>
            </a:r>
            <a:r>
              <a:rPr sz="2400" spc="-10" dirty="0">
                <a:solidFill>
                  <a:srgbClr val="323232"/>
                </a:solidFill>
                <a:latin typeface="Times New Roman"/>
                <a:cs typeface="Times New Roman"/>
              </a:rPr>
              <a:t>includes:</a:t>
            </a:r>
            <a:endParaRPr sz="2400" dirty="0">
              <a:latin typeface="Times New Roman"/>
              <a:cs typeface="Times New Roman"/>
            </a:endParaRPr>
          </a:p>
          <a:p>
            <a:pPr marL="355600" marR="5080" indent="-342900">
              <a:lnSpc>
                <a:spcPts val="3020"/>
              </a:lnSpc>
              <a:spcBef>
                <a:spcPts val="484"/>
              </a:spcBef>
              <a:buClr>
                <a:srgbClr val="578963"/>
              </a:buClr>
              <a:buFont typeface="Arial" panose="020B0604020202020204" pitchFamily="34" charset="0"/>
              <a:buChar char="•"/>
              <a:tabLst>
                <a:tab pos="355600" algn="l"/>
              </a:tabLst>
            </a:pPr>
            <a:r>
              <a:rPr sz="2400" dirty="0">
                <a:solidFill>
                  <a:srgbClr val="323232"/>
                </a:solidFill>
                <a:latin typeface="Times New Roman"/>
                <a:cs typeface="Times New Roman"/>
              </a:rPr>
              <a:t>Hospital owned</a:t>
            </a:r>
            <a:r>
              <a:rPr lang="en-US" sz="2400" dirty="0">
                <a:solidFill>
                  <a:srgbClr val="323232"/>
                </a:solidFill>
                <a:latin typeface="Times New Roman"/>
                <a:cs typeface="Times New Roman"/>
              </a:rPr>
              <a:t> a</a:t>
            </a:r>
            <a:r>
              <a:rPr sz="2400" dirty="0">
                <a:solidFill>
                  <a:srgbClr val="323232"/>
                </a:solidFill>
                <a:latin typeface="Times New Roman"/>
                <a:cs typeface="Times New Roman"/>
              </a:rPr>
              <a:t>mbulances on </a:t>
            </a:r>
            <a:endParaRPr lang="en-US" sz="2400" dirty="0">
              <a:solidFill>
                <a:srgbClr val="323232"/>
              </a:solidFill>
              <a:latin typeface="Times New Roman"/>
              <a:cs typeface="Times New Roman"/>
            </a:endParaRPr>
          </a:p>
          <a:p>
            <a:pPr marL="12700" marR="5080">
              <a:lnSpc>
                <a:spcPts val="3020"/>
              </a:lnSpc>
              <a:spcBef>
                <a:spcPts val="484"/>
              </a:spcBef>
              <a:buClr>
                <a:srgbClr val="578963"/>
              </a:buClr>
              <a:tabLst>
                <a:tab pos="355600" algn="l"/>
              </a:tabLst>
            </a:pPr>
            <a:r>
              <a:rPr lang="en-US" sz="2400" dirty="0">
                <a:solidFill>
                  <a:srgbClr val="323232"/>
                </a:solidFill>
                <a:latin typeface="Times New Roman"/>
                <a:cs typeface="Times New Roman"/>
              </a:rPr>
              <a:t>			</a:t>
            </a:r>
            <a:r>
              <a:rPr sz="2400" dirty="0">
                <a:solidFill>
                  <a:srgbClr val="323232"/>
                </a:solidFill>
                <a:latin typeface="Times New Roman"/>
                <a:cs typeface="Times New Roman"/>
              </a:rPr>
              <a:t>route to </a:t>
            </a:r>
            <a:r>
              <a:rPr lang="en-US" sz="2400" dirty="0">
                <a:solidFill>
                  <a:srgbClr val="323232"/>
                </a:solidFill>
                <a:latin typeface="Times New Roman"/>
                <a:cs typeface="Times New Roman"/>
              </a:rPr>
              <a:t>facility. </a:t>
            </a:r>
            <a:endParaRPr sz="2400" dirty="0">
              <a:solidFill>
                <a:srgbClr val="323232"/>
              </a:solidFill>
              <a:latin typeface="Times New Roman"/>
              <a:cs typeface="Times New Roman"/>
            </a:endParaRPr>
          </a:p>
          <a:p>
            <a:pPr marL="355600" marR="5080" indent="-342900">
              <a:lnSpc>
                <a:spcPts val="3020"/>
              </a:lnSpc>
              <a:spcBef>
                <a:spcPts val="484"/>
              </a:spcBef>
              <a:buClr>
                <a:srgbClr val="578963"/>
              </a:buClr>
              <a:buFont typeface="Arial" panose="020B0604020202020204" pitchFamily="34" charset="0"/>
              <a:buChar char="•"/>
              <a:tabLst>
                <a:tab pos="355600" algn="l"/>
              </a:tabLst>
            </a:pPr>
            <a:r>
              <a:rPr sz="2400" dirty="0">
                <a:solidFill>
                  <a:srgbClr val="323232"/>
                </a:solidFill>
                <a:latin typeface="Times New Roman"/>
                <a:cs typeface="Times New Roman"/>
              </a:rPr>
              <a:t>Outpatient settings (where the </a:t>
            </a:r>
            <a:endParaRPr lang="en-US" sz="2400" dirty="0">
              <a:solidFill>
                <a:srgbClr val="323232"/>
              </a:solidFill>
              <a:latin typeface="Times New Roman"/>
              <a:cs typeface="Times New Roman"/>
            </a:endParaRPr>
          </a:p>
          <a:p>
            <a:pPr marL="12700" marR="5080">
              <a:lnSpc>
                <a:spcPts val="3020"/>
              </a:lnSpc>
              <a:spcBef>
                <a:spcPts val="484"/>
              </a:spcBef>
              <a:buClr>
                <a:srgbClr val="578963"/>
              </a:buClr>
              <a:tabLst>
                <a:tab pos="355600" algn="l"/>
              </a:tabLst>
            </a:pPr>
            <a:r>
              <a:rPr lang="en-US" sz="2400" dirty="0">
                <a:solidFill>
                  <a:srgbClr val="323232"/>
                </a:solidFill>
                <a:latin typeface="Times New Roman"/>
                <a:cs typeface="Times New Roman"/>
              </a:rPr>
              <a:t>			</a:t>
            </a:r>
            <a:r>
              <a:rPr sz="2400" dirty="0">
                <a:solidFill>
                  <a:srgbClr val="323232"/>
                </a:solidFill>
                <a:latin typeface="Times New Roman"/>
                <a:cs typeface="Times New Roman"/>
              </a:rPr>
              <a:t>patient develops symptoms </a:t>
            </a:r>
            <a:endParaRPr lang="en-US" sz="2400" dirty="0">
              <a:solidFill>
                <a:srgbClr val="323232"/>
              </a:solidFill>
              <a:latin typeface="Times New Roman"/>
              <a:cs typeface="Times New Roman"/>
            </a:endParaRPr>
          </a:p>
          <a:p>
            <a:pPr marL="12700" marR="5080">
              <a:lnSpc>
                <a:spcPts val="3020"/>
              </a:lnSpc>
              <a:spcBef>
                <a:spcPts val="484"/>
              </a:spcBef>
              <a:buClr>
                <a:srgbClr val="578963"/>
              </a:buClr>
              <a:tabLst>
                <a:tab pos="355600" algn="l"/>
              </a:tabLst>
            </a:pPr>
            <a:r>
              <a:rPr lang="en-US" sz="2400" dirty="0">
                <a:solidFill>
                  <a:srgbClr val="323232"/>
                </a:solidFill>
                <a:latin typeface="Times New Roman"/>
                <a:cs typeface="Times New Roman"/>
              </a:rPr>
              <a:t>			</a:t>
            </a:r>
            <a:r>
              <a:rPr sz="2400" dirty="0">
                <a:solidFill>
                  <a:srgbClr val="323232"/>
                </a:solidFill>
                <a:latin typeface="Times New Roman"/>
                <a:cs typeface="Times New Roman"/>
              </a:rPr>
              <a:t>and requests treatment)</a:t>
            </a:r>
            <a:r>
              <a:rPr lang="en-US" sz="2400" dirty="0">
                <a:solidFill>
                  <a:srgbClr val="323232"/>
                </a:solidFill>
                <a:latin typeface="Times New Roman"/>
                <a:cs typeface="Times New Roman"/>
              </a:rPr>
              <a:t>.</a:t>
            </a:r>
            <a:endParaRPr sz="2400" dirty="0">
              <a:solidFill>
                <a:srgbClr val="323232"/>
              </a:solidFill>
              <a:latin typeface="Times New Roman"/>
              <a:cs typeface="Times New Roman"/>
            </a:endParaRPr>
          </a:p>
          <a:p>
            <a:pPr marL="355600" marR="5080" indent="-342900">
              <a:lnSpc>
                <a:spcPts val="3020"/>
              </a:lnSpc>
              <a:spcBef>
                <a:spcPts val="484"/>
              </a:spcBef>
              <a:buClr>
                <a:srgbClr val="578963"/>
              </a:buClr>
              <a:buFont typeface="Arial" panose="020B0604020202020204" pitchFamily="34" charset="0"/>
              <a:buChar char="•"/>
              <a:tabLst>
                <a:tab pos="355600" algn="l"/>
              </a:tabLst>
            </a:pPr>
            <a:r>
              <a:rPr sz="2400" dirty="0">
                <a:solidFill>
                  <a:srgbClr val="323232"/>
                </a:solidFill>
                <a:latin typeface="Times New Roman"/>
                <a:cs typeface="Times New Roman"/>
              </a:rPr>
              <a:t>Transfers of patients from </a:t>
            </a:r>
            <a:r>
              <a:rPr lang="en-US" sz="2400" dirty="0">
                <a:solidFill>
                  <a:srgbClr val="323232"/>
                </a:solidFill>
                <a:latin typeface="Times New Roman"/>
                <a:cs typeface="Times New Roman"/>
              </a:rPr>
              <a:t>facility</a:t>
            </a:r>
            <a:r>
              <a:rPr sz="2400" dirty="0">
                <a:solidFill>
                  <a:srgbClr val="323232"/>
                </a:solidFill>
                <a:latin typeface="Times New Roman"/>
                <a:cs typeface="Times New Roman"/>
              </a:rPr>
              <a:t> </a:t>
            </a:r>
            <a:endParaRPr lang="en-US" sz="2400" dirty="0">
              <a:solidFill>
                <a:srgbClr val="323232"/>
              </a:solidFill>
              <a:latin typeface="Times New Roman"/>
              <a:cs typeface="Times New Roman"/>
            </a:endParaRPr>
          </a:p>
          <a:p>
            <a:pPr marL="12700" marR="5080">
              <a:lnSpc>
                <a:spcPts val="3020"/>
              </a:lnSpc>
              <a:spcBef>
                <a:spcPts val="484"/>
              </a:spcBef>
              <a:buClr>
                <a:srgbClr val="578963"/>
              </a:buClr>
              <a:tabLst>
                <a:tab pos="355600" algn="l"/>
              </a:tabLst>
            </a:pPr>
            <a:r>
              <a:rPr lang="en-US" sz="2400" dirty="0">
                <a:solidFill>
                  <a:srgbClr val="323232"/>
                </a:solidFill>
                <a:latin typeface="Times New Roman"/>
                <a:cs typeface="Times New Roman"/>
              </a:rPr>
              <a:t>			</a:t>
            </a:r>
            <a:r>
              <a:rPr sz="2400" dirty="0">
                <a:solidFill>
                  <a:srgbClr val="323232"/>
                </a:solidFill>
                <a:latin typeface="Times New Roman"/>
                <a:cs typeface="Times New Roman"/>
              </a:rPr>
              <a:t>to another hospital for stabilization </a:t>
            </a:r>
            <a:endParaRPr lang="en-US" sz="2400" dirty="0">
              <a:solidFill>
                <a:srgbClr val="323232"/>
              </a:solidFill>
              <a:latin typeface="Times New Roman"/>
              <a:cs typeface="Times New Roman"/>
            </a:endParaRPr>
          </a:p>
          <a:p>
            <a:pPr marL="12700" marR="5080">
              <a:lnSpc>
                <a:spcPts val="3020"/>
              </a:lnSpc>
              <a:spcBef>
                <a:spcPts val="484"/>
              </a:spcBef>
              <a:buClr>
                <a:srgbClr val="578963"/>
              </a:buClr>
              <a:tabLst>
                <a:tab pos="355600" algn="l"/>
              </a:tabLst>
            </a:pPr>
            <a:r>
              <a:rPr lang="en-US" sz="2400" dirty="0">
                <a:solidFill>
                  <a:srgbClr val="323232"/>
                </a:solidFill>
                <a:latin typeface="Times New Roman"/>
                <a:cs typeface="Times New Roman"/>
              </a:rPr>
              <a:t>			</a:t>
            </a:r>
            <a:r>
              <a:rPr sz="2400" dirty="0">
                <a:solidFill>
                  <a:srgbClr val="323232"/>
                </a:solidFill>
                <a:latin typeface="Times New Roman"/>
                <a:cs typeface="Times New Roman"/>
              </a:rPr>
              <a:t>of an emergency condition</a:t>
            </a:r>
            <a:r>
              <a:rPr lang="en-US" sz="2400" dirty="0">
                <a:solidFill>
                  <a:srgbClr val="323232"/>
                </a:solidFill>
                <a:latin typeface="Times New Roman"/>
                <a:cs typeface="Times New Roman"/>
              </a:rPr>
              <a:t>.</a:t>
            </a:r>
            <a:endParaRPr sz="2400" dirty="0">
              <a:solidFill>
                <a:srgbClr val="323232"/>
              </a:solidFill>
              <a:latin typeface="Times New Roman"/>
              <a:cs typeface="Times New Roman"/>
            </a:endParaRPr>
          </a:p>
        </p:txBody>
      </p:sp>
      <p:grpSp>
        <p:nvGrpSpPr>
          <p:cNvPr id="8" name="object 3">
            <a:extLst>
              <a:ext uri="{FF2B5EF4-FFF2-40B4-BE49-F238E27FC236}">
                <a16:creationId xmlns:a16="http://schemas.microsoft.com/office/drawing/2014/main" id="{2FC4DF22-2914-1DDF-4BC1-0DAF6C50C02E}"/>
              </a:ext>
            </a:extLst>
          </p:cNvPr>
          <p:cNvGrpSpPr/>
          <p:nvPr/>
        </p:nvGrpSpPr>
        <p:grpSpPr>
          <a:xfrm>
            <a:off x="6108700" y="2419477"/>
            <a:ext cx="2761484" cy="2284680"/>
            <a:chOff x="4573333" y="2969323"/>
            <a:chExt cx="4382135" cy="3441065"/>
          </a:xfrm>
        </p:grpSpPr>
        <p:pic>
          <p:nvPicPr>
            <p:cNvPr id="9" name="object 4">
              <a:extLst>
                <a:ext uri="{FF2B5EF4-FFF2-40B4-BE49-F238E27FC236}">
                  <a16:creationId xmlns:a16="http://schemas.microsoft.com/office/drawing/2014/main" id="{4677C75B-9837-15D3-5425-8E023F3AF08B}"/>
                </a:ext>
              </a:extLst>
            </p:cNvPr>
            <p:cNvPicPr/>
            <p:nvPr/>
          </p:nvPicPr>
          <p:blipFill>
            <a:blip r:embed="rId2" cstate="print"/>
            <a:stretch>
              <a:fillRect/>
            </a:stretch>
          </p:blipFill>
          <p:spPr>
            <a:xfrm>
              <a:off x="4583429" y="2979419"/>
              <a:ext cx="4362449" cy="3421379"/>
            </a:xfrm>
            <a:prstGeom prst="rect">
              <a:avLst/>
            </a:prstGeom>
          </p:spPr>
        </p:pic>
        <p:sp>
          <p:nvSpPr>
            <p:cNvPr id="10" name="object 5">
              <a:extLst>
                <a:ext uri="{FF2B5EF4-FFF2-40B4-BE49-F238E27FC236}">
                  <a16:creationId xmlns:a16="http://schemas.microsoft.com/office/drawing/2014/main" id="{792CDFD8-926E-5E91-271F-8A9BB2DC9F4D}"/>
                </a:ext>
              </a:extLst>
            </p:cNvPr>
            <p:cNvSpPr/>
            <p:nvPr/>
          </p:nvSpPr>
          <p:spPr>
            <a:xfrm>
              <a:off x="4578095" y="2974085"/>
              <a:ext cx="4372610" cy="3431540"/>
            </a:xfrm>
            <a:custGeom>
              <a:avLst/>
              <a:gdLst/>
              <a:ahLst/>
              <a:cxnLst/>
              <a:rect l="l" t="t" r="r" b="b"/>
              <a:pathLst>
                <a:path w="4372609" h="3431540">
                  <a:moveTo>
                    <a:pt x="0" y="0"/>
                  </a:moveTo>
                  <a:lnTo>
                    <a:pt x="0" y="3431286"/>
                  </a:lnTo>
                  <a:lnTo>
                    <a:pt x="4372355" y="3431286"/>
                  </a:lnTo>
                  <a:lnTo>
                    <a:pt x="4372355" y="0"/>
                  </a:lnTo>
                  <a:lnTo>
                    <a:pt x="0" y="0"/>
                  </a:lnTo>
                  <a:close/>
                </a:path>
              </a:pathLst>
            </a:custGeom>
            <a:ln w="9525">
              <a:solidFill>
                <a:srgbClr val="343434"/>
              </a:solidFill>
            </a:ln>
          </p:spPr>
          <p:txBody>
            <a:bodyPr wrap="square" lIns="0" tIns="0" rIns="0" bIns="0" rtlCol="0"/>
            <a:lstStyle/>
            <a:p>
              <a:endParaRPr dirty="0">
                <a:latin typeface="Times New Roman" panose="02020603050405020304" pitchFamily="18" charset="0"/>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9900" y="506840"/>
            <a:ext cx="7782561" cy="1120178"/>
          </a:xfrm>
          <a:prstGeom prst="rect">
            <a:avLst/>
          </a:prstGeom>
        </p:spPr>
        <p:txBody>
          <a:bodyPr vert="horz" wrap="square" lIns="0" tIns="12065" rIns="0" bIns="0" rtlCol="0">
            <a:spAutoFit/>
          </a:bodyPr>
          <a:lstStyle/>
          <a:p>
            <a:pPr marL="592455" marR="5080" indent="-580390">
              <a:lnSpc>
                <a:spcPct val="100000"/>
              </a:lnSpc>
              <a:spcBef>
                <a:spcPts val="95"/>
              </a:spcBef>
            </a:pPr>
            <a:r>
              <a:rPr sz="3600" dirty="0"/>
              <a:t>EMTALA</a:t>
            </a:r>
            <a:r>
              <a:rPr sz="3600" spc="-120" dirty="0"/>
              <a:t> </a:t>
            </a:r>
            <a:r>
              <a:rPr sz="3600" dirty="0"/>
              <a:t>applies</a:t>
            </a:r>
            <a:r>
              <a:rPr sz="3600" spc="-120" dirty="0"/>
              <a:t> </a:t>
            </a:r>
            <a:r>
              <a:rPr sz="3600" dirty="0"/>
              <a:t>to</a:t>
            </a:r>
            <a:r>
              <a:rPr sz="3600" spc="-120" dirty="0"/>
              <a:t> </a:t>
            </a:r>
            <a:r>
              <a:rPr lang="en-US" sz="3600" spc="-120" dirty="0"/>
              <a:t>                      </a:t>
            </a:r>
            <a:r>
              <a:rPr sz="3600" spc="-10" dirty="0"/>
              <a:t>Emergency </a:t>
            </a:r>
            <a:r>
              <a:rPr sz="3600" dirty="0"/>
              <a:t>Medical</a:t>
            </a:r>
            <a:r>
              <a:rPr sz="3600" spc="-170" dirty="0"/>
              <a:t> </a:t>
            </a:r>
            <a:r>
              <a:rPr sz="3600" dirty="0"/>
              <a:t>Conditions</a:t>
            </a:r>
            <a:r>
              <a:rPr sz="3600" spc="-170" dirty="0"/>
              <a:t> </a:t>
            </a:r>
            <a:r>
              <a:rPr sz="3600" spc="-10" dirty="0"/>
              <a:t>(EMC)</a:t>
            </a:r>
            <a:endParaRPr sz="3600" dirty="0"/>
          </a:p>
        </p:txBody>
      </p:sp>
      <p:sp>
        <p:nvSpPr>
          <p:cNvPr id="7" name="object 7"/>
          <p:cNvSpPr txBox="1">
            <a:spLocks noGrp="1"/>
          </p:cNvSpPr>
          <p:nvPr>
            <p:ph type="sldNum" sz="quarter" idx="12"/>
          </p:nvPr>
        </p:nvSpPr>
        <p:spPr>
          <a:prstGeom prst="rect">
            <a:avLst/>
          </a:prstGeom>
        </p:spPr>
        <p:txBody>
          <a:bodyPr vert="horz" wrap="square" lIns="0" tIns="0" rIns="0" bIns="0" rtlCol="0">
            <a:spAutoFit/>
          </a:bodyPr>
          <a:lstStyle/>
          <a:p>
            <a:pPr marL="38100">
              <a:lnSpc>
                <a:spcPts val="1625"/>
              </a:lnSpc>
            </a:pPr>
            <a:fld id="{81D60167-4931-47E6-BA6A-407CBD079E47}" type="slidenum">
              <a:rPr spc="-25" dirty="0"/>
              <a:t>5</a:t>
            </a:fld>
            <a:endParaRPr spc="-25" dirty="0"/>
          </a:p>
        </p:txBody>
      </p:sp>
      <p:grpSp>
        <p:nvGrpSpPr>
          <p:cNvPr id="3" name="object 3"/>
          <p:cNvGrpSpPr/>
          <p:nvPr/>
        </p:nvGrpSpPr>
        <p:grpSpPr>
          <a:xfrm>
            <a:off x="6388630" y="4439200"/>
            <a:ext cx="1629982" cy="1832038"/>
            <a:chOff x="5335333" y="3533203"/>
            <a:chExt cx="2877185" cy="2877185"/>
          </a:xfrm>
        </p:grpSpPr>
        <p:pic>
          <p:nvPicPr>
            <p:cNvPr id="4" name="object 4"/>
            <p:cNvPicPr/>
            <p:nvPr/>
          </p:nvPicPr>
          <p:blipFill>
            <a:blip r:embed="rId2" cstate="print"/>
            <a:stretch>
              <a:fillRect/>
            </a:stretch>
          </p:blipFill>
          <p:spPr>
            <a:xfrm>
              <a:off x="5345429" y="3543299"/>
              <a:ext cx="2857499" cy="2857500"/>
            </a:xfrm>
            <a:prstGeom prst="rect">
              <a:avLst/>
            </a:prstGeom>
          </p:spPr>
        </p:pic>
        <p:sp>
          <p:nvSpPr>
            <p:cNvPr id="5" name="object 5"/>
            <p:cNvSpPr/>
            <p:nvPr/>
          </p:nvSpPr>
          <p:spPr>
            <a:xfrm>
              <a:off x="5340095" y="3537965"/>
              <a:ext cx="2867660" cy="2867660"/>
            </a:xfrm>
            <a:custGeom>
              <a:avLst/>
              <a:gdLst/>
              <a:ahLst/>
              <a:cxnLst/>
              <a:rect l="l" t="t" r="r" b="b"/>
              <a:pathLst>
                <a:path w="2867659" h="2867660">
                  <a:moveTo>
                    <a:pt x="0" y="0"/>
                  </a:moveTo>
                  <a:lnTo>
                    <a:pt x="0" y="2867406"/>
                  </a:lnTo>
                  <a:lnTo>
                    <a:pt x="2867406" y="2867406"/>
                  </a:lnTo>
                  <a:lnTo>
                    <a:pt x="2867406" y="0"/>
                  </a:lnTo>
                  <a:lnTo>
                    <a:pt x="0" y="0"/>
                  </a:lnTo>
                  <a:close/>
                </a:path>
              </a:pathLst>
            </a:custGeom>
            <a:ln w="9525">
              <a:solidFill>
                <a:srgbClr val="343434"/>
              </a:solidFill>
            </a:ln>
          </p:spPr>
          <p:txBody>
            <a:bodyPr wrap="square" lIns="0" tIns="0" rIns="0" bIns="0" rtlCol="0"/>
            <a:lstStyle/>
            <a:p>
              <a:endParaRPr dirty="0">
                <a:latin typeface="Times New Roman" panose="02020603050405020304" pitchFamily="18" charset="0"/>
              </a:endParaRPr>
            </a:p>
          </p:txBody>
        </p:sp>
      </p:grpSp>
      <p:sp>
        <p:nvSpPr>
          <p:cNvPr id="6" name="object 6"/>
          <p:cNvSpPr txBox="1"/>
          <p:nvPr/>
        </p:nvSpPr>
        <p:spPr>
          <a:xfrm>
            <a:off x="1033841" y="1842509"/>
            <a:ext cx="7377759" cy="4762842"/>
          </a:xfrm>
          <a:prstGeom prst="rect">
            <a:avLst/>
          </a:prstGeom>
        </p:spPr>
        <p:txBody>
          <a:bodyPr vert="horz" wrap="square" lIns="0" tIns="86360" rIns="0" bIns="0" rtlCol="0">
            <a:spAutoFit/>
          </a:bodyPr>
          <a:lstStyle/>
          <a:p>
            <a:pPr marL="354965" indent="-342265">
              <a:lnSpc>
                <a:spcPct val="100000"/>
              </a:lnSpc>
              <a:spcBef>
                <a:spcPts val="680"/>
              </a:spcBef>
              <a:buClr>
                <a:srgbClr val="578963"/>
              </a:buClr>
              <a:buFont typeface="Wingdings"/>
              <a:buChar char=""/>
              <a:tabLst>
                <a:tab pos="354965" algn="l"/>
              </a:tabLst>
            </a:pPr>
            <a:r>
              <a:rPr sz="2400" b="1" dirty="0">
                <a:solidFill>
                  <a:srgbClr val="323232"/>
                </a:solidFill>
                <a:latin typeface="Times New Roman"/>
                <a:cs typeface="Times New Roman"/>
              </a:rPr>
              <a:t>An</a:t>
            </a:r>
            <a:r>
              <a:rPr sz="2400" b="1" spc="-30" dirty="0">
                <a:solidFill>
                  <a:srgbClr val="323232"/>
                </a:solidFill>
                <a:latin typeface="Times New Roman"/>
                <a:cs typeface="Times New Roman"/>
              </a:rPr>
              <a:t> </a:t>
            </a:r>
            <a:r>
              <a:rPr sz="2400" b="1" dirty="0">
                <a:solidFill>
                  <a:srgbClr val="323232"/>
                </a:solidFill>
                <a:latin typeface="Times New Roman"/>
                <a:cs typeface="Times New Roman"/>
              </a:rPr>
              <a:t>EMC</a:t>
            </a:r>
            <a:r>
              <a:rPr sz="2400" b="1" spc="-25" dirty="0">
                <a:solidFill>
                  <a:srgbClr val="323232"/>
                </a:solidFill>
                <a:latin typeface="Times New Roman"/>
                <a:cs typeface="Times New Roman"/>
              </a:rPr>
              <a:t> </a:t>
            </a:r>
            <a:r>
              <a:rPr sz="2400" b="1" dirty="0">
                <a:solidFill>
                  <a:srgbClr val="323232"/>
                </a:solidFill>
                <a:latin typeface="Times New Roman"/>
                <a:cs typeface="Times New Roman"/>
              </a:rPr>
              <a:t>is</a:t>
            </a:r>
            <a:r>
              <a:rPr sz="2400" b="1" spc="-25" dirty="0">
                <a:solidFill>
                  <a:srgbClr val="323232"/>
                </a:solidFill>
                <a:latin typeface="Times New Roman"/>
                <a:cs typeface="Times New Roman"/>
              </a:rPr>
              <a:t> </a:t>
            </a:r>
            <a:r>
              <a:rPr sz="2400" b="1" dirty="0">
                <a:solidFill>
                  <a:srgbClr val="323232"/>
                </a:solidFill>
                <a:latin typeface="Times New Roman"/>
                <a:cs typeface="Times New Roman"/>
              </a:rPr>
              <a:t>any</a:t>
            </a:r>
            <a:r>
              <a:rPr sz="2400" b="1" spc="-30" dirty="0">
                <a:solidFill>
                  <a:srgbClr val="323232"/>
                </a:solidFill>
                <a:latin typeface="Times New Roman"/>
                <a:cs typeface="Times New Roman"/>
              </a:rPr>
              <a:t> </a:t>
            </a:r>
            <a:r>
              <a:rPr sz="2400" b="1" dirty="0">
                <a:solidFill>
                  <a:srgbClr val="323232"/>
                </a:solidFill>
                <a:latin typeface="Times New Roman"/>
                <a:cs typeface="Times New Roman"/>
              </a:rPr>
              <a:t>medical</a:t>
            </a:r>
            <a:r>
              <a:rPr sz="2400" b="1" spc="-25" dirty="0">
                <a:solidFill>
                  <a:srgbClr val="323232"/>
                </a:solidFill>
                <a:latin typeface="Times New Roman"/>
                <a:cs typeface="Times New Roman"/>
              </a:rPr>
              <a:t> </a:t>
            </a:r>
            <a:r>
              <a:rPr sz="2400" b="1" dirty="0">
                <a:solidFill>
                  <a:srgbClr val="323232"/>
                </a:solidFill>
                <a:latin typeface="Times New Roman"/>
                <a:cs typeface="Times New Roman"/>
              </a:rPr>
              <a:t>condition</a:t>
            </a:r>
            <a:r>
              <a:rPr sz="2400" b="1" spc="-25" dirty="0">
                <a:solidFill>
                  <a:srgbClr val="323232"/>
                </a:solidFill>
                <a:latin typeface="Times New Roman"/>
                <a:cs typeface="Times New Roman"/>
              </a:rPr>
              <a:t> </a:t>
            </a:r>
            <a:r>
              <a:rPr sz="2400" b="1" spc="-10" dirty="0">
                <a:solidFill>
                  <a:srgbClr val="323232"/>
                </a:solidFill>
                <a:latin typeface="Times New Roman"/>
                <a:cs typeface="Times New Roman"/>
              </a:rPr>
              <a:t>manifesting:</a:t>
            </a:r>
            <a:endParaRPr sz="2400" b="1" dirty="0">
              <a:latin typeface="Times New Roman"/>
              <a:cs typeface="Times New Roman"/>
            </a:endParaRPr>
          </a:p>
          <a:p>
            <a:pPr marL="755650" marR="5080" lvl="1" indent="-285750">
              <a:lnSpc>
                <a:spcPct val="100000"/>
              </a:lnSpc>
              <a:spcBef>
                <a:spcPts val="484"/>
              </a:spcBef>
              <a:buClr>
                <a:srgbClr val="578963"/>
              </a:buClr>
              <a:buSzPct val="50000"/>
              <a:buFont typeface="Wingdings"/>
              <a:buChar char=""/>
              <a:tabLst>
                <a:tab pos="755650" algn="l"/>
              </a:tabLst>
            </a:pPr>
            <a:r>
              <a:rPr sz="2400" dirty="0">
                <a:solidFill>
                  <a:srgbClr val="323232"/>
                </a:solidFill>
                <a:latin typeface="Times New Roman"/>
                <a:cs typeface="Times New Roman"/>
              </a:rPr>
              <a:t>acute</a:t>
            </a:r>
            <a:r>
              <a:rPr sz="2400" spc="-35" dirty="0">
                <a:solidFill>
                  <a:srgbClr val="323232"/>
                </a:solidFill>
                <a:latin typeface="Times New Roman"/>
                <a:cs typeface="Times New Roman"/>
              </a:rPr>
              <a:t> </a:t>
            </a:r>
            <a:r>
              <a:rPr sz="2400" dirty="0">
                <a:solidFill>
                  <a:srgbClr val="323232"/>
                </a:solidFill>
                <a:latin typeface="Times New Roman"/>
                <a:cs typeface="Times New Roman"/>
              </a:rPr>
              <a:t>symptoms</a:t>
            </a:r>
            <a:r>
              <a:rPr sz="2400" spc="-35" dirty="0">
                <a:solidFill>
                  <a:srgbClr val="323232"/>
                </a:solidFill>
                <a:latin typeface="Times New Roman"/>
                <a:cs typeface="Times New Roman"/>
              </a:rPr>
              <a:t> </a:t>
            </a:r>
            <a:r>
              <a:rPr sz="2400" dirty="0">
                <a:solidFill>
                  <a:srgbClr val="323232"/>
                </a:solidFill>
                <a:latin typeface="Times New Roman"/>
                <a:cs typeface="Times New Roman"/>
              </a:rPr>
              <a:t>of</a:t>
            </a:r>
            <a:r>
              <a:rPr sz="2400" spc="-30" dirty="0">
                <a:solidFill>
                  <a:srgbClr val="323232"/>
                </a:solidFill>
                <a:latin typeface="Times New Roman"/>
                <a:cs typeface="Times New Roman"/>
              </a:rPr>
              <a:t> </a:t>
            </a:r>
            <a:r>
              <a:rPr sz="2400" dirty="0">
                <a:solidFill>
                  <a:srgbClr val="323232"/>
                </a:solidFill>
                <a:latin typeface="Times New Roman"/>
                <a:cs typeface="Times New Roman"/>
              </a:rPr>
              <a:t>severity,</a:t>
            </a:r>
            <a:r>
              <a:rPr sz="2400" spc="-35" dirty="0">
                <a:solidFill>
                  <a:srgbClr val="323232"/>
                </a:solidFill>
                <a:latin typeface="Times New Roman"/>
                <a:cs typeface="Times New Roman"/>
              </a:rPr>
              <a:t> </a:t>
            </a:r>
            <a:r>
              <a:rPr sz="2400" dirty="0">
                <a:solidFill>
                  <a:srgbClr val="323232"/>
                </a:solidFill>
                <a:latin typeface="Times New Roman"/>
                <a:cs typeface="Times New Roman"/>
              </a:rPr>
              <a:t>including</a:t>
            </a:r>
            <a:r>
              <a:rPr sz="2400" spc="-35" dirty="0">
                <a:solidFill>
                  <a:srgbClr val="323232"/>
                </a:solidFill>
                <a:latin typeface="Times New Roman"/>
                <a:cs typeface="Times New Roman"/>
              </a:rPr>
              <a:t> </a:t>
            </a:r>
            <a:r>
              <a:rPr sz="2400" dirty="0">
                <a:solidFill>
                  <a:srgbClr val="323232"/>
                </a:solidFill>
                <a:latin typeface="Times New Roman"/>
                <a:cs typeface="Times New Roman"/>
              </a:rPr>
              <a:t>pain,</a:t>
            </a:r>
            <a:r>
              <a:rPr sz="2400" spc="-30" dirty="0">
                <a:solidFill>
                  <a:srgbClr val="323232"/>
                </a:solidFill>
                <a:latin typeface="Times New Roman"/>
                <a:cs typeface="Times New Roman"/>
              </a:rPr>
              <a:t> </a:t>
            </a:r>
            <a:r>
              <a:rPr sz="2400" dirty="0">
                <a:solidFill>
                  <a:srgbClr val="323232"/>
                </a:solidFill>
                <a:latin typeface="Times New Roman"/>
                <a:cs typeface="Times New Roman"/>
              </a:rPr>
              <a:t>that,</a:t>
            </a:r>
            <a:r>
              <a:rPr sz="2400" spc="-35" dirty="0">
                <a:solidFill>
                  <a:srgbClr val="323232"/>
                </a:solidFill>
                <a:latin typeface="Times New Roman"/>
                <a:cs typeface="Times New Roman"/>
              </a:rPr>
              <a:t> </a:t>
            </a:r>
            <a:r>
              <a:rPr sz="2400" dirty="0">
                <a:solidFill>
                  <a:srgbClr val="323232"/>
                </a:solidFill>
                <a:latin typeface="Times New Roman"/>
                <a:cs typeface="Times New Roman"/>
              </a:rPr>
              <a:t>without</a:t>
            </a:r>
            <a:r>
              <a:rPr sz="2400" spc="-30" dirty="0">
                <a:solidFill>
                  <a:srgbClr val="323232"/>
                </a:solidFill>
                <a:latin typeface="Times New Roman"/>
                <a:cs typeface="Times New Roman"/>
              </a:rPr>
              <a:t> </a:t>
            </a:r>
            <a:r>
              <a:rPr sz="2400" spc="-10" dirty="0">
                <a:solidFill>
                  <a:srgbClr val="323232"/>
                </a:solidFill>
                <a:latin typeface="Times New Roman"/>
                <a:cs typeface="Times New Roman"/>
              </a:rPr>
              <a:t>immediate </a:t>
            </a:r>
            <a:r>
              <a:rPr sz="2400" dirty="0">
                <a:solidFill>
                  <a:srgbClr val="323232"/>
                </a:solidFill>
                <a:latin typeface="Times New Roman"/>
                <a:cs typeface="Times New Roman"/>
              </a:rPr>
              <a:t>medical</a:t>
            </a:r>
            <a:r>
              <a:rPr sz="2400" spc="-35" dirty="0">
                <a:solidFill>
                  <a:srgbClr val="323232"/>
                </a:solidFill>
                <a:latin typeface="Times New Roman"/>
                <a:cs typeface="Times New Roman"/>
              </a:rPr>
              <a:t> </a:t>
            </a:r>
            <a:r>
              <a:rPr sz="2400" dirty="0">
                <a:solidFill>
                  <a:srgbClr val="323232"/>
                </a:solidFill>
                <a:latin typeface="Times New Roman"/>
                <a:cs typeface="Times New Roman"/>
              </a:rPr>
              <a:t>attention,</a:t>
            </a:r>
            <a:r>
              <a:rPr sz="2400" spc="-35" dirty="0">
                <a:solidFill>
                  <a:srgbClr val="323232"/>
                </a:solidFill>
                <a:latin typeface="Times New Roman"/>
                <a:cs typeface="Times New Roman"/>
              </a:rPr>
              <a:t> </a:t>
            </a:r>
            <a:r>
              <a:rPr sz="2400" dirty="0">
                <a:solidFill>
                  <a:srgbClr val="323232"/>
                </a:solidFill>
                <a:latin typeface="Times New Roman"/>
                <a:cs typeface="Times New Roman"/>
              </a:rPr>
              <a:t>could</a:t>
            </a:r>
            <a:r>
              <a:rPr sz="2400" spc="-35" dirty="0">
                <a:solidFill>
                  <a:srgbClr val="323232"/>
                </a:solidFill>
                <a:latin typeface="Times New Roman"/>
                <a:cs typeface="Times New Roman"/>
              </a:rPr>
              <a:t> </a:t>
            </a:r>
            <a:r>
              <a:rPr sz="2400" dirty="0">
                <a:solidFill>
                  <a:srgbClr val="323232"/>
                </a:solidFill>
                <a:latin typeface="Times New Roman"/>
                <a:cs typeface="Times New Roman"/>
              </a:rPr>
              <a:t>reasonably</a:t>
            </a:r>
            <a:r>
              <a:rPr sz="2400" spc="-40" dirty="0">
                <a:solidFill>
                  <a:srgbClr val="323232"/>
                </a:solidFill>
                <a:latin typeface="Times New Roman"/>
                <a:cs typeface="Times New Roman"/>
              </a:rPr>
              <a:t> </a:t>
            </a:r>
            <a:r>
              <a:rPr sz="2400" dirty="0">
                <a:solidFill>
                  <a:srgbClr val="323232"/>
                </a:solidFill>
                <a:latin typeface="Times New Roman"/>
                <a:cs typeface="Times New Roman"/>
              </a:rPr>
              <a:t>be</a:t>
            </a:r>
            <a:r>
              <a:rPr sz="2400" spc="-35" dirty="0">
                <a:solidFill>
                  <a:srgbClr val="323232"/>
                </a:solidFill>
                <a:latin typeface="Times New Roman"/>
                <a:cs typeface="Times New Roman"/>
              </a:rPr>
              <a:t> </a:t>
            </a:r>
            <a:r>
              <a:rPr sz="2400" dirty="0">
                <a:solidFill>
                  <a:srgbClr val="323232"/>
                </a:solidFill>
                <a:latin typeface="Times New Roman"/>
                <a:cs typeface="Times New Roman"/>
              </a:rPr>
              <a:t>expected</a:t>
            </a:r>
            <a:r>
              <a:rPr sz="2400" spc="-35" dirty="0">
                <a:solidFill>
                  <a:srgbClr val="323232"/>
                </a:solidFill>
                <a:latin typeface="Times New Roman"/>
                <a:cs typeface="Times New Roman"/>
              </a:rPr>
              <a:t> </a:t>
            </a:r>
            <a:r>
              <a:rPr sz="2400" dirty="0">
                <a:solidFill>
                  <a:srgbClr val="323232"/>
                </a:solidFill>
                <a:latin typeface="Times New Roman"/>
                <a:cs typeface="Times New Roman"/>
              </a:rPr>
              <a:t>to</a:t>
            </a:r>
            <a:r>
              <a:rPr sz="2400" spc="-35" dirty="0">
                <a:solidFill>
                  <a:srgbClr val="323232"/>
                </a:solidFill>
                <a:latin typeface="Times New Roman"/>
                <a:cs typeface="Times New Roman"/>
              </a:rPr>
              <a:t> </a:t>
            </a:r>
            <a:r>
              <a:rPr sz="2400" dirty="0">
                <a:solidFill>
                  <a:srgbClr val="323232"/>
                </a:solidFill>
                <a:latin typeface="Times New Roman"/>
                <a:cs typeface="Times New Roman"/>
              </a:rPr>
              <a:t>result</a:t>
            </a:r>
            <a:r>
              <a:rPr sz="2400" spc="-30" dirty="0">
                <a:solidFill>
                  <a:srgbClr val="323232"/>
                </a:solidFill>
                <a:latin typeface="Times New Roman"/>
                <a:cs typeface="Times New Roman"/>
              </a:rPr>
              <a:t> </a:t>
            </a:r>
            <a:r>
              <a:rPr sz="2400" dirty="0">
                <a:solidFill>
                  <a:srgbClr val="323232"/>
                </a:solidFill>
                <a:latin typeface="Times New Roman"/>
                <a:cs typeface="Times New Roman"/>
              </a:rPr>
              <a:t>in</a:t>
            </a:r>
            <a:r>
              <a:rPr sz="2400" spc="-35" dirty="0">
                <a:solidFill>
                  <a:srgbClr val="323232"/>
                </a:solidFill>
                <a:latin typeface="Times New Roman"/>
                <a:cs typeface="Times New Roman"/>
              </a:rPr>
              <a:t> </a:t>
            </a:r>
            <a:r>
              <a:rPr sz="2400" spc="-10" dirty="0">
                <a:solidFill>
                  <a:srgbClr val="323232"/>
                </a:solidFill>
                <a:latin typeface="Times New Roman"/>
                <a:cs typeface="Times New Roman"/>
              </a:rPr>
              <a:t>placing </a:t>
            </a:r>
            <a:r>
              <a:rPr sz="2400" dirty="0">
                <a:solidFill>
                  <a:srgbClr val="323232"/>
                </a:solidFill>
                <a:latin typeface="Times New Roman"/>
                <a:cs typeface="Times New Roman"/>
              </a:rPr>
              <a:t>the</a:t>
            </a:r>
            <a:r>
              <a:rPr sz="2400" spc="-35" dirty="0">
                <a:solidFill>
                  <a:srgbClr val="323232"/>
                </a:solidFill>
                <a:latin typeface="Times New Roman"/>
                <a:cs typeface="Times New Roman"/>
              </a:rPr>
              <a:t> </a:t>
            </a:r>
            <a:r>
              <a:rPr sz="2400" dirty="0">
                <a:solidFill>
                  <a:srgbClr val="323232"/>
                </a:solidFill>
                <a:latin typeface="Times New Roman"/>
                <a:cs typeface="Times New Roman"/>
              </a:rPr>
              <a:t>health</a:t>
            </a:r>
            <a:r>
              <a:rPr sz="2400" spc="-35" dirty="0">
                <a:solidFill>
                  <a:srgbClr val="323232"/>
                </a:solidFill>
                <a:latin typeface="Times New Roman"/>
                <a:cs typeface="Times New Roman"/>
              </a:rPr>
              <a:t> </a:t>
            </a:r>
            <a:r>
              <a:rPr sz="2400" dirty="0">
                <a:solidFill>
                  <a:srgbClr val="323232"/>
                </a:solidFill>
                <a:latin typeface="Times New Roman"/>
                <a:cs typeface="Times New Roman"/>
              </a:rPr>
              <a:t>of</a:t>
            </a:r>
            <a:r>
              <a:rPr sz="2400" spc="-40" dirty="0">
                <a:solidFill>
                  <a:srgbClr val="323232"/>
                </a:solidFill>
                <a:latin typeface="Times New Roman"/>
                <a:cs typeface="Times New Roman"/>
              </a:rPr>
              <a:t> </a:t>
            </a:r>
            <a:r>
              <a:rPr sz="2400" dirty="0">
                <a:solidFill>
                  <a:srgbClr val="323232"/>
                </a:solidFill>
                <a:latin typeface="Times New Roman"/>
                <a:cs typeface="Times New Roman"/>
              </a:rPr>
              <a:t>the</a:t>
            </a:r>
            <a:r>
              <a:rPr sz="2400" spc="-35" dirty="0">
                <a:solidFill>
                  <a:srgbClr val="323232"/>
                </a:solidFill>
                <a:latin typeface="Times New Roman"/>
                <a:cs typeface="Times New Roman"/>
              </a:rPr>
              <a:t> </a:t>
            </a:r>
            <a:r>
              <a:rPr sz="2400" dirty="0">
                <a:solidFill>
                  <a:srgbClr val="323232"/>
                </a:solidFill>
                <a:latin typeface="Times New Roman"/>
                <a:cs typeface="Times New Roman"/>
              </a:rPr>
              <a:t>individual,</a:t>
            </a:r>
            <a:r>
              <a:rPr sz="2400" spc="-30" dirty="0">
                <a:solidFill>
                  <a:srgbClr val="323232"/>
                </a:solidFill>
                <a:latin typeface="Times New Roman"/>
                <a:cs typeface="Times New Roman"/>
              </a:rPr>
              <a:t> </a:t>
            </a:r>
            <a:r>
              <a:rPr sz="2400" dirty="0">
                <a:solidFill>
                  <a:srgbClr val="323232"/>
                </a:solidFill>
                <a:latin typeface="Times New Roman"/>
                <a:cs typeface="Times New Roman"/>
              </a:rPr>
              <a:t>including</a:t>
            </a:r>
            <a:r>
              <a:rPr sz="2400" spc="-35" dirty="0">
                <a:solidFill>
                  <a:srgbClr val="323232"/>
                </a:solidFill>
                <a:latin typeface="Times New Roman"/>
                <a:cs typeface="Times New Roman"/>
              </a:rPr>
              <a:t> </a:t>
            </a:r>
            <a:r>
              <a:rPr sz="2400" dirty="0">
                <a:solidFill>
                  <a:srgbClr val="323232"/>
                </a:solidFill>
                <a:latin typeface="Times New Roman"/>
                <a:cs typeface="Times New Roman"/>
              </a:rPr>
              <a:t>an</a:t>
            </a:r>
            <a:r>
              <a:rPr sz="2400" spc="-35" dirty="0">
                <a:solidFill>
                  <a:srgbClr val="323232"/>
                </a:solidFill>
                <a:latin typeface="Times New Roman"/>
                <a:cs typeface="Times New Roman"/>
              </a:rPr>
              <a:t> </a:t>
            </a:r>
            <a:r>
              <a:rPr sz="2400" dirty="0">
                <a:solidFill>
                  <a:srgbClr val="323232"/>
                </a:solidFill>
                <a:latin typeface="Times New Roman"/>
                <a:cs typeface="Times New Roman"/>
              </a:rPr>
              <a:t>unborn</a:t>
            </a:r>
            <a:r>
              <a:rPr sz="2400" spc="-35" dirty="0">
                <a:solidFill>
                  <a:srgbClr val="323232"/>
                </a:solidFill>
                <a:latin typeface="Times New Roman"/>
                <a:cs typeface="Times New Roman"/>
              </a:rPr>
              <a:t> </a:t>
            </a:r>
            <a:r>
              <a:rPr sz="2400" dirty="0">
                <a:solidFill>
                  <a:srgbClr val="323232"/>
                </a:solidFill>
                <a:latin typeface="Times New Roman"/>
                <a:cs typeface="Times New Roman"/>
              </a:rPr>
              <a:t>fetus,</a:t>
            </a:r>
            <a:r>
              <a:rPr sz="2400" spc="-35" dirty="0">
                <a:solidFill>
                  <a:srgbClr val="323232"/>
                </a:solidFill>
                <a:latin typeface="Times New Roman"/>
                <a:cs typeface="Times New Roman"/>
              </a:rPr>
              <a:t> </a:t>
            </a:r>
            <a:r>
              <a:rPr sz="2400" spc="-25" dirty="0">
                <a:solidFill>
                  <a:srgbClr val="323232"/>
                </a:solidFill>
                <a:latin typeface="Times New Roman"/>
                <a:cs typeface="Times New Roman"/>
              </a:rPr>
              <a:t>in:</a:t>
            </a:r>
            <a:endParaRPr sz="2400" dirty="0">
              <a:latin typeface="Times New Roman"/>
              <a:cs typeface="Times New Roman"/>
            </a:endParaRPr>
          </a:p>
          <a:p>
            <a:pPr marL="1307465" lvl="2" indent="-227965">
              <a:lnSpc>
                <a:spcPct val="100000"/>
              </a:lnSpc>
              <a:spcBef>
                <a:spcPts val="350"/>
              </a:spcBef>
              <a:buChar char="•"/>
              <a:tabLst>
                <a:tab pos="1307465" algn="l"/>
              </a:tabLst>
            </a:pPr>
            <a:r>
              <a:rPr sz="2400" b="1" dirty="0">
                <a:solidFill>
                  <a:srgbClr val="323232"/>
                </a:solidFill>
                <a:latin typeface="Times New Roman"/>
                <a:cs typeface="Times New Roman"/>
              </a:rPr>
              <a:t>serious</a:t>
            </a:r>
            <a:r>
              <a:rPr sz="2400" b="1" spc="-30" dirty="0">
                <a:solidFill>
                  <a:srgbClr val="323232"/>
                </a:solidFill>
                <a:latin typeface="Times New Roman"/>
                <a:cs typeface="Times New Roman"/>
              </a:rPr>
              <a:t> </a:t>
            </a:r>
            <a:r>
              <a:rPr sz="2400" b="1" spc="-10" dirty="0">
                <a:solidFill>
                  <a:srgbClr val="323232"/>
                </a:solidFill>
                <a:latin typeface="Times New Roman"/>
                <a:cs typeface="Times New Roman"/>
              </a:rPr>
              <a:t>jeopardy;</a:t>
            </a:r>
            <a:endParaRPr sz="2400" b="1" dirty="0">
              <a:latin typeface="Times New Roman"/>
              <a:cs typeface="Times New Roman"/>
            </a:endParaRPr>
          </a:p>
          <a:p>
            <a:pPr marL="1307465" marR="3437890" lvl="2" indent="-228600">
              <a:lnSpc>
                <a:spcPct val="100000"/>
              </a:lnSpc>
              <a:spcBef>
                <a:spcPts val="475"/>
              </a:spcBef>
              <a:buChar char="•"/>
              <a:tabLst>
                <a:tab pos="1307465" algn="l"/>
              </a:tabLst>
            </a:pPr>
            <a:r>
              <a:rPr lang="en-US" sz="2400" b="1" dirty="0">
                <a:solidFill>
                  <a:srgbClr val="323232"/>
                </a:solidFill>
                <a:latin typeface="Times New Roman"/>
                <a:cs typeface="Times New Roman"/>
              </a:rPr>
              <a:t>s</a:t>
            </a:r>
            <a:r>
              <a:rPr sz="2400" b="1" dirty="0">
                <a:solidFill>
                  <a:srgbClr val="323232"/>
                </a:solidFill>
                <a:latin typeface="Times New Roman"/>
                <a:cs typeface="Times New Roman"/>
              </a:rPr>
              <a:t>erious</a:t>
            </a:r>
            <a:r>
              <a:rPr lang="en-US" sz="2400" b="1" dirty="0">
                <a:solidFill>
                  <a:srgbClr val="323232"/>
                </a:solidFill>
                <a:latin typeface="Times New Roman"/>
                <a:cs typeface="Times New Roman"/>
              </a:rPr>
              <a:t> </a:t>
            </a:r>
            <a:r>
              <a:rPr sz="2400" b="1" dirty="0">
                <a:solidFill>
                  <a:srgbClr val="323232"/>
                </a:solidFill>
                <a:latin typeface="Times New Roman"/>
                <a:cs typeface="Times New Roman"/>
              </a:rPr>
              <a:t>impairment</a:t>
            </a:r>
            <a:r>
              <a:rPr sz="2400" b="1" spc="-35" dirty="0">
                <a:solidFill>
                  <a:srgbClr val="323232"/>
                </a:solidFill>
                <a:latin typeface="Times New Roman"/>
                <a:cs typeface="Times New Roman"/>
              </a:rPr>
              <a:t> </a:t>
            </a:r>
            <a:r>
              <a:rPr sz="2400" b="1" dirty="0">
                <a:solidFill>
                  <a:srgbClr val="323232"/>
                </a:solidFill>
                <a:latin typeface="Times New Roman"/>
                <a:cs typeface="Times New Roman"/>
              </a:rPr>
              <a:t>to</a:t>
            </a:r>
            <a:r>
              <a:rPr sz="2400" b="1" spc="-35" dirty="0">
                <a:solidFill>
                  <a:srgbClr val="323232"/>
                </a:solidFill>
                <a:latin typeface="Times New Roman"/>
                <a:cs typeface="Times New Roman"/>
              </a:rPr>
              <a:t> </a:t>
            </a:r>
            <a:r>
              <a:rPr sz="2400" b="1" spc="-10" dirty="0">
                <a:solidFill>
                  <a:srgbClr val="323232"/>
                </a:solidFill>
                <a:latin typeface="Times New Roman"/>
                <a:cs typeface="Times New Roman"/>
              </a:rPr>
              <a:t>bodily functions;</a:t>
            </a:r>
            <a:endParaRPr sz="2400" b="1" dirty="0">
              <a:latin typeface="Times New Roman"/>
              <a:cs typeface="Times New Roman"/>
            </a:endParaRPr>
          </a:p>
          <a:p>
            <a:pPr marL="1307465" marR="3399154" lvl="2" indent="-228600">
              <a:lnSpc>
                <a:spcPct val="100000"/>
              </a:lnSpc>
              <a:spcBef>
                <a:spcPts val="470"/>
              </a:spcBef>
              <a:buChar char="•"/>
              <a:tabLst>
                <a:tab pos="1307465" algn="l"/>
              </a:tabLst>
            </a:pPr>
            <a:r>
              <a:rPr sz="2400" b="1" dirty="0">
                <a:solidFill>
                  <a:srgbClr val="323232"/>
                </a:solidFill>
                <a:latin typeface="Times New Roman"/>
                <a:cs typeface="Times New Roman"/>
              </a:rPr>
              <a:t>or</a:t>
            </a:r>
            <a:r>
              <a:rPr sz="2400" b="1" spc="-40" dirty="0">
                <a:solidFill>
                  <a:srgbClr val="323232"/>
                </a:solidFill>
                <a:latin typeface="Times New Roman"/>
                <a:cs typeface="Times New Roman"/>
              </a:rPr>
              <a:t> </a:t>
            </a:r>
            <a:r>
              <a:rPr sz="2400" b="1" dirty="0">
                <a:solidFill>
                  <a:srgbClr val="323232"/>
                </a:solidFill>
                <a:latin typeface="Times New Roman"/>
                <a:cs typeface="Times New Roman"/>
              </a:rPr>
              <a:t>serious</a:t>
            </a:r>
            <a:r>
              <a:rPr sz="2400" b="1" spc="-30" dirty="0">
                <a:solidFill>
                  <a:srgbClr val="323232"/>
                </a:solidFill>
                <a:latin typeface="Times New Roman"/>
                <a:cs typeface="Times New Roman"/>
              </a:rPr>
              <a:t> </a:t>
            </a:r>
            <a:r>
              <a:rPr sz="2400" b="1" dirty="0">
                <a:solidFill>
                  <a:srgbClr val="323232"/>
                </a:solidFill>
                <a:latin typeface="Times New Roman"/>
                <a:cs typeface="Times New Roman"/>
              </a:rPr>
              <a:t>dysfunction</a:t>
            </a:r>
            <a:r>
              <a:rPr sz="2400" b="1" spc="-30" dirty="0">
                <a:solidFill>
                  <a:srgbClr val="323232"/>
                </a:solidFill>
                <a:latin typeface="Times New Roman"/>
                <a:cs typeface="Times New Roman"/>
              </a:rPr>
              <a:t> </a:t>
            </a:r>
            <a:r>
              <a:rPr sz="2400" b="1" dirty="0">
                <a:solidFill>
                  <a:srgbClr val="323232"/>
                </a:solidFill>
                <a:latin typeface="Times New Roman"/>
                <a:cs typeface="Times New Roman"/>
              </a:rPr>
              <a:t>of</a:t>
            </a:r>
            <a:r>
              <a:rPr sz="2400" b="1" spc="-25" dirty="0">
                <a:solidFill>
                  <a:srgbClr val="323232"/>
                </a:solidFill>
                <a:latin typeface="Times New Roman"/>
                <a:cs typeface="Times New Roman"/>
              </a:rPr>
              <a:t> any </a:t>
            </a:r>
            <a:r>
              <a:rPr sz="2400" b="1" dirty="0">
                <a:solidFill>
                  <a:srgbClr val="323232"/>
                </a:solidFill>
                <a:latin typeface="Times New Roman"/>
                <a:cs typeface="Times New Roman"/>
              </a:rPr>
              <a:t>bodily</a:t>
            </a:r>
            <a:r>
              <a:rPr sz="2400" b="1" spc="-25" dirty="0">
                <a:solidFill>
                  <a:srgbClr val="323232"/>
                </a:solidFill>
                <a:latin typeface="Times New Roman"/>
                <a:cs typeface="Times New Roman"/>
              </a:rPr>
              <a:t> </a:t>
            </a:r>
            <a:r>
              <a:rPr sz="2400" b="1" dirty="0">
                <a:solidFill>
                  <a:srgbClr val="323232"/>
                </a:solidFill>
                <a:latin typeface="Times New Roman"/>
                <a:cs typeface="Times New Roman"/>
              </a:rPr>
              <a:t>organ</a:t>
            </a:r>
            <a:r>
              <a:rPr sz="2400" b="1" spc="-20" dirty="0">
                <a:solidFill>
                  <a:srgbClr val="323232"/>
                </a:solidFill>
                <a:latin typeface="Times New Roman"/>
                <a:cs typeface="Times New Roman"/>
              </a:rPr>
              <a:t> </a:t>
            </a:r>
            <a:r>
              <a:rPr sz="2400" b="1" dirty="0">
                <a:solidFill>
                  <a:srgbClr val="323232"/>
                </a:solidFill>
                <a:latin typeface="Times New Roman"/>
                <a:cs typeface="Times New Roman"/>
              </a:rPr>
              <a:t>or</a:t>
            </a:r>
            <a:r>
              <a:rPr sz="2400" b="1" spc="-20" dirty="0">
                <a:solidFill>
                  <a:srgbClr val="323232"/>
                </a:solidFill>
                <a:latin typeface="Times New Roman"/>
                <a:cs typeface="Times New Roman"/>
              </a:rPr>
              <a:t> </a:t>
            </a:r>
            <a:r>
              <a:rPr sz="2400" b="1" spc="-10" dirty="0">
                <a:solidFill>
                  <a:srgbClr val="323232"/>
                </a:solidFill>
                <a:latin typeface="Times New Roman"/>
                <a:cs typeface="Times New Roman"/>
              </a:rPr>
              <a:t>part.</a:t>
            </a:r>
            <a:endParaRPr sz="2400" b="1" dirty="0">
              <a:latin typeface="Times New Roman"/>
              <a:cs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4115" y="694957"/>
            <a:ext cx="8192901" cy="566822"/>
          </a:xfrm>
          <a:prstGeom prst="rect">
            <a:avLst/>
          </a:prstGeom>
        </p:spPr>
        <p:txBody>
          <a:bodyPr vert="horz" wrap="square" lIns="0" tIns="12700" rIns="0" bIns="0" rtlCol="0">
            <a:spAutoFit/>
          </a:bodyPr>
          <a:lstStyle/>
          <a:p>
            <a:pPr marL="12700">
              <a:lnSpc>
                <a:spcPct val="100000"/>
              </a:lnSpc>
              <a:spcBef>
                <a:spcPts val="100"/>
              </a:spcBef>
              <a:tabLst>
                <a:tab pos="5219700" algn="l"/>
              </a:tabLst>
            </a:pPr>
            <a:r>
              <a:rPr sz="3600" dirty="0"/>
              <a:t>EMTALA</a:t>
            </a:r>
            <a:r>
              <a:rPr sz="3600" spc="-40" dirty="0"/>
              <a:t> </a:t>
            </a:r>
            <a:r>
              <a:rPr sz="3600" spc="-10" dirty="0"/>
              <a:t>Components:</a:t>
            </a:r>
            <a:r>
              <a:rPr lang="en-US" sz="3600" spc="-10" dirty="0"/>
              <a:t> </a:t>
            </a:r>
            <a:r>
              <a:rPr sz="3600" spc="-10" dirty="0"/>
              <a:t>Screening</a:t>
            </a:r>
          </a:p>
        </p:txBody>
      </p:sp>
      <p:sp>
        <p:nvSpPr>
          <p:cNvPr id="3" name="object 3"/>
          <p:cNvSpPr txBox="1">
            <a:spLocks noGrp="1"/>
          </p:cNvSpPr>
          <p:nvPr>
            <p:ph idx="1"/>
          </p:nvPr>
        </p:nvSpPr>
        <p:spPr>
          <a:xfrm>
            <a:off x="781493" y="1356931"/>
            <a:ext cx="7689407" cy="1550465"/>
          </a:xfrm>
          <a:prstGeom prst="rect">
            <a:avLst/>
          </a:prstGeom>
        </p:spPr>
        <p:txBody>
          <a:bodyPr vert="horz" wrap="square" lIns="0" tIns="72430" rIns="0" bIns="0" rtlCol="0">
            <a:spAutoFit/>
          </a:bodyPr>
          <a:lstStyle/>
          <a:p>
            <a:pPr marL="431800" marR="5080" indent="-342900">
              <a:lnSpc>
                <a:spcPct val="100000"/>
              </a:lnSpc>
              <a:spcBef>
                <a:spcPts val="100"/>
              </a:spcBef>
            </a:pPr>
            <a:r>
              <a:rPr sz="2400" dirty="0">
                <a:solidFill>
                  <a:schemeClr val="bg1"/>
                </a:solidFill>
                <a:latin typeface="Times New Roman" panose="02020603050405020304" pitchFamily="18" charset="0"/>
                <a:cs typeface="Times New Roman" panose="02020603050405020304" pitchFamily="18" charset="0"/>
              </a:rPr>
              <a:t>Individuals</a:t>
            </a:r>
            <a:r>
              <a:rPr sz="2400" spc="-40" dirty="0">
                <a:solidFill>
                  <a:schemeClr val="bg1"/>
                </a:solidFill>
                <a:latin typeface="Times New Roman" panose="02020603050405020304" pitchFamily="18" charset="0"/>
                <a:cs typeface="Times New Roman" panose="02020603050405020304" pitchFamily="18" charset="0"/>
              </a:rPr>
              <a:t> </a:t>
            </a:r>
            <a:r>
              <a:rPr sz="2400" dirty="0">
                <a:solidFill>
                  <a:schemeClr val="bg1"/>
                </a:solidFill>
                <a:latin typeface="Times New Roman" panose="02020603050405020304" pitchFamily="18" charset="0"/>
                <a:cs typeface="Times New Roman" panose="02020603050405020304" pitchFamily="18" charset="0"/>
              </a:rPr>
              <a:t>presenting</a:t>
            </a:r>
            <a:r>
              <a:rPr sz="2400" spc="-35" dirty="0">
                <a:solidFill>
                  <a:schemeClr val="bg1"/>
                </a:solidFill>
                <a:latin typeface="Times New Roman" panose="02020603050405020304" pitchFamily="18" charset="0"/>
                <a:cs typeface="Times New Roman" panose="02020603050405020304" pitchFamily="18" charset="0"/>
              </a:rPr>
              <a:t> </a:t>
            </a:r>
            <a:r>
              <a:rPr sz="2400" dirty="0">
                <a:solidFill>
                  <a:schemeClr val="bg1"/>
                </a:solidFill>
                <a:latin typeface="Times New Roman" panose="02020603050405020304" pitchFamily="18" charset="0"/>
                <a:cs typeface="Times New Roman" panose="02020603050405020304" pitchFamily="18" charset="0"/>
              </a:rPr>
              <a:t>to</a:t>
            </a:r>
            <a:r>
              <a:rPr sz="2400" spc="-35" dirty="0">
                <a:solidFill>
                  <a:schemeClr val="bg1"/>
                </a:solidFill>
                <a:latin typeface="Times New Roman" panose="02020603050405020304" pitchFamily="18" charset="0"/>
                <a:cs typeface="Times New Roman" panose="02020603050405020304" pitchFamily="18" charset="0"/>
              </a:rPr>
              <a:t> </a:t>
            </a:r>
            <a:r>
              <a:rPr sz="2400" dirty="0">
                <a:solidFill>
                  <a:schemeClr val="bg1"/>
                </a:solidFill>
                <a:latin typeface="Times New Roman" panose="02020603050405020304" pitchFamily="18" charset="0"/>
                <a:cs typeface="Times New Roman" panose="02020603050405020304" pitchFamily="18" charset="0"/>
              </a:rPr>
              <a:t>the</a:t>
            </a:r>
            <a:r>
              <a:rPr sz="2400" spc="-40" dirty="0">
                <a:solidFill>
                  <a:schemeClr val="bg1"/>
                </a:solidFill>
                <a:latin typeface="Times New Roman" panose="02020603050405020304" pitchFamily="18" charset="0"/>
                <a:cs typeface="Times New Roman" panose="02020603050405020304" pitchFamily="18" charset="0"/>
              </a:rPr>
              <a:t> </a:t>
            </a:r>
            <a:r>
              <a:rPr sz="2400" dirty="0">
                <a:solidFill>
                  <a:schemeClr val="bg1"/>
                </a:solidFill>
                <a:latin typeface="Times New Roman" panose="02020603050405020304" pitchFamily="18" charset="0"/>
                <a:cs typeface="Times New Roman" panose="02020603050405020304" pitchFamily="18" charset="0"/>
              </a:rPr>
              <a:t>hospital</a:t>
            </a:r>
            <a:r>
              <a:rPr sz="2400" spc="-35" dirty="0">
                <a:solidFill>
                  <a:schemeClr val="bg1"/>
                </a:solidFill>
                <a:latin typeface="Times New Roman" panose="02020603050405020304" pitchFamily="18" charset="0"/>
                <a:cs typeface="Times New Roman" panose="02020603050405020304" pitchFamily="18" charset="0"/>
              </a:rPr>
              <a:t> </a:t>
            </a:r>
            <a:r>
              <a:rPr sz="2400" b="1" dirty="0">
                <a:solidFill>
                  <a:schemeClr val="bg1"/>
                </a:solidFill>
                <a:latin typeface="Times New Roman" panose="02020603050405020304" pitchFamily="18" charset="0"/>
                <a:cs typeface="Times New Roman" panose="02020603050405020304" pitchFamily="18" charset="0"/>
              </a:rPr>
              <a:t>requesting</a:t>
            </a:r>
            <a:r>
              <a:rPr lang="en-US" sz="2400" b="1" spc="-35" dirty="0">
                <a:solidFill>
                  <a:schemeClr val="bg1"/>
                </a:solidFill>
                <a:latin typeface="Times New Roman" panose="02020603050405020304" pitchFamily="18" charset="0"/>
                <a:cs typeface="Times New Roman" panose="02020603050405020304" pitchFamily="18" charset="0"/>
              </a:rPr>
              <a:t> </a:t>
            </a:r>
            <a:r>
              <a:rPr sz="2400" b="1" spc="-10" dirty="0">
                <a:solidFill>
                  <a:schemeClr val="bg1"/>
                </a:solidFill>
                <a:latin typeface="Times New Roman" panose="02020603050405020304" pitchFamily="18" charset="0"/>
                <a:cs typeface="Times New Roman" panose="02020603050405020304" pitchFamily="18" charset="0"/>
              </a:rPr>
              <a:t>emergency </a:t>
            </a:r>
            <a:r>
              <a:rPr sz="2400" b="1" dirty="0">
                <a:solidFill>
                  <a:schemeClr val="bg1"/>
                </a:solidFill>
                <a:latin typeface="Times New Roman" panose="02020603050405020304" pitchFamily="18" charset="0"/>
                <a:cs typeface="Times New Roman" panose="02020603050405020304" pitchFamily="18" charset="0"/>
              </a:rPr>
              <a:t>services</a:t>
            </a:r>
            <a:r>
              <a:rPr sz="2400" b="1" spc="-30" dirty="0">
                <a:solidFill>
                  <a:schemeClr val="bg1"/>
                </a:solidFill>
                <a:latin typeface="Times New Roman" panose="02020603050405020304" pitchFamily="18" charset="0"/>
                <a:cs typeface="Times New Roman" panose="02020603050405020304" pitchFamily="18" charset="0"/>
              </a:rPr>
              <a:t> </a:t>
            </a:r>
            <a:r>
              <a:rPr sz="2400" b="1" dirty="0">
                <a:solidFill>
                  <a:schemeClr val="bg1"/>
                </a:solidFill>
                <a:latin typeface="Times New Roman" panose="02020603050405020304" pitchFamily="18" charset="0"/>
                <a:cs typeface="Times New Roman" panose="02020603050405020304" pitchFamily="18" charset="0"/>
              </a:rPr>
              <a:t>are</a:t>
            </a:r>
            <a:r>
              <a:rPr sz="2400" b="1" spc="-25" dirty="0">
                <a:solidFill>
                  <a:schemeClr val="bg1"/>
                </a:solidFill>
                <a:latin typeface="Times New Roman" panose="02020603050405020304" pitchFamily="18" charset="0"/>
                <a:cs typeface="Times New Roman" panose="02020603050405020304" pitchFamily="18" charset="0"/>
              </a:rPr>
              <a:t> </a:t>
            </a:r>
            <a:r>
              <a:rPr sz="2400" b="1" dirty="0">
                <a:solidFill>
                  <a:schemeClr val="bg1"/>
                </a:solidFill>
                <a:latin typeface="Times New Roman" panose="02020603050405020304" pitchFamily="18" charset="0"/>
                <a:cs typeface="Times New Roman" panose="02020603050405020304" pitchFamily="18" charset="0"/>
              </a:rPr>
              <a:t>entitled</a:t>
            </a:r>
            <a:r>
              <a:rPr sz="2400" b="1" spc="-30" dirty="0">
                <a:solidFill>
                  <a:schemeClr val="bg1"/>
                </a:solidFill>
                <a:latin typeface="Times New Roman" panose="02020603050405020304" pitchFamily="18" charset="0"/>
                <a:cs typeface="Times New Roman" panose="02020603050405020304" pitchFamily="18" charset="0"/>
              </a:rPr>
              <a:t> </a:t>
            </a:r>
            <a:r>
              <a:rPr sz="2400" b="1" dirty="0">
                <a:solidFill>
                  <a:schemeClr val="bg1"/>
                </a:solidFill>
                <a:latin typeface="Times New Roman" panose="02020603050405020304" pitchFamily="18" charset="0"/>
                <a:cs typeface="Times New Roman" panose="02020603050405020304" pitchFamily="18" charset="0"/>
              </a:rPr>
              <a:t>to</a:t>
            </a:r>
            <a:r>
              <a:rPr sz="2400" b="1" spc="-25" dirty="0">
                <a:solidFill>
                  <a:schemeClr val="bg1"/>
                </a:solidFill>
                <a:latin typeface="Times New Roman" panose="02020603050405020304" pitchFamily="18" charset="0"/>
                <a:cs typeface="Times New Roman" panose="02020603050405020304" pitchFamily="18" charset="0"/>
              </a:rPr>
              <a:t> </a:t>
            </a:r>
            <a:r>
              <a:rPr sz="2400" b="1" dirty="0">
                <a:solidFill>
                  <a:schemeClr val="bg1"/>
                </a:solidFill>
                <a:latin typeface="Times New Roman" panose="02020603050405020304" pitchFamily="18" charset="0"/>
                <a:cs typeface="Times New Roman" panose="02020603050405020304" pitchFamily="18" charset="0"/>
              </a:rPr>
              <a:t>a</a:t>
            </a:r>
            <a:r>
              <a:rPr sz="2400" b="1" spc="-30" dirty="0">
                <a:solidFill>
                  <a:schemeClr val="bg1"/>
                </a:solidFill>
                <a:latin typeface="Times New Roman" panose="02020603050405020304" pitchFamily="18" charset="0"/>
                <a:cs typeface="Times New Roman" panose="02020603050405020304" pitchFamily="18" charset="0"/>
              </a:rPr>
              <a:t> </a:t>
            </a:r>
            <a:r>
              <a:rPr sz="2400" b="1" dirty="0">
                <a:solidFill>
                  <a:schemeClr val="bg1"/>
                </a:solidFill>
                <a:latin typeface="Times New Roman" panose="02020603050405020304" pitchFamily="18" charset="0"/>
                <a:cs typeface="Times New Roman" panose="02020603050405020304" pitchFamily="18" charset="0"/>
              </a:rPr>
              <a:t>medical</a:t>
            </a:r>
            <a:r>
              <a:rPr lang="en-US" sz="2400" b="1" spc="-25" dirty="0">
                <a:solidFill>
                  <a:schemeClr val="bg1"/>
                </a:solidFill>
                <a:latin typeface="Times New Roman" panose="02020603050405020304" pitchFamily="18" charset="0"/>
                <a:cs typeface="Times New Roman" panose="02020603050405020304" pitchFamily="18" charset="0"/>
              </a:rPr>
              <a:t> </a:t>
            </a:r>
            <a:r>
              <a:rPr sz="2400" b="1" dirty="0">
                <a:solidFill>
                  <a:schemeClr val="bg1"/>
                </a:solidFill>
                <a:latin typeface="Times New Roman" panose="02020603050405020304" pitchFamily="18" charset="0"/>
                <a:cs typeface="Times New Roman" panose="02020603050405020304" pitchFamily="18" charset="0"/>
              </a:rPr>
              <a:t>screening</a:t>
            </a:r>
            <a:r>
              <a:rPr sz="2400" b="1" spc="-25" dirty="0">
                <a:solidFill>
                  <a:schemeClr val="bg1"/>
                </a:solidFill>
                <a:latin typeface="Times New Roman" panose="02020603050405020304" pitchFamily="18" charset="0"/>
                <a:cs typeface="Times New Roman" panose="02020603050405020304" pitchFamily="18" charset="0"/>
              </a:rPr>
              <a:t> </a:t>
            </a:r>
            <a:r>
              <a:rPr sz="2400" b="1" spc="-10" dirty="0">
                <a:solidFill>
                  <a:schemeClr val="bg1"/>
                </a:solidFill>
                <a:latin typeface="Times New Roman" panose="02020603050405020304" pitchFamily="18" charset="0"/>
                <a:cs typeface="Times New Roman" panose="02020603050405020304" pitchFamily="18" charset="0"/>
              </a:rPr>
              <a:t>examination</a:t>
            </a:r>
            <a:r>
              <a:rPr sz="2400" spc="-10" dirty="0">
                <a:solidFill>
                  <a:schemeClr val="bg1"/>
                </a:solidFill>
                <a:latin typeface="Times New Roman" panose="02020603050405020304" pitchFamily="18" charset="0"/>
                <a:cs typeface="Times New Roman" panose="02020603050405020304" pitchFamily="18" charset="0"/>
              </a:rPr>
              <a:t> </a:t>
            </a:r>
            <a:r>
              <a:rPr sz="2400" dirty="0">
                <a:solidFill>
                  <a:schemeClr val="bg1"/>
                </a:solidFill>
                <a:latin typeface="Times New Roman" panose="02020603050405020304" pitchFamily="18" charset="0"/>
                <a:cs typeface="Times New Roman" panose="02020603050405020304" pitchFamily="18" charset="0"/>
              </a:rPr>
              <a:t>performed</a:t>
            </a:r>
            <a:r>
              <a:rPr sz="2400" spc="-35" dirty="0">
                <a:solidFill>
                  <a:schemeClr val="bg1"/>
                </a:solidFill>
                <a:latin typeface="Times New Roman" panose="02020603050405020304" pitchFamily="18" charset="0"/>
                <a:cs typeface="Times New Roman" panose="02020603050405020304" pitchFamily="18" charset="0"/>
              </a:rPr>
              <a:t> </a:t>
            </a:r>
            <a:r>
              <a:rPr sz="2400" dirty="0">
                <a:solidFill>
                  <a:schemeClr val="bg1"/>
                </a:solidFill>
                <a:latin typeface="Times New Roman" panose="02020603050405020304" pitchFamily="18" charset="0"/>
                <a:cs typeface="Times New Roman" panose="02020603050405020304" pitchFamily="18" charset="0"/>
              </a:rPr>
              <a:t>by</a:t>
            </a:r>
            <a:r>
              <a:rPr sz="2400" spc="-30" dirty="0">
                <a:solidFill>
                  <a:schemeClr val="bg1"/>
                </a:solidFill>
                <a:latin typeface="Times New Roman" panose="02020603050405020304" pitchFamily="18" charset="0"/>
                <a:cs typeface="Times New Roman" panose="02020603050405020304" pitchFamily="18" charset="0"/>
              </a:rPr>
              <a:t> </a:t>
            </a:r>
            <a:r>
              <a:rPr sz="2400" dirty="0">
                <a:solidFill>
                  <a:schemeClr val="bg1"/>
                </a:solidFill>
                <a:latin typeface="Times New Roman" panose="02020603050405020304" pitchFamily="18" charset="0"/>
                <a:cs typeface="Times New Roman" panose="02020603050405020304" pitchFamily="18" charset="0"/>
              </a:rPr>
              <a:t>qualified</a:t>
            </a:r>
            <a:r>
              <a:rPr lang="en-US" sz="2400" dirty="0">
                <a:solidFill>
                  <a:schemeClr val="bg1"/>
                </a:solidFill>
                <a:latin typeface="Times New Roman" panose="02020603050405020304" pitchFamily="18" charset="0"/>
                <a:cs typeface="Times New Roman" panose="02020603050405020304" pitchFamily="18" charset="0"/>
              </a:rPr>
              <a:t> </a:t>
            </a:r>
            <a:r>
              <a:rPr sz="2400" dirty="0">
                <a:solidFill>
                  <a:schemeClr val="bg1"/>
                </a:solidFill>
                <a:latin typeface="Times New Roman" panose="02020603050405020304" pitchFamily="18" charset="0"/>
                <a:cs typeface="Times New Roman" panose="02020603050405020304" pitchFamily="18" charset="0"/>
              </a:rPr>
              <a:t>individuals,</a:t>
            </a:r>
            <a:r>
              <a:rPr sz="2400" spc="-30" dirty="0">
                <a:solidFill>
                  <a:schemeClr val="bg1"/>
                </a:solidFill>
                <a:latin typeface="Times New Roman" panose="02020603050405020304" pitchFamily="18" charset="0"/>
                <a:cs typeface="Times New Roman" panose="02020603050405020304" pitchFamily="18" charset="0"/>
              </a:rPr>
              <a:t> </a:t>
            </a:r>
            <a:r>
              <a:rPr sz="2400" dirty="0">
                <a:solidFill>
                  <a:schemeClr val="bg1"/>
                </a:solidFill>
                <a:latin typeface="Times New Roman" panose="02020603050405020304" pitchFamily="18" charset="0"/>
                <a:cs typeface="Times New Roman" panose="02020603050405020304" pitchFamily="18" charset="0"/>
              </a:rPr>
              <a:t>to</a:t>
            </a:r>
            <a:r>
              <a:rPr sz="2400" spc="-35" dirty="0">
                <a:solidFill>
                  <a:schemeClr val="bg1"/>
                </a:solidFill>
                <a:latin typeface="Times New Roman" panose="02020603050405020304" pitchFamily="18" charset="0"/>
                <a:cs typeface="Times New Roman" panose="02020603050405020304" pitchFamily="18" charset="0"/>
              </a:rPr>
              <a:t> </a:t>
            </a:r>
            <a:r>
              <a:rPr sz="2400" dirty="0">
                <a:solidFill>
                  <a:schemeClr val="bg1"/>
                </a:solidFill>
                <a:latin typeface="Times New Roman" panose="02020603050405020304" pitchFamily="18" charset="0"/>
                <a:cs typeface="Times New Roman" panose="02020603050405020304" pitchFamily="18" charset="0"/>
              </a:rPr>
              <a:t>determine</a:t>
            </a:r>
            <a:r>
              <a:rPr sz="2400" spc="-30" dirty="0">
                <a:solidFill>
                  <a:schemeClr val="bg1"/>
                </a:solidFill>
                <a:latin typeface="Times New Roman" panose="02020603050405020304" pitchFamily="18" charset="0"/>
                <a:cs typeface="Times New Roman" panose="02020603050405020304" pitchFamily="18" charset="0"/>
              </a:rPr>
              <a:t> </a:t>
            </a:r>
            <a:r>
              <a:rPr sz="2400" dirty="0">
                <a:solidFill>
                  <a:schemeClr val="bg1"/>
                </a:solidFill>
                <a:latin typeface="Times New Roman" panose="02020603050405020304" pitchFamily="18" charset="0"/>
                <a:cs typeface="Times New Roman" panose="02020603050405020304" pitchFamily="18" charset="0"/>
              </a:rPr>
              <a:t>if</a:t>
            </a:r>
            <a:r>
              <a:rPr sz="2400" spc="-30" dirty="0">
                <a:solidFill>
                  <a:schemeClr val="bg1"/>
                </a:solidFill>
                <a:latin typeface="Times New Roman" panose="02020603050405020304" pitchFamily="18" charset="0"/>
                <a:cs typeface="Times New Roman" panose="02020603050405020304" pitchFamily="18" charset="0"/>
              </a:rPr>
              <a:t> </a:t>
            </a:r>
            <a:r>
              <a:rPr sz="2400" spc="-25" dirty="0">
                <a:solidFill>
                  <a:schemeClr val="bg1"/>
                </a:solidFill>
                <a:latin typeface="Times New Roman" panose="02020603050405020304" pitchFamily="18" charset="0"/>
                <a:cs typeface="Times New Roman" panose="02020603050405020304" pitchFamily="18" charset="0"/>
              </a:rPr>
              <a:t>an </a:t>
            </a:r>
            <a:r>
              <a:rPr sz="2400" dirty="0">
                <a:solidFill>
                  <a:schemeClr val="bg1"/>
                </a:solidFill>
                <a:latin typeface="Times New Roman" panose="02020603050405020304" pitchFamily="18" charset="0"/>
                <a:cs typeface="Times New Roman" panose="02020603050405020304" pitchFamily="18" charset="0"/>
              </a:rPr>
              <a:t>emergency</a:t>
            </a:r>
            <a:r>
              <a:rPr sz="2400" spc="-50" dirty="0">
                <a:solidFill>
                  <a:schemeClr val="bg1"/>
                </a:solidFill>
                <a:latin typeface="Times New Roman" panose="02020603050405020304" pitchFamily="18" charset="0"/>
                <a:cs typeface="Times New Roman" panose="02020603050405020304" pitchFamily="18" charset="0"/>
              </a:rPr>
              <a:t> </a:t>
            </a:r>
            <a:r>
              <a:rPr sz="2400" dirty="0">
                <a:solidFill>
                  <a:schemeClr val="bg1"/>
                </a:solidFill>
                <a:latin typeface="Times New Roman" panose="02020603050405020304" pitchFamily="18" charset="0"/>
                <a:cs typeface="Times New Roman" panose="02020603050405020304" pitchFamily="18" charset="0"/>
              </a:rPr>
              <a:t>medical</a:t>
            </a:r>
            <a:r>
              <a:rPr lang="en-US" sz="2400" dirty="0">
                <a:solidFill>
                  <a:schemeClr val="bg1"/>
                </a:solidFill>
                <a:latin typeface="Times New Roman" panose="02020603050405020304" pitchFamily="18" charset="0"/>
                <a:cs typeface="Times New Roman" panose="02020603050405020304" pitchFamily="18" charset="0"/>
              </a:rPr>
              <a:t> </a:t>
            </a:r>
            <a:r>
              <a:rPr sz="2400" dirty="0">
                <a:solidFill>
                  <a:schemeClr val="bg1"/>
                </a:solidFill>
                <a:latin typeface="Times New Roman" panose="02020603050405020304" pitchFamily="18" charset="0"/>
                <a:cs typeface="Times New Roman" panose="02020603050405020304" pitchFamily="18" charset="0"/>
              </a:rPr>
              <a:t>condition</a:t>
            </a:r>
            <a:r>
              <a:rPr sz="2400" spc="-45" dirty="0">
                <a:solidFill>
                  <a:schemeClr val="bg1"/>
                </a:solidFill>
                <a:latin typeface="Times New Roman" panose="02020603050405020304" pitchFamily="18" charset="0"/>
                <a:cs typeface="Times New Roman" panose="02020603050405020304" pitchFamily="18" charset="0"/>
              </a:rPr>
              <a:t> </a:t>
            </a:r>
            <a:r>
              <a:rPr sz="2400" spc="-10" dirty="0">
                <a:solidFill>
                  <a:schemeClr val="bg1"/>
                </a:solidFill>
                <a:latin typeface="Times New Roman" panose="02020603050405020304" pitchFamily="18" charset="0"/>
                <a:cs typeface="Times New Roman" panose="02020603050405020304" pitchFamily="18" charset="0"/>
              </a:rPr>
              <a:t>exists.</a:t>
            </a:r>
            <a:endParaRPr sz="2400" dirty="0">
              <a:solidFill>
                <a:schemeClr val="bg1"/>
              </a:solidFill>
              <a:latin typeface="Times New Roman" panose="02020603050405020304" pitchFamily="18" charset="0"/>
              <a:cs typeface="Times New Roman" panose="02020603050405020304" pitchFamily="18" charset="0"/>
            </a:endParaRPr>
          </a:p>
        </p:txBody>
      </p:sp>
      <p:sp>
        <p:nvSpPr>
          <p:cNvPr id="8" name="object 8"/>
          <p:cNvSpPr txBox="1">
            <a:spLocks noGrp="1"/>
          </p:cNvSpPr>
          <p:nvPr>
            <p:ph type="sldNum" sz="quarter" idx="12"/>
          </p:nvPr>
        </p:nvSpPr>
        <p:spPr>
          <a:prstGeom prst="rect">
            <a:avLst/>
          </a:prstGeom>
        </p:spPr>
        <p:txBody>
          <a:bodyPr vert="horz" wrap="square" lIns="0" tIns="0" rIns="0" bIns="0" rtlCol="0">
            <a:spAutoFit/>
          </a:bodyPr>
          <a:lstStyle/>
          <a:p>
            <a:pPr marL="38100">
              <a:lnSpc>
                <a:spcPts val="1625"/>
              </a:lnSpc>
            </a:pPr>
            <a:fld id="{81D60167-4931-47E6-BA6A-407CBD079E47}" type="slidenum">
              <a:rPr spc="-25" dirty="0"/>
              <a:t>6</a:t>
            </a:fld>
            <a:endParaRPr spc="-25" dirty="0"/>
          </a:p>
        </p:txBody>
      </p:sp>
      <p:grpSp>
        <p:nvGrpSpPr>
          <p:cNvPr id="4" name="object 4"/>
          <p:cNvGrpSpPr/>
          <p:nvPr/>
        </p:nvGrpSpPr>
        <p:grpSpPr>
          <a:xfrm>
            <a:off x="959015" y="3429410"/>
            <a:ext cx="3570032" cy="2269558"/>
            <a:chOff x="915733" y="3952303"/>
            <a:chExt cx="3829685" cy="2559685"/>
          </a:xfrm>
        </p:grpSpPr>
        <p:pic>
          <p:nvPicPr>
            <p:cNvPr id="5" name="object 5"/>
            <p:cNvPicPr/>
            <p:nvPr/>
          </p:nvPicPr>
          <p:blipFill>
            <a:blip r:embed="rId2" cstate="print"/>
            <a:stretch>
              <a:fillRect/>
            </a:stretch>
          </p:blipFill>
          <p:spPr>
            <a:xfrm>
              <a:off x="925829" y="3962399"/>
              <a:ext cx="3810000" cy="2539745"/>
            </a:xfrm>
            <a:prstGeom prst="rect">
              <a:avLst/>
            </a:prstGeom>
          </p:spPr>
        </p:pic>
        <p:sp>
          <p:nvSpPr>
            <p:cNvPr id="6" name="object 6"/>
            <p:cNvSpPr/>
            <p:nvPr/>
          </p:nvSpPr>
          <p:spPr>
            <a:xfrm>
              <a:off x="920495" y="3957065"/>
              <a:ext cx="3820160" cy="2550160"/>
            </a:xfrm>
            <a:custGeom>
              <a:avLst/>
              <a:gdLst/>
              <a:ahLst/>
              <a:cxnLst/>
              <a:rect l="l" t="t" r="r" b="b"/>
              <a:pathLst>
                <a:path w="3820160" h="2550159">
                  <a:moveTo>
                    <a:pt x="0" y="0"/>
                  </a:moveTo>
                  <a:lnTo>
                    <a:pt x="0" y="2549651"/>
                  </a:lnTo>
                  <a:lnTo>
                    <a:pt x="3819905" y="2549651"/>
                  </a:lnTo>
                  <a:lnTo>
                    <a:pt x="3819905" y="0"/>
                  </a:lnTo>
                  <a:lnTo>
                    <a:pt x="0" y="0"/>
                  </a:lnTo>
                  <a:close/>
                </a:path>
              </a:pathLst>
            </a:custGeom>
            <a:ln w="9525">
              <a:solidFill>
                <a:srgbClr val="343434"/>
              </a:solidFill>
            </a:ln>
          </p:spPr>
          <p:txBody>
            <a:bodyPr wrap="square" lIns="0" tIns="0" rIns="0" bIns="0" rtlCol="0"/>
            <a:lstStyle/>
            <a:p>
              <a:endParaRPr dirty="0">
                <a:latin typeface="Times New Roman" panose="02020603050405020304" pitchFamily="18" charset="0"/>
              </a:endParaRPr>
            </a:p>
          </p:txBody>
        </p:sp>
      </p:grpSp>
      <p:sp>
        <p:nvSpPr>
          <p:cNvPr id="7" name="object 7"/>
          <p:cNvSpPr txBox="1"/>
          <p:nvPr/>
        </p:nvSpPr>
        <p:spPr>
          <a:xfrm>
            <a:off x="4821205" y="3054350"/>
            <a:ext cx="3379769" cy="2610971"/>
          </a:xfrm>
          <a:prstGeom prst="rect">
            <a:avLst/>
          </a:prstGeom>
        </p:spPr>
        <p:txBody>
          <a:bodyPr vert="horz" wrap="square" lIns="0" tIns="12700" rIns="0" bIns="0" rtlCol="0">
            <a:spAutoFit/>
          </a:bodyPr>
          <a:lstStyle/>
          <a:p>
            <a:pPr marL="12700">
              <a:lnSpc>
                <a:spcPct val="100000"/>
              </a:lnSpc>
              <a:spcBef>
                <a:spcPts val="100"/>
              </a:spcBef>
            </a:pPr>
            <a:r>
              <a:rPr lang="en-US" sz="2800" b="1" i="1" dirty="0">
                <a:solidFill>
                  <a:srgbClr val="323232"/>
                </a:solidFill>
                <a:latin typeface="Times New Roman"/>
                <a:cs typeface="Times New Roman"/>
              </a:rPr>
              <a:t>“</a:t>
            </a:r>
            <a:r>
              <a:rPr sz="2800" b="1" i="1" dirty="0">
                <a:solidFill>
                  <a:srgbClr val="323232"/>
                </a:solidFill>
                <a:latin typeface="Times New Roman"/>
                <a:cs typeface="Times New Roman"/>
              </a:rPr>
              <a:t>Triage</a:t>
            </a:r>
            <a:r>
              <a:rPr lang="en-US" sz="2800" b="1" i="1" dirty="0">
                <a:solidFill>
                  <a:srgbClr val="323232"/>
                </a:solidFill>
                <a:latin typeface="Times New Roman"/>
                <a:cs typeface="Times New Roman"/>
              </a:rPr>
              <a:t>"</a:t>
            </a:r>
            <a:r>
              <a:rPr sz="2800" b="1" i="1" spc="-20" dirty="0">
                <a:solidFill>
                  <a:srgbClr val="323232"/>
                </a:solidFill>
                <a:latin typeface="Times New Roman"/>
                <a:cs typeface="Times New Roman"/>
              </a:rPr>
              <a:t> </a:t>
            </a:r>
            <a:r>
              <a:rPr sz="2800" b="1" i="1" dirty="0">
                <a:solidFill>
                  <a:srgbClr val="323232"/>
                </a:solidFill>
                <a:latin typeface="Times New Roman"/>
                <a:cs typeface="Times New Roman"/>
              </a:rPr>
              <a:t>is</a:t>
            </a:r>
            <a:r>
              <a:rPr sz="2800" b="1" i="1" spc="-15" dirty="0">
                <a:solidFill>
                  <a:srgbClr val="323232"/>
                </a:solidFill>
                <a:latin typeface="Times New Roman"/>
                <a:cs typeface="Times New Roman"/>
              </a:rPr>
              <a:t> </a:t>
            </a:r>
            <a:r>
              <a:rPr sz="2800" b="1" i="1" dirty="0">
                <a:solidFill>
                  <a:srgbClr val="323232"/>
                </a:solidFill>
                <a:latin typeface="Times New Roman"/>
                <a:cs typeface="Times New Roman"/>
              </a:rPr>
              <a:t>not</a:t>
            </a:r>
            <a:r>
              <a:rPr sz="2800" b="1" i="1" spc="-15" dirty="0">
                <a:solidFill>
                  <a:srgbClr val="323232"/>
                </a:solidFill>
                <a:latin typeface="Times New Roman"/>
                <a:cs typeface="Times New Roman"/>
              </a:rPr>
              <a:t> </a:t>
            </a:r>
            <a:r>
              <a:rPr sz="2800" b="1" i="1" spc="-10" dirty="0">
                <a:solidFill>
                  <a:srgbClr val="323232"/>
                </a:solidFill>
                <a:latin typeface="Times New Roman"/>
                <a:cs typeface="Times New Roman"/>
              </a:rPr>
              <a:t>medical</a:t>
            </a:r>
            <a:r>
              <a:rPr lang="en-US" sz="2800" b="1" i="1" spc="-10" dirty="0">
                <a:solidFill>
                  <a:srgbClr val="323232"/>
                </a:solidFill>
                <a:latin typeface="Times New Roman"/>
                <a:cs typeface="Times New Roman"/>
              </a:rPr>
              <a:t> </a:t>
            </a:r>
            <a:r>
              <a:rPr sz="2800" b="1" i="1" spc="-10" dirty="0">
                <a:solidFill>
                  <a:srgbClr val="323232"/>
                </a:solidFill>
                <a:latin typeface="Times New Roman"/>
                <a:cs typeface="Times New Roman"/>
              </a:rPr>
              <a:t>screening.</a:t>
            </a:r>
            <a:endParaRPr lang="en-US" sz="2800" b="1" i="1" spc="-10" dirty="0">
              <a:solidFill>
                <a:srgbClr val="323232"/>
              </a:solidFill>
              <a:latin typeface="Times New Roman"/>
              <a:cs typeface="Times New Roman"/>
            </a:endParaRPr>
          </a:p>
          <a:p>
            <a:pPr marL="469900" indent="-457200">
              <a:lnSpc>
                <a:spcPct val="100000"/>
              </a:lnSpc>
              <a:spcBef>
                <a:spcPts val="100"/>
              </a:spcBef>
              <a:buFont typeface="Arial" panose="020B0604020202020204" pitchFamily="34" charset="0"/>
              <a:buChar char="•"/>
            </a:pPr>
            <a:r>
              <a:rPr lang="en-US" sz="2800" i="1" spc="-10" dirty="0">
                <a:solidFill>
                  <a:srgbClr val="323232"/>
                </a:solidFill>
                <a:latin typeface="Times New Roman"/>
                <a:cs typeface="Times New Roman"/>
              </a:rPr>
              <a:t>Approved Med Staff document with required fields for EMC Screening.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27100" y="577749"/>
            <a:ext cx="8458200" cy="505267"/>
          </a:xfrm>
          <a:prstGeom prst="rect">
            <a:avLst/>
          </a:prstGeom>
        </p:spPr>
        <p:txBody>
          <a:bodyPr vert="horz" wrap="square" lIns="0" tIns="12700" rIns="0" bIns="0" rtlCol="0">
            <a:spAutoFit/>
          </a:bodyPr>
          <a:lstStyle/>
          <a:p>
            <a:pPr marL="12700">
              <a:lnSpc>
                <a:spcPct val="100000"/>
              </a:lnSpc>
              <a:spcBef>
                <a:spcPts val="100"/>
              </a:spcBef>
            </a:pPr>
            <a:r>
              <a:rPr sz="3200" dirty="0"/>
              <a:t>A</a:t>
            </a:r>
            <a:r>
              <a:rPr sz="3200" spc="-20" dirty="0"/>
              <a:t> </a:t>
            </a:r>
            <a:r>
              <a:rPr sz="3200" dirty="0"/>
              <a:t>Little</a:t>
            </a:r>
            <a:r>
              <a:rPr sz="3200" spc="-15" dirty="0"/>
              <a:t> </a:t>
            </a:r>
            <a:r>
              <a:rPr sz="3200" dirty="0"/>
              <a:t>More</a:t>
            </a:r>
            <a:r>
              <a:rPr sz="3200" spc="-20" dirty="0"/>
              <a:t> </a:t>
            </a:r>
            <a:r>
              <a:rPr lang="en-US" sz="3200" spc="-20" dirty="0"/>
              <a:t>A</a:t>
            </a:r>
            <a:r>
              <a:rPr sz="3200" dirty="0"/>
              <a:t>bout</a:t>
            </a:r>
            <a:r>
              <a:rPr sz="3200" spc="-15" dirty="0"/>
              <a:t> </a:t>
            </a:r>
            <a:r>
              <a:rPr sz="3200" dirty="0"/>
              <a:t>the</a:t>
            </a:r>
            <a:r>
              <a:rPr sz="3200" spc="-20" dirty="0"/>
              <a:t> </a:t>
            </a:r>
            <a:r>
              <a:rPr sz="3200" spc="-10" dirty="0"/>
              <a:t>Screening</a:t>
            </a:r>
          </a:p>
        </p:txBody>
      </p:sp>
      <p:sp>
        <p:nvSpPr>
          <p:cNvPr id="5" name="object 5"/>
          <p:cNvSpPr txBox="1">
            <a:spLocks noGrp="1"/>
          </p:cNvSpPr>
          <p:nvPr>
            <p:ph type="sldNum" sz="quarter" idx="12"/>
          </p:nvPr>
        </p:nvSpPr>
        <p:spPr>
          <a:prstGeom prst="rect">
            <a:avLst/>
          </a:prstGeom>
        </p:spPr>
        <p:txBody>
          <a:bodyPr vert="horz" wrap="square" lIns="0" tIns="0" rIns="0" bIns="0" rtlCol="0">
            <a:spAutoFit/>
          </a:bodyPr>
          <a:lstStyle/>
          <a:p>
            <a:pPr marL="38100">
              <a:lnSpc>
                <a:spcPts val="1625"/>
              </a:lnSpc>
            </a:pPr>
            <a:fld id="{81D60167-4931-47E6-BA6A-407CBD079E47}" type="slidenum">
              <a:rPr spc="-25" dirty="0"/>
              <a:t>7</a:t>
            </a:fld>
            <a:endParaRPr spc="-25" dirty="0"/>
          </a:p>
        </p:txBody>
      </p:sp>
      <p:sp>
        <p:nvSpPr>
          <p:cNvPr id="4" name="object 4"/>
          <p:cNvSpPr txBox="1"/>
          <p:nvPr/>
        </p:nvSpPr>
        <p:spPr>
          <a:xfrm>
            <a:off x="964381" y="1035465"/>
            <a:ext cx="7553223" cy="5224507"/>
          </a:xfrm>
          <a:prstGeom prst="rect">
            <a:avLst/>
          </a:prstGeom>
        </p:spPr>
        <p:txBody>
          <a:bodyPr vert="horz" wrap="square" lIns="0" tIns="124460" rIns="0" bIns="0" rtlCol="0">
            <a:spAutoFit/>
          </a:bodyPr>
          <a:lstStyle/>
          <a:p>
            <a:pPr marL="354965" indent="-342265">
              <a:lnSpc>
                <a:spcPct val="100000"/>
              </a:lnSpc>
              <a:spcBef>
                <a:spcPts val="980"/>
              </a:spcBef>
              <a:buClr>
                <a:srgbClr val="578963"/>
              </a:buClr>
              <a:buFont typeface="Wingdings"/>
              <a:buChar char=""/>
              <a:tabLst>
                <a:tab pos="354965" algn="l"/>
              </a:tabLst>
            </a:pPr>
            <a:r>
              <a:rPr sz="2400" b="1" dirty="0">
                <a:solidFill>
                  <a:srgbClr val="323232"/>
                </a:solidFill>
                <a:latin typeface="Times New Roman"/>
                <a:cs typeface="Times New Roman"/>
              </a:rPr>
              <a:t>If</a:t>
            </a:r>
            <a:r>
              <a:rPr sz="2400" b="1" spc="-35" dirty="0">
                <a:solidFill>
                  <a:srgbClr val="323232"/>
                </a:solidFill>
                <a:latin typeface="Times New Roman"/>
                <a:cs typeface="Times New Roman"/>
              </a:rPr>
              <a:t> </a:t>
            </a:r>
            <a:r>
              <a:rPr sz="2400" b="1" dirty="0">
                <a:solidFill>
                  <a:srgbClr val="323232"/>
                </a:solidFill>
                <a:latin typeface="Times New Roman"/>
                <a:cs typeface="Times New Roman"/>
              </a:rPr>
              <a:t>the</a:t>
            </a:r>
            <a:r>
              <a:rPr sz="2400" b="1" spc="-30" dirty="0">
                <a:solidFill>
                  <a:srgbClr val="323232"/>
                </a:solidFill>
                <a:latin typeface="Times New Roman"/>
                <a:cs typeface="Times New Roman"/>
              </a:rPr>
              <a:t> </a:t>
            </a:r>
            <a:r>
              <a:rPr sz="2400" b="1" dirty="0">
                <a:solidFill>
                  <a:srgbClr val="323232"/>
                </a:solidFill>
                <a:latin typeface="Times New Roman"/>
                <a:cs typeface="Times New Roman"/>
              </a:rPr>
              <a:t>Medical</a:t>
            </a:r>
            <a:r>
              <a:rPr sz="2400" b="1" spc="-30" dirty="0">
                <a:solidFill>
                  <a:srgbClr val="323232"/>
                </a:solidFill>
                <a:latin typeface="Times New Roman"/>
                <a:cs typeface="Times New Roman"/>
              </a:rPr>
              <a:t> </a:t>
            </a:r>
            <a:r>
              <a:rPr sz="2400" b="1" dirty="0">
                <a:solidFill>
                  <a:srgbClr val="323232"/>
                </a:solidFill>
                <a:latin typeface="Times New Roman"/>
                <a:cs typeface="Times New Roman"/>
              </a:rPr>
              <a:t>Screening</a:t>
            </a:r>
            <a:r>
              <a:rPr sz="2400" b="1" spc="-30" dirty="0">
                <a:solidFill>
                  <a:srgbClr val="323232"/>
                </a:solidFill>
                <a:latin typeface="Times New Roman"/>
                <a:cs typeface="Times New Roman"/>
              </a:rPr>
              <a:t> </a:t>
            </a:r>
            <a:r>
              <a:rPr sz="2400" b="1" spc="-10" dirty="0">
                <a:solidFill>
                  <a:srgbClr val="323232"/>
                </a:solidFill>
                <a:latin typeface="Times New Roman"/>
                <a:cs typeface="Times New Roman"/>
              </a:rPr>
              <a:t>Examination:</a:t>
            </a:r>
            <a:endParaRPr sz="2400" b="1" dirty="0">
              <a:latin typeface="Times New Roman"/>
              <a:cs typeface="Times New Roman"/>
            </a:endParaRPr>
          </a:p>
          <a:p>
            <a:pPr marL="602615" lvl="1" indent="-285115">
              <a:lnSpc>
                <a:spcPct val="100000"/>
              </a:lnSpc>
              <a:spcBef>
                <a:spcPts val="730"/>
              </a:spcBef>
              <a:buClr>
                <a:srgbClr val="578963"/>
              </a:buClr>
              <a:buSzPct val="50000"/>
              <a:buFont typeface="Wingdings"/>
              <a:buChar char=""/>
              <a:tabLst>
                <a:tab pos="602615" algn="l"/>
              </a:tabLst>
            </a:pPr>
            <a:r>
              <a:rPr sz="2400" b="1" dirty="0">
                <a:solidFill>
                  <a:srgbClr val="323232"/>
                </a:solidFill>
                <a:latin typeface="Times New Roman"/>
                <a:cs typeface="Times New Roman"/>
              </a:rPr>
              <a:t>Is</a:t>
            </a:r>
            <a:r>
              <a:rPr sz="2400" b="1" spc="-25" dirty="0">
                <a:solidFill>
                  <a:srgbClr val="323232"/>
                </a:solidFill>
                <a:latin typeface="Times New Roman"/>
                <a:cs typeface="Times New Roman"/>
              </a:rPr>
              <a:t> </a:t>
            </a:r>
            <a:r>
              <a:rPr sz="2400" b="1" spc="-10" dirty="0">
                <a:solidFill>
                  <a:srgbClr val="323232"/>
                </a:solidFill>
                <a:latin typeface="Times New Roman"/>
                <a:cs typeface="Times New Roman"/>
              </a:rPr>
              <a:t>refused:</a:t>
            </a:r>
            <a:endParaRPr sz="2400" b="1" dirty="0">
              <a:latin typeface="Times New Roman"/>
              <a:cs typeface="Times New Roman"/>
            </a:endParaRPr>
          </a:p>
          <a:p>
            <a:pPr marL="1003300" marR="5080" lvl="2" indent="-228600">
              <a:lnSpc>
                <a:spcPct val="100000"/>
              </a:lnSpc>
              <a:spcBef>
                <a:spcPts val="480"/>
              </a:spcBef>
              <a:buChar char="•"/>
              <a:tabLst>
                <a:tab pos="1003300" algn="l"/>
              </a:tabLst>
            </a:pPr>
            <a:r>
              <a:rPr lang="en-US" sz="2400" dirty="0">
                <a:solidFill>
                  <a:srgbClr val="323232"/>
                </a:solidFill>
                <a:latin typeface="Times New Roman"/>
                <a:cs typeface="Times New Roman"/>
              </a:rPr>
              <a:t>T</a:t>
            </a:r>
            <a:r>
              <a:rPr sz="2400" dirty="0">
                <a:solidFill>
                  <a:srgbClr val="323232"/>
                </a:solidFill>
                <a:latin typeface="Times New Roman"/>
                <a:cs typeface="Times New Roman"/>
              </a:rPr>
              <a:t>he</a:t>
            </a:r>
            <a:r>
              <a:rPr sz="2400" spc="-50" dirty="0">
                <a:solidFill>
                  <a:srgbClr val="323232"/>
                </a:solidFill>
                <a:latin typeface="Times New Roman"/>
                <a:cs typeface="Times New Roman"/>
              </a:rPr>
              <a:t> </a:t>
            </a:r>
            <a:r>
              <a:rPr sz="2400" dirty="0">
                <a:solidFill>
                  <a:srgbClr val="323232"/>
                </a:solidFill>
                <a:latin typeface="Times New Roman"/>
                <a:cs typeface="Times New Roman"/>
              </a:rPr>
              <a:t>physician</a:t>
            </a:r>
            <a:r>
              <a:rPr lang="en-US" sz="2400" dirty="0">
                <a:solidFill>
                  <a:srgbClr val="323232"/>
                </a:solidFill>
                <a:latin typeface="Times New Roman"/>
                <a:cs typeface="Times New Roman"/>
              </a:rPr>
              <a:t> </a:t>
            </a:r>
            <a:r>
              <a:rPr sz="2400" dirty="0">
                <a:solidFill>
                  <a:srgbClr val="323232"/>
                </a:solidFill>
                <a:latin typeface="Times New Roman"/>
                <a:cs typeface="Times New Roman"/>
              </a:rPr>
              <a:t>/</a:t>
            </a:r>
            <a:r>
              <a:rPr lang="en-US" sz="2400" dirty="0">
                <a:solidFill>
                  <a:srgbClr val="323232"/>
                </a:solidFill>
                <a:latin typeface="Times New Roman"/>
                <a:cs typeface="Times New Roman"/>
              </a:rPr>
              <a:t> </a:t>
            </a:r>
            <a:r>
              <a:rPr sz="2400" dirty="0">
                <a:solidFill>
                  <a:srgbClr val="323232"/>
                </a:solidFill>
                <a:latin typeface="Times New Roman"/>
                <a:cs typeface="Times New Roman"/>
              </a:rPr>
              <a:t>qualified</a:t>
            </a:r>
            <a:r>
              <a:rPr sz="2400" spc="-45" dirty="0">
                <a:solidFill>
                  <a:srgbClr val="323232"/>
                </a:solidFill>
                <a:latin typeface="Times New Roman"/>
                <a:cs typeface="Times New Roman"/>
              </a:rPr>
              <a:t> </a:t>
            </a:r>
            <a:r>
              <a:rPr sz="2400" dirty="0">
                <a:solidFill>
                  <a:srgbClr val="323232"/>
                </a:solidFill>
                <a:latin typeface="Times New Roman"/>
                <a:cs typeface="Times New Roman"/>
              </a:rPr>
              <a:t>provider</a:t>
            </a:r>
            <a:r>
              <a:rPr sz="2400" spc="-50" dirty="0">
                <a:solidFill>
                  <a:srgbClr val="323232"/>
                </a:solidFill>
                <a:latin typeface="Times New Roman"/>
                <a:cs typeface="Times New Roman"/>
              </a:rPr>
              <a:t> </a:t>
            </a:r>
            <a:r>
              <a:rPr sz="2400" dirty="0">
                <a:solidFill>
                  <a:srgbClr val="323232"/>
                </a:solidFill>
                <a:latin typeface="Times New Roman"/>
                <a:cs typeface="Times New Roman"/>
              </a:rPr>
              <a:t>should</a:t>
            </a:r>
            <a:r>
              <a:rPr sz="2400" spc="-45" dirty="0">
                <a:solidFill>
                  <a:srgbClr val="323232"/>
                </a:solidFill>
                <a:latin typeface="Times New Roman"/>
                <a:cs typeface="Times New Roman"/>
              </a:rPr>
              <a:t> </a:t>
            </a:r>
            <a:r>
              <a:rPr sz="2400" dirty="0">
                <a:solidFill>
                  <a:srgbClr val="323232"/>
                </a:solidFill>
                <a:latin typeface="Times New Roman"/>
                <a:cs typeface="Times New Roman"/>
              </a:rPr>
              <a:t>explain</a:t>
            </a:r>
            <a:r>
              <a:rPr sz="2400" spc="-45" dirty="0">
                <a:solidFill>
                  <a:srgbClr val="323232"/>
                </a:solidFill>
                <a:latin typeface="Times New Roman"/>
                <a:cs typeface="Times New Roman"/>
              </a:rPr>
              <a:t> </a:t>
            </a:r>
            <a:r>
              <a:rPr lang="en-US" sz="2400" spc="-45" dirty="0">
                <a:solidFill>
                  <a:srgbClr val="323232"/>
                </a:solidFill>
                <a:latin typeface="Times New Roman"/>
                <a:cs typeface="Times New Roman"/>
              </a:rPr>
              <a:t>           </a:t>
            </a:r>
            <a:r>
              <a:rPr sz="2400" spc="-25" dirty="0">
                <a:solidFill>
                  <a:srgbClr val="323232"/>
                </a:solidFill>
                <a:latin typeface="Times New Roman"/>
                <a:cs typeface="Times New Roman"/>
              </a:rPr>
              <a:t>the </a:t>
            </a:r>
            <a:r>
              <a:rPr sz="2400" dirty="0">
                <a:solidFill>
                  <a:srgbClr val="323232"/>
                </a:solidFill>
                <a:latin typeface="Times New Roman"/>
                <a:cs typeface="Times New Roman"/>
              </a:rPr>
              <a:t>risks</a:t>
            </a:r>
            <a:r>
              <a:rPr lang="en-US" sz="2400" dirty="0">
                <a:solidFill>
                  <a:srgbClr val="323232"/>
                </a:solidFill>
                <a:latin typeface="Times New Roman"/>
                <a:cs typeface="Times New Roman"/>
              </a:rPr>
              <a:t> to the patient</a:t>
            </a:r>
            <a:r>
              <a:rPr sz="2400" spc="-5" dirty="0">
                <a:solidFill>
                  <a:srgbClr val="323232"/>
                </a:solidFill>
                <a:latin typeface="Times New Roman"/>
                <a:cs typeface="Times New Roman"/>
              </a:rPr>
              <a:t> </a:t>
            </a:r>
            <a:r>
              <a:rPr sz="2400" dirty="0">
                <a:solidFill>
                  <a:srgbClr val="323232"/>
                </a:solidFill>
                <a:latin typeface="Times New Roman"/>
                <a:cs typeface="Times New Roman"/>
              </a:rPr>
              <a:t>of</a:t>
            </a:r>
            <a:r>
              <a:rPr sz="2400" spc="-5" dirty="0">
                <a:solidFill>
                  <a:srgbClr val="323232"/>
                </a:solidFill>
                <a:latin typeface="Times New Roman"/>
                <a:cs typeface="Times New Roman"/>
              </a:rPr>
              <a:t> </a:t>
            </a:r>
            <a:r>
              <a:rPr sz="2400" dirty="0">
                <a:solidFill>
                  <a:srgbClr val="323232"/>
                </a:solidFill>
                <a:latin typeface="Times New Roman"/>
                <a:cs typeface="Times New Roman"/>
              </a:rPr>
              <a:t>not</a:t>
            </a:r>
            <a:r>
              <a:rPr sz="2400" spc="-5" dirty="0">
                <a:solidFill>
                  <a:srgbClr val="323232"/>
                </a:solidFill>
                <a:latin typeface="Times New Roman"/>
                <a:cs typeface="Times New Roman"/>
              </a:rPr>
              <a:t> </a:t>
            </a:r>
            <a:r>
              <a:rPr sz="2400" dirty="0">
                <a:solidFill>
                  <a:srgbClr val="323232"/>
                </a:solidFill>
                <a:latin typeface="Times New Roman"/>
                <a:cs typeface="Times New Roman"/>
              </a:rPr>
              <a:t>having</a:t>
            </a:r>
            <a:r>
              <a:rPr sz="2400" spc="-5" dirty="0">
                <a:solidFill>
                  <a:srgbClr val="323232"/>
                </a:solidFill>
                <a:latin typeface="Times New Roman"/>
                <a:cs typeface="Times New Roman"/>
              </a:rPr>
              <a:t> </a:t>
            </a:r>
            <a:r>
              <a:rPr sz="2400" dirty="0">
                <a:solidFill>
                  <a:srgbClr val="323232"/>
                </a:solidFill>
                <a:latin typeface="Times New Roman"/>
                <a:cs typeface="Times New Roman"/>
              </a:rPr>
              <a:t>the</a:t>
            </a:r>
            <a:r>
              <a:rPr sz="2400" spc="-5" dirty="0">
                <a:solidFill>
                  <a:srgbClr val="323232"/>
                </a:solidFill>
                <a:latin typeface="Times New Roman"/>
                <a:cs typeface="Times New Roman"/>
              </a:rPr>
              <a:t> </a:t>
            </a:r>
            <a:r>
              <a:rPr sz="2400" spc="-20" dirty="0">
                <a:solidFill>
                  <a:srgbClr val="323232"/>
                </a:solidFill>
                <a:latin typeface="Times New Roman"/>
                <a:cs typeface="Times New Roman"/>
              </a:rPr>
              <a:t>exam</a:t>
            </a:r>
            <a:r>
              <a:rPr lang="en-US" sz="2400" spc="-20" dirty="0">
                <a:solidFill>
                  <a:srgbClr val="323232"/>
                </a:solidFill>
                <a:latin typeface="Times New Roman"/>
                <a:cs typeface="Times New Roman"/>
              </a:rPr>
              <a:t>.</a:t>
            </a:r>
          </a:p>
          <a:p>
            <a:pPr marL="1003300" marR="5080" lvl="2" indent="-228600">
              <a:lnSpc>
                <a:spcPct val="100000"/>
              </a:lnSpc>
              <a:spcBef>
                <a:spcPts val="480"/>
              </a:spcBef>
              <a:buChar char="•"/>
              <a:tabLst>
                <a:tab pos="1003300" algn="l"/>
              </a:tabLst>
            </a:pPr>
            <a:r>
              <a:rPr lang="en-US" sz="2400" spc="-20" dirty="0">
                <a:solidFill>
                  <a:srgbClr val="323232"/>
                </a:solidFill>
                <a:latin typeface="Times New Roman"/>
                <a:cs typeface="Times New Roman"/>
              </a:rPr>
              <a:t>Document, document, document!</a:t>
            </a:r>
            <a:endParaRPr sz="2400" dirty="0">
              <a:latin typeface="Times New Roman"/>
              <a:cs typeface="Times New Roman"/>
            </a:endParaRPr>
          </a:p>
          <a:p>
            <a:pPr marL="1003300" marR="160655" lvl="2" indent="-228600">
              <a:lnSpc>
                <a:spcPct val="100000"/>
              </a:lnSpc>
              <a:spcBef>
                <a:spcPts val="470"/>
              </a:spcBef>
              <a:buChar char="•"/>
              <a:tabLst>
                <a:tab pos="1003300" algn="l"/>
              </a:tabLst>
            </a:pPr>
            <a:r>
              <a:rPr lang="en-US" sz="2400" spc="-30" dirty="0">
                <a:solidFill>
                  <a:srgbClr val="323232"/>
                </a:solidFill>
                <a:latin typeface="Times New Roman"/>
                <a:cs typeface="Times New Roman"/>
              </a:rPr>
              <a:t>A</a:t>
            </a:r>
            <a:r>
              <a:rPr sz="2400" spc="-30" dirty="0">
                <a:solidFill>
                  <a:srgbClr val="323232"/>
                </a:solidFill>
                <a:latin typeface="Times New Roman"/>
                <a:cs typeface="Times New Roman"/>
              </a:rPr>
              <a:t> </a:t>
            </a:r>
            <a:r>
              <a:rPr sz="2400" dirty="0">
                <a:solidFill>
                  <a:srgbClr val="323232"/>
                </a:solidFill>
                <a:latin typeface="Times New Roman"/>
                <a:cs typeface="Times New Roman"/>
              </a:rPr>
              <a:t>release</a:t>
            </a:r>
            <a:r>
              <a:rPr sz="2400" spc="-25" dirty="0">
                <a:solidFill>
                  <a:srgbClr val="323232"/>
                </a:solidFill>
                <a:latin typeface="Times New Roman"/>
                <a:cs typeface="Times New Roman"/>
              </a:rPr>
              <a:t> </a:t>
            </a:r>
            <a:r>
              <a:rPr sz="2400" dirty="0">
                <a:solidFill>
                  <a:srgbClr val="323232"/>
                </a:solidFill>
                <a:latin typeface="Times New Roman"/>
                <a:cs typeface="Times New Roman"/>
              </a:rPr>
              <a:t>should</a:t>
            </a:r>
            <a:r>
              <a:rPr sz="2400" spc="-25" dirty="0">
                <a:solidFill>
                  <a:srgbClr val="323232"/>
                </a:solidFill>
                <a:latin typeface="Times New Roman"/>
                <a:cs typeface="Times New Roman"/>
              </a:rPr>
              <a:t> </a:t>
            </a:r>
            <a:r>
              <a:rPr sz="2400" dirty="0">
                <a:solidFill>
                  <a:srgbClr val="323232"/>
                </a:solidFill>
                <a:latin typeface="Times New Roman"/>
                <a:cs typeface="Times New Roman"/>
              </a:rPr>
              <a:t>be</a:t>
            </a:r>
            <a:r>
              <a:rPr sz="2400" spc="-30" dirty="0">
                <a:solidFill>
                  <a:srgbClr val="323232"/>
                </a:solidFill>
                <a:latin typeface="Times New Roman"/>
                <a:cs typeface="Times New Roman"/>
              </a:rPr>
              <a:t> </a:t>
            </a:r>
            <a:r>
              <a:rPr sz="2400" dirty="0">
                <a:solidFill>
                  <a:srgbClr val="323232"/>
                </a:solidFill>
                <a:latin typeface="Times New Roman"/>
                <a:cs typeface="Times New Roman"/>
              </a:rPr>
              <a:t>signed</a:t>
            </a:r>
            <a:r>
              <a:rPr lang="en-US" sz="2400" dirty="0">
                <a:solidFill>
                  <a:srgbClr val="323232"/>
                </a:solidFill>
                <a:latin typeface="Times New Roman"/>
                <a:cs typeface="Times New Roman"/>
              </a:rPr>
              <a:t> by the patient!</a:t>
            </a:r>
            <a:endParaRPr lang="en-US" sz="2400" spc="-10" dirty="0">
              <a:latin typeface="Times New Roman"/>
              <a:cs typeface="Times New Roman"/>
            </a:endParaRPr>
          </a:p>
          <a:p>
            <a:pPr marL="603504" marR="160655" indent="-283464">
              <a:spcBef>
                <a:spcPts val="470"/>
              </a:spcBef>
              <a:buFont typeface="Arial" panose="020B0604020202020204" pitchFamily="34" charset="0"/>
              <a:buChar char="•"/>
              <a:tabLst>
                <a:tab pos="1003300" algn="l"/>
              </a:tabLst>
            </a:pPr>
            <a:r>
              <a:rPr lang="en-US" sz="2400" b="1" dirty="0">
                <a:solidFill>
                  <a:srgbClr val="323232"/>
                </a:solidFill>
                <a:latin typeface="Times New Roman"/>
                <a:cs typeface="Times New Roman"/>
              </a:rPr>
              <a:t>Exams reveals</a:t>
            </a:r>
            <a:r>
              <a:rPr lang="en-US" sz="2400" b="1" spc="-20" dirty="0">
                <a:solidFill>
                  <a:srgbClr val="323232"/>
                </a:solidFill>
                <a:latin typeface="Times New Roman"/>
                <a:cs typeface="Times New Roman"/>
              </a:rPr>
              <a:t> </a:t>
            </a:r>
            <a:r>
              <a:rPr lang="en-US" sz="2400" b="1" dirty="0">
                <a:solidFill>
                  <a:srgbClr val="323232"/>
                </a:solidFill>
                <a:latin typeface="Times New Roman"/>
                <a:cs typeface="Times New Roman"/>
              </a:rPr>
              <a:t>no</a:t>
            </a:r>
            <a:r>
              <a:rPr lang="en-US" sz="2400" b="1" spc="-10" dirty="0">
                <a:solidFill>
                  <a:srgbClr val="323232"/>
                </a:solidFill>
                <a:latin typeface="Times New Roman"/>
                <a:cs typeface="Times New Roman"/>
              </a:rPr>
              <a:t> </a:t>
            </a:r>
            <a:r>
              <a:rPr lang="en-US" sz="2400" b="1" dirty="0">
                <a:solidFill>
                  <a:srgbClr val="323232"/>
                </a:solidFill>
                <a:latin typeface="Times New Roman"/>
                <a:cs typeface="Times New Roman"/>
              </a:rPr>
              <a:t>emergency medical </a:t>
            </a:r>
            <a:r>
              <a:rPr lang="en-US" sz="2400" b="1" spc="-10" dirty="0">
                <a:solidFill>
                  <a:srgbClr val="323232"/>
                </a:solidFill>
                <a:latin typeface="Times New Roman"/>
                <a:cs typeface="Times New Roman"/>
              </a:rPr>
              <a:t>condition:</a:t>
            </a:r>
          </a:p>
          <a:p>
            <a:pPr marL="1003300" marR="160655" lvl="2" indent="-228600">
              <a:lnSpc>
                <a:spcPct val="100000"/>
              </a:lnSpc>
              <a:spcBef>
                <a:spcPts val="470"/>
              </a:spcBef>
              <a:buChar char="•"/>
              <a:tabLst>
                <a:tab pos="1003300" algn="l"/>
              </a:tabLst>
            </a:pPr>
            <a:r>
              <a:rPr lang="en-US" sz="2400" dirty="0">
                <a:solidFill>
                  <a:srgbClr val="323232"/>
                </a:solidFill>
                <a:latin typeface="Times New Roman"/>
                <a:cs typeface="Times New Roman"/>
              </a:rPr>
              <a:t>N</a:t>
            </a:r>
            <a:r>
              <a:rPr sz="2400" dirty="0">
                <a:solidFill>
                  <a:srgbClr val="323232"/>
                </a:solidFill>
                <a:latin typeface="Times New Roman"/>
                <a:cs typeface="Times New Roman"/>
              </a:rPr>
              <a:t>o</a:t>
            </a:r>
            <a:r>
              <a:rPr sz="2400" spc="-35" dirty="0">
                <a:solidFill>
                  <a:srgbClr val="323232"/>
                </a:solidFill>
                <a:latin typeface="Times New Roman"/>
                <a:cs typeface="Times New Roman"/>
              </a:rPr>
              <a:t> </a:t>
            </a:r>
            <a:r>
              <a:rPr sz="2400" dirty="0">
                <a:solidFill>
                  <a:srgbClr val="323232"/>
                </a:solidFill>
                <a:latin typeface="Times New Roman"/>
                <a:cs typeface="Times New Roman"/>
              </a:rPr>
              <a:t>further</a:t>
            </a:r>
            <a:r>
              <a:rPr sz="2400" spc="-30" dirty="0">
                <a:solidFill>
                  <a:srgbClr val="323232"/>
                </a:solidFill>
                <a:latin typeface="Times New Roman"/>
                <a:cs typeface="Times New Roman"/>
              </a:rPr>
              <a:t> </a:t>
            </a:r>
            <a:r>
              <a:rPr sz="2400" dirty="0">
                <a:solidFill>
                  <a:srgbClr val="323232"/>
                </a:solidFill>
                <a:latin typeface="Times New Roman"/>
                <a:cs typeface="Times New Roman"/>
              </a:rPr>
              <a:t>EMTALA</a:t>
            </a:r>
            <a:r>
              <a:rPr sz="2400" spc="-30" dirty="0">
                <a:solidFill>
                  <a:srgbClr val="323232"/>
                </a:solidFill>
                <a:latin typeface="Times New Roman"/>
                <a:cs typeface="Times New Roman"/>
              </a:rPr>
              <a:t> </a:t>
            </a:r>
            <a:r>
              <a:rPr sz="2400" dirty="0">
                <a:solidFill>
                  <a:srgbClr val="323232"/>
                </a:solidFill>
                <a:latin typeface="Times New Roman"/>
                <a:cs typeface="Times New Roman"/>
              </a:rPr>
              <a:t>obligations</a:t>
            </a:r>
            <a:r>
              <a:rPr sz="2400" spc="-30" dirty="0">
                <a:solidFill>
                  <a:srgbClr val="323232"/>
                </a:solidFill>
                <a:latin typeface="Times New Roman"/>
                <a:cs typeface="Times New Roman"/>
              </a:rPr>
              <a:t> </a:t>
            </a:r>
            <a:r>
              <a:rPr sz="2400" spc="-10" dirty="0">
                <a:solidFill>
                  <a:srgbClr val="323232"/>
                </a:solidFill>
                <a:latin typeface="Times New Roman"/>
                <a:cs typeface="Times New Roman"/>
              </a:rPr>
              <a:t>exist</a:t>
            </a:r>
            <a:r>
              <a:rPr lang="en-US" sz="2400" spc="-10" dirty="0">
                <a:solidFill>
                  <a:srgbClr val="323232"/>
                </a:solidFill>
                <a:latin typeface="Times New Roman"/>
                <a:cs typeface="Times New Roman"/>
              </a:rPr>
              <a:t>!</a:t>
            </a:r>
            <a:endParaRPr sz="2400" dirty="0">
              <a:latin typeface="Times New Roman"/>
              <a:cs typeface="Times New Roman"/>
            </a:endParaRPr>
          </a:p>
          <a:p>
            <a:pPr marL="1002665" lvl="1" indent="-227965">
              <a:spcBef>
                <a:spcPts val="475"/>
              </a:spcBef>
              <a:buChar char="•"/>
              <a:tabLst>
                <a:tab pos="1002665" algn="l"/>
              </a:tabLst>
            </a:pPr>
            <a:r>
              <a:rPr sz="2400" dirty="0">
                <a:solidFill>
                  <a:srgbClr val="323232"/>
                </a:solidFill>
                <a:latin typeface="Times New Roman"/>
                <a:cs typeface="Times New Roman"/>
              </a:rPr>
              <a:t>Patient</a:t>
            </a:r>
            <a:r>
              <a:rPr sz="2400" spc="-35" dirty="0">
                <a:solidFill>
                  <a:srgbClr val="323232"/>
                </a:solidFill>
                <a:latin typeface="Times New Roman"/>
                <a:cs typeface="Times New Roman"/>
              </a:rPr>
              <a:t> </a:t>
            </a:r>
            <a:r>
              <a:rPr sz="2400" dirty="0">
                <a:solidFill>
                  <a:srgbClr val="323232"/>
                </a:solidFill>
                <a:latin typeface="Times New Roman"/>
                <a:cs typeface="Times New Roman"/>
              </a:rPr>
              <a:t>may</a:t>
            </a:r>
            <a:r>
              <a:rPr sz="2400" spc="-35" dirty="0">
                <a:solidFill>
                  <a:srgbClr val="323232"/>
                </a:solidFill>
                <a:latin typeface="Times New Roman"/>
                <a:cs typeface="Times New Roman"/>
              </a:rPr>
              <a:t> </a:t>
            </a:r>
            <a:r>
              <a:rPr sz="2400" dirty="0">
                <a:solidFill>
                  <a:srgbClr val="323232"/>
                </a:solidFill>
                <a:latin typeface="Times New Roman"/>
                <a:cs typeface="Times New Roman"/>
              </a:rPr>
              <a:t>be</a:t>
            </a:r>
            <a:r>
              <a:rPr sz="2400" spc="-35" dirty="0">
                <a:solidFill>
                  <a:srgbClr val="323232"/>
                </a:solidFill>
                <a:latin typeface="Times New Roman"/>
                <a:cs typeface="Times New Roman"/>
              </a:rPr>
              <a:t> </a:t>
            </a:r>
            <a:r>
              <a:rPr sz="2400" dirty="0">
                <a:solidFill>
                  <a:srgbClr val="323232"/>
                </a:solidFill>
                <a:latin typeface="Times New Roman"/>
                <a:cs typeface="Times New Roman"/>
              </a:rPr>
              <a:t>treated</a:t>
            </a:r>
            <a:r>
              <a:rPr sz="2400" spc="-35" dirty="0">
                <a:solidFill>
                  <a:srgbClr val="323232"/>
                </a:solidFill>
                <a:latin typeface="Times New Roman"/>
                <a:cs typeface="Times New Roman"/>
              </a:rPr>
              <a:t> </a:t>
            </a:r>
            <a:r>
              <a:rPr sz="2400" dirty="0">
                <a:solidFill>
                  <a:srgbClr val="323232"/>
                </a:solidFill>
                <a:latin typeface="Times New Roman"/>
                <a:cs typeface="Times New Roman"/>
              </a:rPr>
              <a:t>and</a:t>
            </a:r>
            <a:r>
              <a:rPr sz="2400" spc="-30" dirty="0">
                <a:solidFill>
                  <a:srgbClr val="323232"/>
                </a:solidFill>
                <a:latin typeface="Times New Roman"/>
                <a:cs typeface="Times New Roman"/>
              </a:rPr>
              <a:t> </a:t>
            </a:r>
            <a:r>
              <a:rPr sz="2400" spc="-10" dirty="0">
                <a:solidFill>
                  <a:srgbClr val="323232"/>
                </a:solidFill>
                <a:latin typeface="Times New Roman"/>
                <a:cs typeface="Times New Roman"/>
              </a:rPr>
              <a:t>released</a:t>
            </a:r>
            <a:r>
              <a:rPr lang="en-US" sz="2400" spc="-10" dirty="0">
                <a:solidFill>
                  <a:srgbClr val="323232"/>
                </a:solidFill>
                <a:latin typeface="Times New Roman"/>
                <a:cs typeface="Times New Roman"/>
              </a:rPr>
              <a:t>.</a:t>
            </a:r>
            <a:endParaRPr sz="2400" dirty="0">
              <a:latin typeface="Times New Roman"/>
              <a:cs typeface="Times New Roman"/>
            </a:endParaRPr>
          </a:p>
          <a:p>
            <a:pPr marL="660400" lvl="1" indent="-342900">
              <a:lnSpc>
                <a:spcPct val="100000"/>
              </a:lnSpc>
              <a:spcBef>
                <a:spcPts val="475"/>
              </a:spcBef>
              <a:buClr>
                <a:srgbClr val="578963"/>
              </a:buClr>
              <a:buSzPct val="50000"/>
              <a:buFont typeface="Wingdings" panose="05000000000000000000" pitchFamily="2" charset="2"/>
              <a:buChar char="§"/>
              <a:tabLst>
                <a:tab pos="602615" algn="l"/>
              </a:tabLst>
            </a:pPr>
            <a:r>
              <a:rPr sz="2400" b="1" dirty="0">
                <a:solidFill>
                  <a:srgbClr val="323232"/>
                </a:solidFill>
                <a:latin typeface="Times New Roman"/>
                <a:cs typeface="Times New Roman"/>
              </a:rPr>
              <a:t>Indicates</a:t>
            </a:r>
            <a:r>
              <a:rPr sz="2400" b="1" spc="-45" dirty="0">
                <a:solidFill>
                  <a:srgbClr val="323232"/>
                </a:solidFill>
                <a:latin typeface="Times New Roman"/>
                <a:cs typeface="Times New Roman"/>
              </a:rPr>
              <a:t> </a:t>
            </a:r>
            <a:r>
              <a:rPr sz="2400" b="1" dirty="0">
                <a:solidFill>
                  <a:srgbClr val="323232"/>
                </a:solidFill>
                <a:latin typeface="Times New Roman"/>
                <a:cs typeface="Times New Roman"/>
              </a:rPr>
              <a:t>an</a:t>
            </a:r>
            <a:r>
              <a:rPr sz="2400" b="1" spc="-40" dirty="0">
                <a:solidFill>
                  <a:srgbClr val="323232"/>
                </a:solidFill>
                <a:latin typeface="Times New Roman"/>
                <a:cs typeface="Times New Roman"/>
              </a:rPr>
              <a:t> </a:t>
            </a:r>
            <a:r>
              <a:rPr lang="en-US" sz="2400" b="1" spc="-40" dirty="0">
                <a:solidFill>
                  <a:srgbClr val="323232"/>
                </a:solidFill>
                <a:latin typeface="Times New Roman"/>
                <a:cs typeface="Times New Roman"/>
              </a:rPr>
              <a:t>E</a:t>
            </a:r>
            <a:r>
              <a:rPr sz="2400" b="1" dirty="0">
                <a:solidFill>
                  <a:srgbClr val="323232"/>
                </a:solidFill>
                <a:latin typeface="Times New Roman"/>
                <a:cs typeface="Times New Roman"/>
              </a:rPr>
              <a:t>mergency</a:t>
            </a:r>
            <a:r>
              <a:rPr sz="2400" b="1" spc="-40" dirty="0">
                <a:solidFill>
                  <a:srgbClr val="323232"/>
                </a:solidFill>
                <a:latin typeface="Times New Roman"/>
                <a:cs typeface="Times New Roman"/>
              </a:rPr>
              <a:t> </a:t>
            </a:r>
            <a:r>
              <a:rPr sz="2400" b="1" dirty="0">
                <a:solidFill>
                  <a:srgbClr val="323232"/>
                </a:solidFill>
                <a:latin typeface="Times New Roman"/>
                <a:cs typeface="Times New Roman"/>
              </a:rPr>
              <a:t>condition</a:t>
            </a:r>
            <a:r>
              <a:rPr sz="2400" b="1" spc="-40" dirty="0">
                <a:solidFill>
                  <a:srgbClr val="323232"/>
                </a:solidFill>
                <a:latin typeface="Times New Roman"/>
                <a:cs typeface="Times New Roman"/>
              </a:rPr>
              <a:t> </a:t>
            </a:r>
            <a:r>
              <a:rPr sz="2400" b="1" spc="-10" dirty="0">
                <a:solidFill>
                  <a:srgbClr val="323232"/>
                </a:solidFill>
                <a:latin typeface="Times New Roman"/>
                <a:cs typeface="Times New Roman"/>
              </a:rPr>
              <a:t>exists</a:t>
            </a:r>
            <a:endParaRPr sz="2400" b="1" dirty="0">
              <a:latin typeface="Times New Roman"/>
              <a:cs typeface="Times New Roman"/>
            </a:endParaRPr>
          </a:p>
          <a:p>
            <a:pPr marL="1002665" lvl="2" indent="-227965">
              <a:lnSpc>
                <a:spcPct val="100000"/>
              </a:lnSpc>
              <a:spcBef>
                <a:spcPts val="480"/>
              </a:spcBef>
              <a:buChar char="•"/>
              <a:tabLst>
                <a:tab pos="1002665" algn="l"/>
              </a:tabLst>
            </a:pPr>
            <a:r>
              <a:rPr lang="en-US" sz="2400" dirty="0">
                <a:solidFill>
                  <a:srgbClr val="323232"/>
                </a:solidFill>
                <a:latin typeface="Times New Roman"/>
                <a:cs typeface="Times New Roman"/>
              </a:rPr>
              <a:t>T</a:t>
            </a:r>
            <a:r>
              <a:rPr sz="2400" dirty="0">
                <a:solidFill>
                  <a:srgbClr val="323232"/>
                </a:solidFill>
                <a:latin typeface="Times New Roman"/>
                <a:cs typeface="Times New Roman"/>
              </a:rPr>
              <a:t>reatment</a:t>
            </a:r>
            <a:r>
              <a:rPr sz="2400" spc="-55" dirty="0">
                <a:solidFill>
                  <a:srgbClr val="323232"/>
                </a:solidFill>
                <a:latin typeface="Times New Roman"/>
                <a:cs typeface="Times New Roman"/>
              </a:rPr>
              <a:t> </a:t>
            </a:r>
            <a:r>
              <a:rPr sz="2400" dirty="0">
                <a:solidFill>
                  <a:srgbClr val="323232"/>
                </a:solidFill>
                <a:latin typeface="Times New Roman"/>
                <a:cs typeface="Times New Roman"/>
              </a:rPr>
              <a:t>and</a:t>
            </a:r>
            <a:r>
              <a:rPr sz="2400" spc="-50" dirty="0">
                <a:solidFill>
                  <a:srgbClr val="323232"/>
                </a:solidFill>
                <a:latin typeface="Times New Roman"/>
                <a:cs typeface="Times New Roman"/>
              </a:rPr>
              <a:t> </a:t>
            </a:r>
            <a:r>
              <a:rPr sz="2400" dirty="0">
                <a:solidFill>
                  <a:srgbClr val="323232"/>
                </a:solidFill>
                <a:latin typeface="Times New Roman"/>
                <a:cs typeface="Times New Roman"/>
              </a:rPr>
              <a:t>stabilization</a:t>
            </a:r>
            <a:r>
              <a:rPr sz="2400" spc="-50" dirty="0">
                <a:solidFill>
                  <a:srgbClr val="323232"/>
                </a:solidFill>
                <a:latin typeface="Times New Roman"/>
                <a:cs typeface="Times New Roman"/>
              </a:rPr>
              <a:t> </a:t>
            </a:r>
            <a:r>
              <a:rPr sz="2400" dirty="0">
                <a:solidFill>
                  <a:srgbClr val="323232"/>
                </a:solidFill>
                <a:latin typeface="Times New Roman"/>
                <a:cs typeface="Times New Roman"/>
              </a:rPr>
              <a:t>should</a:t>
            </a:r>
            <a:r>
              <a:rPr sz="2400" spc="-50" dirty="0">
                <a:solidFill>
                  <a:srgbClr val="323232"/>
                </a:solidFill>
                <a:latin typeface="Times New Roman"/>
                <a:cs typeface="Times New Roman"/>
              </a:rPr>
              <a:t> </a:t>
            </a:r>
            <a:r>
              <a:rPr sz="2400" spc="-10" dirty="0">
                <a:solidFill>
                  <a:srgbClr val="323232"/>
                </a:solidFill>
                <a:latin typeface="Times New Roman"/>
                <a:cs typeface="Times New Roman"/>
              </a:rPr>
              <a:t>follow</a:t>
            </a:r>
            <a:r>
              <a:rPr lang="en-US" sz="2400" spc="-10" dirty="0">
                <a:solidFill>
                  <a:srgbClr val="323232"/>
                </a:solidFill>
                <a:latin typeface="Times New Roman"/>
                <a:cs typeface="Times New Roman"/>
              </a:rPr>
              <a:t>.</a:t>
            </a:r>
          </a:p>
          <a:p>
            <a:pPr marL="1002665" lvl="2" indent="-227965">
              <a:lnSpc>
                <a:spcPct val="100000"/>
              </a:lnSpc>
              <a:spcBef>
                <a:spcPts val="480"/>
              </a:spcBef>
              <a:buChar char="•"/>
              <a:tabLst>
                <a:tab pos="1002665" algn="l"/>
              </a:tabLst>
            </a:pPr>
            <a:r>
              <a:rPr lang="en-US" sz="2400" spc="-10" dirty="0">
                <a:solidFill>
                  <a:srgbClr val="323232"/>
                </a:solidFill>
                <a:latin typeface="Times New Roman"/>
                <a:cs typeface="Times New Roman"/>
              </a:rPr>
              <a:t>Timing of services becomes important.</a:t>
            </a:r>
            <a:endParaRPr sz="2400" dirty="0">
              <a:latin typeface="Times New Roman"/>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902929" y="704130"/>
            <a:ext cx="8305800" cy="566822"/>
          </a:xfrm>
          <a:prstGeom prst="rect">
            <a:avLst/>
          </a:prstGeom>
        </p:spPr>
        <p:txBody>
          <a:bodyPr vert="horz" wrap="square" lIns="0" tIns="12700" rIns="0" bIns="0" rtlCol="0">
            <a:spAutoFit/>
          </a:bodyPr>
          <a:lstStyle/>
          <a:p>
            <a:pPr marL="12700">
              <a:lnSpc>
                <a:spcPct val="100000"/>
              </a:lnSpc>
              <a:spcBef>
                <a:spcPts val="100"/>
              </a:spcBef>
              <a:tabLst>
                <a:tab pos="5220970" algn="l"/>
              </a:tabLst>
            </a:pPr>
            <a:r>
              <a:rPr sz="3600" b="1" dirty="0">
                <a:solidFill>
                  <a:schemeClr val="tx1"/>
                </a:solidFill>
                <a:latin typeface="Times New Roman" panose="02020603050405020304" pitchFamily="18" charset="0"/>
                <a:ea typeface="+mn-ea"/>
                <a:cs typeface="Times New Roman" panose="02020603050405020304" pitchFamily="18" charset="0"/>
              </a:rPr>
              <a:t>EMTALA </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625"/>
              </a:lnSpc>
            </a:pPr>
            <a:fld id="{81D60167-4931-47E6-BA6A-407CBD079E47}" type="slidenum">
              <a:rPr spc="-25" dirty="0"/>
              <a:t>8</a:t>
            </a:fld>
            <a:endParaRPr spc="-25" dirty="0"/>
          </a:p>
        </p:txBody>
      </p:sp>
      <p:sp>
        <p:nvSpPr>
          <p:cNvPr id="3" name="object 3"/>
          <p:cNvSpPr txBox="1"/>
          <p:nvPr/>
        </p:nvSpPr>
        <p:spPr>
          <a:xfrm>
            <a:off x="902929" y="2045014"/>
            <a:ext cx="7200898" cy="1318310"/>
          </a:xfrm>
          <a:prstGeom prst="rect">
            <a:avLst/>
          </a:prstGeom>
        </p:spPr>
        <p:txBody>
          <a:bodyPr vert="horz" wrap="square" lIns="0" tIns="12700" rIns="0" bIns="0" rtlCol="0">
            <a:spAutoFit/>
          </a:bodyPr>
          <a:lstStyle/>
          <a:p>
            <a:pPr marL="355600" marR="5080" indent="-342900">
              <a:lnSpc>
                <a:spcPct val="100000"/>
              </a:lnSpc>
              <a:spcBef>
                <a:spcPts val="100"/>
              </a:spcBef>
            </a:pPr>
            <a:r>
              <a:rPr sz="2800" dirty="0">
                <a:solidFill>
                  <a:srgbClr val="323232"/>
                </a:solidFill>
                <a:latin typeface="Times New Roman"/>
                <a:cs typeface="Times New Roman"/>
              </a:rPr>
              <a:t>If</a:t>
            </a:r>
            <a:r>
              <a:rPr sz="2800" spc="-35" dirty="0">
                <a:solidFill>
                  <a:srgbClr val="323232"/>
                </a:solidFill>
                <a:latin typeface="Times New Roman"/>
                <a:cs typeface="Times New Roman"/>
              </a:rPr>
              <a:t> </a:t>
            </a:r>
            <a:r>
              <a:rPr sz="2800" dirty="0">
                <a:solidFill>
                  <a:srgbClr val="323232"/>
                </a:solidFill>
                <a:latin typeface="Times New Roman"/>
                <a:cs typeface="Times New Roman"/>
              </a:rPr>
              <a:t>an</a:t>
            </a:r>
            <a:r>
              <a:rPr sz="2800" spc="-30" dirty="0">
                <a:solidFill>
                  <a:srgbClr val="323232"/>
                </a:solidFill>
                <a:latin typeface="Times New Roman"/>
                <a:cs typeface="Times New Roman"/>
              </a:rPr>
              <a:t> </a:t>
            </a:r>
            <a:r>
              <a:rPr lang="en-US" sz="2800" spc="-30" dirty="0">
                <a:solidFill>
                  <a:srgbClr val="323232"/>
                </a:solidFill>
                <a:latin typeface="Times New Roman"/>
                <a:cs typeface="Times New Roman"/>
              </a:rPr>
              <a:t>E</a:t>
            </a:r>
            <a:r>
              <a:rPr sz="2800" dirty="0">
                <a:solidFill>
                  <a:srgbClr val="323232"/>
                </a:solidFill>
                <a:latin typeface="Times New Roman"/>
                <a:cs typeface="Times New Roman"/>
              </a:rPr>
              <a:t>mergency</a:t>
            </a:r>
            <a:r>
              <a:rPr sz="2800" spc="-30" dirty="0">
                <a:solidFill>
                  <a:srgbClr val="323232"/>
                </a:solidFill>
                <a:latin typeface="Times New Roman"/>
                <a:cs typeface="Times New Roman"/>
              </a:rPr>
              <a:t> </a:t>
            </a:r>
            <a:r>
              <a:rPr lang="en-US" sz="2800" spc="-30" dirty="0">
                <a:solidFill>
                  <a:srgbClr val="323232"/>
                </a:solidFill>
                <a:latin typeface="Times New Roman"/>
                <a:cs typeface="Times New Roman"/>
              </a:rPr>
              <a:t>C</a:t>
            </a:r>
            <a:r>
              <a:rPr sz="2800" dirty="0">
                <a:solidFill>
                  <a:srgbClr val="323232"/>
                </a:solidFill>
                <a:latin typeface="Times New Roman"/>
                <a:cs typeface="Times New Roman"/>
              </a:rPr>
              <a:t>ondition</a:t>
            </a:r>
            <a:r>
              <a:rPr sz="2800" spc="-30" dirty="0">
                <a:solidFill>
                  <a:srgbClr val="323232"/>
                </a:solidFill>
                <a:latin typeface="Times New Roman"/>
                <a:cs typeface="Times New Roman"/>
              </a:rPr>
              <a:t> </a:t>
            </a:r>
            <a:r>
              <a:rPr sz="2800" dirty="0">
                <a:solidFill>
                  <a:srgbClr val="323232"/>
                </a:solidFill>
                <a:latin typeface="Times New Roman"/>
                <a:cs typeface="Times New Roman"/>
              </a:rPr>
              <a:t>exists,</a:t>
            </a:r>
            <a:r>
              <a:rPr sz="2800" spc="-35" dirty="0">
                <a:solidFill>
                  <a:srgbClr val="323232"/>
                </a:solidFill>
                <a:latin typeface="Times New Roman"/>
                <a:cs typeface="Times New Roman"/>
              </a:rPr>
              <a:t> </a:t>
            </a:r>
            <a:r>
              <a:rPr sz="2800" dirty="0">
                <a:solidFill>
                  <a:srgbClr val="323232"/>
                </a:solidFill>
                <a:latin typeface="Times New Roman"/>
                <a:cs typeface="Times New Roman"/>
              </a:rPr>
              <a:t>the</a:t>
            </a:r>
            <a:r>
              <a:rPr sz="2800" spc="-30" dirty="0">
                <a:solidFill>
                  <a:srgbClr val="323232"/>
                </a:solidFill>
                <a:latin typeface="Times New Roman"/>
                <a:cs typeface="Times New Roman"/>
              </a:rPr>
              <a:t> </a:t>
            </a:r>
            <a:r>
              <a:rPr sz="2800" dirty="0">
                <a:solidFill>
                  <a:srgbClr val="323232"/>
                </a:solidFill>
                <a:latin typeface="Times New Roman"/>
                <a:cs typeface="Times New Roman"/>
              </a:rPr>
              <a:t>hospital</a:t>
            </a:r>
            <a:r>
              <a:rPr sz="2800" spc="-30" dirty="0">
                <a:solidFill>
                  <a:srgbClr val="323232"/>
                </a:solidFill>
                <a:latin typeface="Times New Roman"/>
                <a:cs typeface="Times New Roman"/>
              </a:rPr>
              <a:t> </a:t>
            </a:r>
            <a:r>
              <a:rPr sz="2800" spc="-25" dirty="0">
                <a:solidFill>
                  <a:srgbClr val="323232"/>
                </a:solidFill>
                <a:latin typeface="Times New Roman"/>
                <a:cs typeface="Times New Roman"/>
              </a:rPr>
              <a:t>is </a:t>
            </a:r>
            <a:endParaRPr lang="en-US" sz="2800" spc="-25" dirty="0">
              <a:solidFill>
                <a:srgbClr val="323232"/>
              </a:solidFill>
              <a:latin typeface="Times New Roman"/>
              <a:cs typeface="Times New Roman"/>
            </a:endParaRPr>
          </a:p>
          <a:p>
            <a:pPr marL="355600" marR="5080" indent="-342900">
              <a:lnSpc>
                <a:spcPct val="100000"/>
              </a:lnSpc>
              <a:spcBef>
                <a:spcPts val="100"/>
              </a:spcBef>
            </a:pPr>
            <a:r>
              <a:rPr sz="2800" dirty="0">
                <a:solidFill>
                  <a:srgbClr val="323232"/>
                </a:solidFill>
                <a:latin typeface="Times New Roman"/>
                <a:cs typeface="Times New Roman"/>
              </a:rPr>
              <a:t>required</a:t>
            </a:r>
            <a:r>
              <a:rPr sz="2800" spc="-40" dirty="0">
                <a:solidFill>
                  <a:srgbClr val="323232"/>
                </a:solidFill>
                <a:latin typeface="Times New Roman"/>
                <a:cs typeface="Times New Roman"/>
              </a:rPr>
              <a:t> </a:t>
            </a:r>
            <a:r>
              <a:rPr sz="2800" dirty="0">
                <a:solidFill>
                  <a:srgbClr val="323232"/>
                </a:solidFill>
                <a:latin typeface="Times New Roman"/>
                <a:cs typeface="Times New Roman"/>
              </a:rPr>
              <a:t>to</a:t>
            </a:r>
            <a:r>
              <a:rPr sz="2800" spc="-35" dirty="0">
                <a:solidFill>
                  <a:srgbClr val="323232"/>
                </a:solidFill>
                <a:latin typeface="Times New Roman"/>
                <a:cs typeface="Times New Roman"/>
              </a:rPr>
              <a:t> </a:t>
            </a:r>
            <a:r>
              <a:rPr sz="2800" dirty="0">
                <a:solidFill>
                  <a:srgbClr val="323232"/>
                </a:solidFill>
                <a:latin typeface="Times New Roman"/>
                <a:cs typeface="Times New Roman"/>
              </a:rPr>
              <a:t>provide</a:t>
            </a:r>
            <a:r>
              <a:rPr sz="2800" spc="-35" dirty="0">
                <a:solidFill>
                  <a:srgbClr val="323232"/>
                </a:solidFill>
                <a:latin typeface="Times New Roman"/>
                <a:cs typeface="Times New Roman"/>
              </a:rPr>
              <a:t> </a:t>
            </a:r>
            <a:r>
              <a:rPr sz="2800" b="1" dirty="0">
                <a:solidFill>
                  <a:srgbClr val="323232"/>
                </a:solidFill>
                <a:latin typeface="Times New Roman"/>
                <a:cs typeface="Times New Roman"/>
              </a:rPr>
              <a:t>stabilizing</a:t>
            </a:r>
            <a:r>
              <a:rPr sz="2800" b="1" spc="-35" dirty="0">
                <a:solidFill>
                  <a:srgbClr val="323232"/>
                </a:solidFill>
                <a:latin typeface="Times New Roman"/>
                <a:cs typeface="Times New Roman"/>
              </a:rPr>
              <a:t> </a:t>
            </a:r>
            <a:r>
              <a:rPr sz="2800" b="1" dirty="0">
                <a:solidFill>
                  <a:srgbClr val="323232"/>
                </a:solidFill>
                <a:latin typeface="Times New Roman"/>
                <a:cs typeface="Times New Roman"/>
              </a:rPr>
              <a:t>treatment</a:t>
            </a:r>
            <a:r>
              <a:rPr sz="2800" b="1" spc="-35" dirty="0">
                <a:solidFill>
                  <a:srgbClr val="323232"/>
                </a:solidFill>
                <a:latin typeface="Times New Roman"/>
                <a:cs typeface="Times New Roman"/>
              </a:rPr>
              <a:t> </a:t>
            </a:r>
            <a:r>
              <a:rPr sz="2800" b="1" dirty="0">
                <a:solidFill>
                  <a:srgbClr val="323232"/>
                </a:solidFill>
                <a:latin typeface="Times New Roman"/>
                <a:cs typeface="Times New Roman"/>
              </a:rPr>
              <a:t>within</a:t>
            </a:r>
            <a:r>
              <a:rPr sz="2800" b="1" spc="-35" dirty="0">
                <a:solidFill>
                  <a:srgbClr val="323232"/>
                </a:solidFill>
                <a:latin typeface="Times New Roman"/>
                <a:cs typeface="Times New Roman"/>
              </a:rPr>
              <a:t> </a:t>
            </a:r>
            <a:r>
              <a:rPr sz="2800" b="1" spc="-25" dirty="0">
                <a:solidFill>
                  <a:srgbClr val="323232"/>
                </a:solidFill>
                <a:latin typeface="Times New Roman"/>
                <a:cs typeface="Times New Roman"/>
              </a:rPr>
              <a:t>its</a:t>
            </a:r>
            <a:r>
              <a:rPr lang="en-US" sz="2800" b="1" spc="-25" dirty="0">
                <a:solidFill>
                  <a:srgbClr val="323232"/>
                </a:solidFill>
                <a:latin typeface="Times New Roman"/>
                <a:cs typeface="Times New Roman"/>
              </a:rPr>
              <a:t> </a:t>
            </a:r>
            <a:r>
              <a:rPr sz="2800" b="1" u="sng" dirty="0">
                <a:solidFill>
                  <a:srgbClr val="323232"/>
                </a:solidFill>
                <a:uFill>
                  <a:solidFill>
                    <a:srgbClr val="323232"/>
                  </a:solidFill>
                </a:uFill>
                <a:latin typeface="Times New Roman"/>
                <a:cs typeface="Times New Roman"/>
              </a:rPr>
              <a:t>capability</a:t>
            </a:r>
            <a:r>
              <a:rPr sz="2800" b="1" u="none" spc="-40" dirty="0">
                <a:solidFill>
                  <a:srgbClr val="323232"/>
                </a:solidFill>
                <a:latin typeface="Times New Roman"/>
                <a:cs typeface="Times New Roman"/>
              </a:rPr>
              <a:t> </a:t>
            </a:r>
            <a:r>
              <a:rPr sz="2800" b="1" u="none" dirty="0">
                <a:solidFill>
                  <a:srgbClr val="323232"/>
                </a:solidFill>
                <a:latin typeface="Times New Roman"/>
                <a:cs typeface="Times New Roman"/>
              </a:rPr>
              <a:t>and</a:t>
            </a:r>
            <a:r>
              <a:rPr sz="2800" b="1" u="none" spc="-35" dirty="0">
                <a:solidFill>
                  <a:srgbClr val="323232"/>
                </a:solidFill>
                <a:latin typeface="Times New Roman"/>
                <a:cs typeface="Times New Roman"/>
              </a:rPr>
              <a:t> </a:t>
            </a:r>
            <a:r>
              <a:rPr sz="2800" b="1" u="sng" spc="-10" dirty="0">
                <a:solidFill>
                  <a:srgbClr val="323232"/>
                </a:solidFill>
                <a:uFill>
                  <a:solidFill>
                    <a:srgbClr val="323232"/>
                  </a:solidFill>
                </a:uFill>
                <a:latin typeface="Times New Roman"/>
                <a:cs typeface="Times New Roman"/>
              </a:rPr>
              <a:t>capacity</a:t>
            </a:r>
            <a:r>
              <a:rPr sz="2800" b="1" u="none" spc="-10" dirty="0">
                <a:solidFill>
                  <a:srgbClr val="323232"/>
                </a:solidFill>
                <a:latin typeface="Times New Roman"/>
                <a:cs typeface="Times New Roman"/>
              </a:rPr>
              <a:t>.</a:t>
            </a:r>
            <a:endParaRPr sz="2800" b="1" dirty="0">
              <a:latin typeface="Times New Roman"/>
              <a:cs typeface="Times New Roman"/>
            </a:endParaRPr>
          </a:p>
        </p:txBody>
      </p:sp>
      <p:sp>
        <p:nvSpPr>
          <p:cNvPr id="6" name="TextBox 5">
            <a:extLst>
              <a:ext uri="{FF2B5EF4-FFF2-40B4-BE49-F238E27FC236}">
                <a16:creationId xmlns:a16="http://schemas.microsoft.com/office/drawing/2014/main" id="{094CA911-2771-4FCE-9DD6-3C9340955E9C}"/>
              </a:ext>
            </a:extLst>
          </p:cNvPr>
          <p:cNvSpPr txBox="1"/>
          <p:nvPr/>
        </p:nvSpPr>
        <p:spPr>
          <a:xfrm>
            <a:off x="850900" y="1189175"/>
            <a:ext cx="6400800"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Components of Stabilization</a:t>
            </a:r>
          </a:p>
        </p:txBody>
      </p:sp>
      <p:pic>
        <p:nvPicPr>
          <p:cNvPr id="7" name="object 4"/>
          <p:cNvPicPr/>
          <p:nvPr/>
        </p:nvPicPr>
        <p:blipFill>
          <a:blip r:embed="rId2" cstate="print"/>
          <a:stretch>
            <a:fillRect/>
          </a:stretch>
        </p:blipFill>
        <p:spPr>
          <a:xfrm>
            <a:off x="4584700" y="3898754"/>
            <a:ext cx="3594991" cy="233069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27100" y="609704"/>
            <a:ext cx="7802245" cy="567912"/>
          </a:xfrm>
          <a:prstGeom prst="rect">
            <a:avLst/>
          </a:prstGeom>
        </p:spPr>
        <p:txBody>
          <a:bodyPr vert="horz" wrap="square" lIns="0" tIns="12700" rIns="0" bIns="0" rtlCol="0">
            <a:spAutoFit/>
          </a:bodyPr>
          <a:lstStyle/>
          <a:p>
            <a:pPr marL="12700">
              <a:lnSpc>
                <a:spcPct val="100000"/>
              </a:lnSpc>
              <a:spcBef>
                <a:spcPts val="100"/>
              </a:spcBef>
              <a:tabLst>
                <a:tab pos="5220970" algn="l"/>
              </a:tabLst>
            </a:pPr>
            <a:r>
              <a:rPr sz="3600" b="1" dirty="0">
                <a:latin typeface="Times New Roman" panose="02020603050405020304" pitchFamily="18" charset="0"/>
                <a:cs typeface="Times New Roman" panose="02020603050405020304" pitchFamily="18" charset="0"/>
              </a:rPr>
              <a:t>EMTAL</a:t>
            </a:r>
            <a:r>
              <a:rPr lang="en-US" sz="3600" b="1" dirty="0">
                <a:latin typeface="Times New Roman" panose="02020603050405020304" pitchFamily="18" charset="0"/>
                <a:cs typeface="Times New Roman" panose="02020603050405020304" pitchFamily="18" charset="0"/>
              </a:rPr>
              <a:t>A</a:t>
            </a:r>
            <a:endParaRPr sz="3600" b="1" spc="-10" dirty="0">
              <a:latin typeface="Times New Roman" panose="02020603050405020304" pitchFamily="18" charset="0"/>
              <a:cs typeface="Times New Roman" panose="02020603050405020304" pitchFamily="18" charset="0"/>
            </a:endParaRPr>
          </a:p>
        </p:txBody>
      </p:sp>
      <p:sp>
        <p:nvSpPr>
          <p:cNvPr id="2" name="object 2"/>
          <p:cNvSpPr txBox="1">
            <a:spLocks noGrp="1"/>
          </p:cNvSpPr>
          <p:nvPr>
            <p:ph idx="1"/>
          </p:nvPr>
        </p:nvSpPr>
        <p:spPr>
          <a:xfrm>
            <a:off x="927100" y="1910604"/>
            <a:ext cx="6966054" cy="2418611"/>
          </a:xfrm>
          <a:prstGeom prst="rect">
            <a:avLst/>
          </a:prstGeom>
        </p:spPr>
        <p:txBody>
          <a:bodyPr vert="horz" wrap="square" lIns="0" tIns="73660" rIns="0" bIns="0" rtlCol="0">
            <a:spAutoFit/>
          </a:bodyPr>
          <a:lstStyle/>
          <a:p>
            <a:pPr marL="354965" indent="-342265">
              <a:lnSpc>
                <a:spcPct val="100000"/>
              </a:lnSpc>
              <a:spcBef>
                <a:spcPts val="580"/>
              </a:spcBef>
              <a:buClr>
                <a:srgbClr val="578963"/>
              </a:buClr>
              <a:buFont typeface="Wingdings"/>
              <a:buChar char=""/>
              <a:tabLst>
                <a:tab pos="354965" algn="l"/>
              </a:tabLst>
            </a:pPr>
            <a:r>
              <a:rPr sz="2400" dirty="0">
                <a:solidFill>
                  <a:schemeClr val="bg1"/>
                </a:solidFill>
                <a:latin typeface="Times New Roman" panose="02020603050405020304" pitchFamily="18" charset="0"/>
                <a:cs typeface="Times New Roman" panose="02020603050405020304" pitchFamily="18" charset="0"/>
              </a:rPr>
              <a:t>Must</a:t>
            </a:r>
            <a:r>
              <a:rPr sz="2400" spc="-35" dirty="0">
                <a:solidFill>
                  <a:schemeClr val="bg1"/>
                </a:solidFill>
                <a:latin typeface="Times New Roman" panose="02020603050405020304" pitchFamily="18" charset="0"/>
                <a:cs typeface="Times New Roman" panose="02020603050405020304" pitchFamily="18" charset="0"/>
              </a:rPr>
              <a:t> </a:t>
            </a:r>
            <a:r>
              <a:rPr sz="2400" dirty="0">
                <a:solidFill>
                  <a:schemeClr val="bg1"/>
                </a:solidFill>
                <a:latin typeface="Times New Roman" panose="02020603050405020304" pitchFamily="18" charset="0"/>
                <a:cs typeface="Times New Roman" panose="02020603050405020304" pitchFamily="18" charset="0"/>
              </a:rPr>
              <a:t>be</a:t>
            </a:r>
            <a:r>
              <a:rPr sz="2400" spc="-35" dirty="0">
                <a:solidFill>
                  <a:schemeClr val="bg1"/>
                </a:solidFill>
                <a:latin typeface="Times New Roman" panose="02020603050405020304" pitchFamily="18" charset="0"/>
                <a:cs typeface="Times New Roman" panose="02020603050405020304" pitchFamily="18" charset="0"/>
              </a:rPr>
              <a:t> </a:t>
            </a:r>
            <a:r>
              <a:rPr sz="2400" dirty="0">
                <a:solidFill>
                  <a:schemeClr val="bg1"/>
                </a:solidFill>
                <a:latin typeface="Times New Roman" panose="02020603050405020304" pitchFamily="18" charset="0"/>
                <a:cs typeface="Times New Roman" panose="02020603050405020304" pitchFamily="18" charset="0"/>
              </a:rPr>
              <a:t>within</a:t>
            </a:r>
            <a:r>
              <a:rPr sz="2400" spc="-35" dirty="0">
                <a:solidFill>
                  <a:schemeClr val="bg1"/>
                </a:solidFill>
                <a:latin typeface="Times New Roman" panose="02020603050405020304" pitchFamily="18" charset="0"/>
                <a:cs typeface="Times New Roman" panose="02020603050405020304" pitchFamily="18" charset="0"/>
              </a:rPr>
              <a:t> </a:t>
            </a:r>
            <a:r>
              <a:rPr sz="2400" dirty="0">
                <a:solidFill>
                  <a:schemeClr val="bg1"/>
                </a:solidFill>
                <a:latin typeface="Times New Roman" panose="02020603050405020304" pitchFamily="18" charset="0"/>
                <a:cs typeface="Times New Roman" panose="02020603050405020304" pitchFamily="18" charset="0"/>
              </a:rPr>
              <a:t>the</a:t>
            </a:r>
            <a:r>
              <a:rPr sz="2400" spc="-35" dirty="0">
                <a:solidFill>
                  <a:schemeClr val="bg1"/>
                </a:solidFill>
                <a:latin typeface="Times New Roman" panose="02020603050405020304" pitchFamily="18" charset="0"/>
                <a:cs typeface="Times New Roman" panose="02020603050405020304" pitchFamily="18" charset="0"/>
              </a:rPr>
              <a:t> </a:t>
            </a:r>
            <a:r>
              <a:rPr sz="2400" dirty="0">
                <a:solidFill>
                  <a:schemeClr val="bg1"/>
                </a:solidFill>
                <a:latin typeface="Times New Roman" panose="02020603050405020304" pitchFamily="18" charset="0"/>
                <a:cs typeface="Times New Roman" panose="02020603050405020304" pitchFamily="18" charset="0"/>
              </a:rPr>
              <a:t>hospital’s</a:t>
            </a:r>
            <a:r>
              <a:rPr sz="2400" spc="-30" dirty="0">
                <a:solidFill>
                  <a:schemeClr val="bg1"/>
                </a:solidFill>
                <a:latin typeface="Times New Roman" panose="02020603050405020304" pitchFamily="18" charset="0"/>
                <a:cs typeface="Times New Roman" panose="02020603050405020304" pitchFamily="18" charset="0"/>
              </a:rPr>
              <a:t> </a:t>
            </a:r>
            <a:r>
              <a:rPr sz="2400" dirty="0">
                <a:solidFill>
                  <a:schemeClr val="bg1"/>
                </a:solidFill>
                <a:latin typeface="Times New Roman" panose="02020603050405020304" pitchFamily="18" charset="0"/>
                <a:cs typeface="Times New Roman" panose="02020603050405020304" pitchFamily="18" charset="0"/>
              </a:rPr>
              <a:t>capability</a:t>
            </a:r>
            <a:r>
              <a:rPr sz="2400" spc="-35" dirty="0">
                <a:solidFill>
                  <a:schemeClr val="bg1"/>
                </a:solidFill>
                <a:latin typeface="Times New Roman" panose="02020603050405020304" pitchFamily="18" charset="0"/>
                <a:cs typeface="Times New Roman" panose="02020603050405020304" pitchFamily="18" charset="0"/>
              </a:rPr>
              <a:t> </a:t>
            </a:r>
            <a:r>
              <a:rPr sz="2400" dirty="0">
                <a:solidFill>
                  <a:schemeClr val="bg1"/>
                </a:solidFill>
                <a:latin typeface="Times New Roman" panose="02020603050405020304" pitchFamily="18" charset="0"/>
                <a:cs typeface="Times New Roman" panose="02020603050405020304" pitchFamily="18" charset="0"/>
              </a:rPr>
              <a:t>and</a:t>
            </a:r>
            <a:r>
              <a:rPr sz="2400" spc="-35" dirty="0">
                <a:solidFill>
                  <a:schemeClr val="bg1"/>
                </a:solidFill>
                <a:latin typeface="Times New Roman" panose="02020603050405020304" pitchFamily="18" charset="0"/>
                <a:cs typeface="Times New Roman" panose="02020603050405020304" pitchFamily="18" charset="0"/>
              </a:rPr>
              <a:t> </a:t>
            </a:r>
            <a:r>
              <a:rPr sz="2400" spc="-10" dirty="0">
                <a:solidFill>
                  <a:schemeClr val="bg1"/>
                </a:solidFill>
                <a:latin typeface="Times New Roman" panose="02020603050405020304" pitchFamily="18" charset="0"/>
                <a:cs typeface="Times New Roman" panose="02020603050405020304" pitchFamily="18" charset="0"/>
              </a:rPr>
              <a:t>capacity</a:t>
            </a:r>
            <a:r>
              <a:rPr lang="en-US" sz="2400" spc="-10" dirty="0">
                <a:solidFill>
                  <a:schemeClr val="bg1"/>
                </a:solidFill>
                <a:latin typeface="Times New Roman" panose="02020603050405020304" pitchFamily="18" charset="0"/>
                <a:cs typeface="Times New Roman" panose="02020603050405020304" pitchFamily="18" charset="0"/>
              </a:rPr>
              <a:t>.</a:t>
            </a:r>
            <a:endParaRPr sz="2400" spc="-10" dirty="0">
              <a:solidFill>
                <a:schemeClr val="bg1"/>
              </a:solidFill>
              <a:latin typeface="Times New Roman" panose="02020603050405020304" pitchFamily="18" charset="0"/>
              <a:cs typeface="Times New Roman" panose="02020603050405020304" pitchFamily="18" charset="0"/>
            </a:endParaRPr>
          </a:p>
          <a:p>
            <a:pPr marL="355600" marR="5080" indent="-343535">
              <a:lnSpc>
                <a:spcPct val="100000"/>
              </a:lnSpc>
              <a:spcBef>
                <a:spcPts val="480"/>
              </a:spcBef>
              <a:buClr>
                <a:srgbClr val="578963"/>
              </a:buClr>
              <a:buFont typeface="Wingdings"/>
              <a:buChar char=""/>
              <a:tabLst>
                <a:tab pos="355600" algn="l"/>
              </a:tabLst>
            </a:pPr>
            <a:r>
              <a:rPr sz="2400" b="1" dirty="0">
                <a:solidFill>
                  <a:schemeClr val="bg1"/>
                </a:solidFill>
                <a:latin typeface="Times New Roman" panose="02020603050405020304" pitchFamily="18" charset="0"/>
                <a:cs typeface="Times New Roman" panose="02020603050405020304" pitchFamily="18" charset="0"/>
              </a:rPr>
              <a:t>Is</a:t>
            </a:r>
            <a:r>
              <a:rPr sz="2400" b="1" spc="-25" dirty="0">
                <a:solidFill>
                  <a:schemeClr val="bg1"/>
                </a:solidFill>
                <a:latin typeface="Times New Roman" panose="02020603050405020304" pitchFamily="18" charset="0"/>
                <a:cs typeface="Times New Roman" panose="02020603050405020304" pitchFamily="18" charset="0"/>
              </a:rPr>
              <a:t> </a:t>
            </a:r>
            <a:r>
              <a:rPr sz="2400" b="1" dirty="0">
                <a:solidFill>
                  <a:schemeClr val="bg1"/>
                </a:solidFill>
                <a:latin typeface="Times New Roman" panose="02020603050405020304" pitchFamily="18" charset="0"/>
                <a:cs typeface="Times New Roman" panose="02020603050405020304" pitchFamily="18" charset="0"/>
              </a:rPr>
              <a:t>achieved</a:t>
            </a:r>
            <a:r>
              <a:rPr sz="2400" b="1" spc="-20" dirty="0">
                <a:solidFill>
                  <a:schemeClr val="bg1"/>
                </a:solidFill>
                <a:latin typeface="Times New Roman" panose="02020603050405020304" pitchFamily="18" charset="0"/>
                <a:cs typeface="Times New Roman" panose="02020603050405020304" pitchFamily="18" charset="0"/>
              </a:rPr>
              <a:t> </a:t>
            </a:r>
            <a:r>
              <a:rPr sz="2400" b="1" dirty="0">
                <a:solidFill>
                  <a:schemeClr val="bg1"/>
                </a:solidFill>
                <a:latin typeface="Times New Roman" panose="02020603050405020304" pitchFamily="18" charset="0"/>
                <a:cs typeface="Times New Roman" panose="02020603050405020304" pitchFamily="18" charset="0"/>
              </a:rPr>
              <a:t>when</a:t>
            </a:r>
            <a:r>
              <a:rPr sz="2400" b="1" spc="-20" dirty="0">
                <a:solidFill>
                  <a:schemeClr val="bg1"/>
                </a:solidFill>
                <a:latin typeface="Times New Roman" panose="02020603050405020304" pitchFamily="18" charset="0"/>
                <a:cs typeface="Times New Roman" panose="02020603050405020304" pitchFamily="18" charset="0"/>
              </a:rPr>
              <a:t> </a:t>
            </a:r>
            <a:r>
              <a:rPr sz="2400" b="1" dirty="0">
                <a:solidFill>
                  <a:schemeClr val="bg1"/>
                </a:solidFill>
                <a:latin typeface="Times New Roman" panose="02020603050405020304" pitchFamily="18" charset="0"/>
                <a:cs typeface="Times New Roman" panose="02020603050405020304" pitchFamily="18" charset="0"/>
              </a:rPr>
              <a:t>no</a:t>
            </a:r>
            <a:r>
              <a:rPr sz="2400" b="1" spc="-20" dirty="0">
                <a:solidFill>
                  <a:schemeClr val="bg1"/>
                </a:solidFill>
                <a:latin typeface="Times New Roman" panose="02020603050405020304" pitchFamily="18" charset="0"/>
                <a:cs typeface="Times New Roman" panose="02020603050405020304" pitchFamily="18" charset="0"/>
              </a:rPr>
              <a:t> </a:t>
            </a:r>
            <a:r>
              <a:rPr sz="2400" b="1" dirty="0">
                <a:solidFill>
                  <a:schemeClr val="bg1"/>
                </a:solidFill>
                <a:latin typeface="Times New Roman" panose="02020603050405020304" pitchFamily="18" charset="0"/>
                <a:cs typeface="Times New Roman" panose="02020603050405020304" pitchFamily="18" charset="0"/>
              </a:rPr>
              <a:t>further</a:t>
            </a:r>
            <a:r>
              <a:rPr sz="2400" b="1" spc="-20" dirty="0">
                <a:solidFill>
                  <a:schemeClr val="bg1"/>
                </a:solidFill>
                <a:latin typeface="Times New Roman" panose="02020603050405020304" pitchFamily="18" charset="0"/>
                <a:cs typeface="Times New Roman" panose="02020603050405020304" pitchFamily="18" charset="0"/>
              </a:rPr>
              <a:t> </a:t>
            </a:r>
            <a:r>
              <a:rPr sz="2400" b="1" dirty="0">
                <a:solidFill>
                  <a:schemeClr val="bg1"/>
                </a:solidFill>
                <a:latin typeface="Times New Roman" panose="02020603050405020304" pitchFamily="18" charset="0"/>
                <a:cs typeface="Times New Roman" panose="02020603050405020304" pitchFamily="18" charset="0"/>
              </a:rPr>
              <a:t>physical</a:t>
            </a:r>
            <a:r>
              <a:rPr sz="2400" b="1" spc="-20" dirty="0">
                <a:solidFill>
                  <a:schemeClr val="bg1"/>
                </a:solidFill>
                <a:latin typeface="Times New Roman" panose="02020603050405020304" pitchFamily="18" charset="0"/>
                <a:cs typeface="Times New Roman" panose="02020603050405020304" pitchFamily="18" charset="0"/>
              </a:rPr>
              <a:t> </a:t>
            </a:r>
            <a:r>
              <a:rPr sz="2400" b="1" dirty="0">
                <a:solidFill>
                  <a:schemeClr val="bg1"/>
                </a:solidFill>
                <a:latin typeface="Times New Roman" panose="02020603050405020304" pitchFamily="18" charset="0"/>
                <a:cs typeface="Times New Roman" panose="02020603050405020304" pitchFamily="18" charset="0"/>
              </a:rPr>
              <a:t>deterioration</a:t>
            </a:r>
            <a:r>
              <a:rPr sz="2400" b="1" spc="-20" dirty="0">
                <a:solidFill>
                  <a:schemeClr val="bg1"/>
                </a:solidFill>
                <a:latin typeface="Times New Roman" panose="02020603050405020304" pitchFamily="18" charset="0"/>
                <a:cs typeface="Times New Roman" panose="02020603050405020304" pitchFamily="18" charset="0"/>
              </a:rPr>
              <a:t> </a:t>
            </a:r>
            <a:r>
              <a:rPr sz="2400" b="1" dirty="0">
                <a:solidFill>
                  <a:schemeClr val="bg1"/>
                </a:solidFill>
                <a:latin typeface="Times New Roman" panose="02020603050405020304" pitchFamily="18" charset="0"/>
                <a:cs typeface="Times New Roman" panose="02020603050405020304" pitchFamily="18" charset="0"/>
              </a:rPr>
              <a:t>is</a:t>
            </a:r>
            <a:r>
              <a:rPr sz="2400" b="1" spc="-20" dirty="0">
                <a:solidFill>
                  <a:schemeClr val="bg1"/>
                </a:solidFill>
                <a:latin typeface="Times New Roman" panose="02020603050405020304" pitchFamily="18" charset="0"/>
                <a:cs typeface="Times New Roman" panose="02020603050405020304" pitchFamily="18" charset="0"/>
              </a:rPr>
              <a:t> </a:t>
            </a:r>
            <a:r>
              <a:rPr sz="2400" b="1" dirty="0">
                <a:solidFill>
                  <a:schemeClr val="bg1"/>
                </a:solidFill>
                <a:latin typeface="Times New Roman" panose="02020603050405020304" pitchFamily="18" charset="0"/>
                <a:cs typeface="Times New Roman" panose="02020603050405020304" pitchFamily="18" charset="0"/>
              </a:rPr>
              <a:t>apt</a:t>
            </a:r>
            <a:r>
              <a:rPr sz="2400" b="1" spc="-20" dirty="0">
                <a:solidFill>
                  <a:schemeClr val="bg1"/>
                </a:solidFill>
                <a:latin typeface="Times New Roman" panose="02020603050405020304" pitchFamily="18" charset="0"/>
                <a:cs typeface="Times New Roman" panose="02020603050405020304" pitchFamily="18" charset="0"/>
              </a:rPr>
              <a:t> </a:t>
            </a:r>
            <a:r>
              <a:rPr sz="2400" b="1" dirty="0">
                <a:solidFill>
                  <a:schemeClr val="bg1"/>
                </a:solidFill>
                <a:latin typeface="Times New Roman" panose="02020603050405020304" pitchFamily="18" charset="0"/>
                <a:cs typeface="Times New Roman" panose="02020603050405020304" pitchFamily="18" charset="0"/>
              </a:rPr>
              <a:t>to</a:t>
            </a:r>
            <a:r>
              <a:rPr sz="2400" b="1" spc="-20" dirty="0">
                <a:solidFill>
                  <a:schemeClr val="bg1"/>
                </a:solidFill>
                <a:latin typeface="Times New Roman" panose="02020603050405020304" pitchFamily="18" charset="0"/>
                <a:cs typeface="Times New Roman" panose="02020603050405020304" pitchFamily="18" charset="0"/>
              </a:rPr>
              <a:t> </a:t>
            </a:r>
            <a:r>
              <a:rPr sz="2400" b="1" dirty="0">
                <a:solidFill>
                  <a:schemeClr val="bg1"/>
                </a:solidFill>
                <a:latin typeface="Times New Roman" panose="02020603050405020304" pitchFamily="18" charset="0"/>
                <a:cs typeface="Times New Roman" panose="02020603050405020304" pitchFamily="18" charset="0"/>
              </a:rPr>
              <a:t>result</a:t>
            </a:r>
            <a:r>
              <a:rPr sz="2400" b="1" spc="-20" dirty="0">
                <a:solidFill>
                  <a:schemeClr val="bg1"/>
                </a:solidFill>
                <a:latin typeface="Times New Roman" panose="02020603050405020304" pitchFamily="18" charset="0"/>
                <a:cs typeface="Times New Roman" panose="02020603050405020304" pitchFamily="18" charset="0"/>
              </a:rPr>
              <a:t> from </a:t>
            </a:r>
            <a:r>
              <a:rPr sz="2400" b="1" dirty="0">
                <a:solidFill>
                  <a:schemeClr val="bg1"/>
                </a:solidFill>
                <a:latin typeface="Times New Roman" panose="02020603050405020304" pitchFamily="18" charset="0"/>
                <a:cs typeface="Times New Roman" panose="02020603050405020304" pitchFamily="18" charset="0"/>
              </a:rPr>
              <a:t>transfer</a:t>
            </a:r>
            <a:r>
              <a:rPr sz="2400" b="1" spc="-25" dirty="0">
                <a:solidFill>
                  <a:schemeClr val="bg1"/>
                </a:solidFill>
                <a:latin typeface="Times New Roman" panose="02020603050405020304" pitchFamily="18" charset="0"/>
                <a:cs typeface="Times New Roman" panose="02020603050405020304" pitchFamily="18" charset="0"/>
              </a:rPr>
              <a:t> </a:t>
            </a:r>
            <a:r>
              <a:rPr sz="2400" b="1" dirty="0">
                <a:solidFill>
                  <a:schemeClr val="bg1"/>
                </a:solidFill>
                <a:latin typeface="Times New Roman" panose="02020603050405020304" pitchFamily="18" charset="0"/>
                <a:cs typeface="Times New Roman" panose="02020603050405020304" pitchFamily="18" charset="0"/>
              </a:rPr>
              <a:t>or</a:t>
            </a:r>
            <a:r>
              <a:rPr sz="2400" b="1" spc="-25" dirty="0">
                <a:solidFill>
                  <a:schemeClr val="bg1"/>
                </a:solidFill>
                <a:latin typeface="Times New Roman" panose="02020603050405020304" pitchFamily="18" charset="0"/>
                <a:cs typeface="Times New Roman" panose="02020603050405020304" pitchFamily="18" charset="0"/>
              </a:rPr>
              <a:t> </a:t>
            </a:r>
            <a:r>
              <a:rPr sz="2400" b="1" spc="-10" dirty="0">
                <a:solidFill>
                  <a:schemeClr val="bg1"/>
                </a:solidFill>
                <a:latin typeface="Times New Roman" panose="02020603050405020304" pitchFamily="18" charset="0"/>
                <a:cs typeface="Times New Roman" panose="02020603050405020304" pitchFamily="18" charset="0"/>
              </a:rPr>
              <a:t>discharge</a:t>
            </a:r>
            <a:r>
              <a:rPr lang="en-US" sz="2400" b="1" spc="-10" dirty="0">
                <a:solidFill>
                  <a:schemeClr val="bg1"/>
                </a:solidFill>
                <a:latin typeface="Times New Roman" panose="02020603050405020304" pitchFamily="18" charset="0"/>
                <a:cs typeface="Times New Roman" panose="02020603050405020304" pitchFamily="18" charset="0"/>
              </a:rPr>
              <a:t>.</a:t>
            </a:r>
            <a:endParaRPr sz="2400" b="1" spc="-10" dirty="0">
              <a:solidFill>
                <a:schemeClr val="bg1"/>
              </a:solidFill>
              <a:latin typeface="Times New Roman" panose="02020603050405020304" pitchFamily="18" charset="0"/>
              <a:cs typeface="Times New Roman" panose="02020603050405020304" pitchFamily="18" charset="0"/>
            </a:endParaRPr>
          </a:p>
          <a:p>
            <a:pPr marL="355600" marR="377190" indent="-343535">
              <a:lnSpc>
                <a:spcPct val="100000"/>
              </a:lnSpc>
              <a:spcBef>
                <a:spcPts val="475"/>
              </a:spcBef>
              <a:buClr>
                <a:srgbClr val="578963"/>
              </a:buClr>
              <a:buFont typeface="Wingdings"/>
              <a:buChar char=""/>
              <a:tabLst>
                <a:tab pos="355600" algn="l"/>
              </a:tabLst>
            </a:pPr>
            <a:r>
              <a:rPr sz="2400" dirty="0">
                <a:solidFill>
                  <a:schemeClr val="bg1"/>
                </a:solidFill>
                <a:latin typeface="Times New Roman" panose="02020603050405020304" pitchFamily="18" charset="0"/>
                <a:cs typeface="Times New Roman" panose="02020603050405020304" pitchFamily="18" charset="0"/>
              </a:rPr>
              <a:t>Can</a:t>
            </a:r>
            <a:r>
              <a:rPr sz="2400" spc="-30" dirty="0">
                <a:solidFill>
                  <a:schemeClr val="bg1"/>
                </a:solidFill>
                <a:latin typeface="Times New Roman" panose="02020603050405020304" pitchFamily="18" charset="0"/>
                <a:cs typeface="Times New Roman" panose="02020603050405020304" pitchFamily="18" charset="0"/>
              </a:rPr>
              <a:t> </a:t>
            </a:r>
            <a:r>
              <a:rPr sz="2400" dirty="0">
                <a:solidFill>
                  <a:schemeClr val="bg1"/>
                </a:solidFill>
                <a:latin typeface="Times New Roman" panose="02020603050405020304" pitchFamily="18" charset="0"/>
                <a:cs typeface="Times New Roman" panose="02020603050405020304" pitchFamily="18" charset="0"/>
              </a:rPr>
              <a:t>be</a:t>
            </a:r>
            <a:r>
              <a:rPr sz="2400" spc="-30" dirty="0">
                <a:solidFill>
                  <a:schemeClr val="bg1"/>
                </a:solidFill>
                <a:latin typeface="Times New Roman" panose="02020603050405020304" pitchFamily="18" charset="0"/>
                <a:cs typeface="Times New Roman" panose="02020603050405020304" pitchFamily="18" charset="0"/>
              </a:rPr>
              <a:t> </a:t>
            </a:r>
            <a:r>
              <a:rPr sz="2400" dirty="0">
                <a:solidFill>
                  <a:schemeClr val="bg1"/>
                </a:solidFill>
                <a:latin typeface="Times New Roman" panose="02020603050405020304" pitchFamily="18" charset="0"/>
                <a:cs typeface="Times New Roman" panose="02020603050405020304" pitchFamily="18" charset="0"/>
              </a:rPr>
              <a:t>deferred</a:t>
            </a:r>
            <a:r>
              <a:rPr sz="2400" spc="-30" dirty="0">
                <a:solidFill>
                  <a:schemeClr val="bg1"/>
                </a:solidFill>
                <a:latin typeface="Times New Roman" panose="02020603050405020304" pitchFamily="18" charset="0"/>
                <a:cs typeface="Times New Roman" panose="02020603050405020304" pitchFamily="18" charset="0"/>
              </a:rPr>
              <a:t> </a:t>
            </a:r>
            <a:r>
              <a:rPr sz="2400" dirty="0">
                <a:solidFill>
                  <a:schemeClr val="bg1"/>
                </a:solidFill>
                <a:latin typeface="Times New Roman" panose="02020603050405020304" pitchFamily="18" charset="0"/>
                <a:cs typeface="Times New Roman" panose="02020603050405020304" pitchFamily="18" charset="0"/>
              </a:rPr>
              <a:t>to</a:t>
            </a:r>
            <a:r>
              <a:rPr sz="2400" spc="-30" dirty="0">
                <a:solidFill>
                  <a:schemeClr val="bg1"/>
                </a:solidFill>
                <a:latin typeface="Times New Roman" panose="02020603050405020304" pitchFamily="18" charset="0"/>
                <a:cs typeface="Times New Roman" panose="02020603050405020304" pitchFamily="18" charset="0"/>
              </a:rPr>
              <a:t> </a:t>
            </a:r>
            <a:r>
              <a:rPr sz="2400" dirty="0">
                <a:solidFill>
                  <a:schemeClr val="bg1"/>
                </a:solidFill>
                <a:latin typeface="Times New Roman" panose="02020603050405020304" pitchFamily="18" charset="0"/>
                <a:cs typeface="Times New Roman" panose="02020603050405020304" pitchFamily="18" charset="0"/>
              </a:rPr>
              <a:t>another</a:t>
            </a:r>
            <a:r>
              <a:rPr sz="2400" spc="-30" dirty="0">
                <a:solidFill>
                  <a:schemeClr val="bg1"/>
                </a:solidFill>
                <a:latin typeface="Times New Roman" panose="02020603050405020304" pitchFamily="18" charset="0"/>
                <a:cs typeface="Times New Roman" panose="02020603050405020304" pitchFamily="18" charset="0"/>
              </a:rPr>
              <a:t> </a:t>
            </a:r>
            <a:r>
              <a:rPr sz="2400" dirty="0">
                <a:solidFill>
                  <a:schemeClr val="bg1"/>
                </a:solidFill>
                <a:latin typeface="Times New Roman" panose="02020603050405020304" pitchFamily="18" charset="0"/>
                <a:cs typeface="Times New Roman" panose="02020603050405020304" pitchFamily="18" charset="0"/>
              </a:rPr>
              <a:t>facility</a:t>
            </a:r>
            <a:r>
              <a:rPr sz="2400" spc="-40" dirty="0">
                <a:solidFill>
                  <a:schemeClr val="bg1"/>
                </a:solidFill>
                <a:latin typeface="Times New Roman" panose="02020603050405020304" pitchFamily="18" charset="0"/>
                <a:cs typeface="Times New Roman" panose="02020603050405020304" pitchFamily="18" charset="0"/>
              </a:rPr>
              <a:t> </a:t>
            </a:r>
            <a:r>
              <a:rPr sz="2400" dirty="0">
                <a:solidFill>
                  <a:schemeClr val="bg1"/>
                </a:solidFill>
                <a:latin typeface="Times New Roman" panose="02020603050405020304" pitchFamily="18" charset="0"/>
                <a:cs typeface="Times New Roman" panose="02020603050405020304" pitchFamily="18" charset="0"/>
              </a:rPr>
              <a:t>if</a:t>
            </a:r>
            <a:r>
              <a:rPr sz="2400" spc="-30" dirty="0">
                <a:solidFill>
                  <a:schemeClr val="bg1"/>
                </a:solidFill>
                <a:latin typeface="Times New Roman" panose="02020603050405020304" pitchFamily="18" charset="0"/>
                <a:cs typeface="Times New Roman" panose="02020603050405020304" pitchFamily="18" charset="0"/>
              </a:rPr>
              <a:t> </a:t>
            </a:r>
            <a:r>
              <a:rPr sz="2400" dirty="0">
                <a:solidFill>
                  <a:schemeClr val="bg1"/>
                </a:solidFill>
                <a:latin typeface="Times New Roman" panose="02020603050405020304" pitchFamily="18" charset="0"/>
                <a:cs typeface="Times New Roman" panose="02020603050405020304" pitchFamily="18" charset="0"/>
              </a:rPr>
              <a:t>the</a:t>
            </a:r>
            <a:r>
              <a:rPr sz="2400" spc="-30" dirty="0">
                <a:solidFill>
                  <a:schemeClr val="bg1"/>
                </a:solidFill>
                <a:latin typeface="Times New Roman" panose="02020603050405020304" pitchFamily="18" charset="0"/>
                <a:cs typeface="Times New Roman" panose="02020603050405020304" pitchFamily="18" charset="0"/>
              </a:rPr>
              <a:t> </a:t>
            </a:r>
            <a:r>
              <a:rPr sz="2400" dirty="0">
                <a:solidFill>
                  <a:schemeClr val="bg1"/>
                </a:solidFill>
                <a:latin typeface="Times New Roman" panose="02020603050405020304" pitchFamily="18" charset="0"/>
                <a:cs typeface="Times New Roman" panose="02020603050405020304" pitchFamily="18" charset="0"/>
              </a:rPr>
              <a:t>hospital</a:t>
            </a:r>
            <a:r>
              <a:rPr sz="2400" spc="-30" dirty="0">
                <a:solidFill>
                  <a:schemeClr val="bg1"/>
                </a:solidFill>
                <a:latin typeface="Times New Roman" panose="02020603050405020304" pitchFamily="18" charset="0"/>
                <a:cs typeface="Times New Roman" panose="02020603050405020304" pitchFamily="18" charset="0"/>
              </a:rPr>
              <a:t> </a:t>
            </a:r>
            <a:r>
              <a:rPr sz="2400" dirty="0">
                <a:solidFill>
                  <a:schemeClr val="bg1"/>
                </a:solidFill>
                <a:latin typeface="Times New Roman" panose="02020603050405020304" pitchFamily="18" charset="0"/>
                <a:cs typeface="Times New Roman" panose="02020603050405020304" pitchFamily="18" charset="0"/>
              </a:rPr>
              <a:t>does</a:t>
            </a:r>
            <a:r>
              <a:rPr sz="2400" spc="-30" dirty="0">
                <a:solidFill>
                  <a:schemeClr val="bg1"/>
                </a:solidFill>
                <a:latin typeface="Times New Roman" panose="02020603050405020304" pitchFamily="18" charset="0"/>
                <a:cs typeface="Times New Roman" panose="02020603050405020304" pitchFamily="18" charset="0"/>
              </a:rPr>
              <a:t> </a:t>
            </a:r>
            <a:r>
              <a:rPr sz="2400" dirty="0">
                <a:solidFill>
                  <a:schemeClr val="bg1"/>
                </a:solidFill>
                <a:latin typeface="Times New Roman" panose="02020603050405020304" pitchFamily="18" charset="0"/>
                <a:cs typeface="Times New Roman" panose="02020603050405020304" pitchFamily="18" charset="0"/>
              </a:rPr>
              <a:t>not</a:t>
            </a:r>
            <a:r>
              <a:rPr sz="2400" spc="-30" dirty="0">
                <a:solidFill>
                  <a:schemeClr val="bg1"/>
                </a:solidFill>
                <a:latin typeface="Times New Roman" panose="02020603050405020304" pitchFamily="18" charset="0"/>
                <a:cs typeface="Times New Roman" panose="02020603050405020304" pitchFamily="18" charset="0"/>
              </a:rPr>
              <a:t> </a:t>
            </a:r>
            <a:r>
              <a:rPr sz="2400" dirty="0">
                <a:solidFill>
                  <a:schemeClr val="bg1"/>
                </a:solidFill>
                <a:latin typeface="Times New Roman" panose="02020603050405020304" pitchFamily="18" charset="0"/>
                <a:cs typeface="Times New Roman" panose="02020603050405020304" pitchFamily="18" charset="0"/>
              </a:rPr>
              <a:t>have</a:t>
            </a:r>
            <a:r>
              <a:rPr sz="2400" spc="-30" dirty="0">
                <a:solidFill>
                  <a:schemeClr val="bg1"/>
                </a:solidFill>
                <a:latin typeface="Times New Roman" panose="02020603050405020304" pitchFamily="18" charset="0"/>
                <a:cs typeface="Times New Roman" panose="02020603050405020304" pitchFamily="18" charset="0"/>
              </a:rPr>
              <a:t> </a:t>
            </a:r>
            <a:r>
              <a:rPr sz="2400" spc="-25" dirty="0">
                <a:solidFill>
                  <a:schemeClr val="bg1"/>
                </a:solidFill>
                <a:latin typeface="Times New Roman" panose="02020603050405020304" pitchFamily="18" charset="0"/>
                <a:cs typeface="Times New Roman" panose="02020603050405020304" pitchFamily="18" charset="0"/>
              </a:rPr>
              <a:t>the </a:t>
            </a:r>
            <a:r>
              <a:rPr sz="2400" dirty="0">
                <a:solidFill>
                  <a:schemeClr val="bg1"/>
                </a:solidFill>
                <a:latin typeface="Times New Roman" panose="02020603050405020304" pitchFamily="18" charset="0"/>
                <a:cs typeface="Times New Roman" panose="02020603050405020304" pitchFamily="18" charset="0"/>
              </a:rPr>
              <a:t>equipment</a:t>
            </a:r>
            <a:r>
              <a:rPr lang="en-US" sz="2400" dirty="0">
                <a:solidFill>
                  <a:schemeClr val="bg1"/>
                </a:solidFill>
                <a:latin typeface="Times New Roman" panose="02020603050405020304" pitchFamily="18" charset="0"/>
                <a:cs typeface="Times New Roman" panose="02020603050405020304" pitchFamily="18" charset="0"/>
              </a:rPr>
              <a:t> </a:t>
            </a:r>
            <a:r>
              <a:rPr sz="2400" dirty="0">
                <a:solidFill>
                  <a:schemeClr val="bg1"/>
                </a:solidFill>
                <a:latin typeface="Times New Roman" panose="02020603050405020304" pitchFamily="18" charset="0"/>
                <a:cs typeface="Times New Roman" panose="02020603050405020304" pitchFamily="18" charset="0"/>
              </a:rPr>
              <a:t>/</a:t>
            </a:r>
            <a:r>
              <a:rPr lang="en-US" sz="2400" dirty="0">
                <a:solidFill>
                  <a:schemeClr val="bg1"/>
                </a:solidFill>
                <a:latin typeface="Times New Roman" panose="02020603050405020304" pitchFamily="18" charset="0"/>
                <a:cs typeface="Times New Roman" panose="02020603050405020304" pitchFamily="18" charset="0"/>
              </a:rPr>
              <a:t> medical </a:t>
            </a:r>
            <a:r>
              <a:rPr sz="2400" dirty="0">
                <a:solidFill>
                  <a:schemeClr val="bg1"/>
                </a:solidFill>
                <a:latin typeface="Times New Roman" panose="02020603050405020304" pitchFamily="18" charset="0"/>
                <a:cs typeface="Times New Roman" panose="02020603050405020304" pitchFamily="18" charset="0"/>
              </a:rPr>
              <a:t>personnel</a:t>
            </a:r>
            <a:r>
              <a:rPr sz="2400" spc="-55" dirty="0">
                <a:solidFill>
                  <a:schemeClr val="bg1"/>
                </a:solidFill>
                <a:latin typeface="Times New Roman" panose="02020603050405020304" pitchFamily="18" charset="0"/>
                <a:cs typeface="Times New Roman" panose="02020603050405020304" pitchFamily="18" charset="0"/>
              </a:rPr>
              <a:t> </a:t>
            </a:r>
            <a:r>
              <a:rPr sz="2400" dirty="0">
                <a:solidFill>
                  <a:schemeClr val="bg1"/>
                </a:solidFill>
                <a:latin typeface="Times New Roman" panose="02020603050405020304" pitchFamily="18" charset="0"/>
                <a:cs typeface="Times New Roman" panose="02020603050405020304" pitchFamily="18" charset="0"/>
              </a:rPr>
              <a:t>to</a:t>
            </a:r>
            <a:r>
              <a:rPr sz="2400" spc="-45" dirty="0">
                <a:solidFill>
                  <a:schemeClr val="bg1"/>
                </a:solidFill>
                <a:latin typeface="Times New Roman" panose="02020603050405020304" pitchFamily="18" charset="0"/>
                <a:cs typeface="Times New Roman" panose="02020603050405020304" pitchFamily="18" charset="0"/>
              </a:rPr>
              <a:t> </a:t>
            </a:r>
            <a:r>
              <a:rPr sz="2400" dirty="0">
                <a:solidFill>
                  <a:schemeClr val="bg1"/>
                </a:solidFill>
                <a:latin typeface="Times New Roman" panose="02020603050405020304" pitchFamily="18" charset="0"/>
                <a:cs typeface="Times New Roman" panose="02020603050405020304" pitchFamily="18" charset="0"/>
              </a:rPr>
              <a:t>provide</a:t>
            </a:r>
            <a:r>
              <a:rPr sz="2400" spc="-45" dirty="0">
                <a:solidFill>
                  <a:schemeClr val="bg1"/>
                </a:solidFill>
                <a:latin typeface="Times New Roman" panose="02020603050405020304" pitchFamily="18" charset="0"/>
                <a:cs typeface="Times New Roman" panose="02020603050405020304" pitchFamily="18" charset="0"/>
              </a:rPr>
              <a:t> </a:t>
            </a:r>
            <a:r>
              <a:rPr sz="2400" dirty="0">
                <a:solidFill>
                  <a:schemeClr val="bg1"/>
                </a:solidFill>
                <a:latin typeface="Times New Roman" panose="02020603050405020304" pitchFamily="18" charset="0"/>
                <a:cs typeface="Times New Roman" panose="02020603050405020304" pitchFamily="18" charset="0"/>
              </a:rPr>
              <a:t>for</a:t>
            </a:r>
            <a:r>
              <a:rPr sz="2400" spc="-40" dirty="0">
                <a:solidFill>
                  <a:schemeClr val="bg1"/>
                </a:solidFill>
                <a:latin typeface="Times New Roman" panose="02020603050405020304" pitchFamily="18" charset="0"/>
                <a:cs typeface="Times New Roman" panose="02020603050405020304" pitchFamily="18" charset="0"/>
              </a:rPr>
              <a:t> </a:t>
            </a:r>
            <a:r>
              <a:rPr sz="2400" spc="-10" dirty="0">
                <a:solidFill>
                  <a:schemeClr val="bg1"/>
                </a:solidFill>
                <a:latin typeface="Times New Roman" panose="02020603050405020304" pitchFamily="18" charset="0"/>
                <a:cs typeface="Times New Roman" panose="02020603050405020304" pitchFamily="18" charset="0"/>
              </a:rPr>
              <a:t>stabilization</a:t>
            </a:r>
            <a:r>
              <a:rPr lang="en-US" sz="2400" spc="-10" dirty="0">
                <a:solidFill>
                  <a:schemeClr val="bg1"/>
                </a:solidFill>
                <a:latin typeface="Times New Roman" panose="02020603050405020304" pitchFamily="18" charset="0"/>
                <a:cs typeface="Times New Roman" panose="02020603050405020304" pitchFamily="18" charset="0"/>
              </a:rPr>
              <a:t>.</a:t>
            </a:r>
            <a:endParaRPr sz="2400" spc="-10" dirty="0">
              <a:solidFill>
                <a:schemeClr val="bg1"/>
              </a:solidFill>
              <a:latin typeface="Times New Roman" panose="02020603050405020304" pitchFamily="18" charset="0"/>
              <a:cs typeface="Times New Roman" panose="02020603050405020304" pitchFamily="18" charset="0"/>
            </a:endParaRPr>
          </a:p>
        </p:txBody>
      </p:sp>
      <p:sp>
        <p:nvSpPr>
          <p:cNvPr id="6" name="object 6"/>
          <p:cNvSpPr txBox="1">
            <a:spLocks noGrp="1"/>
          </p:cNvSpPr>
          <p:nvPr>
            <p:ph type="sldNum" sz="quarter" idx="12"/>
          </p:nvPr>
        </p:nvSpPr>
        <p:spPr>
          <a:prstGeom prst="rect">
            <a:avLst/>
          </a:prstGeom>
        </p:spPr>
        <p:txBody>
          <a:bodyPr vert="horz" wrap="square" lIns="0" tIns="0" rIns="0" bIns="0" rtlCol="0">
            <a:spAutoFit/>
          </a:bodyPr>
          <a:lstStyle/>
          <a:p>
            <a:pPr marL="38100">
              <a:lnSpc>
                <a:spcPts val="1625"/>
              </a:lnSpc>
            </a:pPr>
            <a:fld id="{81D60167-4931-47E6-BA6A-407CBD079E47}" type="slidenum">
              <a:rPr spc="-25" dirty="0"/>
              <a:t>9</a:t>
            </a:fld>
            <a:endParaRPr spc="-25" dirty="0"/>
          </a:p>
        </p:txBody>
      </p:sp>
      <p:sp>
        <p:nvSpPr>
          <p:cNvPr id="5" name="object 5"/>
          <p:cNvSpPr txBox="1"/>
          <p:nvPr/>
        </p:nvSpPr>
        <p:spPr>
          <a:xfrm>
            <a:off x="3865729" y="4548280"/>
            <a:ext cx="4027425" cy="1366400"/>
          </a:xfrm>
          <a:prstGeom prst="rect">
            <a:avLst/>
          </a:prstGeom>
        </p:spPr>
        <p:txBody>
          <a:bodyPr vert="horz" wrap="square" lIns="0" tIns="12065" rIns="0" bIns="0" rtlCol="0">
            <a:spAutoFit/>
          </a:bodyPr>
          <a:lstStyle/>
          <a:p>
            <a:pPr marL="401955" marR="5080" indent="-389890">
              <a:lnSpc>
                <a:spcPct val="100000"/>
              </a:lnSpc>
              <a:spcBef>
                <a:spcPts val="95"/>
              </a:spcBef>
            </a:pPr>
            <a:r>
              <a:rPr sz="2200" b="1" dirty="0">
                <a:solidFill>
                  <a:srgbClr val="323232"/>
                </a:solidFill>
                <a:latin typeface="Times New Roman"/>
                <a:cs typeface="Times New Roman"/>
              </a:rPr>
              <a:t>If</a:t>
            </a:r>
            <a:r>
              <a:rPr lang="en-US" sz="2200" b="1" dirty="0">
                <a:solidFill>
                  <a:srgbClr val="323232"/>
                </a:solidFill>
                <a:latin typeface="Times New Roman"/>
                <a:cs typeface="Times New Roman"/>
              </a:rPr>
              <a:t> treatment</a:t>
            </a:r>
            <a:r>
              <a:rPr sz="2200" b="1" spc="-5" dirty="0">
                <a:solidFill>
                  <a:srgbClr val="323232"/>
                </a:solidFill>
                <a:latin typeface="Times New Roman"/>
                <a:cs typeface="Times New Roman"/>
              </a:rPr>
              <a:t> </a:t>
            </a:r>
            <a:r>
              <a:rPr sz="2200" b="1" dirty="0">
                <a:solidFill>
                  <a:srgbClr val="323232"/>
                </a:solidFill>
                <a:latin typeface="Times New Roman"/>
                <a:cs typeface="Times New Roman"/>
              </a:rPr>
              <a:t>refused ~</a:t>
            </a:r>
            <a:r>
              <a:rPr sz="2200" b="1" spc="-5" dirty="0">
                <a:solidFill>
                  <a:srgbClr val="323232"/>
                </a:solidFill>
                <a:latin typeface="Times New Roman"/>
                <a:cs typeface="Times New Roman"/>
              </a:rPr>
              <a:t> </a:t>
            </a:r>
            <a:r>
              <a:rPr lang="en-US" sz="2200" b="1" spc="-5" dirty="0">
                <a:solidFill>
                  <a:srgbClr val="323232"/>
                </a:solidFill>
                <a:latin typeface="Times New Roman"/>
                <a:cs typeface="Times New Roman"/>
              </a:rPr>
              <a:t>       </a:t>
            </a:r>
            <a:r>
              <a:rPr sz="2200" b="1" dirty="0">
                <a:solidFill>
                  <a:srgbClr val="323232"/>
                </a:solidFill>
                <a:latin typeface="Times New Roman"/>
                <a:cs typeface="Times New Roman"/>
              </a:rPr>
              <a:t>Patient</a:t>
            </a:r>
            <a:r>
              <a:rPr sz="2200" b="1" spc="-10" dirty="0">
                <a:solidFill>
                  <a:srgbClr val="323232"/>
                </a:solidFill>
                <a:latin typeface="Times New Roman"/>
                <a:cs typeface="Times New Roman"/>
              </a:rPr>
              <a:t> </a:t>
            </a:r>
            <a:r>
              <a:rPr lang="en-US" sz="2200" b="1" spc="-10" dirty="0">
                <a:solidFill>
                  <a:srgbClr val="323232"/>
                </a:solidFill>
                <a:latin typeface="Times New Roman"/>
                <a:cs typeface="Times New Roman"/>
              </a:rPr>
              <a:t>must be </a:t>
            </a:r>
            <a:r>
              <a:rPr sz="2200" b="1" spc="-10" dirty="0">
                <a:solidFill>
                  <a:srgbClr val="323232"/>
                </a:solidFill>
                <a:latin typeface="Times New Roman"/>
                <a:cs typeface="Times New Roman"/>
              </a:rPr>
              <a:t> </a:t>
            </a:r>
            <a:r>
              <a:rPr lang="en-US" sz="2200" b="1" spc="-10" dirty="0">
                <a:solidFill>
                  <a:srgbClr val="323232"/>
                </a:solidFill>
                <a:latin typeface="Times New Roman"/>
                <a:cs typeface="Times New Roman"/>
              </a:rPr>
              <a:t>asked</a:t>
            </a:r>
            <a:r>
              <a:rPr sz="2200" b="1" spc="-10" dirty="0">
                <a:solidFill>
                  <a:srgbClr val="323232"/>
                </a:solidFill>
                <a:latin typeface="Times New Roman"/>
                <a:cs typeface="Times New Roman"/>
              </a:rPr>
              <a:t> </a:t>
            </a:r>
            <a:r>
              <a:rPr sz="2200" b="1" dirty="0">
                <a:solidFill>
                  <a:srgbClr val="323232"/>
                </a:solidFill>
                <a:latin typeface="Times New Roman"/>
                <a:cs typeface="Times New Roman"/>
              </a:rPr>
              <a:t>to</a:t>
            </a:r>
            <a:r>
              <a:rPr sz="2200" b="1" spc="-10" dirty="0">
                <a:solidFill>
                  <a:srgbClr val="323232"/>
                </a:solidFill>
                <a:latin typeface="Times New Roman"/>
                <a:cs typeface="Times New Roman"/>
              </a:rPr>
              <a:t> </a:t>
            </a:r>
            <a:r>
              <a:rPr sz="2200" b="1" dirty="0">
                <a:solidFill>
                  <a:srgbClr val="323232"/>
                </a:solidFill>
                <a:latin typeface="Times New Roman"/>
                <a:cs typeface="Times New Roman"/>
              </a:rPr>
              <a:t>sign</a:t>
            </a:r>
            <a:r>
              <a:rPr sz="2200" b="1" spc="-10" dirty="0">
                <a:solidFill>
                  <a:srgbClr val="323232"/>
                </a:solidFill>
                <a:latin typeface="Times New Roman"/>
                <a:cs typeface="Times New Roman"/>
              </a:rPr>
              <a:t> </a:t>
            </a:r>
            <a:r>
              <a:rPr sz="2200" b="1" spc="-25" dirty="0">
                <a:solidFill>
                  <a:srgbClr val="323232"/>
                </a:solidFill>
                <a:latin typeface="Times New Roman"/>
                <a:cs typeface="Times New Roman"/>
              </a:rPr>
              <a:t>the </a:t>
            </a:r>
            <a:r>
              <a:rPr lang="en-US" sz="2200" b="1" spc="-25" dirty="0">
                <a:solidFill>
                  <a:srgbClr val="323232"/>
                </a:solidFill>
                <a:latin typeface="Times New Roman"/>
                <a:cs typeface="Times New Roman"/>
              </a:rPr>
              <a:t>L</a:t>
            </a:r>
            <a:r>
              <a:rPr sz="2200" b="1" dirty="0">
                <a:solidFill>
                  <a:srgbClr val="323232"/>
                </a:solidFill>
                <a:latin typeface="Times New Roman"/>
                <a:cs typeface="Times New Roman"/>
              </a:rPr>
              <a:t>AMA</a:t>
            </a:r>
            <a:r>
              <a:rPr lang="en-US" sz="2200" b="1" dirty="0">
                <a:solidFill>
                  <a:srgbClr val="323232"/>
                </a:solidFill>
                <a:latin typeface="Times New Roman"/>
                <a:cs typeface="Times New Roman"/>
              </a:rPr>
              <a:t> </a:t>
            </a:r>
            <a:r>
              <a:rPr sz="2200" b="1" dirty="0">
                <a:solidFill>
                  <a:srgbClr val="323232"/>
                </a:solidFill>
                <a:latin typeface="Times New Roman"/>
                <a:cs typeface="Times New Roman"/>
              </a:rPr>
              <a:t>/</a:t>
            </a:r>
            <a:r>
              <a:rPr lang="en-US" sz="2200" b="1" dirty="0">
                <a:solidFill>
                  <a:srgbClr val="323232"/>
                </a:solidFill>
                <a:latin typeface="Times New Roman"/>
                <a:cs typeface="Times New Roman"/>
              </a:rPr>
              <a:t> </a:t>
            </a:r>
            <a:r>
              <a:rPr sz="2200" b="1" dirty="0">
                <a:solidFill>
                  <a:srgbClr val="323232"/>
                </a:solidFill>
                <a:latin typeface="Times New Roman"/>
                <a:cs typeface="Times New Roman"/>
              </a:rPr>
              <a:t>Refusal</a:t>
            </a:r>
            <a:r>
              <a:rPr sz="2200" b="1" spc="-60" dirty="0">
                <a:solidFill>
                  <a:srgbClr val="323232"/>
                </a:solidFill>
                <a:latin typeface="Times New Roman"/>
                <a:cs typeface="Times New Roman"/>
              </a:rPr>
              <a:t> </a:t>
            </a:r>
            <a:r>
              <a:rPr sz="2200" b="1" dirty="0">
                <a:solidFill>
                  <a:srgbClr val="323232"/>
                </a:solidFill>
                <a:latin typeface="Times New Roman"/>
                <a:cs typeface="Times New Roman"/>
              </a:rPr>
              <a:t>of</a:t>
            </a:r>
            <a:r>
              <a:rPr sz="2200" b="1" spc="-55" dirty="0">
                <a:solidFill>
                  <a:srgbClr val="323232"/>
                </a:solidFill>
                <a:latin typeface="Times New Roman"/>
                <a:cs typeface="Times New Roman"/>
              </a:rPr>
              <a:t> </a:t>
            </a:r>
            <a:r>
              <a:rPr sz="2200" b="1" dirty="0">
                <a:solidFill>
                  <a:srgbClr val="323232"/>
                </a:solidFill>
                <a:latin typeface="Times New Roman"/>
                <a:cs typeface="Times New Roman"/>
              </a:rPr>
              <a:t>Care</a:t>
            </a:r>
            <a:r>
              <a:rPr sz="2200" b="1" spc="-55" dirty="0">
                <a:solidFill>
                  <a:srgbClr val="323232"/>
                </a:solidFill>
                <a:latin typeface="Times New Roman"/>
                <a:cs typeface="Times New Roman"/>
              </a:rPr>
              <a:t> </a:t>
            </a:r>
            <a:r>
              <a:rPr sz="2200" b="1" spc="-20" dirty="0">
                <a:solidFill>
                  <a:srgbClr val="323232"/>
                </a:solidFill>
                <a:latin typeface="Times New Roman"/>
                <a:cs typeface="Times New Roman"/>
              </a:rPr>
              <a:t>form</a:t>
            </a:r>
            <a:r>
              <a:rPr lang="en-US" sz="2200" b="1" spc="-20" dirty="0">
                <a:solidFill>
                  <a:srgbClr val="323232"/>
                </a:solidFill>
                <a:latin typeface="Times New Roman"/>
                <a:cs typeface="Times New Roman"/>
              </a:rPr>
              <a:t>.</a:t>
            </a:r>
            <a:endParaRPr sz="2200" b="1" dirty="0">
              <a:latin typeface="Times New Roman"/>
              <a:cs typeface="Times New Roman"/>
            </a:endParaRPr>
          </a:p>
        </p:txBody>
      </p:sp>
      <p:sp>
        <p:nvSpPr>
          <p:cNvPr id="7" name="TextBox 6">
            <a:extLst>
              <a:ext uri="{FF2B5EF4-FFF2-40B4-BE49-F238E27FC236}">
                <a16:creationId xmlns:a16="http://schemas.microsoft.com/office/drawing/2014/main" id="{C4D55242-EF7C-4DE7-E0FF-7670A96FF6C3}"/>
              </a:ext>
            </a:extLst>
          </p:cNvPr>
          <p:cNvSpPr txBox="1"/>
          <p:nvPr/>
        </p:nvSpPr>
        <p:spPr>
          <a:xfrm>
            <a:off x="850900" y="1177616"/>
            <a:ext cx="6400800"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Components of Stabilization</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303</TotalTime>
  <Words>1769</Words>
  <Application>Microsoft Office PowerPoint</Application>
  <PresentationFormat>Custom</PresentationFormat>
  <Paragraphs>193</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Times New Roman</vt:lpstr>
      <vt:lpstr>Wingdings</vt:lpstr>
      <vt:lpstr>Wingdings 3</vt:lpstr>
      <vt:lpstr>Ion</vt:lpstr>
      <vt:lpstr>EMTALA</vt:lpstr>
      <vt:lpstr>EMTALA</vt:lpstr>
      <vt:lpstr>Intent of EMTALA</vt:lpstr>
      <vt:lpstr>When Does EMTALA Apply?</vt:lpstr>
      <vt:lpstr>EMTALA applies to                       Emergency Medical Conditions (EMC)</vt:lpstr>
      <vt:lpstr>EMTALA Components: Screening</vt:lpstr>
      <vt:lpstr>A Little More About the Screening</vt:lpstr>
      <vt:lpstr>EMTALA </vt:lpstr>
      <vt:lpstr>EMTALA</vt:lpstr>
      <vt:lpstr>EMTALA Components:               Transfer</vt:lpstr>
      <vt:lpstr>EMTALA Components:            Transfer</vt:lpstr>
      <vt:lpstr>EMTALA Components:                 Transfer</vt:lpstr>
      <vt:lpstr>EMTALA Components:                     Transfer</vt:lpstr>
      <vt:lpstr>EMTALA Components:            Transfer</vt:lpstr>
      <vt:lpstr>EMTALA: Implications for On-Call Physicians and Providers</vt:lpstr>
      <vt:lpstr>EMTALA: Implications for On-Call Physicians and Providers</vt:lpstr>
      <vt:lpstr>EMTALA: Central Log</vt:lpstr>
      <vt:lpstr>EMTALA</vt:lpstr>
      <vt:lpstr>EMTALA           New </vt:lpstr>
      <vt:lpstr>EMTALA           New </vt:lpstr>
      <vt:lpstr>EMTALA           New </vt:lpstr>
      <vt:lpstr>EMTALA           New </vt:lpstr>
      <vt:lpstr>EMTALA           New </vt:lpstr>
      <vt:lpstr>EMTALA           Filing Claims </vt:lpstr>
      <vt:lpstr>EMTALA           Filing Claims </vt:lpstr>
      <vt:lpstr>EMTALA           Filing Claims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EMTALA policy ppt - 12-10 final.ppt</dc:title>
  <dc:creator>lrobucci</dc:creator>
  <cp:lastModifiedBy>Angela B Calderon-Nzewodo</cp:lastModifiedBy>
  <cp:revision>43</cp:revision>
  <dcterms:created xsi:type="dcterms:W3CDTF">2024-10-24T14:14:55Z</dcterms:created>
  <dcterms:modified xsi:type="dcterms:W3CDTF">2024-11-20T22:26:15Z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2011-04-18T00:00:00Z</vt:filetime>
  </property>
  <property fmtid="{D5CDD505-2E9C-101B-9397-08002B2CF9AE}" pid="3" name="Creator">
    <vt:lpwstr>PScript5.dll Version 5.2.2</vt:lpwstr>
  </property>
  <property fmtid="{D5CDD505-2E9C-101B-9397-08002B2CF9AE}" pid="4" name="LastSaved">
    <vt:filetime>2024-10-24T00:00:00Z</vt:filetime>
  </property>
  <property fmtid="{D5CDD505-2E9C-101B-9397-08002B2CF9AE}" pid="5" name="Producer">
    <vt:lpwstr>Acrobat Distiller 9.0.0 (Windows)</vt:lpwstr>
  </property>
</Properties>
</file>