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3.xml" ContentType="application/vnd.openxmlformats-officedocument.presentationml.tags+xml"/>
  <Override PartName="/ppt/comments/modernComment_103_79144124.xml" ContentType="application/vnd.ms-powerpoint.comment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3.xml" ContentType="application/vnd.openxmlformats-officedocument.presentationml.tags+xml"/>
  <Override PartName="/ppt/comments/modernComment_7FFFEA18_AEC1CD59.xml" ContentType="application/vnd.ms-powerpoint.comment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38" r:id="rId5"/>
    <p:sldMasterId id="2147483815" r:id="rId6"/>
  </p:sldMasterIdLst>
  <p:notesMasterIdLst>
    <p:notesMasterId r:id="rId50"/>
  </p:notesMasterIdLst>
  <p:handoutMasterIdLst>
    <p:handoutMasterId r:id="rId51"/>
  </p:handoutMasterIdLst>
  <p:sldIdLst>
    <p:sldId id="334" r:id="rId7"/>
    <p:sldId id="259" r:id="rId8"/>
    <p:sldId id="262" r:id="rId9"/>
    <p:sldId id="269" r:id="rId10"/>
    <p:sldId id="2147478024" r:id="rId11"/>
    <p:sldId id="2147478025" r:id="rId12"/>
    <p:sldId id="2147478028" r:id="rId13"/>
    <p:sldId id="303" r:id="rId14"/>
    <p:sldId id="307" r:id="rId15"/>
    <p:sldId id="393" r:id="rId16"/>
    <p:sldId id="392" r:id="rId17"/>
    <p:sldId id="2147478044" r:id="rId18"/>
    <p:sldId id="2147478033" r:id="rId19"/>
    <p:sldId id="2147478054" r:id="rId20"/>
    <p:sldId id="2147478081" r:id="rId21"/>
    <p:sldId id="2147478032" r:id="rId22"/>
    <p:sldId id="2147478037" r:id="rId23"/>
    <p:sldId id="2147478080" r:id="rId24"/>
    <p:sldId id="2147478062" r:id="rId25"/>
    <p:sldId id="2147478058" r:id="rId26"/>
    <p:sldId id="2147478055" r:id="rId27"/>
    <p:sldId id="2147478064" r:id="rId28"/>
    <p:sldId id="2147478045" r:id="rId29"/>
    <p:sldId id="394" r:id="rId30"/>
    <p:sldId id="2147478078" r:id="rId31"/>
    <p:sldId id="2147478039" r:id="rId32"/>
    <p:sldId id="2147478077" r:id="rId33"/>
    <p:sldId id="2147478076" r:id="rId34"/>
    <p:sldId id="2147478075" r:id="rId35"/>
    <p:sldId id="2147478082" r:id="rId36"/>
    <p:sldId id="2147478066" r:id="rId37"/>
    <p:sldId id="2147478042" r:id="rId38"/>
    <p:sldId id="2147478074" r:id="rId39"/>
    <p:sldId id="2145706798" r:id="rId40"/>
    <p:sldId id="2147478067" r:id="rId41"/>
    <p:sldId id="2147478049" r:id="rId42"/>
    <p:sldId id="2147478046" r:id="rId43"/>
    <p:sldId id="2147478048" r:id="rId44"/>
    <p:sldId id="2147478040" r:id="rId45"/>
    <p:sldId id="2147478073" r:id="rId46"/>
    <p:sldId id="2145706811" r:id="rId47"/>
    <p:sldId id="488" r:id="rId48"/>
    <p:sldId id="34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B4AD42C-1043-6A4E-8F8E-219BDA6FA3DC}">
          <p14:sldIdLst>
            <p14:sldId id="334"/>
          </p14:sldIdLst>
        </p14:section>
        <p14:section name="Agenda" id="{E257AF29-BE07-3547-870D-CFEA12181286}">
          <p14:sldIdLst>
            <p14:sldId id="259"/>
          </p14:sldIdLst>
        </p14:section>
        <p14:section name="Content" id="{39380556-5F87-A645-964E-7E985E6EB4A5}">
          <p14:sldIdLst>
            <p14:sldId id="262"/>
            <p14:sldId id="269"/>
            <p14:sldId id="2147478024"/>
            <p14:sldId id="2147478025"/>
            <p14:sldId id="2147478028"/>
            <p14:sldId id="303"/>
            <p14:sldId id="307"/>
            <p14:sldId id="393"/>
            <p14:sldId id="392"/>
            <p14:sldId id="2147478044"/>
            <p14:sldId id="2147478033"/>
            <p14:sldId id="2147478054"/>
            <p14:sldId id="2147478081"/>
            <p14:sldId id="2147478032"/>
            <p14:sldId id="2147478037"/>
            <p14:sldId id="2147478080"/>
            <p14:sldId id="2147478062"/>
            <p14:sldId id="2147478058"/>
            <p14:sldId id="2147478055"/>
            <p14:sldId id="2147478064"/>
            <p14:sldId id="2147478045"/>
            <p14:sldId id="394"/>
            <p14:sldId id="2147478078"/>
            <p14:sldId id="2147478039"/>
            <p14:sldId id="2147478077"/>
            <p14:sldId id="2147478076"/>
            <p14:sldId id="2147478075"/>
            <p14:sldId id="2147478082"/>
            <p14:sldId id="2147478066"/>
            <p14:sldId id="2147478042"/>
            <p14:sldId id="2147478074"/>
            <p14:sldId id="2145706798"/>
            <p14:sldId id="2147478067"/>
            <p14:sldId id="2147478049"/>
            <p14:sldId id="2147478046"/>
            <p14:sldId id="2147478048"/>
            <p14:sldId id="2147478040"/>
            <p14:sldId id="2147478073"/>
            <p14:sldId id="2145706811"/>
            <p14:sldId id="488"/>
          </p14:sldIdLst>
        </p14:section>
        <p14:section name="Closing" id="{24FB7F8C-E1C1-E649-8E0F-7EF649CEAAF6}">
          <p14:sldIdLst>
            <p14:sldId id="342"/>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1911A-618F-C73C-97AF-54599694FECE}" name="Bell, Brian" initials="BB" userId="S::Brian.Bell@forvis.com::2812db73-19a0-4d03-9d1a-069e5e1d634c" providerId="AD"/>
  <p188:author id="{7C4E2725-6DFD-21AD-B1B3-A19C7DA6B223}" name="Charlebois, Julie" initials="CJ" userId="S::julie.charlebois@us.forvismazars.com::65994061-f410-432d-bed1-76391d317d1e" providerId="AD"/>
  <p188:author id="{CE83D643-F212-A602-CFB0-AA7934A64BD8}" name="Griffith-Goodwin, Jill" initials="GJ" userId="S::jill.griffithgoodwin@us.forvismazars.com::194aa381-c30b-4cce-9788-fb9a301db12e" providerId="AD"/>
  <p188:author id="{AAECD444-7306-9887-B410-4420BEDB08AC}" name="Perry, Ashley" initials="AP" userId="S::Ashley.Perry@us.forvismazars.com::685ae63d-da4e-4c88-ba97-75509ff41087" providerId="AD"/>
  <p188:author id="{245ECA48-BAB7-0BC1-6A00-DF099D4CCAF1}" name="Perry, Ashley" initials="PA" userId="S::Ashley.Perry@forvis.com::685ae63d-da4e-4c88-ba97-75509ff41087" providerId="AD"/>
  <p188:author id="{5C20B55D-5CA5-C32C-64B0-9D300FF3A164}" name="Belson, Travis" initials="TB" userId="S::Travis.Belson@us.forvismazars.com::a5593fa5-f279-4e3d-aa68-18d090932bcd" providerId="AD"/>
  <p188:author id="{22589367-3C6F-7251-93D3-58D90766CF85}" name="Charlebois, Julie" initials="JC" userId="S::Julie.Charlebois@us.forvismazars.com::65994061-f410-432d-bed1-76391d317d1e" providerId="AD"/>
  <p188:author id="{CF8B48E0-CEAD-5A8A-9B77-A6B59CD13F0A}" name="Ludwig, Brad" initials="LB" userId="S::brad.ludwig@us.forvismazars.com::17b5c8f1-b969-4df2-be81-f30151297b53" providerId="AD"/>
  <p188:author id="{81C85FE4-8499-D900-6F4F-7F048BE23BC1}" name="Charlebois, Julie" initials="CJ" userId="S::Julie.Charlebois@forvis.com::65994061-f410-432d-bed1-76391d317d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7B7"/>
    <a:srgbClr val="B1B3B3"/>
    <a:srgbClr val="FFFFFF"/>
    <a:srgbClr val="E1E7E9"/>
    <a:srgbClr val="F4F4F4"/>
    <a:srgbClr val="994878"/>
    <a:srgbClr val="E66C73"/>
    <a:srgbClr val="27B093"/>
    <a:srgbClr val="71132D"/>
    <a:srgbClr val="BC2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pos="3816"/>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Prescriptions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3-3C72-4F8C-AA3D-D68020F6F5A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2-3C72-4F8C-AA3D-D68020F6F5A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1-3C72-4F8C-AA3D-D68020F6F5AE}"/>
              </c:ext>
            </c:extLst>
          </c:dPt>
          <c:dLbls>
            <c:dLbl>
              <c:idx val="0"/>
              <c:layout>
                <c:manualLayout>
                  <c:x val="0.23152572995827192"/>
                  <c:y val="7.6769282615233261E-2"/>
                </c:manualLayout>
              </c:layout>
              <c:spPr>
                <a:noFill/>
                <a:ln>
                  <a:noFill/>
                </a:ln>
                <a:effectLst/>
              </c:spPr>
              <c:txPr>
                <a:bodyPr rot="0" spcFirstLastPara="1" vertOverflow="clip" horzOverflow="clip" vert="horz" wrap="square" lIns="38100" tIns="19050" rIns="38100" bIns="19050" anchor="ctr" anchorCtr="0">
                  <a:spAutoFit/>
                </a:bodyPr>
                <a:lstStyle/>
                <a:p>
                  <a:pPr algn="l">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3C72-4F8C-AA3D-D68020F6F5AE}"/>
                </c:ext>
              </c:extLst>
            </c:dLbl>
            <c:dLbl>
              <c:idx val="1"/>
              <c:layout>
                <c:manualLayout>
                  <c:x val="-0.15060411560392448"/>
                  <c:y val="-0.11835264403181796"/>
                </c:manualLayout>
              </c:layout>
              <c:spPr>
                <a:noFill/>
                <a:ln>
                  <a:noFill/>
                </a:ln>
                <a:effectLst/>
              </c:spPr>
              <c:txPr>
                <a:bodyPr rot="0" spcFirstLastPara="1" vertOverflow="clip" horzOverflow="clip" vert="horz" wrap="square" lIns="38100" tIns="19050" rIns="38100" bIns="19050" anchor="ctr" anchorCtr="0">
                  <a:spAutoFit/>
                </a:bodyPr>
                <a:lstStyle/>
                <a:p>
                  <a:pPr algn="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3C72-4F8C-AA3D-D68020F6F5AE}"/>
                </c:ext>
              </c:extLst>
            </c:dLbl>
            <c:dLbl>
              <c:idx val="2"/>
              <c:layout>
                <c:manualLayout>
                  <c:x val="0.14386064774106225"/>
                  <c:y val="-0.16071352111583448"/>
                </c:manualLayout>
              </c:layout>
              <c:spPr>
                <a:noFill/>
                <a:ln>
                  <a:noFill/>
                </a:ln>
                <a:effectLst/>
              </c:spPr>
              <c:txPr>
                <a:bodyPr rot="0" spcFirstLastPara="1" vertOverflow="clip" horzOverflow="clip" vert="horz" wrap="square" lIns="38100" tIns="19050" rIns="38100" bIns="19050" anchor="ctr" anchorCtr="0">
                  <a:spAutoFit/>
                </a:bodyPr>
                <a:lstStyle/>
                <a:p>
                  <a:pPr algn="l">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3C72-4F8C-AA3D-D68020F6F5AE}"/>
                </c:ext>
              </c:extLst>
            </c:dLbl>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1"/>
            <c:leaderLines>
              <c:spPr>
                <a:ln w="9525">
                  <a:solidFill>
                    <a:schemeClr val="accent5"/>
                  </a:solidFill>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In House Pharmacy</c:v>
                </c:pt>
                <c:pt idx="1">
                  <c:v>Contract Pharmacies</c:v>
                </c:pt>
                <c:pt idx="2">
                  <c:v>Non-Contracted Pharmacies</c:v>
                </c:pt>
              </c:strCache>
            </c:strRef>
          </c:cat>
          <c:val>
            <c:numRef>
              <c:f>Sheet1!$B$2:$B$4</c:f>
              <c:numCache>
                <c:formatCode>General</c:formatCode>
                <c:ptCount val="3"/>
                <c:pt idx="0">
                  <c:v>60</c:v>
                </c:pt>
                <c:pt idx="1">
                  <c:v>30</c:v>
                </c:pt>
                <c:pt idx="2">
                  <c:v>10</c:v>
                </c:pt>
              </c:numCache>
            </c:numRef>
          </c:val>
          <c:extLst>
            <c:ext xmlns:c16="http://schemas.microsoft.com/office/drawing/2014/chart" uri="{C3380CC4-5D6E-409C-BE32-E72D297353CC}">
              <c16:uniqueId val="{00000000-3C72-4F8C-AA3D-D68020F6F5AE}"/>
            </c:ext>
          </c:extLst>
        </c:ser>
        <c:dLbls>
          <c:showLegendKey val="0"/>
          <c:showVal val="0"/>
          <c:showCatName val="1"/>
          <c:showSerName val="0"/>
          <c:showPercent val="0"/>
          <c:showBubbleSize val="0"/>
          <c:showLeaderLines val="1"/>
        </c:dLbls>
        <c:firstSliceAng val="6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modernComment_103_79144124.xml><?xml version="1.0" encoding="utf-8"?>
<p188:cmLst xmlns:a="http://schemas.openxmlformats.org/drawingml/2006/main" xmlns:r="http://schemas.openxmlformats.org/officeDocument/2006/relationships" xmlns:p188="http://schemas.microsoft.com/office/powerpoint/2018/8/main">
  <p188:cm id="{2D2DAF04-78D1-4AE8-9B3F-555731BCBCC3}" authorId="{AAECD444-7306-9887-B410-4420BEDB08AC}" status="resolved" created="2024-08-21T21:24:03.203" complete="100000">
    <pc:sldMkLst xmlns:pc="http://schemas.microsoft.com/office/powerpoint/2013/main/command">
      <pc:docMk/>
      <pc:sldMk cId="2031370532" sldId="259"/>
    </pc:sldMkLst>
    <p188:replyLst>
      <p188:reply id="{5AB154F7-8640-4650-A0DB-86C85F547F6A}" authorId="{CF8B48E0-CEAD-5A8A-9B77-A6B59CD13F0A}" created="2024-08-22T14:48:08.183">
        <p188:txBody>
          <a:bodyPr/>
          <a:lstStyle/>
          <a:p>
            <a:r>
              <a:rPr lang="en-US"/>
              <a:t>Done</a:t>
            </a:r>
          </a:p>
        </p188:txBody>
      </p188:reply>
    </p188:replyLst>
    <p188:txBody>
      <a:bodyPr/>
      <a:lstStyle/>
      <a:p>
        <a:r>
          <a:rPr lang="en-US"/>
          <a:t>Note that Brad will be updating agenda to match divider slides</a:t>
        </a:r>
      </a:p>
    </p188:txBody>
  </p188:cm>
</p188:cmLst>
</file>

<file path=ppt/comments/modernComment_7FFFEA18_AEC1CD59.xml><?xml version="1.0" encoding="utf-8"?>
<p188:cmLst xmlns:a="http://schemas.openxmlformats.org/drawingml/2006/main" xmlns:r="http://schemas.openxmlformats.org/officeDocument/2006/relationships" xmlns:p188="http://schemas.microsoft.com/office/powerpoint/2018/8/main">
  <p188:cm id="{2B3E9B15-8B16-431D-B14F-CF8169DE9A43}" authorId="{AAECD444-7306-9887-B410-4420BEDB08AC}" status="resolved" created="2024-08-21T19:51:31.553" complete="100000">
    <ac:deMkLst xmlns:ac="http://schemas.microsoft.com/office/drawing/2013/main/command">
      <pc:docMk xmlns:pc="http://schemas.microsoft.com/office/powerpoint/2013/main/command"/>
      <pc:sldMk xmlns:pc="http://schemas.microsoft.com/office/powerpoint/2013/main/command" cId="2931936601" sldId="2147478040"/>
      <ac:picMk id="10" creationId="{922A7670-13B0-63F0-4381-0A6ADFC59E1F}"/>
    </ac:deMkLst>
    <p188:replyLst>
      <p188:reply id="{FAD3DD64-F294-484C-821F-2F57387C9DA2}" authorId="{7C4E2725-6DFD-21AD-B1B3-A19C7DA6B223}" created="2024-08-26T20:40:39.918">
        <p188:txBody>
          <a:bodyPr/>
          <a:lstStyle/>
          <a:p>
            <a:r>
              <a:rPr lang="en-US"/>
              <a:t>Can we list the senators in the bullets and replace the image with a stock photo?</a:t>
            </a:r>
          </a:p>
        </p188:txBody>
      </p188:reply>
      <p188:reply id="{BED64BA8-1CFC-4332-A0DC-5BE7828C318D}" authorId="{7C4E2725-6DFD-21AD-B1B3-A19C7DA6B223}" created="2024-08-27T13:19:48.746">
        <p188:txBody>
          <a:bodyPr/>
          <a:lstStyle/>
          <a:p>
            <a:r>
              <a:rPr lang="en-US"/>
              <a:t>[@Perry, Ashley] </a:t>
            </a:r>
          </a:p>
        </p188:txBody>
      </p188:reply>
    </p188:replyLst>
    <p188:txBody>
      <a:bodyPr/>
      <a:lstStyle/>
      <a:p>
        <a:r>
          <a:rPr lang="en-US"/>
          <a:t>[@Charlebois, Julie] source needed. Is there a significance to including this image? If not, I would recommend using a relevant firm approved stock image if a visual is needed here. </a:t>
        </a:r>
      </a:p>
    </p188:txBody>
  </p188:cm>
</p188:cmLst>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79E42-4EEC-410E-8E27-4365E3D5E428}" type="doc">
      <dgm:prSet loTypeId="urn:microsoft.com/office/officeart/2008/layout/AlternatingHexagons" loCatId="list" qsTypeId="urn:microsoft.com/office/officeart/2005/8/quickstyle/simple2" qsCatId="simple" csTypeId="urn:microsoft.com/office/officeart/2005/8/colors/accent2_5" csCatId="accent2" phldr="1"/>
      <dgm:spPr/>
      <dgm:t>
        <a:bodyPr/>
        <a:lstStyle/>
        <a:p>
          <a:endParaRPr lang="en-US"/>
        </a:p>
      </dgm:t>
    </dgm:pt>
    <dgm:pt modelId="{75C7E1C5-8BF9-4516-BEDC-89C619CA87CE}">
      <dgm:prSet phldrT="[Text]"/>
      <dgm:spPr>
        <a:solidFill>
          <a:schemeClr val="accent3"/>
        </a:solidFill>
      </dgm:spPr>
      <dgm:t>
        <a:bodyPr/>
        <a:lstStyle/>
        <a:p>
          <a:r>
            <a:rPr lang="en-US"/>
            <a:t>Specialty</a:t>
          </a:r>
        </a:p>
      </dgm:t>
    </dgm:pt>
    <dgm:pt modelId="{9C7337B2-B22B-4F89-8818-A9906EB1DBA0}" type="parTrans" cxnId="{3F5F9D62-EF65-4524-899C-7E34D5E7143F}">
      <dgm:prSet/>
      <dgm:spPr/>
      <dgm:t>
        <a:bodyPr/>
        <a:lstStyle/>
        <a:p>
          <a:endParaRPr lang="en-US"/>
        </a:p>
      </dgm:t>
    </dgm:pt>
    <dgm:pt modelId="{CD6C5755-CDE7-4305-8D75-033699F0C1B1}" type="sibTrans" cxnId="{3F5F9D62-EF65-4524-899C-7E34D5E7143F}">
      <dgm:prSet/>
      <dgm:spPr>
        <a:solidFill>
          <a:schemeClr val="accent3"/>
        </a:solidFill>
      </dgm:spPr>
      <dgm:t>
        <a:bodyPr/>
        <a:lstStyle/>
        <a:p>
          <a:endParaRPr lang="en-US"/>
        </a:p>
      </dgm:t>
    </dgm:pt>
    <dgm:pt modelId="{D70B8E36-2715-447A-9859-86DD37179702}">
      <dgm:prSet phldrT="[Text]"/>
      <dgm:spPr/>
      <dgm:t>
        <a:bodyPr/>
        <a:lstStyle/>
        <a:p>
          <a:r>
            <a:rPr lang="en-US"/>
            <a:t>Financial Assistance</a:t>
          </a:r>
        </a:p>
      </dgm:t>
    </dgm:pt>
    <dgm:pt modelId="{52806847-7C13-48F4-AD2A-F351B58D5659}" type="parTrans" cxnId="{BCDE3401-1A81-4D65-AA80-BCFECD35945C}">
      <dgm:prSet/>
      <dgm:spPr/>
      <dgm:t>
        <a:bodyPr/>
        <a:lstStyle/>
        <a:p>
          <a:endParaRPr lang="en-US"/>
        </a:p>
      </dgm:t>
    </dgm:pt>
    <dgm:pt modelId="{97B6FE3A-C93D-4551-9C29-A4AF83B6BA28}" type="sibTrans" cxnId="{BCDE3401-1A81-4D65-AA80-BCFECD35945C}">
      <dgm:prSet/>
      <dgm:spPr/>
      <dgm:t>
        <a:bodyPr/>
        <a:lstStyle/>
        <a:p>
          <a:endParaRPr lang="en-US"/>
        </a:p>
      </dgm:t>
    </dgm:pt>
    <dgm:pt modelId="{C99A38A1-EDF3-49B7-8A50-910B10084222}">
      <dgm:prSet phldrT="[Text]"/>
      <dgm:spPr>
        <a:solidFill>
          <a:schemeClr val="accent1"/>
        </a:solidFill>
      </dgm:spPr>
      <dgm:t>
        <a:bodyPr/>
        <a:lstStyle/>
        <a:p>
          <a:r>
            <a:rPr lang="en-US"/>
            <a:t>340B Program</a:t>
          </a:r>
        </a:p>
      </dgm:t>
    </dgm:pt>
    <dgm:pt modelId="{1BC20B78-CC48-471F-806C-75E29E8612D2}" type="parTrans" cxnId="{023E6362-8C39-4E03-AC54-75231B800F7A}">
      <dgm:prSet/>
      <dgm:spPr/>
      <dgm:t>
        <a:bodyPr/>
        <a:lstStyle/>
        <a:p>
          <a:endParaRPr lang="en-US"/>
        </a:p>
      </dgm:t>
    </dgm:pt>
    <dgm:pt modelId="{CF5FE48C-1334-49F8-885B-EC54AEBC3B72}" type="sibTrans" cxnId="{023E6362-8C39-4E03-AC54-75231B800F7A}">
      <dgm:prSet/>
      <dgm:spPr>
        <a:solidFill>
          <a:schemeClr val="accent1"/>
        </a:solidFill>
      </dgm:spPr>
      <dgm:t>
        <a:bodyPr/>
        <a:lstStyle/>
        <a:p>
          <a:endParaRPr lang="en-US"/>
        </a:p>
      </dgm:t>
    </dgm:pt>
    <dgm:pt modelId="{14D11908-0ED0-4E8B-97EE-18D2D5D86EFF}">
      <dgm:prSet phldrT="[Text]"/>
      <dgm:spPr/>
      <dgm:t>
        <a:bodyPr/>
        <a:lstStyle/>
        <a:p>
          <a:r>
            <a:rPr lang="en-US"/>
            <a:t>Transitions of Care</a:t>
          </a:r>
        </a:p>
      </dgm:t>
    </dgm:pt>
    <dgm:pt modelId="{CDE7CB03-5495-4EB8-A304-63056034BB02}" type="parTrans" cxnId="{9DF199CE-D001-4E37-896E-E67E3FC97617}">
      <dgm:prSet/>
      <dgm:spPr/>
      <dgm:t>
        <a:bodyPr/>
        <a:lstStyle/>
        <a:p>
          <a:endParaRPr lang="en-US"/>
        </a:p>
      </dgm:t>
    </dgm:pt>
    <dgm:pt modelId="{FA580A04-7FD0-4E60-9454-583CFAA28C25}" type="sibTrans" cxnId="{9DF199CE-D001-4E37-896E-E67E3FC97617}">
      <dgm:prSet/>
      <dgm:spPr/>
      <dgm:t>
        <a:bodyPr/>
        <a:lstStyle/>
        <a:p>
          <a:endParaRPr lang="en-US"/>
        </a:p>
      </dgm:t>
    </dgm:pt>
    <dgm:pt modelId="{74B4C01A-FDCB-4776-AF64-DA9506CBD635}">
      <dgm:prSet phldrT="[Text]"/>
      <dgm:spPr>
        <a:solidFill>
          <a:schemeClr val="accent6"/>
        </a:solidFill>
      </dgm:spPr>
      <dgm:t>
        <a:bodyPr/>
        <a:lstStyle/>
        <a:p>
          <a:r>
            <a:rPr lang="en-US"/>
            <a:t>Employer Prescription Plan</a:t>
          </a:r>
        </a:p>
      </dgm:t>
    </dgm:pt>
    <dgm:pt modelId="{7CBB455B-DC78-4EC9-9FD4-1B1B7C375833}" type="parTrans" cxnId="{9F877CF6-3557-4487-835E-9BCCF5AD40BD}">
      <dgm:prSet/>
      <dgm:spPr/>
      <dgm:t>
        <a:bodyPr/>
        <a:lstStyle/>
        <a:p>
          <a:endParaRPr lang="en-US"/>
        </a:p>
      </dgm:t>
    </dgm:pt>
    <dgm:pt modelId="{DDAB7B78-2283-436D-9147-89ADD38F1753}" type="sibTrans" cxnId="{9F877CF6-3557-4487-835E-9BCCF5AD40BD}">
      <dgm:prSet/>
      <dgm:spPr>
        <a:solidFill>
          <a:schemeClr val="accent6"/>
        </a:solidFill>
      </dgm:spPr>
      <dgm:t>
        <a:bodyPr/>
        <a:lstStyle/>
        <a:p>
          <a:endParaRPr lang="en-US"/>
        </a:p>
      </dgm:t>
    </dgm:pt>
    <dgm:pt modelId="{5784D0E9-126E-48F7-AE1B-9E81B3C12B55}">
      <dgm:prSet phldrT="[Text]"/>
      <dgm:spPr/>
      <dgm:t>
        <a:bodyPr/>
        <a:lstStyle/>
        <a:p>
          <a:r>
            <a:rPr lang="en-US"/>
            <a:t>Mail Order</a:t>
          </a:r>
        </a:p>
      </dgm:t>
    </dgm:pt>
    <dgm:pt modelId="{EC0D2BA3-C734-4C77-83E6-E4BFB6DBD5FC}" type="parTrans" cxnId="{8228A32E-4D26-471B-AC4A-FADABA551747}">
      <dgm:prSet/>
      <dgm:spPr/>
      <dgm:t>
        <a:bodyPr/>
        <a:lstStyle/>
        <a:p>
          <a:endParaRPr lang="en-US"/>
        </a:p>
      </dgm:t>
    </dgm:pt>
    <dgm:pt modelId="{61E9B526-CBCA-48C6-A43D-8458EF331EBF}" type="sibTrans" cxnId="{8228A32E-4D26-471B-AC4A-FADABA551747}">
      <dgm:prSet/>
      <dgm:spPr/>
      <dgm:t>
        <a:bodyPr/>
        <a:lstStyle/>
        <a:p>
          <a:endParaRPr lang="en-US"/>
        </a:p>
      </dgm:t>
    </dgm:pt>
    <dgm:pt modelId="{B53FDC8B-30D1-4FB9-A146-2963B3220B06}" type="pres">
      <dgm:prSet presAssocID="{A7D79E42-4EEC-410E-8E27-4365E3D5E428}" presName="Name0" presStyleCnt="0">
        <dgm:presLayoutVars>
          <dgm:chMax/>
          <dgm:chPref/>
          <dgm:dir/>
          <dgm:animLvl val="lvl"/>
        </dgm:presLayoutVars>
      </dgm:prSet>
      <dgm:spPr/>
    </dgm:pt>
    <dgm:pt modelId="{E88368AD-F361-4EBD-8302-016572EBF42C}" type="pres">
      <dgm:prSet presAssocID="{75C7E1C5-8BF9-4516-BEDC-89C619CA87CE}" presName="composite" presStyleCnt="0"/>
      <dgm:spPr/>
    </dgm:pt>
    <dgm:pt modelId="{78F8ADED-7CBE-49B3-9E07-0F357F68D466}" type="pres">
      <dgm:prSet presAssocID="{75C7E1C5-8BF9-4516-BEDC-89C619CA87CE}" presName="Parent1" presStyleLbl="node1" presStyleIdx="0" presStyleCnt="6">
        <dgm:presLayoutVars>
          <dgm:chMax val="1"/>
          <dgm:chPref val="1"/>
          <dgm:bulletEnabled val="1"/>
        </dgm:presLayoutVars>
      </dgm:prSet>
      <dgm:spPr/>
    </dgm:pt>
    <dgm:pt modelId="{85758E21-0603-465B-966F-59D871F5063E}" type="pres">
      <dgm:prSet presAssocID="{75C7E1C5-8BF9-4516-BEDC-89C619CA87CE}" presName="Childtext1" presStyleLbl="revTx" presStyleIdx="0" presStyleCnt="3">
        <dgm:presLayoutVars>
          <dgm:chMax val="0"/>
          <dgm:chPref val="0"/>
          <dgm:bulletEnabled val="1"/>
        </dgm:presLayoutVars>
      </dgm:prSet>
      <dgm:spPr/>
    </dgm:pt>
    <dgm:pt modelId="{FA310ED6-147C-43F2-AF1E-B5E8CD2D3E77}" type="pres">
      <dgm:prSet presAssocID="{75C7E1C5-8BF9-4516-BEDC-89C619CA87CE}" presName="BalanceSpacing" presStyleCnt="0"/>
      <dgm:spPr/>
    </dgm:pt>
    <dgm:pt modelId="{A510135B-F6A0-42BD-AAFC-12970D5EFB0D}" type="pres">
      <dgm:prSet presAssocID="{75C7E1C5-8BF9-4516-BEDC-89C619CA87CE}" presName="BalanceSpacing1" presStyleCnt="0"/>
      <dgm:spPr/>
    </dgm:pt>
    <dgm:pt modelId="{070FA5E0-EF50-4D4F-8201-44D92928539C}" type="pres">
      <dgm:prSet presAssocID="{CD6C5755-CDE7-4305-8D75-033699F0C1B1}" presName="Accent1Text" presStyleLbl="node1" presStyleIdx="1" presStyleCnt="6"/>
      <dgm:spPr/>
    </dgm:pt>
    <dgm:pt modelId="{4671579F-A640-4D33-882E-D0D99F78360F}" type="pres">
      <dgm:prSet presAssocID="{CD6C5755-CDE7-4305-8D75-033699F0C1B1}" presName="spaceBetweenRectangles" presStyleCnt="0"/>
      <dgm:spPr/>
    </dgm:pt>
    <dgm:pt modelId="{F7CD0994-C6C4-44F3-9758-196C73B5EBD8}" type="pres">
      <dgm:prSet presAssocID="{C99A38A1-EDF3-49B7-8A50-910B10084222}" presName="composite" presStyleCnt="0"/>
      <dgm:spPr/>
    </dgm:pt>
    <dgm:pt modelId="{49AAF6EC-65D9-44C9-9B9B-AFE09B75AD33}" type="pres">
      <dgm:prSet presAssocID="{C99A38A1-EDF3-49B7-8A50-910B10084222}" presName="Parent1" presStyleLbl="node1" presStyleIdx="2" presStyleCnt="6">
        <dgm:presLayoutVars>
          <dgm:chMax val="1"/>
          <dgm:chPref val="1"/>
          <dgm:bulletEnabled val="1"/>
        </dgm:presLayoutVars>
      </dgm:prSet>
      <dgm:spPr/>
    </dgm:pt>
    <dgm:pt modelId="{90B3A7AA-F825-4589-AF90-B1167D5AFB5F}" type="pres">
      <dgm:prSet presAssocID="{C99A38A1-EDF3-49B7-8A50-910B10084222}" presName="Childtext1" presStyleLbl="revTx" presStyleIdx="1" presStyleCnt="3">
        <dgm:presLayoutVars>
          <dgm:chMax val="0"/>
          <dgm:chPref val="0"/>
          <dgm:bulletEnabled val="1"/>
        </dgm:presLayoutVars>
      </dgm:prSet>
      <dgm:spPr/>
    </dgm:pt>
    <dgm:pt modelId="{D8D995A4-1A4B-4975-A75C-1046F9334B26}" type="pres">
      <dgm:prSet presAssocID="{C99A38A1-EDF3-49B7-8A50-910B10084222}" presName="BalanceSpacing" presStyleCnt="0"/>
      <dgm:spPr/>
    </dgm:pt>
    <dgm:pt modelId="{A467CA32-6FCA-4301-AC63-24B518407DDE}" type="pres">
      <dgm:prSet presAssocID="{C99A38A1-EDF3-49B7-8A50-910B10084222}" presName="BalanceSpacing1" presStyleCnt="0"/>
      <dgm:spPr/>
    </dgm:pt>
    <dgm:pt modelId="{C0300C6E-E940-4420-AB36-89D0B7846383}" type="pres">
      <dgm:prSet presAssocID="{CF5FE48C-1334-49F8-885B-EC54AEBC3B72}" presName="Accent1Text" presStyleLbl="node1" presStyleIdx="3" presStyleCnt="6"/>
      <dgm:spPr/>
    </dgm:pt>
    <dgm:pt modelId="{88BCBCDE-3C25-4CAA-AC24-9C1665C04E57}" type="pres">
      <dgm:prSet presAssocID="{CF5FE48C-1334-49F8-885B-EC54AEBC3B72}" presName="spaceBetweenRectangles" presStyleCnt="0"/>
      <dgm:spPr/>
    </dgm:pt>
    <dgm:pt modelId="{4CF4A4C1-D1AC-4064-B705-647A640843F9}" type="pres">
      <dgm:prSet presAssocID="{74B4C01A-FDCB-4776-AF64-DA9506CBD635}" presName="composite" presStyleCnt="0"/>
      <dgm:spPr/>
    </dgm:pt>
    <dgm:pt modelId="{2D697D47-EC80-412B-856E-AE1E92DD1F91}" type="pres">
      <dgm:prSet presAssocID="{74B4C01A-FDCB-4776-AF64-DA9506CBD635}" presName="Parent1" presStyleLbl="node1" presStyleIdx="4" presStyleCnt="6">
        <dgm:presLayoutVars>
          <dgm:chMax val="1"/>
          <dgm:chPref val="1"/>
          <dgm:bulletEnabled val="1"/>
        </dgm:presLayoutVars>
      </dgm:prSet>
      <dgm:spPr/>
    </dgm:pt>
    <dgm:pt modelId="{5E01F56A-6971-4533-BE50-7F3F48D51236}" type="pres">
      <dgm:prSet presAssocID="{74B4C01A-FDCB-4776-AF64-DA9506CBD635}" presName="Childtext1" presStyleLbl="revTx" presStyleIdx="2" presStyleCnt="3">
        <dgm:presLayoutVars>
          <dgm:chMax val="0"/>
          <dgm:chPref val="0"/>
          <dgm:bulletEnabled val="1"/>
        </dgm:presLayoutVars>
      </dgm:prSet>
      <dgm:spPr/>
    </dgm:pt>
    <dgm:pt modelId="{317B6B72-14B3-4F37-AD76-3D003DAB739E}" type="pres">
      <dgm:prSet presAssocID="{74B4C01A-FDCB-4776-AF64-DA9506CBD635}" presName="BalanceSpacing" presStyleCnt="0"/>
      <dgm:spPr/>
    </dgm:pt>
    <dgm:pt modelId="{F2B7EFA1-CC9B-4F38-B262-C85EB34E3E9B}" type="pres">
      <dgm:prSet presAssocID="{74B4C01A-FDCB-4776-AF64-DA9506CBD635}" presName="BalanceSpacing1" presStyleCnt="0"/>
      <dgm:spPr/>
    </dgm:pt>
    <dgm:pt modelId="{9FE54B41-EB2A-4703-9F1A-03C14E2CE1E9}" type="pres">
      <dgm:prSet presAssocID="{DDAB7B78-2283-436D-9147-89ADD38F1753}" presName="Accent1Text" presStyleLbl="node1" presStyleIdx="5" presStyleCnt="6"/>
      <dgm:spPr/>
    </dgm:pt>
  </dgm:ptLst>
  <dgm:cxnLst>
    <dgm:cxn modelId="{BCDE3401-1A81-4D65-AA80-BCFECD35945C}" srcId="{75C7E1C5-8BF9-4516-BEDC-89C619CA87CE}" destId="{D70B8E36-2715-447A-9859-86DD37179702}" srcOrd="0" destOrd="0" parTransId="{52806847-7C13-48F4-AD2A-F351B58D5659}" sibTransId="{97B6FE3A-C93D-4551-9C29-A4AF83B6BA28}"/>
    <dgm:cxn modelId="{261E230C-D989-41DC-AD5A-3D07AB12C12D}" type="presOf" srcId="{C99A38A1-EDF3-49B7-8A50-910B10084222}" destId="{49AAF6EC-65D9-44C9-9B9B-AFE09B75AD33}" srcOrd="0" destOrd="0" presId="urn:microsoft.com/office/officeart/2008/layout/AlternatingHexagons"/>
    <dgm:cxn modelId="{7CD6D019-169D-409E-8532-1DB4C3F2F95E}" type="presOf" srcId="{75C7E1C5-8BF9-4516-BEDC-89C619CA87CE}" destId="{78F8ADED-7CBE-49B3-9E07-0F357F68D466}" srcOrd="0" destOrd="0" presId="urn:microsoft.com/office/officeart/2008/layout/AlternatingHexagons"/>
    <dgm:cxn modelId="{3F61CF2B-F7A4-4A82-A07F-27835E0715F9}" type="presOf" srcId="{5784D0E9-126E-48F7-AE1B-9E81B3C12B55}" destId="{5E01F56A-6971-4533-BE50-7F3F48D51236}" srcOrd="0" destOrd="0" presId="urn:microsoft.com/office/officeart/2008/layout/AlternatingHexagons"/>
    <dgm:cxn modelId="{8228A32E-4D26-471B-AC4A-FADABA551747}" srcId="{74B4C01A-FDCB-4776-AF64-DA9506CBD635}" destId="{5784D0E9-126E-48F7-AE1B-9E81B3C12B55}" srcOrd="0" destOrd="0" parTransId="{EC0D2BA3-C734-4C77-83E6-E4BFB6DBD5FC}" sibTransId="{61E9B526-CBCA-48C6-A43D-8458EF331EBF}"/>
    <dgm:cxn modelId="{A3E0C238-0E84-4A9B-8F12-EEA2A20EFA78}" type="presOf" srcId="{74B4C01A-FDCB-4776-AF64-DA9506CBD635}" destId="{2D697D47-EC80-412B-856E-AE1E92DD1F91}" srcOrd="0" destOrd="0" presId="urn:microsoft.com/office/officeart/2008/layout/AlternatingHexagons"/>
    <dgm:cxn modelId="{023E6362-8C39-4E03-AC54-75231B800F7A}" srcId="{A7D79E42-4EEC-410E-8E27-4365E3D5E428}" destId="{C99A38A1-EDF3-49B7-8A50-910B10084222}" srcOrd="1" destOrd="0" parTransId="{1BC20B78-CC48-471F-806C-75E29E8612D2}" sibTransId="{CF5FE48C-1334-49F8-885B-EC54AEBC3B72}"/>
    <dgm:cxn modelId="{3F5F9D62-EF65-4524-899C-7E34D5E7143F}" srcId="{A7D79E42-4EEC-410E-8E27-4365E3D5E428}" destId="{75C7E1C5-8BF9-4516-BEDC-89C619CA87CE}" srcOrd="0" destOrd="0" parTransId="{9C7337B2-B22B-4F89-8818-A9906EB1DBA0}" sibTransId="{CD6C5755-CDE7-4305-8D75-033699F0C1B1}"/>
    <dgm:cxn modelId="{BAD91B69-28DE-4451-8AD9-E395D8850B5C}" type="presOf" srcId="{DDAB7B78-2283-436D-9147-89ADD38F1753}" destId="{9FE54B41-EB2A-4703-9F1A-03C14E2CE1E9}" srcOrd="0" destOrd="0" presId="urn:microsoft.com/office/officeart/2008/layout/AlternatingHexagons"/>
    <dgm:cxn modelId="{67089D59-2180-47DD-8668-892373E35BBC}" type="presOf" srcId="{CD6C5755-CDE7-4305-8D75-033699F0C1B1}" destId="{070FA5E0-EF50-4D4F-8201-44D92928539C}" srcOrd="0" destOrd="0" presId="urn:microsoft.com/office/officeart/2008/layout/AlternatingHexagons"/>
    <dgm:cxn modelId="{659F3695-856E-4A87-BE6C-B9BC634980F7}" type="presOf" srcId="{14D11908-0ED0-4E8B-97EE-18D2D5D86EFF}" destId="{90B3A7AA-F825-4589-AF90-B1167D5AFB5F}" srcOrd="0" destOrd="0" presId="urn:microsoft.com/office/officeart/2008/layout/AlternatingHexagons"/>
    <dgm:cxn modelId="{D38E88C6-B655-45AB-AB7A-E9FBAFB28CDD}" type="presOf" srcId="{D70B8E36-2715-447A-9859-86DD37179702}" destId="{85758E21-0603-465B-966F-59D871F5063E}" srcOrd="0" destOrd="0" presId="urn:microsoft.com/office/officeart/2008/layout/AlternatingHexagons"/>
    <dgm:cxn modelId="{9DF199CE-D001-4E37-896E-E67E3FC97617}" srcId="{C99A38A1-EDF3-49B7-8A50-910B10084222}" destId="{14D11908-0ED0-4E8B-97EE-18D2D5D86EFF}" srcOrd="0" destOrd="0" parTransId="{CDE7CB03-5495-4EB8-A304-63056034BB02}" sibTransId="{FA580A04-7FD0-4E60-9454-583CFAA28C25}"/>
    <dgm:cxn modelId="{12D90FE7-28EE-4AE8-8E8F-6D6CB645DE01}" type="presOf" srcId="{CF5FE48C-1334-49F8-885B-EC54AEBC3B72}" destId="{C0300C6E-E940-4420-AB36-89D0B7846383}" srcOrd="0" destOrd="0" presId="urn:microsoft.com/office/officeart/2008/layout/AlternatingHexagons"/>
    <dgm:cxn modelId="{0F286DF1-5096-4922-BAD2-78E4D0AD968B}" type="presOf" srcId="{A7D79E42-4EEC-410E-8E27-4365E3D5E428}" destId="{B53FDC8B-30D1-4FB9-A146-2963B3220B06}" srcOrd="0" destOrd="0" presId="urn:microsoft.com/office/officeart/2008/layout/AlternatingHexagons"/>
    <dgm:cxn modelId="{9F877CF6-3557-4487-835E-9BCCF5AD40BD}" srcId="{A7D79E42-4EEC-410E-8E27-4365E3D5E428}" destId="{74B4C01A-FDCB-4776-AF64-DA9506CBD635}" srcOrd="2" destOrd="0" parTransId="{7CBB455B-DC78-4EC9-9FD4-1B1B7C375833}" sibTransId="{DDAB7B78-2283-436D-9147-89ADD38F1753}"/>
    <dgm:cxn modelId="{F9A42F55-84E4-428D-A4EF-B40E354F3BBB}" type="presParOf" srcId="{B53FDC8B-30D1-4FB9-A146-2963B3220B06}" destId="{E88368AD-F361-4EBD-8302-016572EBF42C}" srcOrd="0" destOrd="0" presId="urn:microsoft.com/office/officeart/2008/layout/AlternatingHexagons"/>
    <dgm:cxn modelId="{17FAB9AC-6D30-42DC-977E-8B816BC2C7C6}" type="presParOf" srcId="{E88368AD-F361-4EBD-8302-016572EBF42C}" destId="{78F8ADED-7CBE-49B3-9E07-0F357F68D466}" srcOrd="0" destOrd="0" presId="urn:microsoft.com/office/officeart/2008/layout/AlternatingHexagons"/>
    <dgm:cxn modelId="{8B1ADBDD-99E3-4591-A30A-26E76C8C0308}" type="presParOf" srcId="{E88368AD-F361-4EBD-8302-016572EBF42C}" destId="{85758E21-0603-465B-966F-59D871F5063E}" srcOrd="1" destOrd="0" presId="urn:microsoft.com/office/officeart/2008/layout/AlternatingHexagons"/>
    <dgm:cxn modelId="{4555C5DA-83A0-4158-9FE5-9118A2841F4F}" type="presParOf" srcId="{E88368AD-F361-4EBD-8302-016572EBF42C}" destId="{FA310ED6-147C-43F2-AF1E-B5E8CD2D3E77}" srcOrd="2" destOrd="0" presId="urn:microsoft.com/office/officeart/2008/layout/AlternatingHexagons"/>
    <dgm:cxn modelId="{9232DF07-264A-4B2B-8E60-805A77FC20B6}" type="presParOf" srcId="{E88368AD-F361-4EBD-8302-016572EBF42C}" destId="{A510135B-F6A0-42BD-AAFC-12970D5EFB0D}" srcOrd="3" destOrd="0" presId="urn:microsoft.com/office/officeart/2008/layout/AlternatingHexagons"/>
    <dgm:cxn modelId="{8CB24B42-9DA4-4BFC-8249-F81D2F648303}" type="presParOf" srcId="{E88368AD-F361-4EBD-8302-016572EBF42C}" destId="{070FA5E0-EF50-4D4F-8201-44D92928539C}" srcOrd="4" destOrd="0" presId="urn:microsoft.com/office/officeart/2008/layout/AlternatingHexagons"/>
    <dgm:cxn modelId="{B46E6263-DD1B-4732-BC7C-EF490E882CF6}" type="presParOf" srcId="{B53FDC8B-30D1-4FB9-A146-2963B3220B06}" destId="{4671579F-A640-4D33-882E-D0D99F78360F}" srcOrd="1" destOrd="0" presId="urn:microsoft.com/office/officeart/2008/layout/AlternatingHexagons"/>
    <dgm:cxn modelId="{3A7039B9-EBB2-4D1A-A3AD-DCDA59E6312D}" type="presParOf" srcId="{B53FDC8B-30D1-4FB9-A146-2963B3220B06}" destId="{F7CD0994-C6C4-44F3-9758-196C73B5EBD8}" srcOrd="2" destOrd="0" presId="urn:microsoft.com/office/officeart/2008/layout/AlternatingHexagons"/>
    <dgm:cxn modelId="{192661AE-3F75-46D2-9D21-E333B55997BF}" type="presParOf" srcId="{F7CD0994-C6C4-44F3-9758-196C73B5EBD8}" destId="{49AAF6EC-65D9-44C9-9B9B-AFE09B75AD33}" srcOrd="0" destOrd="0" presId="urn:microsoft.com/office/officeart/2008/layout/AlternatingHexagons"/>
    <dgm:cxn modelId="{C2B2CB46-3452-4E5D-9D6D-61E50B4CCBF7}" type="presParOf" srcId="{F7CD0994-C6C4-44F3-9758-196C73B5EBD8}" destId="{90B3A7AA-F825-4589-AF90-B1167D5AFB5F}" srcOrd="1" destOrd="0" presId="urn:microsoft.com/office/officeart/2008/layout/AlternatingHexagons"/>
    <dgm:cxn modelId="{105A4A03-2461-42AB-8DE0-2A2B980928BC}" type="presParOf" srcId="{F7CD0994-C6C4-44F3-9758-196C73B5EBD8}" destId="{D8D995A4-1A4B-4975-A75C-1046F9334B26}" srcOrd="2" destOrd="0" presId="urn:microsoft.com/office/officeart/2008/layout/AlternatingHexagons"/>
    <dgm:cxn modelId="{6D87BEBC-3282-4CA0-A86B-B13E74002588}" type="presParOf" srcId="{F7CD0994-C6C4-44F3-9758-196C73B5EBD8}" destId="{A467CA32-6FCA-4301-AC63-24B518407DDE}" srcOrd="3" destOrd="0" presId="urn:microsoft.com/office/officeart/2008/layout/AlternatingHexagons"/>
    <dgm:cxn modelId="{D51A23ED-4781-4F24-A4C1-42F5374DFFAB}" type="presParOf" srcId="{F7CD0994-C6C4-44F3-9758-196C73B5EBD8}" destId="{C0300C6E-E940-4420-AB36-89D0B7846383}" srcOrd="4" destOrd="0" presId="urn:microsoft.com/office/officeart/2008/layout/AlternatingHexagons"/>
    <dgm:cxn modelId="{ECD11E08-751D-4634-914D-5104243F90F7}" type="presParOf" srcId="{B53FDC8B-30D1-4FB9-A146-2963B3220B06}" destId="{88BCBCDE-3C25-4CAA-AC24-9C1665C04E57}" srcOrd="3" destOrd="0" presId="urn:microsoft.com/office/officeart/2008/layout/AlternatingHexagons"/>
    <dgm:cxn modelId="{80AC1ABF-3550-42A3-9592-240C4885560C}" type="presParOf" srcId="{B53FDC8B-30D1-4FB9-A146-2963B3220B06}" destId="{4CF4A4C1-D1AC-4064-B705-647A640843F9}" srcOrd="4" destOrd="0" presId="urn:microsoft.com/office/officeart/2008/layout/AlternatingHexagons"/>
    <dgm:cxn modelId="{D027A0DD-3DD5-40D4-9333-BDB51DD4941D}" type="presParOf" srcId="{4CF4A4C1-D1AC-4064-B705-647A640843F9}" destId="{2D697D47-EC80-412B-856E-AE1E92DD1F91}" srcOrd="0" destOrd="0" presId="urn:microsoft.com/office/officeart/2008/layout/AlternatingHexagons"/>
    <dgm:cxn modelId="{CFBCCD95-6E00-4537-B801-63EA38225611}" type="presParOf" srcId="{4CF4A4C1-D1AC-4064-B705-647A640843F9}" destId="{5E01F56A-6971-4533-BE50-7F3F48D51236}" srcOrd="1" destOrd="0" presId="urn:microsoft.com/office/officeart/2008/layout/AlternatingHexagons"/>
    <dgm:cxn modelId="{75E89B2D-24BE-4BFE-AAE4-1A764135F6B0}" type="presParOf" srcId="{4CF4A4C1-D1AC-4064-B705-647A640843F9}" destId="{317B6B72-14B3-4F37-AD76-3D003DAB739E}" srcOrd="2" destOrd="0" presId="urn:microsoft.com/office/officeart/2008/layout/AlternatingHexagons"/>
    <dgm:cxn modelId="{5F688067-91AF-4464-B44E-5AB707936113}" type="presParOf" srcId="{4CF4A4C1-D1AC-4064-B705-647A640843F9}" destId="{F2B7EFA1-CC9B-4F38-B262-C85EB34E3E9B}" srcOrd="3" destOrd="0" presId="urn:microsoft.com/office/officeart/2008/layout/AlternatingHexagons"/>
    <dgm:cxn modelId="{4B10E973-C2A8-4B6C-A210-934C4F2A12FF}" type="presParOf" srcId="{4CF4A4C1-D1AC-4064-B705-647A640843F9}" destId="{9FE54B41-EB2A-4703-9F1A-03C14E2CE1E9}" srcOrd="4" destOrd="0" presId="urn:microsoft.com/office/officeart/2008/layout/AlternatingHexagons"/>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8ADED-7CBE-49B3-9E07-0F357F68D466}">
      <dsp:nvSpPr>
        <dsp:cNvPr id="0" name=""/>
        <dsp:cNvSpPr/>
      </dsp:nvSpPr>
      <dsp:spPr>
        <a:xfrm rot="5400000">
          <a:off x="2307320" y="160764"/>
          <a:ext cx="1515382" cy="1318382"/>
        </a:xfrm>
        <a:prstGeom prst="hexagon">
          <a:avLst>
            <a:gd name="adj" fmla="val 25000"/>
            <a:gd name="vf" fmla="val 11547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Specialty</a:t>
          </a:r>
        </a:p>
      </dsp:txBody>
      <dsp:txXfrm rot="-5400000">
        <a:off x="2611268" y="298411"/>
        <a:ext cx="907486" cy="1043088"/>
      </dsp:txXfrm>
    </dsp:sp>
    <dsp:sp modelId="{85758E21-0603-465B-966F-59D871F5063E}">
      <dsp:nvSpPr>
        <dsp:cNvPr id="0" name=""/>
        <dsp:cNvSpPr/>
      </dsp:nvSpPr>
      <dsp:spPr>
        <a:xfrm>
          <a:off x="3764209" y="365340"/>
          <a:ext cx="1691166" cy="90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Financial Assistance</a:t>
          </a:r>
        </a:p>
      </dsp:txBody>
      <dsp:txXfrm>
        <a:off x="3764209" y="365340"/>
        <a:ext cx="1691166" cy="909229"/>
      </dsp:txXfrm>
    </dsp:sp>
    <dsp:sp modelId="{070FA5E0-EF50-4D4F-8201-44D92928539C}">
      <dsp:nvSpPr>
        <dsp:cNvPr id="0" name=""/>
        <dsp:cNvSpPr/>
      </dsp:nvSpPr>
      <dsp:spPr>
        <a:xfrm rot="5400000">
          <a:off x="883467" y="160764"/>
          <a:ext cx="1515382" cy="1318382"/>
        </a:xfrm>
        <a:prstGeom prst="hexagon">
          <a:avLst>
            <a:gd name="adj" fmla="val 25000"/>
            <a:gd name="vf" fmla="val 11547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87415" y="298411"/>
        <a:ext cx="907486" cy="1043088"/>
      </dsp:txXfrm>
    </dsp:sp>
    <dsp:sp modelId="{49AAF6EC-65D9-44C9-9B9B-AFE09B75AD33}">
      <dsp:nvSpPr>
        <dsp:cNvPr id="0" name=""/>
        <dsp:cNvSpPr/>
      </dsp:nvSpPr>
      <dsp:spPr>
        <a:xfrm rot="5400000">
          <a:off x="1592666" y="1447020"/>
          <a:ext cx="1515382" cy="1318382"/>
        </a:xfrm>
        <a:prstGeom prst="hexagon">
          <a:avLst>
            <a:gd name="adj" fmla="val 25000"/>
            <a:gd name="vf" fmla="val 11547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340B Program</a:t>
          </a:r>
        </a:p>
      </dsp:txBody>
      <dsp:txXfrm rot="-5400000">
        <a:off x="1896614" y="1584667"/>
        <a:ext cx="907486" cy="1043088"/>
      </dsp:txXfrm>
    </dsp:sp>
    <dsp:sp modelId="{90B3A7AA-F825-4589-AF90-B1167D5AFB5F}">
      <dsp:nvSpPr>
        <dsp:cNvPr id="0" name=""/>
        <dsp:cNvSpPr/>
      </dsp:nvSpPr>
      <dsp:spPr>
        <a:xfrm>
          <a:off x="0" y="1651597"/>
          <a:ext cx="1636612" cy="90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r>
            <a:rPr lang="en-US" sz="1200" kern="1200"/>
            <a:t>Transitions of Care</a:t>
          </a:r>
        </a:p>
      </dsp:txBody>
      <dsp:txXfrm>
        <a:off x="0" y="1651597"/>
        <a:ext cx="1636612" cy="909229"/>
      </dsp:txXfrm>
    </dsp:sp>
    <dsp:sp modelId="{C0300C6E-E940-4420-AB36-89D0B7846383}">
      <dsp:nvSpPr>
        <dsp:cNvPr id="0" name=""/>
        <dsp:cNvSpPr/>
      </dsp:nvSpPr>
      <dsp:spPr>
        <a:xfrm rot="5400000">
          <a:off x="3016519" y="1447020"/>
          <a:ext cx="1515382" cy="1318382"/>
        </a:xfrm>
        <a:prstGeom prst="hexagon">
          <a:avLst>
            <a:gd name="adj" fmla="val 25000"/>
            <a:gd name="vf" fmla="val 11547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320467" y="1584667"/>
        <a:ext cx="907486" cy="1043088"/>
      </dsp:txXfrm>
    </dsp:sp>
    <dsp:sp modelId="{2D697D47-EC80-412B-856E-AE1E92DD1F91}">
      <dsp:nvSpPr>
        <dsp:cNvPr id="0" name=""/>
        <dsp:cNvSpPr/>
      </dsp:nvSpPr>
      <dsp:spPr>
        <a:xfrm rot="5400000">
          <a:off x="2307320" y="2733277"/>
          <a:ext cx="1515382" cy="1318382"/>
        </a:xfrm>
        <a:prstGeom prst="hexagon">
          <a:avLst>
            <a:gd name="adj" fmla="val 25000"/>
            <a:gd name="vf" fmla="val 11547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Employer Prescription Plan</a:t>
          </a:r>
        </a:p>
      </dsp:txBody>
      <dsp:txXfrm rot="-5400000">
        <a:off x="2611268" y="2870924"/>
        <a:ext cx="907486" cy="1043088"/>
      </dsp:txXfrm>
    </dsp:sp>
    <dsp:sp modelId="{5E01F56A-6971-4533-BE50-7F3F48D51236}">
      <dsp:nvSpPr>
        <dsp:cNvPr id="0" name=""/>
        <dsp:cNvSpPr/>
      </dsp:nvSpPr>
      <dsp:spPr>
        <a:xfrm>
          <a:off x="3764209" y="2937853"/>
          <a:ext cx="1691166" cy="90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Mail Order</a:t>
          </a:r>
        </a:p>
      </dsp:txBody>
      <dsp:txXfrm>
        <a:off x="3764209" y="2937853"/>
        <a:ext cx="1691166" cy="909229"/>
      </dsp:txXfrm>
    </dsp:sp>
    <dsp:sp modelId="{9FE54B41-EB2A-4703-9F1A-03C14E2CE1E9}">
      <dsp:nvSpPr>
        <dsp:cNvPr id="0" name=""/>
        <dsp:cNvSpPr/>
      </dsp:nvSpPr>
      <dsp:spPr>
        <a:xfrm rot="5400000">
          <a:off x="883467" y="2733277"/>
          <a:ext cx="1515382" cy="1318382"/>
        </a:xfrm>
        <a:prstGeom prst="hexagon">
          <a:avLst>
            <a:gd name="adj" fmla="val 25000"/>
            <a:gd name="vf" fmla="val 11547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87415" y="2870924"/>
        <a:ext cx="907486" cy="104308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9AAD27-AF1E-3276-F64C-E24DD3C9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C106297-72C7-0612-7611-0739473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1FD7E-7453-412A-9D9A-67248BEACEC8}" type="datetimeFigureOut">
              <a:rPr lang="en-GB" smtClean="0"/>
              <a:t>20/09/2024</a:t>
            </a:fld>
            <a:endParaRPr lang="en-GB"/>
          </a:p>
        </p:txBody>
      </p:sp>
      <p:sp>
        <p:nvSpPr>
          <p:cNvPr id="4" name="Footer Placeholder 3">
            <a:extLst>
              <a:ext uri="{FF2B5EF4-FFF2-40B4-BE49-F238E27FC236}">
                <a16:creationId xmlns:a16="http://schemas.microsoft.com/office/drawing/2014/main" id="{657DE446-DCD2-634E-6E7D-2B6CC9FA7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E7209B-478D-FE16-8BB2-A67423D4E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B360-C774-49CA-835F-5A4EA981ED5F}" type="slidenum">
              <a:rPr lang="en-GB" smtClean="0"/>
              <a:t>‹#›</a:t>
            </a:fld>
            <a:endParaRPr lang="en-GB"/>
          </a:p>
        </p:txBody>
      </p:sp>
    </p:spTree>
    <p:extLst>
      <p:ext uri="{BB962C8B-B14F-4D97-AF65-F5344CB8AC3E}">
        <p14:creationId xmlns:p14="http://schemas.microsoft.com/office/powerpoint/2010/main" val="3705006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5BF1-9CEA-4069-8947-4F338367F244}"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2C4-8DDB-4486-9682-2F893AB472AD}" type="slidenum">
              <a:rPr lang="en-GB" smtClean="0"/>
              <a:t>‹#›</a:t>
            </a:fld>
            <a:endParaRPr lang="en-GB"/>
          </a:p>
        </p:txBody>
      </p:sp>
    </p:spTree>
    <p:extLst>
      <p:ext uri="{BB962C8B-B14F-4D97-AF65-F5344CB8AC3E}">
        <p14:creationId xmlns:p14="http://schemas.microsoft.com/office/powerpoint/2010/main" val="15925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4</a:t>
            </a:fld>
            <a:endParaRPr lang="en-GB"/>
          </a:p>
        </p:txBody>
      </p:sp>
    </p:spTree>
    <p:extLst>
      <p:ext uri="{BB962C8B-B14F-4D97-AF65-F5344CB8AC3E}">
        <p14:creationId xmlns:p14="http://schemas.microsoft.com/office/powerpoint/2010/main" val="395729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37</a:t>
            </a:fld>
            <a:endParaRPr lang="en-GB"/>
          </a:p>
        </p:txBody>
      </p:sp>
    </p:spTree>
    <p:extLst>
      <p:ext uri="{BB962C8B-B14F-4D97-AF65-F5344CB8AC3E}">
        <p14:creationId xmlns:p14="http://schemas.microsoft.com/office/powerpoint/2010/main" val="272955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127591-DBB9-45B4-9091-E724E8EB4673}" type="slidenum">
              <a:rPr lang="en-US" smtClean="0"/>
              <a:t>41</a:t>
            </a:fld>
            <a:endParaRPr lang="en-US"/>
          </a:p>
        </p:txBody>
      </p:sp>
    </p:spTree>
    <p:extLst>
      <p:ext uri="{BB962C8B-B14F-4D97-AF65-F5344CB8AC3E}">
        <p14:creationId xmlns:p14="http://schemas.microsoft.com/office/powerpoint/2010/main" val="53479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127591-DBB9-45B4-9091-E724E8EB4673}" type="slidenum">
              <a:rPr lang="en-US" smtClean="0"/>
              <a:t>42</a:t>
            </a:fld>
            <a:endParaRPr lang="en-US"/>
          </a:p>
        </p:txBody>
      </p:sp>
    </p:spTree>
    <p:extLst>
      <p:ext uri="{BB962C8B-B14F-4D97-AF65-F5344CB8AC3E}">
        <p14:creationId xmlns:p14="http://schemas.microsoft.com/office/powerpoint/2010/main" val="189693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13</a:t>
            </a:fld>
            <a:endParaRPr lang="en-GB"/>
          </a:p>
        </p:txBody>
      </p:sp>
    </p:spTree>
    <p:extLst>
      <p:ext uri="{BB962C8B-B14F-4D97-AF65-F5344CB8AC3E}">
        <p14:creationId xmlns:p14="http://schemas.microsoft.com/office/powerpoint/2010/main" val="26599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17</a:t>
            </a:fld>
            <a:endParaRPr lang="en-GB"/>
          </a:p>
        </p:txBody>
      </p:sp>
    </p:spTree>
    <p:extLst>
      <p:ext uri="{BB962C8B-B14F-4D97-AF65-F5344CB8AC3E}">
        <p14:creationId xmlns:p14="http://schemas.microsoft.com/office/powerpoint/2010/main" val="255421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19</a:t>
            </a:fld>
            <a:endParaRPr lang="en-GB"/>
          </a:p>
        </p:txBody>
      </p:sp>
    </p:spTree>
    <p:extLst>
      <p:ext uri="{BB962C8B-B14F-4D97-AF65-F5344CB8AC3E}">
        <p14:creationId xmlns:p14="http://schemas.microsoft.com/office/powerpoint/2010/main" val="54010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20</a:t>
            </a:fld>
            <a:endParaRPr lang="en-GB"/>
          </a:p>
        </p:txBody>
      </p:sp>
    </p:spTree>
    <p:extLst>
      <p:ext uri="{BB962C8B-B14F-4D97-AF65-F5344CB8AC3E}">
        <p14:creationId xmlns:p14="http://schemas.microsoft.com/office/powerpoint/2010/main" val="59663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22</a:t>
            </a:fld>
            <a:endParaRPr lang="en-GB"/>
          </a:p>
        </p:txBody>
      </p:sp>
    </p:spTree>
    <p:extLst>
      <p:ext uri="{BB962C8B-B14F-4D97-AF65-F5344CB8AC3E}">
        <p14:creationId xmlns:p14="http://schemas.microsoft.com/office/powerpoint/2010/main" val="357993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127591-DBB9-45B4-9091-E724E8EB4673}" type="slidenum">
              <a:rPr lang="en-US" smtClean="0"/>
              <a:t>33</a:t>
            </a:fld>
            <a:endParaRPr lang="en-US"/>
          </a:p>
        </p:txBody>
      </p:sp>
    </p:spTree>
    <p:extLst>
      <p:ext uri="{BB962C8B-B14F-4D97-AF65-F5344CB8AC3E}">
        <p14:creationId xmlns:p14="http://schemas.microsoft.com/office/powerpoint/2010/main" val="64109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127591-DBB9-45B4-9091-E724E8EB4673}" type="slidenum">
              <a:rPr lang="en-US" smtClean="0"/>
              <a:t>34</a:t>
            </a:fld>
            <a:endParaRPr lang="en-US"/>
          </a:p>
        </p:txBody>
      </p:sp>
    </p:spTree>
    <p:extLst>
      <p:ext uri="{BB962C8B-B14F-4D97-AF65-F5344CB8AC3E}">
        <p14:creationId xmlns:p14="http://schemas.microsoft.com/office/powerpoint/2010/main" val="291043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52C4-8DDB-4486-9682-2F893AB472AD}" type="slidenum">
              <a:rPr lang="en-GB" smtClean="0"/>
              <a:t>36</a:t>
            </a:fld>
            <a:endParaRPr lang="en-GB"/>
          </a:p>
        </p:txBody>
      </p:sp>
    </p:spTree>
    <p:extLst>
      <p:ext uri="{BB962C8B-B14F-4D97-AF65-F5344CB8AC3E}">
        <p14:creationId xmlns:p14="http://schemas.microsoft.com/office/powerpoint/2010/main" val="3917914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7.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9EEC3377-B5CF-F7A7-47A6-9D63CCB1C531}"/>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609540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38772211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53961382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12932529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a:t>Polling Question </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3" name="Content Placeholder 2">
            <a:extLst>
              <a:ext uri="{FF2B5EF4-FFF2-40B4-BE49-F238E27FC236}">
                <a16:creationId xmlns:a16="http://schemas.microsoft.com/office/drawing/2014/main" id="{9E567340-E121-08CD-9FA2-8341ABE05936}"/>
              </a:ext>
            </a:extLst>
          </p:cNvPr>
          <p:cNvSpPr>
            <a:spLocks noGrp="1"/>
          </p:cNvSpPr>
          <p:nvPr>
            <p:ph idx="14"/>
          </p:nvPr>
        </p:nvSpPr>
        <p:spPr>
          <a:xfrm>
            <a:off x="1081196" y="3045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4" name="Content Placeholder 2">
            <a:extLst>
              <a:ext uri="{FF2B5EF4-FFF2-40B4-BE49-F238E27FC236}">
                <a16:creationId xmlns:a16="http://schemas.microsoft.com/office/drawing/2014/main" id="{5084377E-BD9A-FC3A-7BA4-C41C171EC7BB}"/>
              </a:ext>
            </a:extLst>
          </p:cNvPr>
          <p:cNvSpPr>
            <a:spLocks noGrp="1"/>
          </p:cNvSpPr>
          <p:nvPr>
            <p:ph idx="15"/>
          </p:nvPr>
        </p:nvSpPr>
        <p:spPr>
          <a:xfrm>
            <a:off x="1081196" y="3807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B8CD8FFC-0F5C-E1E4-9F2D-CE643348E56C}"/>
              </a:ext>
            </a:extLst>
          </p:cNvPr>
          <p:cNvSpPr>
            <a:spLocks noGrp="1"/>
          </p:cNvSpPr>
          <p:nvPr>
            <p:ph idx="16"/>
          </p:nvPr>
        </p:nvSpPr>
        <p:spPr>
          <a:xfrm>
            <a:off x="1081196" y="4565110"/>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E69908CF-4A58-B98F-0684-0653CEAB422C}"/>
              </a:ext>
            </a:extLst>
          </p:cNvPr>
          <p:cNvSpPr>
            <a:spLocks noGrp="1"/>
          </p:cNvSpPr>
          <p:nvPr>
            <p:ph idx="17"/>
          </p:nvPr>
        </p:nvSpPr>
        <p:spPr>
          <a:xfrm>
            <a:off x="1081196" y="5344408"/>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1" name="TextBox 10">
            <a:extLst>
              <a:ext uri="{FF2B5EF4-FFF2-40B4-BE49-F238E27FC236}">
                <a16:creationId xmlns:a16="http://schemas.microsoft.com/office/drawing/2014/main" id="{B06DE669-44CC-23A2-4012-01F61F05385E}"/>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A</a:t>
            </a:r>
          </a:p>
        </p:txBody>
      </p:sp>
      <p:sp>
        <p:nvSpPr>
          <p:cNvPr id="12" name="TextBox 11">
            <a:extLst>
              <a:ext uri="{FF2B5EF4-FFF2-40B4-BE49-F238E27FC236}">
                <a16:creationId xmlns:a16="http://schemas.microsoft.com/office/drawing/2014/main" id="{C55E47C8-1C2F-E6D7-E63B-EFB192BE647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B</a:t>
            </a:r>
          </a:p>
        </p:txBody>
      </p:sp>
      <p:sp>
        <p:nvSpPr>
          <p:cNvPr id="13" name="TextBox 12">
            <a:extLst>
              <a:ext uri="{FF2B5EF4-FFF2-40B4-BE49-F238E27FC236}">
                <a16:creationId xmlns:a16="http://schemas.microsoft.com/office/drawing/2014/main" id="{08DE554B-BF88-7DDE-C70E-637A2218AC5C}"/>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C</a:t>
            </a:r>
          </a:p>
        </p:txBody>
      </p:sp>
      <p:sp>
        <p:nvSpPr>
          <p:cNvPr id="14" name="TextBox 13">
            <a:extLst>
              <a:ext uri="{FF2B5EF4-FFF2-40B4-BE49-F238E27FC236}">
                <a16:creationId xmlns:a16="http://schemas.microsoft.com/office/drawing/2014/main" id="{096FCDE2-43DD-603C-74F8-EE88BC62A73A}"/>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D</a:t>
            </a:r>
          </a:p>
        </p:txBody>
      </p:sp>
      <p:cxnSp>
        <p:nvCxnSpPr>
          <p:cNvPr id="16" name="Straight Connector 15">
            <a:extLst>
              <a:ext uri="{FF2B5EF4-FFF2-40B4-BE49-F238E27FC236}">
                <a16:creationId xmlns:a16="http://schemas.microsoft.com/office/drawing/2014/main" id="{8EB70BC5-F3EC-0ABE-E641-AC1A676E5ED1}"/>
              </a:ext>
            </a:extLst>
          </p:cNvPr>
          <p:cNvCxnSpPr>
            <a:cxnSpLocks/>
          </p:cNvCxnSpPr>
          <p:nvPr userDrawn="1"/>
        </p:nvCxnSpPr>
        <p:spPr>
          <a:xfrm>
            <a:off x="890492" y="3075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2DDA0-194C-DC16-B4D0-3517B4372521}"/>
              </a:ext>
            </a:extLst>
          </p:cNvPr>
          <p:cNvCxnSpPr>
            <a:cxnSpLocks/>
          </p:cNvCxnSpPr>
          <p:nvPr userDrawn="1"/>
        </p:nvCxnSpPr>
        <p:spPr>
          <a:xfrm>
            <a:off x="890492" y="3837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3CF90F-3CB7-2250-AAE6-90B93FB3656E}"/>
              </a:ext>
            </a:extLst>
          </p:cNvPr>
          <p:cNvCxnSpPr>
            <a:cxnSpLocks/>
          </p:cNvCxnSpPr>
          <p:nvPr userDrawn="1"/>
        </p:nvCxnSpPr>
        <p:spPr>
          <a:xfrm>
            <a:off x="890492" y="4595231"/>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ACA0F2-D67A-52AB-1ABB-249F34369D32}"/>
              </a:ext>
            </a:extLst>
          </p:cNvPr>
          <p:cNvCxnSpPr>
            <a:cxnSpLocks/>
          </p:cNvCxnSpPr>
          <p:nvPr userDrawn="1"/>
        </p:nvCxnSpPr>
        <p:spPr>
          <a:xfrm>
            <a:off x="890492" y="5374529"/>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09286504-E381-4EB7-88E0-7407FCDF4BA5}"/>
              </a:ext>
            </a:extLst>
          </p:cNvPr>
          <p:cNvSpPr>
            <a:spLocks noGrp="1"/>
          </p:cNvSpPr>
          <p:nvPr>
            <p:ph idx="18"/>
          </p:nvPr>
        </p:nvSpPr>
        <p:spPr>
          <a:xfrm>
            <a:off x="304799" y="1264327"/>
            <a:ext cx="11587163" cy="1414236"/>
          </a:xfrm>
          <a:solidFill>
            <a:schemeClr val="bg2"/>
          </a:solidFill>
          <a:ln>
            <a:solidFill>
              <a:schemeClr val="bg1"/>
            </a:solidFill>
          </a:ln>
        </p:spPr>
        <p:txBody>
          <a:bodyPr lIns="91440" tIns="91440" rIns="91440" bIns="91440" anchor="t" anchorCtr="0">
            <a:normAutofit/>
          </a:bodyPr>
          <a:lstStyle>
            <a:lvl1pPr marL="0" indent="0">
              <a:spcAft>
                <a:spcPts val="300"/>
              </a:spcAft>
              <a:buNone/>
              <a:defRPr sz="1800" b="0">
                <a:solidFill>
                  <a:schemeClr val="tx2"/>
                </a:solidFill>
              </a:defRPr>
            </a:lvl1pPr>
            <a:lvl2pPr>
              <a:spcAft>
                <a:spcPts val="300"/>
              </a:spcAft>
              <a:defRPr/>
            </a:lvl2pPr>
          </a:lstStyle>
          <a:p>
            <a:pPr lvl="0"/>
            <a:r>
              <a:rPr lang="en-US"/>
              <a:t>Click to edit Master text styles</a:t>
            </a:r>
          </a:p>
        </p:txBody>
      </p:sp>
    </p:spTree>
    <p:extLst>
      <p:ext uri="{BB962C8B-B14F-4D97-AF65-F5344CB8AC3E}">
        <p14:creationId xmlns:p14="http://schemas.microsoft.com/office/powerpoint/2010/main" val="163729893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9490268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13789213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_Generic cover with supergraphic_7">
    <p:bg>
      <p:bgPr>
        <a:solidFill>
          <a:schemeClr val="tx2"/>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29990205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3" name="Picture 2" descr="Blue letters on a black background&#10;&#10;Description automatically generated">
            <a:extLst>
              <a:ext uri="{FF2B5EF4-FFF2-40B4-BE49-F238E27FC236}">
                <a16:creationId xmlns:a16="http://schemas.microsoft.com/office/drawing/2014/main" id="{C3CAA347-8EDA-E6FA-B076-B1818DCDB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95263359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4" name="Picture 3">
            <a:extLst>
              <a:ext uri="{FF2B5EF4-FFF2-40B4-BE49-F238E27FC236}">
                <a16:creationId xmlns:a16="http://schemas.microsoft.com/office/drawing/2014/main" id="{088E5A72-05D0-F5DE-2AB4-779A716582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749554843"/>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378B7AD8-4B2C-C178-8F79-762B377839E5}"/>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5627969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5" name="Picture 4" descr="A road with a yellow car on it&#10;&#10;Description automatically generated">
            <a:extLst>
              <a:ext uri="{FF2B5EF4-FFF2-40B4-BE49-F238E27FC236}">
                <a16:creationId xmlns:a16="http://schemas.microsoft.com/office/drawing/2014/main" id="{266864DD-111B-34A2-FAE7-BFC9A232C4E1}"/>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userDrawn="1"/>
        </p:nvSpPr>
        <p:spPr>
          <a:xfrm>
            <a:off x="3178788" y="325925"/>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712733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7" name="Picture 6" descr="A close up of a building&#10;&#10;Description automatically generated">
            <a:extLst>
              <a:ext uri="{FF2B5EF4-FFF2-40B4-BE49-F238E27FC236}">
                <a16:creationId xmlns:a16="http://schemas.microsoft.com/office/drawing/2014/main" id="{31FD7D90-5A61-F285-DAED-06DF23FCBC85}"/>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userDrawn="1"/>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9186484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82309636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6">
    <p:spTree>
      <p:nvGrpSpPr>
        <p:cNvPr id="1" name=""/>
        <p:cNvGrpSpPr/>
        <p:nvPr/>
      </p:nvGrpSpPr>
      <p:grpSpPr>
        <a:xfrm>
          <a:off x="0" y="0"/>
          <a:ext cx="0" cy="0"/>
          <a:chOff x="0" y="0"/>
          <a:chExt cx="0" cy="0"/>
        </a:xfrm>
      </p:grpSpPr>
      <p:pic>
        <p:nvPicPr>
          <p:cNvPr id="5" name="Picture 4" descr="A person looking up to the sky&#10;&#10;Description automatically generated">
            <a:extLst>
              <a:ext uri="{FF2B5EF4-FFF2-40B4-BE49-F238E27FC236}">
                <a16:creationId xmlns:a16="http://schemas.microsoft.com/office/drawing/2014/main" id="{40A0E0A9-4DA9-DCEA-1194-876B96700FAC}"/>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userDrawn="1"/>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6642557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person looking up to the sky&#10;&#10;Description automatically generated">
            <a:extLst>
              <a:ext uri="{FF2B5EF4-FFF2-40B4-BE49-F238E27FC236}">
                <a16:creationId xmlns:a16="http://schemas.microsoft.com/office/drawing/2014/main" id="{1D259371-31E1-0130-2E5A-48D074406840}"/>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4220608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7">
    <p:bg>
      <p:bgPr>
        <a:solidFill>
          <a:schemeClr val="accent3"/>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781103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45185007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84276006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noProof="0"/>
              <a:t>Agenda</a:t>
            </a:r>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noProof="0"/>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303663BA-E9C1-01A6-B24F-0580859C78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9" name="Slide Number Placeholder 5">
            <a:extLst>
              <a:ext uri="{FF2B5EF4-FFF2-40B4-BE49-F238E27FC236}">
                <a16:creationId xmlns:a16="http://schemas.microsoft.com/office/drawing/2014/main" id="{0F5E29FC-9039-53D4-BFF3-69BACC2E73A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C0F18BE8-FAF9-F6F2-1085-B00E5E90229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3733523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01491615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1164096849"/>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40315036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7755261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24459045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199895780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157184771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393106412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2871451260"/>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154840720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34654086"/>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EF33E5EC-F505-F130-9822-B117171C349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157892CE-5D7F-B684-EF3C-B936307D26E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FF9E5A83-3496-D81F-8D3F-CCC80B5445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396747251"/>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84156324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F4D1E4-CD12-06AB-39B8-8AB10C4C358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97D39D32-5C11-9111-E101-953489B396A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C70087C-F26D-1EE6-6AA1-9C022617FCE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24628050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4F367CDA-715F-643B-8BB8-FC40F8729BB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36D607AC-AFF4-B4E2-C3FC-EEABABEC4C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268CD464-038B-FB7A-38C1-B8C845CF7F4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5400895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30645141"/>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0F8CEC-9EB8-B737-67D2-6706761075F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19D869A1-B2C0-0D83-882E-9A8D825EF12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DFBD64B-5922-1815-793B-32F77D92E09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060099885"/>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04868314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162567911"/>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166568870"/>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91535277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585843767"/>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E9C0D843-611C-AEE2-7B25-5B8F77AFD25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A0359F69-68D4-0430-A743-9771F528752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83DB13C1-EEB9-65C2-72E3-C9B97FD6B09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63697073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22451613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Footer Placeholder 4">
            <a:extLst>
              <a:ext uri="{FF2B5EF4-FFF2-40B4-BE49-F238E27FC236}">
                <a16:creationId xmlns:a16="http://schemas.microsoft.com/office/drawing/2014/main" id="{270161F5-8754-23F8-6D5B-B17E6399880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C2695FF0-35A2-BFA3-6A01-97A850C715B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4D1F3A33-9CCB-B522-9B84-9305E382A7A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51341801"/>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ooter Placeholder 4">
            <a:extLst>
              <a:ext uri="{FF2B5EF4-FFF2-40B4-BE49-F238E27FC236}">
                <a16:creationId xmlns:a16="http://schemas.microsoft.com/office/drawing/2014/main" id="{8ED79A0C-64A3-58CB-EE50-ECA8FCECBD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4DC27E1F-EE05-1406-572E-EA8B84B0F48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4F019325-F72F-E079-7A94-8A8E192DC26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0287796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577181732"/>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a:xfrm>
            <a:off x="1200036" y="6417000"/>
            <a:ext cx="6069127" cy="270000"/>
          </a:xfrm>
          <a:prstGeom prst="rect">
            <a:avLst/>
          </a:prstGeom>
        </p:spPr>
        <p:txBody>
          <a:bodyPr/>
          <a:lstStyle/>
          <a:p>
            <a:r>
              <a:rPr lang="en-US" noProof="0"/>
              <a:t>Title</a:t>
            </a:r>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0" name="Footer Placeholder 4">
            <a:extLst>
              <a:ext uri="{FF2B5EF4-FFF2-40B4-BE49-F238E27FC236}">
                <a16:creationId xmlns:a16="http://schemas.microsoft.com/office/drawing/2014/main" id="{B21D4792-FF37-C6D9-6EE2-5D320D2A9219}"/>
              </a:ext>
            </a:extLst>
          </p:cNvPr>
          <p:cNvSpPr txBox="1">
            <a:spLocks/>
          </p:cNvSpPr>
          <p:nvPr userDrawn="1"/>
        </p:nvSpPr>
        <p:spPr>
          <a:xfrm>
            <a:off x="1200037" y="6417000"/>
            <a:ext cx="4895964"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Title</a:t>
            </a:r>
          </a:p>
        </p:txBody>
      </p:sp>
      <p:sp>
        <p:nvSpPr>
          <p:cNvPr id="12" name="Slide Number Placeholder 5">
            <a:extLst>
              <a:ext uri="{FF2B5EF4-FFF2-40B4-BE49-F238E27FC236}">
                <a16:creationId xmlns:a16="http://schemas.microsoft.com/office/drawing/2014/main" id="{01593323-9A9A-3191-4F29-5E955FA2C3B5}"/>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77E5AD66-EE47-95C9-88F8-52E8CDADBA29}"/>
              </a:ext>
            </a:extLst>
          </p:cNvPr>
          <p:cNvSpPr txBox="1">
            <a:spLocks/>
          </p:cNvSpPr>
          <p:nvPr userDrawn="1"/>
        </p:nvSpPr>
        <p:spPr>
          <a:xfrm>
            <a:off x="6237601" y="6417000"/>
            <a:ext cx="126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Date</a:t>
            </a:r>
          </a:p>
        </p:txBody>
      </p:sp>
    </p:spTree>
    <p:extLst>
      <p:ext uri="{BB962C8B-B14F-4D97-AF65-F5344CB8AC3E}">
        <p14:creationId xmlns:p14="http://schemas.microsoft.com/office/powerpoint/2010/main" val="3023979136"/>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Footer Placeholder 4">
            <a:extLst>
              <a:ext uri="{FF2B5EF4-FFF2-40B4-BE49-F238E27FC236}">
                <a16:creationId xmlns:a16="http://schemas.microsoft.com/office/drawing/2014/main" id="{094D5A7D-16A7-37E5-715C-DF1DC5152C7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20E0B247-7CD4-755A-0FEB-D726B00E582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219104CE-F85B-66A9-B531-B33D0E8381E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163310601"/>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a:t>Click icon to add picture</a:t>
            </a:r>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608744927"/>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Footer Placeholder 4">
            <a:extLst>
              <a:ext uri="{FF2B5EF4-FFF2-40B4-BE49-F238E27FC236}">
                <a16:creationId xmlns:a16="http://schemas.microsoft.com/office/drawing/2014/main" id="{AB4995A2-A6FE-E034-D996-0B7D5F4198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1" name="Slide Number Placeholder 5">
            <a:extLst>
              <a:ext uri="{FF2B5EF4-FFF2-40B4-BE49-F238E27FC236}">
                <a16:creationId xmlns:a16="http://schemas.microsoft.com/office/drawing/2014/main" id="{BED5DB04-6401-9280-DABB-80755A8CA3D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2" name="Date Placeholder 3">
            <a:extLst>
              <a:ext uri="{FF2B5EF4-FFF2-40B4-BE49-F238E27FC236}">
                <a16:creationId xmlns:a16="http://schemas.microsoft.com/office/drawing/2014/main" id="{3540EC4B-A463-25E7-7FE9-9C2DD138B02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68402146"/>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86492039-151D-91F6-A74A-6E937BAE856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509D5275-2778-AA04-EDA0-9F763DC987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B152F02A-A769-49A2-6263-506D5D9291C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3734728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313272793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noProof="0"/>
              <a:t>Click icon to add picture</a:t>
            </a:r>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noProof="0"/>
              <a:t>Click icon to add picture</a:t>
            </a:r>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259853163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noProof="0"/>
              <a:t>Click icon to add picture</a:t>
            </a:r>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3389600588"/>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noProof="0"/>
              <a:t>Click icon to add picture</a:t>
            </a:r>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0526856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noProof="0"/>
              <a:t>Click icon to add picture</a:t>
            </a:r>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noProof="0"/>
              <a:t>Click icon to add picture</a:t>
            </a:r>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noProof="0"/>
              <a:t>Click icon to add picture</a:t>
            </a:r>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noProof="0"/>
              <a:t>Click icon to add picture</a:t>
            </a:r>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noProof="0"/>
              <a:t>Click icon to add picture</a:t>
            </a:r>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38118075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650293757"/>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noProof="0"/>
              <a:t>Click icon to add picture</a:t>
            </a:r>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noProof="0"/>
              <a:t>Click icon to add picture</a:t>
            </a:r>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noProof="0"/>
              <a:t>Click icon to add picture</a:t>
            </a:r>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noProof="0"/>
              <a:t>Click icon to add picture</a:t>
            </a:r>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noProof="0"/>
              <a:t>Click icon to add picture</a:t>
            </a:r>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348835848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noProof="0"/>
              <a:t>Click to edit Master text styles</a:t>
            </a:r>
          </a:p>
        </p:txBody>
      </p:sp>
      <p:sp>
        <p:nvSpPr>
          <p:cNvPr id="6" name="Footer Placeholder 4">
            <a:extLst>
              <a:ext uri="{FF2B5EF4-FFF2-40B4-BE49-F238E27FC236}">
                <a16:creationId xmlns:a16="http://schemas.microsoft.com/office/drawing/2014/main" id="{816F2F9F-FE1F-C0EE-7E47-104DA4A46E8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180FF724-9881-411C-178F-AE3E9066742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25EB55E5-3BB2-C20D-D2C4-1582485C35B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915671350"/>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69106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Footer Placeholder 4">
            <a:extLst>
              <a:ext uri="{FF2B5EF4-FFF2-40B4-BE49-F238E27FC236}">
                <a16:creationId xmlns:a16="http://schemas.microsoft.com/office/drawing/2014/main" id="{C80AF953-B478-7206-B1DA-F9FCE66D6B9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35B598B2-12C2-59DD-F69E-2F79AB9875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1" name="Date Placeholder 3">
            <a:extLst>
              <a:ext uri="{FF2B5EF4-FFF2-40B4-BE49-F238E27FC236}">
                <a16:creationId xmlns:a16="http://schemas.microsoft.com/office/drawing/2014/main" id="{CF15531E-E81D-0ADC-F861-26088F44C3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40637591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Tree>
    <p:extLst>
      <p:ext uri="{BB962C8B-B14F-4D97-AF65-F5344CB8AC3E}">
        <p14:creationId xmlns:p14="http://schemas.microsoft.com/office/powerpoint/2010/main" val="299087371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4">
            <a:extLst>
              <a:ext uri="{FF2B5EF4-FFF2-40B4-BE49-F238E27FC236}">
                <a16:creationId xmlns:a16="http://schemas.microsoft.com/office/drawing/2014/main" id="{2C382CE7-813C-CF83-950D-B8E054F65B68}"/>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
        <p:nvSpPr>
          <p:cNvPr id="10" name="Footer Placeholder 4">
            <a:extLst>
              <a:ext uri="{FF2B5EF4-FFF2-40B4-BE49-F238E27FC236}">
                <a16:creationId xmlns:a16="http://schemas.microsoft.com/office/drawing/2014/main" id="{2DCFD000-895F-6D7A-CD09-4F42E65C982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6BAB8353-272A-2B02-F881-CCC384F7BA6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7E4F901-0212-CE0A-F877-400A3C63EF3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294987310"/>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80927402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72993067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6103938"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6103938"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6103938"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Footer Placeholder 4">
            <a:extLst>
              <a:ext uri="{FF2B5EF4-FFF2-40B4-BE49-F238E27FC236}">
                <a16:creationId xmlns:a16="http://schemas.microsoft.com/office/drawing/2014/main" id="{A1073B1F-9E58-C416-F841-BA23FC72C65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7" name="Slide Number Placeholder 5">
            <a:extLst>
              <a:ext uri="{FF2B5EF4-FFF2-40B4-BE49-F238E27FC236}">
                <a16:creationId xmlns:a16="http://schemas.microsoft.com/office/drawing/2014/main" id="{90822775-15E0-7C69-A3CB-2C72092D5CD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1E3A96DF-A0FD-7DCA-A096-3196C107D1F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597338285"/>
      </p:ext>
    </p:extLst>
  </p:cSld>
  <p:clrMapOvr>
    <a:masterClrMapping/>
  </p:clrMapOvr>
  <p:transition>
    <p:fade/>
  </p:transition>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4153694"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4153694"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4153694"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noChangeAspect="1"/>
          </p:cNvSpPr>
          <p:nvPr>
            <p:ph type="pic" sz="quarter" idx="42"/>
          </p:nvPr>
        </p:nvSpPr>
        <p:spPr>
          <a:xfrm>
            <a:off x="8001001"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noChangeAspect="1"/>
          </p:cNvSpPr>
          <p:nvPr>
            <p:ph type="pic" sz="quarter" idx="45"/>
          </p:nvPr>
        </p:nvSpPr>
        <p:spPr>
          <a:xfrm>
            <a:off x="8001001"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noChangeAspect="1"/>
          </p:cNvSpPr>
          <p:nvPr>
            <p:ph type="pic" sz="quarter" idx="48"/>
          </p:nvPr>
        </p:nvSpPr>
        <p:spPr>
          <a:xfrm>
            <a:off x="8001001"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5" name="Footer Placeholder 4">
            <a:extLst>
              <a:ext uri="{FF2B5EF4-FFF2-40B4-BE49-F238E27FC236}">
                <a16:creationId xmlns:a16="http://schemas.microsoft.com/office/drawing/2014/main" id="{21B39BF6-CEBC-E7EF-DC01-7AB67F49FC4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36" name="Slide Number Placeholder 5">
            <a:extLst>
              <a:ext uri="{FF2B5EF4-FFF2-40B4-BE49-F238E27FC236}">
                <a16:creationId xmlns:a16="http://schemas.microsoft.com/office/drawing/2014/main" id="{470D5808-CBDA-E504-FC55-ADA9B7B9C200}"/>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
        <p:nvSpPr>
          <p:cNvPr id="37" name="Date Placeholder 3">
            <a:extLst>
              <a:ext uri="{FF2B5EF4-FFF2-40B4-BE49-F238E27FC236}">
                <a16:creationId xmlns:a16="http://schemas.microsoft.com/office/drawing/2014/main" id="{ABFEDE30-C751-8AE6-C6C3-4DAFB147F0B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56488651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1032507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913019745"/>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17" name="Picture Placeholder 10">
            <a:extLst>
              <a:ext uri="{FF2B5EF4-FFF2-40B4-BE49-F238E27FC236}">
                <a16:creationId xmlns:a16="http://schemas.microsoft.com/office/drawing/2014/main" id="{60516244-1DBC-D2C0-E79A-2036911E6A1C}"/>
              </a:ext>
            </a:extLst>
          </p:cNvPr>
          <p:cNvSpPr>
            <a:spLocks noGrp="1" noChangeAspect="1"/>
          </p:cNvSpPr>
          <p:nvPr>
            <p:ph type="pic" sz="quarter" idx="30"/>
          </p:nvPr>
        </p:nvSpPr>
        <p:spPr>
          <a:xfrm>
            <a:off x="306388" y="3429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Footer Placeholder 4">
            <a:extLst>
              <a:ext uri="{FF2B5EF4-FFF2-40B4-BE49-F238E27FC236}">
                <a16:creationId xmlns:a16="http://schemas.microsoft.com/office/drawing/2014/main" id="{BF537CD1-2D3C-56D4-3FBA-7820C619C8D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9DA5FFFE-3BBD-5D54-603D-579C2A6A439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ED819B05-9363-6516-1B6E-3E24E05FC38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946821804"/>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307717870"/>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6243F8CA-541B-AD28-3075-5382CB908A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772483EF-5F25-BF1E-E3A3-382D15A4EF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63BC9E6F-FA12-E01B-6102-BF8AC51A4F2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508188582"/>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4" name="Footer Placeholder 4">
            <a:extLst>
              <a:ext uri="{FF2B5EF4-FFF2-40B4-BE49-F238E27FC236}">
                <a16:creationId xmlns:a16="http://schemas.microsoft.com/office/drawing/2014/main" id="{E4F760E3-2DB0-6889-28FB-1F8641C92E8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5" name="Slide Number Placeholder 5">
            <a:extLst>
              <a:ext uri="{FF2B5EF4-FFF2-40B4-BE49-F238E27FC236}">
                <a16:creationId xmlns:a16="http://schemas.microsoft.com/office/drawing/2014/main" id="{8C1CAF93-394D-AC0F-F65B-D785A6C418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6" name="Date Placeholder 3">
            <a:extLst>
              <a:ext uri="{FF2B5EF4-FFF2-40B4-BE49-F238E27FC236}">
                <a16:creationId xmlns:a16="http://schemas.microsoft.com/office/drawing/2014/main" id="{78669013-E330-19CA-6A21-AE3063953B0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24885078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US" noProof="0"/>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7" name="Footer Placeholder 4">
            <a:extLst>
              <a:ext uri="{FF2B5EF4-FFF2-40B4-BE49-F238E27FC236}">
                <a16:creationId xmlns:a16="http://schemas.microsoft.com/office/drawing/2014/main" id="{7076009B-5CC2-8157-0D45-3827EBBCEB3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8" name="Slide Number Placeholder 5">
            <a:extLst>
              <a:ext uri="{FF2B5EF4-FFF2-40B4-BE49-F238E27FC236}">
                <a16:creationId xmlns:a16="http://schemas.microsoft.com/office/drawing/2014/main" id="{A65E7900-FC66-72DF-0216-B78231E3B9C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9" name="Date Placeholder 3">
            <a:extLst>
              <a:ext uri="{FF2B5EF4-FFF2-40B4-BE49-F238E27FC236}">
                <a16:creationId xmlns:a16="http://schemas.microsoft.com/office/drawing/2014/main" id="{FE07C9B7-0E5C-2537-72C2-F82DFB4CF4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908295560"/>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5" name="Footer Placeholder 4">
            <a:extLst>
              <a:ext uri="{FF2B5EF4-FFF2-40B4-BE49-F238E27FC236}">
                <a16:creationId xmlns:a16="http://schemas.microsoft.com/office/drawing/2014/main" id="{1F3117F7-2FED-8BED-34E3-F8F8D161B9D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A2F1BDDD-72AF-A577-1B27-229E043B2D6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28C1524A-2682-C7A5-03D5-1D51F7DB2CF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59773981"/>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1757284A-C459-3E75-B549-08B8B9F7036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8" name="Slide Number Placeholder 5">
            <a:extLst>
              <a:ext uri="{FF2B5EF4-FFF2-40B4-BE49-F238E27FC236}">
                <a16:creationId xmlns:a16="http://schemas.microsoft.com/office/drawing/2014/main" id="{B70E0084-689D-E87B-C860-BCDB15B709A6}"/>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9" name="Date Placeholder 3">
            <a:extLst>
              <a:ext uri="{FF2B5EF4-FFF2-40B4-BE49-F238E27FC236}">
                <a16:creationId xmlns:a16="http://schemas.microsoft.com/office/drawing/2014/main" id="{A3CE0CA6-2757-0729-3A8D-9EFC5D604CA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711080771"/>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9" name="Footer Placeholder 4">
            <a:extLst>
              <a:ext uri="{FF2B5EF4-FFF2-40B4-BE49-F238E27FC236}">
                <a16:creationId xmlns:a16="http://schemas.microsoft.com/office/drawing/2014/main" id="{01DC8478-714C-B8B5-BF54-147F2964F90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031C110C-F1BC-C7B0-81B8-7A011A2242A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0AFC0D8F-1F72-F9AC-FF25-855F6422C1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73091730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1" name="Footer Placeholder 4">
            <a:extLst>
              <a:ext uri="{FF2B5EF4-FFF2-40B4-BE49-F238E27FC236}">
                <a16:creationId xmlns:a16="http://schemas.microsoft.com/office/drawing/2014/main" id="{D23D725A-1F83-740A-5C4B-20E9097B3CD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2" name="Slide Number Placeholder 5">
            <a:extLst>
              <a:ext uri="{FF2B5EF4-FFF2-40B4-BE49-F238E27FC236}">
                <a16:creationId xmlns:a16="http://schemas.microsoft.com/office/drawing/2014/main" id="{BD6D447C-2FB8-2AAE-3868-D755B78FEFEF}"/>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18904023-23FC-88BD-1B41-A3F1F1B839D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884546322"/>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sp>
        <p:nvSpPr>
          <p:cNvPr id="14" name="Footer Placeholder 4">
            <a:extLst>
              <a:ext uri="{FF2B5EF4-FFF2-40B4-BE49-F238E27FC236}">
                <a16:creationId xmlns:a16="http://schemas.microsoft.com/office/drawing/2014/main" id="{80CD6EA9-0FB1-3E51-A102-2673B9B7AC0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7" name="Slide Number Placeholder 5">
            <a:extLst>
              <a:ext uri="{FF2B5EF4-FFF2-40B4-BE49-F238E27FC236}">
                <a16:creationId xmlns:a16="http://schemas.microsoft.com/office/drawing/2014/main" id="{C8147A60-9F42-2FBA-B30B-947125FB62F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8" name="Date Placeholder 3">
            <a:extLst>
              <a:ext uri="{FF2B5EF4-FFF2-40B4-BE49-F238E27FC236}">
                <a16:creationId xmlns:a16="http://schemas.microsoft.com/office/drawing/2014/main" id="{85ADF337-D867-C746-9065-8291B7F2D47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1010633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a:t>Click icon to add picture</a:t>
            </a:r>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336214639"/>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87E58F99-2D84-6487-C6CD-C3D33261036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0411987F-2D77-E615-7E4F-B44C9356039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F5193B29-0A78-78A1-A18E-33E8616E231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7297900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67A244B0-1E1C-08D2-DD92-B1B1F61B227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91160AB3-9039-9C14-CDBE-7146318D6F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2C8B4B70-0E86-5F58-61F4-AB9A2AC03B3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04528215"/>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1F59BBE9-70A1-E073-46D9-AC515C7F622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5B63A91B-AB9F-1950-4CF5-C8D3E818372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3C9849A0-C925-B350-9138-D397816BD0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0606221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t>Forvis</a:t>
            </a:r>
            <a:r>
              <a:rPr lang="en-US" b="1" noProof="0"/>
              <a:t> Mazars</a:t>
            </a:r>
          </a:p>
        </p:txBody>
      </p:sp>
      <p:pic>
        <p:nvPicPr>
          <p:cNvPr id="14" name="Picture 13" descr="Blue letters on a black background&#10;&#10;Description automatically generated">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3" name="TextBox 2">
            <a:extLst>
              <a:ext uri="{FF2B5EF4-FFF2-40B4-BE49-F238E27FC236}">
                <a16:creationId xmlns:a16="http://schemas.microsoft.com/office/drawing/2014/main" id="{38D062A6-3844-1A44-17C0-20DFB79ED93C}"/>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tx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err="1">
                <a:solidFill>
                  <a:schemeClr val="tx1"/>
                </a:solidFill>
                <a:effectLst/>
                <a:latin typeface="+mj-lt"/>
                <a:cs typeface="Times New Roman" panose="02020603050405020304" pitchFamily="18" charset="0"/>
              </a:rPr>
              <a:t>Forvis</a:t>
            </a:r>
            <a:r>
              <a:rPr lang="en-US" sz="1000" kern="100" noProof="0">
                <a:solidFill>
                  <a:schemeClr val="tx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tx1"/>
                </a:solidFill>
                <a:effectLst/>
                <a:latin typeface="+mj-lt"/>
                <a:cs typeface="Times New Roman" panose="02020603050405020304" pitchFamily="18" charset="0"/>
              </a:rPr>
            </a:br>
            <a:r>
              <a:rPr lang="en-US" sz="1000" kern="100" noProof="0">
                <a:solidFill>
                  <a:schemeClr val="tx1"/>
                </a:solidFill>
                <a:effectLst/>
                <a:latin typeface="+mj-lt"/>
                <a:cs typeface="Times New Roman" panose="02020603050405020304" pitchFamily="18" charset="0"/>
              </a:rPr>
              <a:t>or without changes in industry information and legal authorities.</a:t>
            </a:r>
            <a:endParaRPr lang="en-US" sz="1000" kern="100" noProof="0">
              <a:solidFill>
                <a:schemeClr val="tx1"/>
              </a:solidFill>
              <a:effectLst/>
              <a:latin typeface="+mj-lt"/>
              <a:ea typeface="Aptos" panose="020B0004020202020204" pitchFamily="34"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tx1"/>
                </a:solidFill>
              </a:rPr>
              <a:t>© 2024 </a:t>
            </a:r>
            <a:r>
              <a:rPr lang="en-US" sz="1000" noProof="0" err="1">
                <a:solidFill>
                  <a:schemeClr val="tx1"/>
                </a:solidFill>
              </a:rPr>
              <a:t>Forvis</a:t>
            </a:r>
            <a:r>
              <a:rPr lang="en-US" sz="1000" noProof="0">
                <a:solidFill>
                  <a:schemeClr val="tx1"/>
                </a:solidFill>
              </a:rPr>
              <a:t> Mazars, LLP. All rights reserved.</a:t>
            </a:r>
          </a:p>
        </p:txBody>
      </p:sp>
    </p:spTree>
    <p:extLst>
      <p:ext uri="{BB962C8B-B14F-4D97-AF65-F5344CB8AC3E}">
        <p14:creationId xmlns:p14="http://schemas.microsoft.com/office/powerpoint/2010/main" val="9679321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TextBox 7">
            <a:extLst>
              <a:ext uri="{FF2B5EF4-FFF2-40B4-BE49-F238E27FC236}">
                <a16:creationId xmlns:a16="http://schemas.microsoft.com/office/drawing/2014/main" id="{6CC55EC4-D6F3-B498-106B-6ABFAF26BB06}"/>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err="1">
                <a:solidFill>
                  <a:schemeClr val="bg1"/>
                </a:solidFill>
                <a:effectLst/>
                <a:latin typeface="+mj-lt"/>
                <a:cs typeface="Times New Roman" panose="02020603050405020304" pitchFamily="18" charset="0"/>
              </a:rPr>
              <a:t>Forvis</a:t>
            </a:r>
            <a:r>
              <a:rPr lang="en-US" sz="1000" kern="100" noProof="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bg1"/>
                </a:solidFill>
                <a:effectLst/>
                <a:latin typeface="+mj-lt"/>
                <a:cs typeface="Times New Roman" panose="02020603050405020304" pitchFamily="18" charset="0"/>
              </a:rPr>
            </a:br>
            <a:r>
              <a:rPr lang="en-US" sz="1000" kern="100" noProof="0">
                <a:solidFill>
                  <a:schemeClr val="bg1"/>
                </a:solidFill>
                <a:effectLst/>
                <a:latin typeface="+mj-lt"/>
                <a:cs typeface="Times New Roman" panose="02020603050405020304" pitchFamily="18" charset="0"/>
              </a:rPr>
              <a:t>or without changes in industry information and legal authorities.</a:t>
            </a:r>
            <a:endParaRPr lang="en-US" sz="1000" kern="100" noProof="0">
              <a:solidFill>
                <a:schemeClr val="bg1"/>
              </a:solidFill>
              <a:effectLst/>
              <a:latin typeface="+mj-lt"/>
              <a:ea typeface="Aptos" panose="020B0004020202020204" pitchFamily="34"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35C88522-8DF1-4607-A4E2-5B0EF73CC98B}"/>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bg1"/>
                </a:solidFill>
              </a:rPr>
              <a:t>© 2024 </a:t>
            </a:r>
            <a:r>
              <a:rPr lang="en-US" sz="1000" noProof="0" err="1">
                <a:solidFill>
                  <a:schemeClr val="bg1"/>
                </a:solidFill>
              </a:rPr>
              <a:t>Forvis</a:t>
            </a:r>
            <a:r>
              <a:rPr lang="en-US" sz="1000" noProof="0">
                <a:solidFill>
                  <a:schemeClr val="bg1"/>
                </a:solidFill>
              </a:rPr>
              <a:t> Mazars, LLP. All rights reserved.</a:t>
            </a:r>
          </a:p>
        </p:txBody>
      </p:sp>
    </p:spTree>
    <p:extLst>
      <p:ext uri="{BB962C8B-B14F-4D97-AF65-F5344CB8AC3E}">
        <p14:creationId xmlns:p14="http://schemas.microsoft.com/office/powerpoint/2010/main" val="338901566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err="1">
                <a:solidFill>
                  <a:schemeClr val="bg1"/>
                </a:solidFill>
                <a:effectLst/>
                <a:latin typeface="+mj-lt"/>
                <a:cs typeface="Times New Roman" panose="02020603050405020304" pitchFamily="18" charset="0"/>
              </a:rPr>
              <a:t>Forvis</a:t>
            </a:r>
            <a:r>
              <a:rPr lang="en-US" sz="1000" kern="100" noProof="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bg1"/>
                </a:solidFill>
                <a:effectLst/>
                <a:latin typeface="+mj-lt"/>
                <a:cs typeface="Times New Roman" panose="02020603050405020304" pitchFamily="18" charset="0"/>
              </a:rPr>
            </a:br>
            <a:r>
              <a:rPr lang="en-US" sz="1000" kern="100" noProof="0">
                <a:solidFill>
                  <a:schemeClr val="bg1"/>
                </a:solidFill>
                <a:effectLst/>
                <a:latin typeface="+mj-lt"/>
                <a:cs typeface="Times New Roman" panose="02020603050405020304" pitchFamily="18" charset="0"/>
              </a:rPr>
              <a:t>or without changes in industry information and legal authorities.</a:t>
            </a:r>
            <a:endParaRPr lang="en-US" sz="1000" kern="100" noProof="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bg1"/>
                </a:solidFill>
              </a:rPr>
              <a:t>© 2024 </a:t>
            </a:r>
            <a:r>
              <a:rPr lang="en-US" sz="1000" noProof="0" err="1">
                <a:solidFill>
                  <a:schemeClr val="bg1"/>
                </a:solidFill>
              </a:rPr>
              <a:t>Forvis</a:t>
            </a:r>
            <a:r>
              <a:rPr lang="en-US" sz="1000" noProof="0">
                <a:solidFill>
                  <a:schemeClr val="bg1"/>
                </a:solidFill>
              </a:rPr>
              <a:t> Mazars, LLP. All rights reserved.</a:t>
            </a:r>
          </a:p>
        </p:txBody>
      </p:sp>
    </p:spTree>
    <p:extLst>
      <p:ext uri="{BB962C8B-B14F-4D97-AF65-F5344CB8AC3E}">
        <p14:creationId xmlns:p14="http://schemas.microsoft.com/office/powerpoint/2010/main" val="26605768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032553649"/>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a:t>Polling Question </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
        <p:nvSpPr>
          <p:cNvPr id="3" name="Content Placeholder 2">
            <a:extLst>
              <a:ext uri="{FF2B5EF4-FFF2-40B4-BE49-F238E27FC236}">
                <a16:creationId xmlns:a16="http://schemas.microsoft.com/office/drawing/2014/main" id="{9E567340-E121-08CD-9FA2-8341ABE05936}"/>
              </a:ext>
            </a:extLst>
          </p:cNvPr>
          <p:cNvSpPr>
            <a:spLocks noGrp="1"/>
          </p:cNvSpPr>
          <p:nvPr>
            <p:ph idx="14"/>
          </p:nvPr>
        </p:nvSpPr>
        <p:spPr>
          <a:xfrm>
            <a:off x="1081196" y="3045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4" name="Content Placeholder 2">
            <a:extLst>
              <a:ext uri="{FF2B5EF4-FFF2-40B4-BE49-F238E27FC236}">
                <a16:creationId xmlns:a16="http://schemas.microsoft.com/office/drawing/2014/main" id="{5084377E-BD9A-FC3A-7BA4-C41C171EC7BB}"/>
              </a:ext>
            </a:extLst>
          </p:cNvPr>
          <p:cNvSpPr>
            <a:spLocks noGrp="1"/>
          </p:cNvSpPr>
          <p:nvPr>
            <p:ph idx="15"/>
          </p:nvPr>
        </p:nvSpPr>
        <p:spPr>
          <a:xfrm>
            <a:off x="1081196" y="3807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B8CD8FFC-0F5C-E1E4-9F2D-CE643348E56C}"/>
              </a:ext>
            </a:extLst>
          </p:cNvPr>
          <p:cNvSpPr>
            <a:spLocks noGrp="1"/>
          </p:cNvSpPr>
          <p:nvPr>
            <p:ph idx="16"/>
          </p:nvPr>
        </p:nvSpPr>
        <p:spPr>
          <a:xfrm>
            <a:off x="1081196" y="4565110"/>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E69908CF-4A58-B98F-0684-0653CEAB422C}"/>
              </a:ext>
            </a:extLst>
          </p:cNvPr>
          <p:cNvSpPr>
            <a:spLocks noGrp="1"/>
          </p:cNvSpPr>
          <p:nvPr>
            <p:ph idx="17"/>
          </p:nvPr>
        </p:nvSpPr>
        <p:spPr>
          <a:xfrm>
            <a:off x="1081196" y="5344408"/>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1" name="TextBox 10">
            <a:extLst>
              <a:ext uri="{FF2B5EF4-FFF2-40B4-BE49-F238E27FC236}">
                <a16:creationId xmlns:a16="http://schemas.microsoft.com/office/drawing/2014/main" id="{B06DE669-44CC-23A2-4012-01F61F05385E}"/>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A</a:t>
            </a:r>
          </a:p>
        </p:txBody>
      </p:sp>
      <p:sp>
        <p:nvSpPr>
          <p:cNvPr id="12" name="TextBox 11">
            <a:extLst>
              <a:ext uri="{FF2B5EF4-FFF2-40B4-BE49-F238E27FC236}">
                <a16:creationId xmlns:a16="http://schemas.microsoft.com/office/drawing/2014/main" id="{C55E47C8-1C2F-E6D7-E63B-EFB192BE647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B</a:t>
            </a:r>
          </a:p>
        </p:txBody>
      </p:sp>
      <p:sp>
        <p:nvSpPr>
          <p:cNvPr id="13" name="TextBox 12">
            <a:extLst>
              <a:ext uri="{FF2B5EF4-FFF2-40B4-BE49-F238E27FC236}">
                <a16:creationId xmlns:a16="http://schemas.microsoft.com/office/drawing/2014/main" id="{08DE554B-BF88-7DDE-C70E-637A2218AC5C}"/>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C</a:t>
            </a:r>
          </a:p>
        </p:txBody>
      </p:sp>
      <p:sp>
        <p:nvSpPr>
          <p:cNvPr id="14" name="TextBox 13">
            <a:extLst>
              <a:ext uri="{FF2B5EF4-FFF2-40B4-BE49-F238E27FC236}">
                <a16:creationId xmlns:a16="http://schemas.microsoft.com/office/drawing/2014/main" id="{096FCDE2-43DD-603C-74F8-EE88BC62A73A}"/>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a:latin typeface="Arial Black" panose="020B0604020202020204" pitchFamily="34" charset="0"/>
                <a:cs typeface="Arial Black" panose="020B0604020202020204" pitchFamily="34" charset="0"/>
              </a:rPr>
              <a:t>D</a:t>
            </a:r>
          </a:p>
        </p:txBody>
      </p:sp>
      <p:cxnSp>
        <p:nvCxnSpPr>
          <p:cNvPr id="16" name="Straight Connector 15">
            <a:extLst>
              <a:ext uri="{FF2B5EF4-FFF2-40B4-BE49-F238E27FC236}">
                <a16:creationId xmlns:a16="http://schemas.microsoft.com/office/drawing/2014/main" id="{8EB70BC5-F3EC-0ABE-E641-AC1A676E5ED1}"/>
              </a:ext>
            </a:extLst>
          </p:cNvPr>
          <p:cNvCxnSpPr>
            <a:cxnSpLocks/>
          </p:cNvCxnSpPr>
          <p:nvPr userDrawn="1"/>
        </p:nvCxnSpPr>
        <p:spPr>
          <a:xfrm>
            <a:off x="890492" y="3075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2DDA0-194C-DC16-B4D0-3517B4372521}"/>
              </a:ext>
            </a:extLst>
          </p:cNvPr>
          <p:cNvCxnSpPr>
            <a:cxnSpLocks/>
          </p:cNvCxnSpPr>
          <p:nvPr userDrawn="1"/>
        </p:nvCxnSpPr>
        <p:spPr>
          <a:xfrm>
            <a:off x="890492" y="3837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3CF90F-3CB7-2250-AAE6-90B93FB3656E}"/>
              </a:ext>
            </a:extLst>
          </p:cNvPr>
          <p:cNvCxnSpPr>
            <a:cxnSpLocks/>
          </p:cNvCxnSpPr>
          <p:nvPr userDrawn="1"/>
        </p:nvCxnSpPr>
        <p:spPr>
          <a:xfrm>
            <a:off x="890492" y="4595231"/>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ACA0F2-D67A-52AB-1ABB-249F34369D32}"/>
              </a:ext>
            </a:extLst>
          </p:cNvPr>
          <p:cNvCxnSpPr>
            <a:cxnSpLocks/>
          </p:cNvCxnSpPr>
          <p:nvPr userDrawn="1"/>
        </p:nvCxnSpPr>
        <p:spPr>
          <a:xfrm>
            <a:off x="890492" y="5374529"/>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09286504-E381-4EB7-88E0-7407FCDF4BA5}"/>
              </a:ext>
            </a:extLst>
          </p:cNvPr>
          <p:cNvSpPr>
            <a:spLocks noGrp="1"/>
          </p:cNvSpPr>
          <p:nvPr>
            <p:ph idx="18"/>
          </p:nvPr>
        </p:nvSpPr>
        <p:spPr>
          <a:xfrm>
            <a:off x="304799" y="1264327"/>
            <a:ext cx="11587163" cy="1414236"/>
          </a:xfrm>
          <a:solidFill>
            <a:schemeClr val="bg2"/>
          </a:solidFill>
          <a:ln>
            <a:solidFill>
              <a:schemeClr val="bg1"/>
            </a:solidFill>
          </a:ln>
        </p:spPr>
        <p:txBody>
          <a:bodyPr lIns="91440" tIns="91440" rIns="91440" bIns="91440" anchor="t" anchorCtr="0">
            <a:normAutofit/>
          </a:bodyPr>
          <a:lstStyle>
            <a:lvl1pPr marL="0" indent="0">
              <a:spcAft>
                <a:spcPts val="300"/>
              </a:spcAft>
              <a:buNone/>
              <a:defRPr sz="1800" b="0">
                <a:solidFill>
                  <a:schemeClr val="tx2"/>
                </a:solidFill>
              </a:defRPr>
            </a:lvl1pPr>
            <a:lvl2pPr>
              <a:spcAft>
                <a:spcPts val="300"/>
              </a:spcAft>
              <a:defRPr/>
            </a:lvl2pPr>
          </a:lstStyle>
          <a:p>
            <a:pPr lvl="0"/>
            <a:r>
              <a:rPr lang="en-US"/>
              <a:t>Click to edit Master text styles</a:t>
            </a:r>
          </a:p>
        </p:txBody>
      </p:sp>
    </p:spTree>
    <p:extLst>
      <p:ext uri="{BB962C8B-B14F-4D97-AF65-F5344CB8AC3E}">
        <p14:creationId xmlns:p14="http://schemas.microsoft.com/office/powerpoint/2010/main" val="26617601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a:xfrm>
            <a:off x="6237601" y="6417000"/>
            <a:ext cx="1260000" cy="270000"/>
          </a:xfrm>
          <a:prstGeom prst="rect">
            <a:avLst/>
          </a:prstGeom>
        </p:spPr>
        <p:txBody>
          <a:bodyPr/>
          <a:lstStyle/>
          <a:p>
            <a:endParaRPr lang="en-US" noProof="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a:xfrm>
            <a:off x="1200037" y="6417000"/>
            <a:ext cx="4895964" cy="270000"/>
          </a:xfrm>
          <a:prstGeom prst="rect">
            <a:avLst/>
          </a:prstGeom>
        </p:spPr>
        <p:txBody>
          <a:bodyPr/>
          <a:lstStyle/>
          <a:p>
            <a:endParaRPr lang="en-US" noProof="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1328194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Forvis Mazars, LLP. All rights reserved.</a:t>
            </a:r>
          </a:p>
        </p:txBody>
      </p:sp>
    </p:spTree>
    <p:extLst>
      <p:ext uri="{BB962C8B-B14F-4D97-AF65-F5344CB8AC3E}">
        <p14:creationId xmlns:p14="http://schemas.microsoft.com/office/powerpoint/2010/main" val="2651509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1">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C8E903AC-0188-A7A7-23A3-80B89BB3F17B}"/>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3761395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5774024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536925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1367636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a:solidFill>
                  <a:schemeClr val="bg1"/>
                </a:solidFill>
              </a:rPr>
              <a:t>Forvis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bg1"/>
                </a:solidFill>
                <a:effectLst/>
                <a:latin typeface="+mj-lt"/>
                <a:cs typeface="Times New Roman" panose="02020603050405020304" pitchFamily="18" charset="0"/>
              </a:rPr>
            </a:br>
            <a:r>
              <a:rPr lang="en-US" sz="1000" kern="100" noProof="0">
                <a:solidFill>
                  <a:schemeClr val="bg1"/>
                </a:solidFill>
                <a:effectLst/>
                <a:latin typeface="+mj-lt"/>
                <a:cs typeface="Times New Roman" panose="02020603050405020304" pitchFamily="18" charset="0"/>
              </a:rPr>
              <a:t>or without changes in industry information and legal authorities.</a:t>
            </a:r>
            <a:endParaRPr lang="en-US" sz="1000" kern="100" noProof="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bg1"/>
                </a:solidFill>
              </a:rPr>
              <a:t>© 2024 Forvis Mazars, LLP. All rights reserved.</a:t>
            </a:r>
          </a:p>
        </p:txBody>
      </p:sp>
    </p:spTree>
    <p:extLst>
      <p:ext uri="{BB962C8B-B14F-4D97-AF65-F5344CB8AC3E}">
        <p14:creationId xmlns:p14="http://schemas.microsoft.com/office/powerpoint/2010/main" val="390571028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5977451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lternative Layou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369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573831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19750969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Generic cover with supergraphic_7">
    <p:bg>
      <p:bgPr>
        <a:solidFill>
          <a:schemeClr val="tx2"/>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08615561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3" name="Picture 2" descr="Blue letters on a black background&#10;&#10;Description automatically generated">
            <a:extLst>
              <a:ext uri="{FF2B5EF4-FFF2-40B4-BE49-F238E27FC236}">
                <a16:creationId xmlns:a16="http://schemas.microsoft.com/office/drawing/2014/main" id="{C3CAA347-8EDA-E6FA-B076-B1818DCDB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3707585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bridge with arches and a body of water&#10;&#10;Description automatically generated">
            <a:extLst>
              <a:ext uri="{FF2B5EF4-FFF2-40B4-BE49-F238E27FC236}">
                <a16:creationId xmlns:a16="http://schemas.microsoft.com/office/drawing/2014/main" id="{61864AC1-A75B-27AC-9CFC-A51A0E532B37}"/>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37153451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4" name="Picture 3">
            <a:extLst>
              <a:ext uri="{FF2B5EF4-FFF2-40B4-BE49-F238E27FC236}">
                <a16:creationId xmlns:a16="http://schemas.microsoft.com/office/drawing/2014/main" id="{088E5A72-05D0-F5DE-2AB4-779A716582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98856357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378B7AD8-4B2C-C178-8F79-762B377839E5}"/>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96421551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5" name="Picture 4" descr="A road with a yellow car on it&#10;&#10;Description automatically generated">
            <a:extLst>
              <a:ext uri="{FF2B5EF4-FFF2-40B4-BE49-F238E27FC236}">
                <a16:creationId xmlns:a16="http://schemas.microsoft.com/office/drawing/2014/main" id="{266864DD-111B-34A2-FAE7-BFC9A232C4E1}"/>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userDrawn="1"/>
        </p:nvSpPr>
        <p:spPr>
          <a:xfrm>
            <a:off x="3178788" y="325925"/>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765845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7" name="Picture 6" descr="A close up of a building&#10;&#10;Description automatically generated">
            <a:extLst>
              <a:ext uri="{FF2B5EF4-FFF2-40B4-BE49-F238E27FC236}">
                <a16:creationId xmlns:a16="http://schemas.microsoft.com/office/drawing/2014/main" id="{31FD7D90-5A61-F285-DAED-06DF23FCBC85}"/>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userDrawn="1"/>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756378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6">
    <p:spTree>
      <p:nvGrpSpPr>
        <p:cNvPr id="1" name=""/>
        <p:cNvGrpSpPr/>
        <p:nvPr/>
      </p:nvGrpSpPr>
      <p:grpSpPr>
        <a:xfrm>
          <a:off x="0" y="0"/>
          <a:ext cx="0" cy="0"/>
          <a:chOff x="0" y="0"/>
          <a:chExt cx="0" cy="0"/>
        </a:xfrm>
      </p:grpSpPr>
      <p:pic>
        <p:nvPicPr>
          <p:cNvPr id="5" name="Picture 4" descr="A person looking up to the sky&#10;&#10;Description automatically generated">
            <a:extLst>
              <a:ext uri="{FF2B5EF4-FFF2-40B4-BE49-F238E27FC236}">
                <a16:creationId xmlns:a16="http://schemas.microsoft.com/office/drawing/2014/main" id="{40A0E0A9-4DA9-DCEA-1194-876B96700FAC}"/>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userDrawn="1"/>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67645871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person looking up to the sky&#10;&#10;Description automatically generated">
            <a:extLst>
              <a:ext uri="{FF2B5EF4-FFF2-40B4-BE49-F238E27FC236}">
                <a16:creationId xmlns:a16="http://schemas.microsoft.com/office/drawing/2014/main" id="{1D259371-31E1-0130-2E5A-48D074406840}"/>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32142318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7">
    <p:bg>
      <p:bgPr>
        <a:solidFill>
          <a:schemeClr val="accent3"/>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33620242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endParaRPr lang="en-US" noProof="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8206817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endParaRPr lang="en-US" noProof="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1233829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noProof="0"/>
              <a:t>Agenda</a:t>
            </a:r>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noProof="0"/>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303663BA-E9C1-01A6-B24F-0580859C78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9" name="Slide Number Placeholder 5">
            <a:extLst>
              <a:ext uri="{FF2B5EF4-FFF2-40B4-BE49-F238E27FC236}">
                <a16:creationId xmlns:a16="http://schemas.microsoft.com/office/drawing/2014/main" id="{0F5E29FC-9039-53D4-BFF3-69BACC2E73A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C0F18BE8-FAF9-F6F2-1085-B00E5E90229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6907385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7">
    <p:bg>
      <p:bgPr>
        <a:solidFill>
          <a:schemeClr val="accent3"/>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704118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97222232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40561540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9952336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158581649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43747971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7826543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162092005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114177628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144666067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1713693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a:xfrm>
            <a:off x="6237601" y="6417000"/>
            <a:ext cx="1260000" cy="270000"/>
          </a:xfrm>
          <a:prstGeom prst="rect">
            <a:avLst/>
          </a:prstGeom>
        </p:spPr>
        <p:txBody>
          <a:bodyPr/>
          <a:lstStyle/>
          <a:p>
            <a:endParaRPr lang="en-US" noProof="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a:xfrm>
            <a:off x="1200037" y="6417000"/>
            <a:ext cx="4895964" cy="270000"/>
          </a:xfrm>
          <a:prstGeom prst="rect">
            <a:avLst/>
          </a:prstGeom>
        </p:spPr>
        <p:txBody>
          <a:bodyPr/>
          <a:lstStyle/>
          <a:p>
            <a:endParaRPr lang="en-US" noProof="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70284972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EF33E5EC-F505-F130-9822-B117171C349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0" name="Slide Number Placeholder 5">
            <a:extLst>
              <a:ext uri="{FF2B5EF4-FFF2-40B4-BE49-F238E27FC236}">
                <a16:creationId xmlns:a16="http://schemas.microsoft.com/office/drawing/2014/main" id="{157892CE-5D7F-B684-EF3C-B936307D26E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FF9E5A83-3496-D81F-8D3F-CCC80B5445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67336751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6045150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F4D1E4-CD12-06AB-39B8-8AB10C4C358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2" name="Slide Number Placeholder 5">
            <a:extLst>
              <a:ext uri="{FF2B5EF4-FFF2-40B4-BE49-F238E27FC236}">
                <a16:creationId xmlns:a16="http://schemas.microsoft.com/office/drawing/2014/main" id="{97D39D32-5C11-9111-E101-953489B396A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C70087C-F26D-1EE6-6AA1-9C022617FCE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59369897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4F367CDA-715F-643B-8BB8-FC40F8729BB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2" name="Slide Number Placeholder 5">
            <a:extLst>
              <a:ext uri="{FF2B5EF4-FFF2-40B4-BE49-F238E27FC236}">
                <a16:creationId xmlns:a16="http://schemas.microsoft.com/office/drawing/2014/main" id="{36D607AC-AFF4-B4E2-C3FC-EEABABEC4C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268CD464-038B-FB7A-38C1-B8C845CF7F4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3260160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0F8CEC-9EB8-B737-67D2-6706761075F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2" name="Slide Number Placeholder 5">
            <a:extLst>
              <a:ext uri="{FF2B5EF4-FFF2-40B4-BE49-F238E27FC236}">
                <a16:creationId xmlns:a16="http://schemas.microsoft.com/office/drawing/2014/main" id="{19D869A1-B2C0-0D83-882E-9A8D825EF12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DFBD64B-5922-1815-793B-32F77D92E09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874604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18731454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53960299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86015648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89652136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049011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48714242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E9C0D843-611C-AEE2-7B25-5B8F77AFD25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0" name="Slide Number Placeholder 5">
            <a:extLst>
              <a:ext uri="{FF2B5EF4-FFF2-40B4-BE49-F238E27FC236}">
                <a16:creationId xmlns:a16="http://schemas.microsoft.com/office/drawing/2014/main" id="{A0359F69-68D4-0430-A743-9771F528752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83DB13C1-EEB9-65C2-72E3-C9B97FD6B09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49078020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6341372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Footer Placeholder 4">
            <a:extLst>
              <a:ext uri="{FF2B5EF4-FFF2-40B4-BE49-F238E27FC236}">
                <a16:creationId xmlns:a16="http://schemas.microsoft.com/office/drawing/2014/main" id="{270161F5-8754-23F8-6D5B-B17E6399880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6" name="Slide Number Placeholder 5">
            <a:extLst>
              <a:ext uri="{FF2B5EF4-FFF2-40B4-BE49-F238E27FC236}">
                <a16:creationId xmlns:a16="http://schemas.microsoft.com/office/drawing/2014/main" id="{C2695FF0-35A2-BFA3-6A01-97A850C715B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4D1F3A33-9CCB-B522-9B84-9305E382A7A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73327231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ooter Placeholder 4">
            <a:extLst>
              <a:ext uri="{FF2B5EF4-FFF2-40B4-BE49-F238E27FC236}">
                <a16:creationId xmlns:a16="http://schemas.microsoft.com/office/drawing/2014/main" id="{8ED79A0C-64A3-58CB-EE50-ECA8FCECBD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6" name="Slide Number Placeholder 5">
            <a:extLst>
              <a:ext uri="{FF2B5EF4-FFF2-40B4-BE49-F238E27FC236}">
                <a16:creationId xmlns:a16="http://schemas.microsoft.com/office/drawing/2014/main" id="{4DC27E1F-EE05-1406-572E-EA8B84B0F48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4F019325-F72F-E079-7A94-8A8E192DC26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5199393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Slide Number Placeholder 5">
            <a:extLst>
              <a:ext uri="{FF2B5EF4-FFF2-40B4-BE49-F238E27FC236}">
                <a16:creationId xmlns:a16="http://schemas.microsoft.com/office/drawing/2014/main" id="{01593323-9A9A-3191-4F29-5E955FA2C3B5}"/>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Tree>
    <p:extLst>
      <p:ext uri="{BB962C8B-B14F-4D97-AF65-F5344CB8AC3E}">
        <p14:creationId xmlns:p14="http://schemas.microsoft.com/office/powerpoint/2010/main" val="11775562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Footer Placeholder 4">
            <a:extLst>
              <a:ext uri="{FF2B5EF4-FFF2-40B4-BE49-F238E27FC236}">
                <a16:creationId xmlns:a16="http://schemas.microsoft.com/office/drawing/2014/main" id="{094D5A7D-16A7-37E5-715C-DF1DC5152C7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0" name="Slide Number Placeholder 5">
            <a:extLst>
              <a:ext uri="{FF2B5EF4-FFF2-40B4-BE49-F238E27FC236}">
                <a16:creationId xmlns:a16="http://schemas.microsoft.com/office/drawing/2014/main" id="{20E0B247-7CD4-755A-0FEB-D726B00E582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219104CE-F85B-66A9-B531-B33D0E8381E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24902857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a:t>Click icon to add picture</a:t>
            </a:r>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81461148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Footer Placeholder 4">
            <a:extLst>
              <a:ext uri="{FF2B5EF4-FFF2-40B4-BE49-F238E27FC236}">
                <a16:creationId xmlns:a16="http://schemas.microsoft.com/office/drawing/2014/main" id="{AB4995A2-A6FE-E034-D996-0B7D5F4198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1" name="Slide Number Placeholder 5">
            <a:extLst>
              <a:ext uri="{FF2B5EF4-FFF2-40B4-BE49-F238E27FC236}">
                <a16:creationId xmlns:a16="http://schemas.microsoft.com/office/drawing/2014/main" id="{BED5DB04-6401-9280-DABB-80755A8CA3D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2" name="Date Placeholder 3">
            <a:extLst>
              <a:ext uri="{FF2B5EF4-FFF2-40B4-BE49-F238E27FC236}">
                <a16:creationId xmlns:a16="http://schemas.microsoft.com/office/drawing/2014/main" id="{3540EC4B-A463-25E7-7FE9-9C2DD138B02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7641312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86492039-151D-91F6-A74A-6E937BAE856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0" name="Slide Number Placeholder 5">
            <a:extLst>
              <a:ext uri="{FF2B5EF4-FFF2-40B4-BE49-F238E27FC236}">
                <a16:creationId xmlns:a16="http://schemas.microsoft.com/office/drawing/2014/main" id="{509D5275-2778-AA04-EDA0-9F763DC987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B152F02A-A769-49A2-6263-506D5D9291C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93121635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endParaRPr lang="en-US" noProof="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noProof="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7573364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10565336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endParaRPr lang="en-US" noProof="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noProof="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noProof="0"/>
              <a:t>Click icon to add picture</a:t>
            </a:r>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noProof="0"/>
              <a:t>Click icon to add picture</a:t>
            </a:r>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21057776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endParaRPr lang="en-US" noProof="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noProof="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noProof="0"/>
              <a:t>Click icon to add picture</a:t>
            </a:r>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81584301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endParaRPr lang="en-US" noProof="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noProof="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noProof="0"/>
              <a:t>Click icon to add picture</a:t>
            </a:r>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344100275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endParaRPr lang="en-US" noProof="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noProof="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noProof="0"/>
              <a:t>Click icon to add picture</a:t>
            </a:r>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noProof="0"/>
              <a:t>Click icon to add picture</a:t>
            </a:r>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noProof="0"/>
              <a:t>Click icon to add picture</a:t>
            </a:r>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noProof="0"/>
              <a:t>Click icon to add picture</a:t>
            </a:r>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noProof="0"/>
              <a:t>Click icon to add picture</a:t>
            </a:r>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60304369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endParaRPr lang="en-US" noProof="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endParaRPr lang="en-US" noProof="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noProof="0"/>
              <a:t>Click icon to add picture</a:t>
            </a:r>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noProof="0"/>
              <a:t>Click icon to add picture</a:t>
            </a:r>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noProof="0"/>
              <a:t>Click icon to add picture</a:t>
            </a:r>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noProof="0"/>
              <a:t>Click icon to add picture</a:t>
            </a:r>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noProof="0"/>
              <a:t>Click icon to add picture</a:t>
            </a:r>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97247390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noProof="0"/>
              <a:t>Click to edit Master text styles</a:t>
            </a:r>
          </a:p>
        </p:txBody>
      </p:sp>
      <p:sp>
        <p:nvSpPr>
          <p:cNvPr id="6" name="Footer Placeholder 4">
            <a:extLst>
              <a:ext uri="{FF2B5EF4-FFF2-40B4-BE49-F238E27FC236}">
                <a16:creationId xmlns:a16="http://schemas.microsoft.com/office/drawing/2014/main" id="{816F2F9F-FE1F-C0EE-7E47-104DA4A46E8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180FF724-9881-411C-178F-AE3E9066742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25EB55E5-3BB2-C20D-D2C4-1582485C35B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03865150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69106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Footer Placeholder 4">
            <a:extLst>
              <a:ext uri="{FF2B5EF4-FFF2-40B4-BE49-F238E27FC236}">
                <a16:creationId xmlns:a16="http://schemas.microsoft.com/office/drawing/2014/main" id="{C80AF953-B478-7206-B1DA-F9FCE66D6B9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0" name="Slide Number Placeholder 5">
            <a:extLst>
              <a:ext uri="{FF2B5EF4-FFF2-40B4-BE49-F238E27FC236}">
                <a16:creationId xmlns:a16="http://schemas.microsoft.com/office/drawing/2014/main" id="{35B598B2-12C2-59DD-F69E-2F79AB9875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1" name="Date Placeholder 3">
            <a:extLst>
              <a:ext uri="{FF2B5EF4-FFF2-40B4-BE49-F238E27FC236}">
                <a16:creationId xmlns:a16="http://schemas.microsoft.com/office/drawing/2014/main" id="{CF15531E-E81D-0ADC-F861-26088F44C3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87201801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Tree>
    <p:extLst>
      <p:ext uri="{BB962C8B-B14F-4D97-AF65-F5344CB8AC3E}">
        <p14:creationId xmlns:p14="http://schemas.microsoft.com/office/powerpoint/2010/main" val="320263468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4">
            <a:extLst>
              <a:ext uri="{FF2B5EF4-FFF2-40B4-BE49-F238E27FC236}">
                <a16:creationId xmlns:a16="http://schemas.microsoft.com/office/drawing/2014/main" id="{2C382CE7-813C-CF83-950D-B8E054F65B68}"/>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
        <p:nvSpPr>
          <p:cNvPr id="10" name="Footer Placeholder 4">
            <a:extLst>
              <a:ext uri="{FF2B5EF4-FFF2-40B4-BE49-F238E27FC236}">
                <a16:creationId xmlns:a16="http://schemas.microsoft.com/office/drawing/2014/main" id="{2DCFD000-895F-6D7A-CD09-4F42E65C982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2" name="Slide Number Placeholder 5">
            <a:extLst>
              <a:ext uri="{FF2B5EF4-FFF2-40B4-BE49-F238E27FC236}">
                <a16:creationId xmlns:a16="http://schemas.microsoft.com/office/drawing/2014/main" id="{6BAB8353-272A-2B02-F881-CCC384F7BA6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7E4F901-0212-CE0A-F877-400A3C63EF3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09978556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5643619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342829667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47271833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6103938"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6103938"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6103938"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Footer Placeholder 4">
            <a:extLst>
              <a:ext uri="{FF2B5EF4-FFF2-40B4-BE49-F238E27FC236}">
                <a16:creationId xmlns:a16="http://schemas.microsoft.com/office/drawing/2014/main" id="{A1073B1F-9E58-C416-F841-BA23FC72C65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7" name="Slide Number Placeholder 5">
            <a:extLst>
              <a:ext uri="{FF2B5EF4-FFF2-40B4-BE49-F238E27FC236}">
                <a16:creationId xmlns:a16="http://schemas.microsoft.com/office/drawing/2014/main" id="{90822775-15E0-7C69-A3CB-2C72092D5CD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1E3A96DF-A0FD-7DCA-A096-3196C107D1F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808737898"/>
      </p:ext>
    </p:extLst>
  </p:cSld>
  <p:clrMapOvr>
    <a:masterClrMapping/>
  </p:clrMapOvr>
  <p:transition>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4153694"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4153694"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4153694"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noChangeAspect="1"/>
          </p:cNvSpPr>
          <p:nvPr>
            <p:ph type="pic" sz="quarter" idx="42"/>
          </p:nvPr>
        </p:nvSpPr>
        <p:spPr>
          <a:xfrm>
            <a:off x="8001001" y="190999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noChangeAspect="1"/>
          </p:cNvSpPr>
          <p:nvPr>
            <p:ph type="pic" sz="quarter" idx="45"/>
          </p:nvPr>
        </p:nvSpPr>
        <p:spPr>
          <a:xfrm>
            <a:off x="8001001" y="3263224"/>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noChangeAspect="1"/>
          </p:cNvSpPr>
          <p:nvPr>
            <p:ph type="pic" sz="quarter" idx="48"/>
          </p:nvPr>
        </p:nvSpPr>
        <p:spPr>
          <a:xfrm>
            <a:off x="8001001" y="4616449"/>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5" name="Footer Placeholder 4">
            <a:extLst>
              <a:ext uri="{FF2B5EF4-FFF2-40B4-BE49-F238E27FC236}">
                <a16:creationId xmlns:a16="http://schemas.microsoft.com/office/drawing/2014/main" id="{21B39BF6-CEBC-E7EF-DC01-7AB67F49FC4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36" name="Slide Number Placeholder 5">
            <a:extLst>
              <a:ext uri="{FF2B5EF4-FFF2-40B4-BE49-F238E27FC236}">
                <a16:creationId xmlns:a16="http://schemas.microsoft.com/office/drawing/2014/main" id="{470D5808-CBDA-E504-FC55-ADA9B7B9C200}"/>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
        <p:nvSpPr>
          <p:cNvPr id="37" name="Date Placeholder 3">
            <a:extLst>
              <a:ext uri="{FF2B5EF4-FFF2-40B4-BE49-F238E27FC236}">
                <a16:creationId xmlns:a16="http://schemas.microsoft.com/office/drawing/2014/main" id="{ABFEDE30-C751-8AE6-C6C3-4DAFB147F0B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06789984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52624966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17" name="Picture Placeholder 10">
            <a:extLst>
              <a:ext uri="{FF2B5EF4-FFF2-40B4-BE49-F238E27FC236}">
                <a16:creationId xmlns:a16="http://schemas.microsoft.com/office/drawing/2014/main" id="{60516244-1DBC-D2C0-E79A-2036911E6A1C}"/>
              </a:ext>
            </a:extLst>
          </p:cNvPr>
          <p:cNvSpPr>
            <a:spLocks noGrp="1" noChangeAspect="1"/>
          </p:cNvSpPr>
          <p:nvPr>
            <p:ph type="pic" sz="quarter" idx="30"/>
          </p:nvPr>
        </p:nvSpPr>
        <p:spPr>
          <a:xfrm>
            <a:off x="306388" y="3429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Footer Placeholder 4">
            <a:extLst>
              <a:ext uri="{FF2B5EF4-FFF2-40B4-BE49-F238E27FC236}">
                <a16:creationId xmlns:a16="http://schemas.microsoft.com/office/drawing/2014/main" id="{BF537CD1-2D3C-56D4-3FBA-7820C619C8D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6" name="Slide Number Placeholder 5">
            <a:extLst>
              <a:ext uri="{FF2B5EF4-FFF2-40B4-BE49-F238E27FC236}">
                <a16:creationId xmlns:a16="http://schemas.microsoft.com/office/drawing/2014/main" id="{9DA5FFFE-3BBD-5D54-603D-579C2A6A439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ED819B05-9363-6516-1B6E-3E24E05FC38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39316855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94324143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6243F8CA-541B-AD28-3075-5382CB908A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9" name="Slide Number Placeholder 5">
            <a:extLst>
              <a:ext uri="{FF2B5EF4-FFF2-40B4-BE49-F238E27FC236}">
                <a16:creationId xmlns:a16="http://schemas.microsoft.com/office/drawing/2014/main" id="{772483EF-5F25-BF1E-E3A3-382D15A4EF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63BC9E6F-FA12-E01B-6102-BF8AC51A4F2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19497732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4" name="Footer Placeholder 4">
            <a:extLst>
              <a:ext uri="{FF2B5EF4-FFF2-40B4-BE49-F238E27FC236}">
                <a16:creationId xmlns:a16="http://schemas.microsoft.com/office/drawing/2014/main" id="{E4F760E3-2DB0-6889-28FB-1F8641C92E8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5" name="Slide Number Placeholder 5">
            <a:extLst>
              <a:ext uri="{FF2B5EF4-FFF2-40B4-BE49-F238E27FC236}">
                <a16:creationId xmlns:a16="http://schemas.microsoft.com/office/drawing/2014/main" id="{8C1CAF93-394D-AC0F-F65B-D785A6C418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6" name="Date Placeholder 3">
            <a:extLst>
              <a:ext uri="{FF2B5EF4-FFF2-40B4-BE49-F238E27FC236}">
                <a16:creationId xmlns:a16="http://schemas.microsoft.com/office/drawing/2014/main" id="{78669013-E330-19CA-6A21-AE3063953B0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82485786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US" noProof="0"/>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7" name="Footer Placeholder 4">
            <a:extLst>
              <a:ext uri="{FF2B5EF4-FFF2-40B4-BE49-F238E27FC236}">
                <a16:creationId xmlns:a16="http://schemas.microsoft.com/office/drawing/2014/main" id="{7076009B-5CC2-8157-0D45-3827EBBCEB3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8" name="Slide Number Placeholder 5">
            <a:extLst>
              <a:ext uri="{FF2B5EF4-FFF2-40B4-BE49-F238E27FC236}">
                <a16:creationId xmlns:a16="http://schemas.microsoft.com/office/drawing/2014/main" id="{A65E7900-FC66-72DF-0216-B78231E3B9C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9" name="Date Placeholder 3">
            <a:extLst>
              <a:ext uri="{FF2B5EF4-FFF2-40B4-BE49-F238E27FC236}">
                <a16:creationId xmlns:a16="http://schemas.microsoft.com/office/drawing/2014/main" id="{FE07C9B7-0E5C-2537-72C2-F82DFB4CF4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4489162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5" name="Footer Placeholder 4">
            <a:extLst>
              <a:ext uri="{FF2B5EF4-FFF2-40B4-BE49-F238E27FC236}">
                <a16:creationId xmlns:a16="http://schemas.microsoft.com/office/drawing/2014/main" id="{1F3117F7-2FED-8BED-34E3-F8F8D161B9D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6" name="Slide Number Placeholder 5">
            <a:extLst>
              <a:ext uri="{FF2B5EF4-FFF2-40B4-BE49-F238E27FC236}">
                <a16:creationId xmlns:a16="http://schemas.microsoft.com/office/drawing/2014/main" id="{A2F1BDDD-72AF-A577-1B27-229E043B2D6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28C1524A-2682-C7A5-03D5-1D51F7DB2CF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2498061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20344218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1757284A-C459-3E75-B549-08B8B9F7036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8" name="Slide Number Placeholder 5">
            <a:extLst>
              <a:ext uri="{FF2B5EF4-FFF2-40B4-BE49-F238E27FC236}">
                <a16:creationId xmlns:a16="http://schemas.microsoft.com/office/drawing/2014/main" id="{B70E0084-689D-E87B-C860-BCDB15B709A6}"/>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9" name="Date Placeholder 3">
            <a:extLst>
              <a:ext uri="{FF2B5EF4-FFF2-40B4-BE49-F238E27FC236}">
                <a16:creationId xmlns:a16="http://schemas.microsoft.com/office/drawing/2014/main" id="{A3CE0CA6-2757-0729-3A8D-9EFC5D604CA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98155527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9" name="Footer Placeholder 4">
            <a:extLst>
              <a:ext uri="{FF2B5EF4-FFF2-40B4-BE49-F238E27FC236}">
                <a16:creationId xmlns:a16="http://schemas.microsoft.com/office/drawing/2014/main" id="{01DC8478-714C-B8B5-BF54-147F2964F90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0" name="Slide Number Placeholder 5">
            <a:extLst>
              <a:ext uri="{FF2B5EF4-FFF2-40B4-BE49-F238E27FC236}">
                <a16:creationId xmlns:a16="http://schemas.microsoft.com/office/drawing/2014/main" id="{031C110C-F1BC-C7B0-81B8-7A011A2242A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0AFC0D8F-1F72-F9AC-FF25-855F6422C1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907905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1" name="Footer Placeholder 4">
            <a:extLst>
              <a:ext uri="{FF2B5EF4-FFF2-40B4-BE49-F238E27FC236}">
                <a16:creationId xmlns:a16="http://schemas.microsoft.com/office/drawing/2014/main" id="{D23D725A-1F83-740A-5C4B-20E9097B3CD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22" name="Slide Number Placeholder 5">
            <a:extLst>
              <a:ext uri="{FF2B5EF4-FFF2-40B4-BE49-F238E27FC236}">
                <a16:creationId xmlns:a16="http://schemas.microsoft.com/office/drawing/2014/main" id="{BD6D447C-2FB8-2AAE-3868-D755B78FEFEF}"/>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18904023-23FC-88BD-1B41-A3F1F1B839D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88896131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sp>
        <p:nvSpPr>
          <p:cNvPr id="14" name="Footer Placeholder 4">
            <a:extLst>
              <a:ext uri="{FF2B5EF4-FFF2-40B4-BE49-F238E27FC236}">
                <a16:creationId xmlns:a16="http://schemas.microsoft.com/office/drawing/2014/main" id="{80CD6EA9-0FB1-3E51-A102-2673B9B7AC0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7" name="Slide Number Placeholder 5">
            <a:extLst>
              <a:ext uri="{FF2B5EF4-FFF2-40B4-BE49-F238E27FC236}">
                <a16:creationId xmlns:a16="http://schemas.microsoft.com/office/drawing/2014/main" id="{C8147A60-9F42-2FBA-B30B-947125FB62F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8" name="Date Placeholder 3">
            <a:extLst>
              <a:ext uri="{FF2B5EF4-FFF2-40B4-BE49-F238E27FC236}">
                <a16:creationId xmlns:a16="http://schemas.microsoft.com/office/drawing/2014/main" id="{85ADF337-D867-C746-9065-8291B7F2D47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169350903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87E58F99-2D84-6487-C6CD-C3D33261036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9" name="Slide Number Placeholder 5">
            <a:extLst>
              <a:ext uri="{FF2B5EF4-FFF2-40B4-BE49-F238E27FC236}">
                <a16:creationId xmlns:a16="http://schemas.microsoft.com/office/drawing/2014/main" id="{0411987F-2D77-E615-7E4F-B44C9356039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F5193B29-0A78-78A1-A18E-33E8616E231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301626350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67A244B0-1E1C-08D2-DD92-B1B1F61B227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9" name="Slide Number Placeholder 5">
            <a:extLst>
              <a:ext uri="{FF2B5EF4-FFF2-40B4-BE49-F238E27FC236}">
                <a16:creationId xmlns:a16="http://schemas.microsoft.com/office/drawing/2014/main" id="{91160AB3-9039-9C14-CDBE-7146318D6F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2C8B4B70-0E86-5F58-61F4-AB9A2AC03B3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46329247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1F59BBE9-70A1-E073-46D9-AC515C7F622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9" name="Slide Number Placeholder 5">
            <a:extLst>
              <a:ext uri="{FF2B5EF4-FFF2-40B4-BE49-F238E27FC236}">
                <a16:creationId xmlns:a16="http://schemas.microsoft.com/office/drawing/2014/main" id="{5B63A91B-AB9F-1950-4CF5-C8D3E818372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3C9849A0-C925-B350-9138-D397816BD0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Tree>
    <p:extLst>
      <p:ext uri="{BB962C8B-B14F-4D97-AF65-F5344CB8AC3E}">
        <p14:creationId xmlns:p14="http://schemas.microsoft.com/office/powerpoint/2010/main" val="2101928572"/>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t>Forvis</a:t>
            </a:r>
            <a:r>
              <a:rPr lang="en-US" b="1" noProof="0"/>
              <a:t> Mazars</a:t>
            </a:r>
          </a:p>
        </p:txBody>
      </p:sp>
      <p:pic>
        <p:nvPicPr>
          <p:cNvPr id="14" name="Picture 13" descr="Blue letters on a black background&#10;&#10;Description automatically generated">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3" name="TextBox 2">
            <a:extLst>
              <a:ext uri="{FF2B5EF4-FFF2-40B4-BE49-F238E27FC236}">
                <a16:creationId xmlns:a16="http://schemas.microsoft.com/office/drawing/2014/main" id="{38D062A6-3844-1A44-17C0-20DFB79ED93C}"/>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tx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err="1">
                <a:solidFill>
                  <a:schemeClr val="tx1"/>
                </a:solidFill>
                <a:effectLst/>
                <a:latin typeface="+mj-lt"/>
                <a:cs typeface="Times New Roman" panose="02020603050405020304" pitchFamily="18" charset="0"/>
              </a:rPr>
              <a:t>Forvis</a:t>
            </a:r>
            <a:r>
              <a:rPr lang="en-US" sz="1000" kern="100" noProof="0">
                <a:solidFill>
                  <a:schemeClr val="tx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tx1"/>
                </a:solidFill>
                <a:effectLst/>
                <a:latin typeface="+mj-lt"/>
                <a:cs typeface="Times New Roman" panose="02020603050405020304" pitchFamily="18" charset="0"/>
              </a:rPr>
            </a:br>
            <a:r>
              <a:rPr lang="en-US" sz="1000" kern="100" noProof="0">
                <a:solidFill>
                  <a:schemeClr val="tx1"/>
                </a:solidFill>
                <a:effectLst/>
                <a:latin typeface="+mj-lt"/>
                <a:cs typeface="Times New Roman" panose="02020603050405020304" pitchFamily="18" charset="0"/>
              </a:rPr>
              <a:t>or without changes in industry information and legal authorities.</a:t>
            </a:r>
            <a:endParaRPr lang="en-US" sz="1000" kern="100" noProof="0">
              <a:solidFill>
                <a:schemeClr val="tx1"/>
              </a:solidFill>
              <a:effectLst/>
              <a:latin typeface="+mj-lt"/>
              <a:ea typeface="Aptos" panose="020B0004020202020204" pitchFamily="34"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tx1"/>
                </a:solidFill>
              </a:rPr>
              <a:t>© 2024 </a:t>
            </a:r>
            <a:r>
              <a:rPr lang="en-US" sz="1000" noProof="0" err="1">
                <a:solidFill>
                  <a:schemeClr val="tx1"/>
                </a:solidFill>
              </a:rPr>
              <a:t>Forvis</a:t>
            </a:r>
            <a:r>
              <a:rPr lang="en-US" sz="1000" noProof="0">
                <a:solidFill>
                  <a:schemeClr val="tx1"/>
                </a:solidFill>
              </a:rPr>
              <a:t> Mazars, LLP. All rights reserved.</a:t>
            </a:r>
          </a:p>
        </p:txBody>
      </p:sp>
    </p:spTree>
    <p:extLst>
      <p:ext uri="{BB962C8B-B14F-4D97-AF65-F5344CB8AC3E}">
        <p14:creationId xmlns:p14="http://schemas.microsoft.com/office/powerpoint/2010/main" val="15632620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TextBox 7">
            <a:extLst>
              <a:ext uri="{FF2B5EF4-FFF2-40B4-BE49-F238E27FC236}">
                <a16:creationId xmlns:a16="http://schemas.microsoft.com/office/drawing/2014/main" id="{6CC55EC4-D6F3-B498-106B-6ABFAF26BB06}"/>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err="1">
                <a:solidFill>
                  <a:schemeClr val="bg1"/>
                </a:solidFill>
                <a:effectLst/>
                <a:latin typeface="+mj-lt"/>
                <a:cs typeface="Times New Roman" panose="02020603050405020304" pitchFamily="18" charset="0"/>
              </a:rPr>
              <a:t>Forvis</a:t>
            </a:r>
            <a:r>
              <a:rPr lang="en-US" sz="1000" kern="100" noProof="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bg1"/>
                </a:solidFill>
                <a:effectLst/>
                <a:latin typeface="+mj-lt"/>
                <a:cs typeface="Times New Roman" panose="02020603050405020304" pitchFamily="18" charset="0"/>
              </a:rPr>
            </a:br>
            <a:r>
              <a:rPr lang="en-US" sz="1000" kern="100" noProof="0">
                <a:solidFill>
                  <a:schemeClr val="bg1"/>
                </a:solidFill>
                <a:effectLst/>
                <a:latin typeface="+mj-lt"/>
                <a:cs typeface="Times New Roman" panose="02020603050405020304" pitchFamily="18" charset="0"/>
              </a:rPr>
              <a:t>or without changes in industry information and legal authorities.</a:t>
            </a:r>
            <a:endParaRPr lang="en-US" sz="1000" kern="100" noProof="0">
              <a:solidFill>
                <a:schemeClr val="bg1"/>
              </a:solidFill>
              <a:effectLst/>
              <a:latin typeface="+mj-lt"/>
              <a:ea typeface="Aptos" panose="020B0004020202020204" pitchFamily="34"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35C88522-8DF1-4607-A4E2-5B0EF73CC98B}"/>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bg1"/>
                </a:solidFill>
              </a:rPr>
              <a:t>© 2024 </a:t>
            </a:r>
            <a:r>
              <a:rPr lang="en-US" sz="1000" noProof="0" err="1">
                <a:solidFill>
                  <a:schemeClr val="bg1"/>
                </a:solidFill>
              </a:rPr>
              <a:t>Forvis</a:t>
            </a:r>
            <a:r>
              <a:rPr lang="en-US" sz="1000" noProof="0">
                <a:solidFill>
                  <a:schemeClr val="bg1"/>
                </a:solidFill>
              </a:rPr>
              <a:t> Mazars, LLP. All rights reserved.</a:t>
            </a:r>
          </a:p>
        </p:txBody>
      </p:sp>
    </p:spTree>
    <p:extLst>
      <p:ext uri="{BB962C8B-B14F-4D97-AF65-F5344CB8AC3E}">
        <p14:creationId xmlns:p14="http://schemas.microsoft.com/office/powerpoint/2010/main" val="28569043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err="1">
                <a:solidFill>
                  <a:schemeClr val="bg1"/>
                </a:solidFill>
                <a:effectLst/>
                <a:latin typeface="+mj-lt"/>
                <a:cs typeface="Times New Roman" panose="02020603050405020304" pitchFamily="18" charset="0"/>
              </a:rPr>
              <a:t>Forvis</a:t>
            </a:r>
            <a:r>
              <a:rPr lang="en-US" sz="1000" kern="100" noProof="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bg1"/>
                </a:solidFill>
                <a:effectLst/>
                <a:latin typeface="+mj-lt"/>
                <a:cs typeface="Times New Roman" panose="02020603050405020304" pitchFamily="18" charset="0"/>
              </a:rPr>
            </a:br>
            <a:r>
              <a:rPr lang="en-US" sz="1000" kern="100" noProof="0">
                <a:solidFill>
                  <a:schemeClr val="bg1"/>
                </a:solidFill>
                <a:effectLst/>
                <a:latin typeface="+mj-lt"/>
                <a:cs typeface="Times New Roman" panose="02020603050405020304" pitchFamily="18" charset="0"/>
              </a:rPr>
              <a:t>or without changes in industry information and legal authorities.</a:t>
            </a:r>
            <a:endParaRPr lang="en-US" sz="1000" kern="100" noProof="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bg1"/>
                </a:solidFill>
              </a:rPr>
              <a:t>© 2024 </a:t>
            </a:r>
            <a:r>
              <a:rPr lang="en-US" sz="1000" noProof="0" err="1">
                <a:solidFill>
                  <a:schemeClr val="bg1"/>
                </a:solidFill>
              </a:rPr>
              <a:t>Forvis</a:t>
            </a:r>
            <a:r>
              <a:rPr lang="en-US" sz="1000" noProof="0">
                <a:solidFill>
                  <a:schemeClr val="bg1"/>
                </a:solidFill>
              </a:rPr>
              <a:t> Mazars, LLP. All rights reserved.</a:t>
            </a:r>
          </a:p>
        </p:txBody>
      </p:sp>
    </p:spTree>
    <p:extLst>
      <p:ext uri="{BB962C8B-B14F-4D97-AF65-F5344CB8AC3E}">
        <p14:creationId xmlns:p14="http://schemas.microsoft.com/office/powerpoint/2010/main" val="34227556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1.xml"/><Relationship Id="rId21" Type="http://schemas.openxmlformats.org/officeDocument/2006/relationships/slideLayout" Target="../slideLayouts/slideLayout46.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63" Type="http://schemas.openxmlformats.org/officeDocument/2006/relationships/slideLayout" Target="../slideLayouts/slideLayout88.xml"/><Relationship Id="rId68" Type="http://schemas.openxmlformats.org/officeDocument/2006/relationships/slideLayout" Target="../slideLayouts/slideLayout93.xml"/><Relationship Id="rId16" Type="http://schemas.openxmlformats.org/officeDocument/2006/relationships/slideLayout" Target="../slideLayouts/slideLayout4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slideLayout" Target="../slideLayouts/slideLayout78.xml"/><Relationship Id="rId58" Type="http://schemas.openxmlformats.org/officeDocument/2006/relationships/slideLayout" Target="../slideLayouts/slideLayout83.xml"/><Relationship Id="rId66" Type="http://schemas.openxmlformats.org/officeDocument/2006/relationships/slideLayout" Target="../slideLayouts/slideLayout91.xml"/><Relationship Id="rId74" Type="http://schemas.openxmlformats.org/officeDocument/2006/relationships/slideLayout" Target="../slideLayouts/slideLayout99.xml"/><Relationship Id="rId5" Type="http://schemas.openxmlformats.org/officeDocument/2006/relationships/slideLayout" Target="../slideLayouts/slideLayout30.xml"/><Relationship Id="rId61" Type="http://schemas.openxmlformats.org/officeDocument/2006/relationships/slideLayout" Target="../slideLayouts/slideLayout86.xml"/><Relationship Id="rId19" Type="http://schemas.openxmlformats.org/officeDocument/2006/relationships/slideLayout" Target="../slideLayouts/slideLayout4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56" Type="http://schemas.openxmlformats.org/officeDocument/2006/relationships/slideLayout" Target="../slideLayouts/slideLayout81.xml"/><Relationship Id="rId64" Type="http://schemas.openxmlformats.org/officeDocument/2006/relationships/slideLayout" Target="../slideLayouts/slideLayout89.xml"/><Relationship Id="rId69" Type="http://schemas.openxmlformats.org/officeDocument/2006/relationships/slideLayout" Target="../slideLayouts/slideLayout94.xml"/><Relationship Id="rId77" Type="http://schemas.openxmlformats.org/officeDocument/2006/relationships/theme" Target="../theme/theme2.xml"/><Relationship Id="rId8" Type="http://schemas.openxmlformats.org/officeDocument/2006/relationships/slideLayout" Target="../slideLayouts/slideLayout33.xml"/><Relationship Id="rId51" Type="http://schemas.openxmlformats.org/officeDocument/2006/relationships/slideLayout" Target="../slideLayouts/slideLayout76.xml"/><Relationship Id="rId72" Type="http://schemas.openxmlformats.org/officeDocument/2006/relationships/slideLayout" Target="../slideLayouts/slideLayout97.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59" Type="http://schemas.openxmlformats.org/officeDocument/2006/relationships/slideLayout" Target="../slideLayouts/slideLayout84.xml"/><Relationship Id="rId67" Type="http://schemas.openxmlformats.org/officeDocument/2006/relationships/slideLayout" Target="../slideLayouts/slideLayout92.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slideLayout" Target="../slideLayouts/slideLayout79.xml"/><Relationship Id="rId62" Type="http://schemas.openxmlformats.org/officeDocument/2006/relationships/slideLayout" Target="../slideLayouts/slideLayout87.xml"/><Relationship Id="rId70" Type="http://schemas.openxmlformats.org/officeDocument/2006/relationships/slideLayout" Target="../slideLayouts/slideLayout95.xml"/><Relationship Id="rId75" Type="http://schemas.openxmlformats.org/officeDocument/2006/relationships/slideLayout" Target="../slideLayouts/slideLayout100.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57" Type="http://schemas.openxmlformats.org/officeDocument/2006/relationships/slideLayout" Target="../slideLayouts/slideLayout82.xml"/><Relationship Id="rId10" Type="http://schemas.openxmlformats.org/officeDocument/2006/relationships/slideLayout" Target="../slideLayouts/slideLayout35.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slideLayout" Target="../slideLayouts/slideLayout77.xml"/><Relationship Id="rId60" Type="http://schemas.openxmlformats.org/officeDocument/2006/relationships/slideLayout" Target="../slideLayouts/slideLayout85.xml"/><Relationship Id="rId65" Type="http://schemas.openxmlformats.org/officeDocument/2006/relationships/slideLayout" Target="../slideLayouts/slideLayout90.xml"/><Relationship Id="rId73" Type="http://schemas.openxmlformats.org/officeDocument/2006/relationships/slideLayout" Target="../slideLayouts/slideLayout98.xml"/><Relationship Id="rId78" Type="http://schemas.openxmlformats.org/officeDocument/2006/relationships/image" Target="../media/image7.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9" Type="http://schemas.openxmlformats.org/officeDocument/2006/relationships/slideLayout" Target="../slideLayouts/slideLayout64.xml"/><Relationship Id="rId34" Type="http://schemas.openxmlformats.org/officeDocument/2006/relationships/slideLayout" Target="../slideLayouts/slideLayout59.xml"/><Relationship Id="rId50" Type="http://schemas.openxmlformats.org/officeDocument/2006/relationships/slideLayout" Target="../slideLayouts/slideLayout75.xml"/><Relationship Id="rId55" Type="http://schemas.openxmlformats.org/officeDocument/2006/relationships/slideLayout" Target="../slideLayouts/slideLayout80.xml"/><Relationship Id="rId76" Type="http://schemas.openxmlformats.org/officeDocument/2006/relationships/slideLayout" Target="../slideLayouts/slideLayout101.xml"/><Relationship Id="rId7" Type="http://schemas.openxmlformats.org/officeDocument/2006/relationships/slideLayout" Target="../slideLayouts/slideLayout32.xml"/><Relationship Id="rId71" Type="http://schemas.openxmlformats.org/officeDocument/2006/relationships/slideLayout" Target="../slideLayouts/slideLayout96.xml"/><Relationship Id="rId2" Type="http://schemas.openxmlformats.org/officeDocument/2006/relationships/slideLayout" Target="../slideLayouts/slideLayout27.xml"/><Relationship Id="rId2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27.xml"/><Relationship Id="rId21" Type="http://schemas.openxmlformats.org/officeDocument/2006/relationships/slideLayout" Target="../slideLayouts/slideLayout122.xml"/><Relationship Id="rId42" Type="http://schemas.openxmlformats.org/officeDocument/2006/relationships/slideLayout" Target="../slideLayouts/slideLayout143.xml"/><Relationship Id="rId47" Type="http://schemas.openxmlformats.org/officeDocument/2006/relationships/slideLayout" Target="../slideLayouts/slideLayout148.xml"/><Relationship Id="rId63" Type="http://schemas.openxmlformats.org/officeDocument/2006/relationships/slideLayout" Target="../slideLayouts/slideLayout164.xml"/><Relationship Id="rId68" Type="http://schemas.openxmlformats.org/officeDocument/2006/relationships/slideLayout" Target="../slideLayouts/slideLayout169.xml"/><Relationship Id="rId16" Type="http://schemas.openxmlformats.org/officeDocument/2006/relationships/slideLayout" Target="../slideLayouts/slideLayout11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45" Type="http://schemas.openxmlformats.org/officeDocument/2006/relationships/slideLayout" Target="../slideLayouts/slideLayout146.xml"/><Relationship Id="rId53" Type="http://schemas.openxmlformats.org/officeDocument/2006/relationships/slideLayout" Target="../slideLayouts/slideLayout154.xml"/><Relationship Id="rId58" Type="http://schemas.openxmlformats.org/officeDocument/2006/relationships/slideLayout" Target="../slideLayouts/slideLayout159.xml"/><Relationship Id="rId66" Type="http://schemas.openxmlformats.org/officeDocument/2006/relationships/slideLayout" Target="../slideLayouts/slideLayout167.xml"/><Relationship Id="rId74" Type="http://schemas.openxmlformats.org/officeDocument/2006/relationships/slideLayout" Target="../slideLayouts/slideLayout175.xml"/><Relationship Id="rId5" Type="http://schemas.openxmlformats.org/officeDocument/2006/relationships/slideLayout" Target="../slideLayouts/slideLayout106.xml"/><Relationship Id="rId61" Type="http://schemas.openxmlformats.org/officeDocument/2006/relationships/slideLayout" Target="../slideLayouts/slideLayout162.xml"/><Relationship Id="rId19" Type="http://schemas.openxmlformats.org/officeDocument/2006/relationships/slideLayout" Target="../slideLayouts/slideLayout12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slideLayout" Target="../slideLayouts/slideLayout144.xml"/><Relationship Id="rId48" Type="http://schemas.openxmlformats.org/officeDocument/2006/relationships/slideLayout" Target="../slideLayouts/slideLayout149.xml"/><Relationship Id="rId56" Type="http://schemas.openxmlformats.org/officeDocument/2006/relationships/slideLayout" Target="../slideLayouts/slideLayout157.xml"/><Relationship Id="rId64" Type="http://schemas.openxmlformats.org/officeDocument/2006/relationships/slideLayout" Target="../slideLayouts/slideLayout165.xml"/><Relationship Id="rId69" Type="http://schemas.openxmlformats.org/officeDocument/2006/relationships/slideLayout" Target="../slideLayouts/slideLayout170.xml"/><Relationship Id="rId77" Type="http://schemas.openxmlformats.org/officeDocument/2006/relationships/theme" Target="../theme/theme3.xml"/><Relationship Id="rId8" Type="http://schemas.openxmlformats.org/officeDocument/2006/relationships/slideLayout" Target="../slideLayouts/slideLayout109.xml"/><Relationship Id="rId51" Type="http://schemas.openxmlformats.org/officeDocument/2006/relationships/slideLayout" Target="../slideLayouts/slideLayout152.xml"/><Relationship Id="rId72" Type="http://schemas.openxmlformats.org/officeDocument/2006/relationships/slideLayout" Target="../slideLayouts/slideLayout173.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 Id="rId46" Type="http://schemas.openxmlformats.org/officeDocument/2006/relationships/slideLayout" Target="../slideLayouts/slideLayout147.xml"/><Relationship Id="rId59" Type="http://schemas.openxmlformats.org/officeDocument/2006/relationships/slideLayout" Target="../slideLayouts/slideLayout160.xml"/><Relationship Id="rId67" Type="http://schemas.openxmlformats.org/officeDocument/2006/relationships/slideLayout" Target="../slideLayouts/slideLayout168.xml"/><Relationship Id="rId20" Type="http://schemas.openxmlformats.org/officeDocument/2006/relationships/slideLayout" Target="../slideLayouts/slideLayout121.xml"/><Relationship Id="rId41" Type="http://schemas.openxmlformats.org/officeDocument/2006/relationships/slideLayout" Target="../slideLayouts/slideLayout142.xml"/><Relationship Id="rId54" Type="http://schemas.openxmlformats.org/officeDocument/2006/relationships/slideLayout" Target="../slideLayouts/slideLayout155.xml"/><Relationship Id="rId62" Type="http://schemas.openxmlformats.org/officeDocument/2006/relationships/slideLayout" Target="../slideLayouts/slideLayout163.xml"/><Relationship Id="rId70" Type="http://schemas.openxmlformats.org/officeDocument/2006/relationships/slideLayout" Target="../slideLayouts/slideLayout171.xml"/><Relationship Id="rId75" Type="http://schemas.openxmlformats.org/officeDocument/2006/relationships/slideLayout" Target="../slideLayouts/slideLayout176.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49" Type="http://schemas.openxmlformats.org/officeDocument/2006/relationships/slideLayout" Target="../slideLayouts/slideLayout150.xml"/><Relationship Id="rId57" Type="http://schemas.openxmlformats.org/officeDocument/2006/relationships/slideLayout" Target="../slideLayouts/slideLayout158.xml"/><Relationship Id="rId10" Type="http://schemas.openxmlformats.org/officeDocument/2006/relationships/slideLayout" Target="../slideLayouts/slideLayout111.xml"/><Relationship Id="rId31" Type="http://schemas.openxmlformats.org/officeDocument/2006/relationships/slideLayout" Target="../slideLayouts/slideLayout132.xml"/><Relationship Id="rId44" Type="http://schemas.openxmlformats.org/officeDocument/2006/relationships/slideLayout" Target="../slideLayouts/slideLayout145.xml"/><Relationship Id="rId52" Type="http://schemas.openxmlformats.org/officeDocument/2006/relationships/slideLayout" Target="../slideLayouts/slideLayout153.xml"/><Relationship Id="rId60" Type="http://schemas.openxmlformats.org/officeDocument/2006/relationships/slideLayout" Target="../slideLayouts/slideLayout161.xml"/><Relationship Id="rId65" Type="http://schemas.openxmlformats.org/officeDocument/2006/relationships/slideLayout" Target="../slideLayouts/slideLayout166.xml"/><Relationship Id="rId73" Type="http://schemas.openxmlformats.org/officeDocument/2006/relationships/slideLayout" Target="../slideLayouts/slideLayout174.xml"/><Relationship Id="rId78" Type="http://schemas.openxmlformats.org/officeDocument/2006/relationships/image" Target="../media/image7.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9" Type="http://schemas.openxmlformats.org/officeDocument/2006/relationships/slideLayout" Target="../slideLayouts/slideLayout140.xml"/><Relationship Id="rId34" Type="http://schemas.openxmlformats.org/officeDocument/2006/relationships/slideLayout" Target="../slideLayouts/slideLayout135.xml"/><Relationship Id="rId50" Type="http://schemas.openxmlformats.org/officeDocument/2006/relationships/slideLayout" Target="../slideLayouts/slideLayout151.xml"/><Relationship Id="rId55" Type="http://schemas.openxmlformats.org/officeDocument/2006/relationships/slideLayout" Target="../slideLayouts/slideLayout156.xml"/><Relationship Id="rId76" Type="http://schemas.openxmlformats.org/officeDocument/2006/relationships/slideLayout" Target="../slideLayouts/slideLayout177.xml"/><Relationship Id="rId7" Type="http://schemas.openxmlformats.org/officeDocument/2006/relationships/slideLayout" Target="../slideLayouts/slideLayout108.xml"/><Relationship Id="rId71" Type="http://schemas.openxmlformats.org/officeDocument/2006/relationships/slideLayout" Target="../slideLayouts/slideLayout172.xml"/><Relationship Id="rId2" Type="http://schemas.openxmlformats.org/officeDocument/2006/relationships/slideLayout" Target="../slideLayouts/slideLayout103.xml"/><Relationship Id="rId2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Forvis Mazars, LLP. All rights reserved.</a:t>
            </a:r>
          </a:p>
        </p:txBody>
      </p:sp>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724" r:id="rId1"/>
    <p:sldLayoutId id="2147483734" r:id="rId2"/>
    <p:sldLayoutId id="2147483730" r:id="rId3"/>
    <p:sldLayoutId id="2147483735" r:id="rId4"/>
    <p:sldLayoutId id="2147483732" r:id="rId5"/>
    <p:sldLayoutId id="2147483655" r:id="rId6"/>
    <p:sldLayoutId id="2147483658" r:id="rId7"/>
    <p:sldLayoutId id="2147483661" r:id="rId8"/>
    <p:sldLayoutId id="2147483663" r:id="rId9"/>
    <p:sldLayoutId id="2147483665" r:id="rId10"/>
    <p:sldLayoutId id="2147483669" r:id="rId11"/>
    <p:sldLayoutId id="2147483668" r:id="rId12"/>
    <p:sldLayoutId id="2147483670" r:id="rId13"/>
    <p:sldLayoutId id="2147483672" r:id="rId14"/>
    <p:sldLayoutId id="2147483673" r:id="rId15"/>
    <p:sldLayoutId id="2147483676" r:id="rId16"/>
    <p:sldLayoutId id="2147483681" r:id="rId17"/>
    <p:sldLayoutId id="2147483733" r:id="rId18"/>
    <p:sldLayoutId id="2147483690" r:id="rId19"/>
    <p:sldLayoutId id="2147483691" r:id="rId20"/>
    <p:sldLayoutId id="2147483714" r:id="rId21"/>
    <p:sldLayoutId id="2147483695" r:id="rId22"/>
    <p:sldLayoutId id="2147483717" r:id="rId23"/>
    <p:sldLayoutId id="2147483711" r:id="rId24"/>
    <p:sldLayoutId id="2147483736" r:id="rId25"/>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192" userDrawn="1">
          <p15:clr>
            <a:srgbClr val="F26B43"/>
          </p15:clr>
        </p15:guide>
        <p15:guide id="5" orient="horz" pos="420" userDrawn="1">
          <p15:clr>
            <a:srgbClr val="F26B43"/>
          </p15:clr>
        </p15:guide>
        <p15:guide id="7" orient="horz" pos="3748" userDrawn="1">
          <p15:clr>
            <a:srgbClr val="F26B43"/>
          </p15:clr>
        </p15:guide>
        <p15:guide id="9" pos="7491" userDrawn="1">
          <p15:clr>
            <a:srgbClr val="F26B43"/>
          </p15:clr>
        </p15:guide>
        <p15:guide id="10" orient="horz" pos="650" userDrawn="1">
          <p15:clr>
            <a:srgbClr val="F26B43"/>
          </p15:clr>
        </p15:guide>
        <p15:guide id="12" pos="192" userDrawn="1">
          <p15:clr>
            <a:srgbClr val="F26B43"/>
          </p15:clr>
        </p15:guide>
        <p15:guide id="13" orient="horz" pos="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endParaRPr lang="en-US" noProof="0"/>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Tree>
    <p:extLst>
      <p:ext uri="{BB962C8B-B14F-4D97-AF65-F5344CB8AC3E}">
        <p14:creationId xmlns:p14="http://schemas.microsoft.com/office/powerpoint/2010/main" val="19160605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 id="2147483785" r:id="rId47"/>
    <p:sldLayoutId id="2147483786" r:id="rId48"/>
    <p:sldLayoutId id="2147483787" r:id="rId49"/>
    <p:sldLayoutId id="2147483788" r:id="rId50"/>
    <p:sldLayoutId id="2147483789" r:id="rId51"/>
    <p:sldLayoutId id="2147483790" r:id="rId52"/>
    <p:sldLayoutId id="2147483791" r:id="rId53"/>
    <p:sldLayoutId id="2147483792" r:id="rId54"/>
    <p:sldLayoutId id="2147483793" r:id="rId55"/>
    <p:sldLayoutId id="2147483794" r:id="rId56"/>
    <p:sldLayoutId id="2147483795" r:id="rId57"/>
    <p:sldLayoutId id="2147483796" r:id="rId58"/>
    <p:sldLayoutId id="2147483797" r:id="rId59"/>
    <p:sldLayoutId id="2147483798" r:id="rId60"/>
    <p:sldLayoutId id="2147483799" r:id="rId61"/>
    <p:sldLayoutId id="2147483800" r:id="rId62"/>
    <p:sldLayoutId id="2147483801" r:id="rId63"/>
    <p:sldLayoutId id="2147483802" r:id="rId64"/>
    <p:sldLayoutId id="2147483803" r:id="rId65"/>
    <p:sldLayoutId id="2147483804" r:id="rId66"/>
    <p:sldLayoutId id="2147483805" r:id="rId67"/>
    <p:sldLayoutId id="2147483806" r:id="rId68"/>
    <p:sldLayoutId id="2147483807" r:id="rId69"/>
    <p:sldLayoutId id="2147483808" r:id="rId70"/>
    <p:sldLayoutId id="2147483809" r:id="rId71"/>
    <p:sldLayoutId id="2147483810" r:id="rId72"/>
    <p:sldLayoutId id="2147483811" r:id="rId73"/>
    <p:sldLayoutId id="2147483812" r:id="rId74"/>
    <p:sldLayoutId id="2147483813" r:id="rId75"/>
    <p:sldLayoutId id="2147483814" r:id="rId76"/>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Tree>
    <p:extLst>
      <p:ext uri="{BB962C8B-B14F-4D97-AF65-F5344CB8AC3E}">
        <p14:creationId xmlns:p14="http://schemas.microsoft.com/office/powerpoint/2010/main" val="229526654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 id="2147483845" r:id="rId30"/>
    <p:sldLayoutId id="2147483846" r:id="rId31"/>
    <p:sldLayoutId id="2147483847" r:id="rId32"/>
    <p:sldLayoutId id="2147483848" r:id="rId33"/>
    <p:sldLayoutId id="2147483849" r:id="rId34"/>
    <p:sldLayoutId id="2147483850" r:id="rId35"/>
    <p:sldLayoutId id="2147483851" r:id="rId36"/>
    <p:sldLayoutId id="2147483852" r:id="rId37"/>
    <p:sldLayoutId id="2147483853" r:id="rId38"/>
    <p:sldLayoutId id="2147483854" r:id="rId39"/>
    <p:sldLayoutId id="2147483855" r:id="rId40"/>
    <p:sldLayoutId id="2147483856" r:id="rId41"/>
    <p:sldLayoutId id="2147483857" r:id="rId42"/>
    <p:sldLayoutId id="2147483858" r:id="rId43"/>
    <p:sldLayoutId id="2147483859" r:id="rId44"/>
    <p:sldLayoutId id="2147483860" r:id="rId45"/>
    <p:sldLayoutId id="2147483861" r:id="rId46"/>
    <p:sldLayoutId id="2147483862" r:id="rId47"/>
    <p:sldLayoutId id="2147483863" r:id="rId48"/>
    <p:sldLayoutId id="2147483864" r:id="rId49"/>
    <p:sldLayoutId id="2147483865" r:id="rId50"/>
    <p:sldLayoutId id="2147483866" r:id="rId51"/>
    <p:sldLayoutId id="2147483867" r:id="rId52"/>
    <p:sldLayoutId id="2147483868" r:id="rId53"/>
    <p:sldLayoutId id="2147483869" r:id="rId54"/>
    <p:sldLayoutId id="2147483870" r:id="rId55"/>
    <p:sldLayoutId id="2147483871" r:id="rId56"/>
    <p:sldLayoutId id="2147483872" r:id="rId57"/>
    <p:sldLayoutId id="2147483873" r:id="rId58"/>
    <p:sldLayoutId id="2147483874" r:id="rId59"/>
    <p:sldLayoutId id="2147483875" r:id="rId60"/>
    <p:sldLayoutId id="2147483876" r:id="rId61"/>
    <p:sldLayoutId id="2147483877" r:id="rId62"/>
    <p:sldLayoutId id="2147483878" r:id="rId63"/>
    <p:sldLayoutId id="2147483879" r:id="rId64"/>
    <p:sldLayoutId id="2147483880" r:id="rId65"/>
    <p:sldLayoutId id="2147483881" r:id="rId66"/>
    <p:sldLayoutId id="2147483882" r:id="rId67"/>
    <p:sldLayoutId id="2147483883" r:id="rId68"/>
    <p:sldLayoutId id="2147483884" r:id="rId69"/>
    <p:sldLayoutId id="2147483885" r:id="rId70"/>
    <p:sldLayoutId id="2147483886" r:id="rId71"/>
    <p:sldLayoutId id="2147483887" r:id="rId72"/>
    <p:sldLayoutId id="2147483888" r:id="rId73"/>
    <p:sldLayoutId id="2147483889" r:id="rId74"/>
    <p:sldLayoutId id="2147483890" r:id="rId75"/>
    <p:sldLayoutId id="2147483891" r:id="rId76"/>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6.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4.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6.xml"/><Relationship Id="rId7" Type="http://schemas.openxmlformats.org/officeDocument/2006/relationships/image" Target="../media/image33.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2.png"/><Relationship Id="rId5" Type="http://schemas.openxmlformats.org/officeDocument/2006/relationships/slideLayout" Target="../slideLayouts/slideLayout19.xml"/><Relationship Id="rId4" Type="http://schemas.openxmlformats.org/officeDocument/2006/relationships/tags" Target="../tags/tag27.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3_79144124.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5.xml"/><Relationship Id="rId7" Type="http://schemas.openxmlformats.org/officeDocument/2006/relationships/image" Target="../media/image3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1.png"/><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41.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4.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3.xml"/><Relationship Id="rId7" Type="http://schemas.openxmlformats.org/officeDocument/2006/relationships/image" Target="../media/image4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9.xml"/><Relationship Id="rId5" Type="http://schemas.openxmlformats.org/officeDocument/2006/relationships/tags" Target="../tags/tag45.xml"/><Relationship Id="rId4"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9.xml"/><Relationship Id="rId7" Type="http://schemas.openxmlformats.org/officeDocument/2006/relationships/slideLayout" Target="../slideLayouts/slideLayout24.xml"/><Relationship Id="rId12" Type="http://schemas.openxmlformats.org/officeDocument/2006/relationships/image" Target="../media/image3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4.png"/><Relationship Id="rId5" Type="http://schemas.openxmlformats.org/officeDocument/2006/relationships/tags" Target="../tags/tag51.xml"/><Relationship Id="rId10" Type="http://schemas.openxmlformats.org/officeDocument/2006/relationships/image" Target="../media/image53.png"/><Relationship Id="rId4" Type="http://schemas.openxmlformats.org/officeDocument/2006/relationships/tags" Target="../tags/tag50.xml"/><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7FFFEA18_AEC1CD59.xml"/><Relationship Id="rId2" Type="http://schemas.openxmlformats.org/officeDocument/2006/relationships/slideLayout" Target="../slideLayouts/slideLayout64.xml"/><Relationship Id="rId1" Type="http://schemas.openxmlformats.org/officeDocument/2006/relationships/tags" Target="../tags/tag53.xml"/><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5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4.xml"/><Relationship Id="rId1" Type="http://schemas.openxmlformats.org/officeDocument/2006/relationships/tags" Target="../tags/tag57.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60.xml"/><Relationship Id="rId7" Type="http://schemas.openxmlformats.org/officeDocument/2006/relationships/notesSlide" Target="../notesSlides/notesSlide12.xml"/><Relationship Id="rId12" Type="http://schemas.openxmlformats.org/officeDocument/2006/relationships/image" Target="../media/image3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4.xml"/><Relationship Id="rId11" Type="http://schemas.openxmlformats.org/officeDocument/2006/relationships/image" Target="../media/image63.png"/><Relationship Id="rId5" Type="http://schemas.openxmlformats.org/officeDocument/2006/relationships/tags" Target="../tags/tag62.xml"/><Relationship Id="rId10" Type="http://schemas.openxmlformats.org/officeDocument/2006/relationships/image" Target="../media/image33.png"/><Relationship Id="rId4" Type="http://schemas.openxmlformats.org/officeDocument/2006/relationships/tags" Target="../tags/tag61.xml"/><Relationship Id="rId9" Type="http://schemas.openxmlformats.org/officeDocument/2006/relationships/image" Target="../media/image6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4.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4.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179E4BE-F298-D7F8-F653-69CE218BF13A}"/>
              </a:ext>
            </a:extLst>
          </p:cNvPr>
          <p:cNvSpPr>
            <a:spLocks noGrp="1"/>
          </p:cNvSpPr>
          <p:nvPr>
            <p:ph type="ctrTitle"/>
          </p:nvPr>
        </p:nvSpPr>
        <p:spPr/>
        <p:txBody>
          <a:bodyPr/>
          <a:lstStyle/>
          <a:p>
            <a:r>
              <a:rPr lang="en-US" b="1" noProof="0" dirty="0"/>
              <a:t>Navigating 340B and Clinics, Updates and Strategies</a:t>
            </a:r>
          </a:p>
        </p:txBody>
      </p:sp>
      <p:sp>
        <p:nvSpPr>
          <p:cNvPr id="23" name="Subtitle 22">
            <a:extLst>
              <a:ext uri="{FF2B5EF4-FFF2-40B4-BE49-F238E27FC236}">
                <a16:creationId xmlns:a16="http://schemas.microsoft.com/office/drawing/2014/main" id="{4FCF069F-580F-D7FC-A7C5-809FC0DDD036}"/>
              </a:ext>
            </a:extLst>
          </p:cNvPr>
          <p:cNvSpPr>
            <a:spLocks noGrp="1"/>
          </p:cNvSpPr>
          <p:nvPr>
            <p:ph type="subTitle" idx="1"/>
          </p:nvPr>
        </p:nvSpPr>
        <p:spPr/>
        <p:txBody>
          <a:bodyPr/>
          <a:lstStyle/>
          <a:p>
            <a:r>
              <a:rPr lang="en-US" b="0" noProof="0" dirty="0"/>
              <a:t>Brian Bell and Jill Griffith-Goodwin</a:t>
            </a:r>
          </a:p>
        </p:txBody>
      </p:sp>
      <p:sp>
        <p:nvSpPr>
          <p:cNvPr id="2" name="TextBox 1">
            <a:extLst>
              <a:ext uri="{FF2B5EF4-FFF2-40B4-BE49-F238E27FC236}">
                <a16:creationId xmlns:a16="http://schemas.microsoft.com/office/drawing/2014/main" id="{F4B8F9CA-C576-D082-D281-D5DDFFFA3848}"/>
              </a:ext>
            </a:extLst>
          </p:cNvPr>
          <p:cNvSpPr txBox="1"/>
          <p:nvPr/>
        </p:nvSpPr>
        <p:spPr>
          <a:xfrm>
            <a:off x="306000" y="6113929"/>
            <a:ext cx="8291153" cy="646331"/>
          </a:xfrm>
          <a:prstGeom prst="rect">
            <a:avLst/>
          </a:prstGeom>
          <a:noFill/>
        </p:spPr>
        <p:txBody>
          <a:bodyPr wrap="square" rtlCol="0">
            <a:spAutoFit/>
          </a:bodyPr>
          <a:lstStyle/>
          <a:p>
            <a:r>
              <a:rPr lang="en-US" dirty="0"/>
              <a:t>WV HFMA Fall Conference</a:t>
            </a:r>
          </a:p>
          <a:p>
            <a:r>
              <a:rPr lang="en-US" dirty="0"/>
              <a:t>October 3, 2024</a:t>
            </a:r>
          </a:p>
        </p:txBody>
      </p:sp>
    </p:spTree>
    <p:extLst>
      <p:ext uri="{BB962C8B-B14F-4D97-AF65-F5344CB8AC3E}">
        <p14:creationId xmlns:p14="http://schemas.microsoft.com/office/powerpoint/2010/main" val="42103813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6BA7-969D-6165-EE87-70756568CC3F}"/>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323AA9E7-36CD-2D3E-E95E-211E899FAC88}"/>
              </a:ext>
            </a:extLst>
          </p:cNvPr>
          <p:cNvSpPr>
            <a:spLocks noGrp="1"/>
          </p:cNvSpPr>
          <p:nvPr>
            <p:ph type="title"/>
          </p:nvPr>
        </p:nvSpPr>
        <p:spPr/>
        <p:txBody>
          <a:bodyPr/>
          <a:lstStyle/>
          <a:p>
            <a:r>
              <a:rPr lang="en-US" dirty="0"/>
              <a:t>Provider-Based Billing Clinics</a:t>
            </a:r>
          </a:p>
        </p:txBody>
      </p:sp>
      <p:sp>
        <p:nvSpPr>
          <p:cNvPr id="27" name="Text Placeholder 26">
            <a:extLst>
              <a:ext uri="{FF2B5EF4-FFF2-40B4-BE49-F238E27FC236}">
                <a16:creationId xmlns:a16="http://schemas.microsoft.com/office/drawing/2014/main" id="{2D328FC7-0918-82F6-9466-42DB1AEDEB91}"/>
              </a:ext>
            </a:extLst>
          </p:cNvPr>
          <p:cNvSpPr>
            <a:spLocks noGrp="1"/>
          </p:cNvSpPr>
          <p:nvPr>
            <p:ph type="body" sz="quarter" idx="13"/>
          </p:nvPr>
        </p:nvSpPr>
        <p:spPr/>
        <p:txBody>
          <a:bodyPr/>
          <a:lstStyle/>
          <a:p>
            <a:r>
              <a:rPr lang="en-US" dirty="0"/>
              <a:t>Path to the 340B Program</a:t>
            </a:r>
          </a:p>
        </p:txBody>
      </p:sp>
      <p:sp>
        <p:nvSpPr>
          <p:cNvPr id="28" name="Text Placeholder 27">
            <a:extLst>
              <a:ext uri="{FF2B5EF4-FFF2-40B4-BE49-F238E27FC236}">
                <a16:creationId xmlns:a16="http://schemas.microsoft.com/office/drawing/2014/main" id="{360DAD51-27EC-D375-BE22-39349164F31E}"/>
              </a:ext>
            </a:extLst>
          </p:cNvPr>
          <p:cNvSpPr>
            <a:spLocks noGrp="1"/>
          </p:cNvSpPr>
          <p:nvPr>
            <p:ph type="body" sz="quarter" idx="14"/>
          </p:nvPr>
        </p:nvSpPr>
        <p:spPr>
          <a:xfrm>
            <a:off x="919163" y="1997050"/>
            <a:ext cx="2192400" cy="334800"/>
          </a:xfrm>
        </p:spPr>
        <p:txBody>
          <a:bodyPr/>
          <a:lstStyle/>
          <a:p>
            <a:r>
              <a:rPr lang="en-US" dirty="0"/>
              <a:t>Financial</a:t>
            </a:r>
          </a:p>
        </p:txBody>
      </p:sp>
      <p:sp>
        <p:nvSpPr>
          <p:cNvPr id="29" name="Content Placeholder 28">
            <a:extLst>
              <a:ext uri="{FF2B5EF4-FFF2-40B4-BE49-F238E27FC236}">
                <a16:creationId xmlns:a16="http://schemas.microsoft.com/office/drawing/2014/main" id="{E6DF0BC9-C2A3-4080-A6C0-FF14743A78F4}"/>
              </a:ext>
            </a:extLst>
          </p:cNvPr>
          <p:cNvSpPr>
            <a:spLocks noGrp="1"/>
          </p:cNvSpPr>
          <p:nvPr>
            <p:ph sz="quarter" idx="15"/>
          </p:nvPr>
        </p:nvSpPr>
        <p:spPr>
          <a:xfrm>
            <a:off x="919163" y="2429050"/>
            <a:ext cx="2192400" cy="4257950"/>
          </a:xfrm>
        </p:spPr>
        <p:txBody>
          <a:bodyPr/>
          <a:lstStyle/>
          <a:p>
            <a:pPr marL="115888" indent="-115888">
              <a:spcBef>
                <a:spcPts val="600"/>
              </a:spcBef>
              <a:spcAft>
                <a:spcPts val="600"/>
              </a:spcAft>
              <a:buFont typeface="Arial" panose="020B0604020202020204" pitchFamily="34" charset="0"/>
              <a:buChar char="•"/>
            </a:pPr>
            <a:r>
              <a:rPr lang="en-US" dirty="0">
                <a:solidFill>
                  <a:schemeClr val="tx1"/>
                </a:solidFill>
              </a:rPr>
              <a:t>340B Impact</a:t>
            </a:r>
          </a:p>
          <a:p>
            <a:pPr marL="115888" indent="-115888">
              <a:spcBef>
                <a:spcPts val="600"/>
              </a:spcBef>
              <a:spcAft>
                <a:spcPts val="600"/>
              </a:spcAft>
              <a:buFont typeface="Arial" panose="020B0604020202020204" pitchFamily="34" charset="0"/>
              <a:buChar char="•"/>
            </a:pPr>
            <a:r>
              <a:rPr lang="en-US" dirty="0">
                <a:solidFill>
                  <a:schemeClr val="tx1"/>
                </a:solidFill>
              </a:rPr>
              <a:t>Reimbursement impact from affected payors </a:t>
            </a:r>
          </a:p>
          <a:p>
            <a:pPr marL="347663" lvl="1" indent="-115888">
              <a:spcBef>
                <a:spcPts val="600"/>
              </a:spcBef>
              <a:spcAft>
                <a:spcPts val="600"/>
              </a:spcAft>
              <a:buFont typeface="Arial" panose="020B0604020202020204" pitchFamily="34" charset="0"/>
              <a:buChar char="•"/>
            </a:pPr>
            <a:r>
              <a:rPr lang="en-US" dirty="0">
                <a:solidFill>
                  <a:schemeClr val="tx1"/>
                </a:solidFill>
              </a:rPr>
              <a:t>Co-insurance impact on patients</a:t>
            </a:r>
          </a:p>
          <a:p>
            <a:pPr marL="6350" indent="-115888">
              <a:spcBef>
                <a:spcPts val="600"/>
              </a:spcBef>
              <a:spcAft>
                <a:spcPts val="600"/>
              </a:spcAft>
              <a:buFont typeface="Arial" panose="020B0604020202020204" pitchFamily="34" charset="0"/>
              <a:buChar char="•"/>
            </a:pPr>
            <a:r>
              <a:rPr lang="en-US" dirty="0">
                <a:solidFill>
                  <a:schemeClr val="tx1"/>
                </a:solidFill>
              </a:rPr>
              <a:t>Any applicable costs associated with getting clinics to standard </a:t>
            </a:r>
          </a:p>
        </p:txBody>
      </p:sp>
      <p:sp>
        <p:nvSpPr>
          <p:cNvPr id="30" name="Text Placeholder 29">
            <a:extLst>
              <a:ext uri="{FF2B5EF4-FFF2-40B4-BE49-F238E27FC236}">
                <a16:creationId xmlns:a16="http://schemas.microsoft.com/office/drawing/2014/main" id="{560B97BD-99B7-37DE-90B0-81031CDB8BAA}"/>
              </a:ext>
            </a:extLst>
          </p:cNvPr>
          <p:cNvSpPr>
            <a:spLocks noGrp="1"/>
          </p:cNvSpPr>
          <p:nvPr>
            <p:ph type="body" sz="quarter" idx="16"/>
          </p:nvPr>
        </p:nvSpPr>
        <p:spPr>
          <a:xfrm>
            <a:off x="3845963" y="1997050"/>
            <a:ext cx="2192400" cy="334800"/>
          </a:xfrm>
        </p:spPr>
        <p:txBody>
          <a:bodyPr/>
          <a:lstStyle/>
          <a:p>
            <a:r>
              <a:rPr lang="en-US" dirty="0"/>
              <a:t>Accreditation</a:t>
            </a:r>
          </a:p>
        </p:txBody>
      </p:sp>
      <p:sp>
        <p:nvSpPr>
          <p:cNvPr id="31" name="Content Placeholder 30">
            <a:extLst>
              <a:ext uri="{FF2B5EF4-FFF2-40B4-BE49-F238E27FC236}">
                <a16:creationId xmlns:a16="http://schemas.microsoft.com/office/drawing/2014/main" id="{95EA24E3-9E3C-5ED6-5376-4C8DF393365A}"/>
              </a:ext>
            </a:extLst>
          </p:cNvPr>
          <p:cNvSpPr>
            <a:spLocks noGrp="1"/>
          </p:cNvSpPr>
          <p:nvPr>
            <p:ph sz="quarter" idx="17"/>
          </p:nvPr>
        </p:nvSpPr>
        <p:spPr>
          <a:xfrm>
            <a:off x="3845963" y="2429050"/>
            <a:ext cx="2192400" cy="4257950"/>
          </a:xfrm>
        </p:spPr>
        <p:txBody>
          <a:bodyPr/>
          <a:lstStyle/>
          <a:p>
            <a:pPr marL="115888" indent="-115888">
              <a:spcBef>
                <a:spcPts val="600"/>
              </a:spcBef>
              <a:spcAft>
                <a:spcPts val="600"/>
              </a:spcAft>
              <a:buFont typeface="Arial" panose="020B0604020202020204" pitchFamily="34" charset="0"/>
              <a:buChar char="•"/>
            </a:pPr>
            <a:r>
              <a:rPr lang="en-US" dirty="0">
                <a:solidFill>
                  <a:schemeClr val="tx1"/>
                </a:solidFill>
              </a:rPr>
              <a:t>Clinics must be up to hospital standards</a:t>
            </a:r>
          </a:p>
          <a:p>
            <a:pPr marL="463550" lvl="1" indent="-115888">
              <a:spcBef>
                <a:spcPts val="600"/>
              </a:spcBef>
              <a:spcAft>
                <a:spcPts val="600"/>
              </a:spcAft>
              <a:buFont typeface="Arial" panose="020B0604020202020204" pitchFamily="34" charset="0"/>
              <a:buChar char="•"/>
            </a:pPr>
            <a:r>
              <a:rPr lang="en-US" dirty="0">
                <a:solidFill>
                  <a:schemeClr val="tx1"/>
                </a:solidFill>
              </a:rPr>
              <a:t>Specifics depend on accrediting body</a:t>
            </a:r>
          </a:p>
          <a:p>
            <a:pPr marL="463550" lvl="1" indent="-115888">
              <a:spcBef>
                <a:spcPts val="600"/>
              </a:spcBef>
              <a:spcAft>
                <a:spcPts val="600"/>
              </a:spcAft>
              <a:buFont typeface="Arial" panose="020B0604020202020204" pitchFamily="34" charset="0"/>
              <a:buChar char="•"/>
            </a:pPr>
            <a:r>
              <a:rPr lang="en-US" dirty="0">
                <a:solidFill>
                  <a:schemeClr val="tx1"/>
                </a:solidFill>
              </a:rPr>
              <a:t>Potential site-visits</a:t>
            </a:r>
          </a:p>
          <a:p>
            <a:pPr marL="115888" indent="-115888">
              <a:spcBef>
                <a:spcPts val="600"/>
              </a:spcBef>
              <a:spcAft>
                <a:spcPts val="600"/>
              </a:spcAft>
              <a:buFont typeface="Arial" panose="020B0604020202020204" pitchFamily="34" charset="0"/>
              <a:buChar char="•"/>
            </a:pPr>
            <a:r>
              <a:rPr lang="en-US" dirty="0">
                <a:solidFill>
                  <a:schemeClr val="tx1"/>
                </a:solidFill>
              </a:rPr>
              <a:t>Appropriate licensure</a:t>
            </a:r>
          </a:p>
        </p:txBody>
      </p:sp>
      <p:sp>
        <p:nvSpPr>
          <p:cNvPr id="10" name="Slide Number Placeholder 9">
            <a:extLst>
              <a:ext uri="{FF2B5EF4-FFF2-40B4-BE49-F238E27FC236}">
                <a16:creationId xmlns:a16="http://schemas.microsoft.com/office/drawing/2014/main" id="{E66266A3-BDA4-AA52-1EDB-6510F66F7014}"/>
              </a:ext>
            </a:extLst>
          </p:cNvPr>
          <p:cNvSpPr>
            <a:spLocks noGrp="1"/>
          </p:cNvSpPr>
          <p:nvPr>
            <p:ph type="sldNum" sz="quarter" idx="20"/>
          </p:nvPr>
        </p:nvSpPr>
        <p:spPr/>
        <p:txBody>
          <a:bodyPr/>
          <a:lstStyle/>
          <a:p>
            <a:fld id="{721C06D9-4617-44B0-8711-1EF1C439A609}" type="slidenum">
              <a:rPr lang="en-US" smtClean="0"/>
              <a:pPr/>
              <a:t>10</a:t>
            </a:fld>
            <a:endParaRPr lang="en-US" dirty="0"/>
          </a:p>
        </p:txBody>
      </p:sp>
      <p:sp>
        <p:nvSpPr>
          <p:cNvPr id="32" name="Text Placeholder 31">
            <a:extLst>
              <a:ext uri="{FF2B5EF4-FFF2-40B4-BE49-F238E27FC236}">
                <a16:creationId xmlns:a16="http://schemas.microsoft.com/office/drawing/2014/main" id="{2D433D80-6BED-24F4-77B2-2F98F6B1F273}"/>
              </a:ext>
            </a:extLst>
          </p:cNvPr>
          <p:cNvSpPr>
            <a:spLocks noGrp="1"/>
          </p:cNvSpPr>
          <p:nvPr>
            <p:ph type="body" sz="quarter" idx="21"/>
          </p:nvPr>
        </p:nvSpPr>
        <p:spPr>
          <a:xfrm>
            <a:off x="6772763" y="1997050"/>
            <a:ext cx="2192400" cy="334800"/>
          </a:xfrm>
        </p:spPr>
        <p:txBody>
          <a:bodyPr/>
          <a:lstStyle/>
          <a:p>
            <a:r>
              <a:rPr lang="en-US" dirty="0"/>
              <a:t>Integration</a:t>
            </a:r>
          </a:p>
        </p:txBody>
      </p:sp>
      <p:sp>
        <p:nvSpPr>
          <p:cNvPr id="33" name="Content Placeholder 32">
            <a:extLst>
              <a:ext uri="{FF2B5EF4-FFF2-40B4-BE49-F238E27FC236}">
                <a16:creationId xmlns:a16="http://schemas.microsoft.com/office/drawing/2014/main" id="{A1EE8C1F-9D1A-8838-9D4A-98ECA8106A1C}"/>
              </a:ext>
            </a:extLst>
          </p:cNvPr>
          <p:cNvSpPr>
            <a:spLocks noGrp="1"/>
          </p:cNvSpPr>
          <p:nvPr>
            <p:ph sz="quarter" idx="22"/>
          </p:nvPr>
        </p:nvSpPr>
        <p:spPr>
          <a:xfrm>
            <a:off x="6772763" y="2429050"/>
            <a:ext cx="2192400" cy="4257950"/>
          </a:xfrm>
        </p:spPr>
        <p:txBody>
          <a:bodyPr/>
          <a:lstStyle/>
          <a:p>
            <a:pPr marL="115888" indent="-115888">
              <a:spcBef>
                <a:spcPts val="600"/>
              </a:spcBef>
              <a:spcAft>
                <a:spcPts val="600"/>
              </a:spcAft>
              <a:buFont typeface="Arial" panose="020B0604020202020204" pitchFamily="34" charset="0"/>
              <a:buChar char="•"/>
            </a:pPr>
            <a:r>
              <a:rPr lang="en-US" dirty="0">
                <a:solidFill>
                  <a:schemeClr val="tx1"/>
                </a:solidFill>
              </a:rPr>
              <a:t>Clinical integration</a:t>
            </a:r>
          </a:p>
          <a:p>
            <a:pPr marL="463550" lvl="1" indent="-115888">
              <a:spcBef>
                <a:spcPts val="600"/>
              </a:spcBef>
              <a:spcAft>
                <a:spcPts val="600"/>
              </a:spcAft>
              <a:buFont typeface="Arial" panose="020B0604020202020204" pitchFamily="34" charset="0"/>
              <a:buChar char="•"/>
            </a:pPr>
            <a:r>
              <a:rPr lang="en-US" dirty="0">
                <a:solidFill>
                  <a:schemeClr val="tx1"/>
                </a:solidFill>
              </a:rPr>
              <a:t>Clinical staff</a:t>
            </a:r>
          </a:p>
          <a:p>
            <a:pPr marL="463550" lvl="1" indent="-115888">
              <a:spcBef>
                <a:spcPts val="600"/>
              </a:spcBef>
              <a:spcAft>
                <a:spcPts val="600"/>
              </a:spcAft>
              <a:buFont typeface="Arial" panose="020B0604020202020204" pitchFamily="34" charset="0"/>
              <a:buChar char="•"/>
            </a:pPr>
            <a:r>
              <a:rPr lang="en-US" dirty="0">
                <a:solidFill>
                  <a:schemeClr val="tx1"/>
                </a:solidFill>
              </a:rPr>
              <a:t>Reporting structures</a:t>
            </a:r>
          </a:p>
          <a:p>
            <a:pPr marL="6350" indent="-115888">
              <a:spcBef>
                <a:spcPts val="600"/>
              </a:spcBef>
              <a:spcAft>
                <a:spcPts val="600"/>
              </a:spcAft>
              <a:buFont typeface="Arial" panose="020B0604020202020204" pitchFamily="34" charset="0"/>
              <a:buChar char="•"/>
            </a:pPr>
            <a:r>
              <a:rPr lang="en-US" dirty="0">
                <a:solidFill>
                  <a:schemeClr val="tx1"/>
                </a:solidFill>
              </a:rPr>
              <a:t>EHR integration</a:t>
            </a:r>
          </a:p>
          <a:p>
            <a:pPr marL="6350" indent="-115888">
              <a:spcBef>
                <a:spcPts val="600"/>
              </a:spcBef>
              <a:spcAft>
                <a:spcPts val="600"/>
              </a:spcAft>
              <a:buFont typeface="Arial" panose="020B0604020202020204" pitchFamily="34" charset="0"/>
              <a:buChar char="•"/>
            </a:pPr>
            <a:r>
              <a:rPr lang="en-US" dirty="0">
                <a:solidFill>
                  <a:schemeClr val="tx1"/>
                </a:solidFill>
              </a:rPr>
              <a:t>Financial integration</a:t>
            </a:r>
          </a:p>
          <a:p>
            <a:pPr marL="6350" indent="-115888">
              <a:spcBef>
                <a:spcPts val="600"/>
              </a:spcBef>
              <a:spcAft>
                <a:spcPts val="600"/>
              </a:spcAft>
              <a:buFont typeface="Arial" panose="020B0604020202020204" pitchFamily="34" charset="0"/>
              <a:buChar char="•"/>
            </a:pPr>
            <a:r>
              <a:rPr lang="en-US" dirty="0"/>
              <a:t>Included on most recently filed Medicare Cost Report</a:t>
            </a:r>
          </a:p>
          <a:p>
            <a:pPr marL="6350" indent="-115888">
              <a:spcBef>
                <a:spcPts val="600"/>
              </a:spcBef>
              <a:spcAft>
                <a:spcPts val="600"/>
              </a:spcAft>
              <a:buFont typeface="Arial" panose="020B0604020202020204" pitchFamily="34" charset="0"/>
              <a:buChar char="•"/>
            </a:pPr>
            <a:r>
              <a:rPr lang="en-US" dirty="0">
                <a:solidFill>
                  <a:schemeClr val="tx1"/>
                </a:solidFill>
              </a:rPr>
              <a:t>OPAIS registration</a:t>
            </a:r>
          </a:p>
          <a:p>
            <a:pPr marL="6350" indent="-115888">
              <a:spcBef>
                <a:spcPts val="600"/>
              </a:spcBef>
              <a:spcAft>
                <a:spcPts val="600"/>
              </a:spcAft>
              <a:buFont typeface="Arial" panose="020B0604020202020204" pitchFamily="34" charset="0"/>
              <a:buChar char="•"/>
            </a:pPr>
            <a:r>
              <a:rPr lang="en-US" dirty="0">
                <a:solidFill>
                  <a:schemeClr val="tx1"/>
                </a:solidFill>
              </a:rPr>
              <a:t>Policies &amp; procedures</a:t>
            </a:r>
          </a:p>
        </p:txBody>
      </p:sp>
      <p:sp>
        <p:nvSpPr>
          <p:cNvPr id="37" name="Text Placeholder 36">
            <a:extLst>
              <a:ext uri="{FF2B5EF4-FFF2-40B4-BE49-F238E27FC236}">
                <a16:creationId xmlns:a16="http://schemas.microsoft.com/office/drawing/2014/main" id="{2DD0F31E-8835-FC67-72C9-17D6EE546D4E}"/>
              </a:ext>
            </a:extLst>
          </p:cNvPr>
          <p:cNvSpPr>
            <a:spLocks noGrp="1"/>
          </p:cNvSpPr>
          <p:nvPr>
            <p:ph type="body" sz="quarter" idx="26"/>
          </p:nvPr>
        </p:nvSpPr>
        <p:spPr>
          <a:xfrm>
            <a:off x="9699562" y="1997050"/>
            <a:ext cx="2192400" cy="334800"/>
          </a:xfrm>
        </p:spPr>
        <p:txBody>
          <a:bodyPr/>
          <a:lstStyle/>
          <a:p>
            <a:r>
              <a:rPr lang="en-US" dirty="0"/>
              <a:t>Public Awareness</a:t>
            </a:r>
          </a:p>
        </p:txBody>
      </p:sp>
      <p:sp>
        <p:nvSpPr>
          <p:cNvPr id="38" name="Content Placeholder 37">
            <a:extLst>
              <a:ext uri="{FF2B5EF4-FFF2-40B4-BE49-F238E27FC236}">
                <a16:creationId xmlns:a16="http://schemas.microsoft.com/office/drawing/2014/main" id="{48F7DDFC-EE7C-D11D-C1FA-049642AE2529}"/>
              </a:ext>
            </a:extLst>
          </p:cNvPr>
          <p:cNvSpPr>
            <a:spLocks noGrp="1"/>
          </p:cNvSpPr>
          <p:nvPr>
            <p:ph sz="quarter" idx="27"/>
          </p:nvPr>
        </p:nvSpPr>
        <p:spPr>
          <a:xfrm>
            <a:off x="9699563" y="2429050"/>
            <a:ext cx="2192400" cy="4257950"/>
          </a:xfrm>
        </p:spPr>
        <p:txBody>
          <a:bodyPr/>
          <a:lstStyle/>
          <a:p>
            <a:pPr marL="115888" indent="-115888">
              <a:spcBef>
                <a:spcPts val="600"/>
              </a:spcBef>
              <a:spcAft>
                <a:spcPts val="600"/>
              </a:spcAft>
              <a:buFont typeface="Arial" panose="020B0604020202020204" pitchFamily="34" charset="0"/>
              <a:buChar char="•"/>
            </a:pPr>
            <a:r>
              <a:rPr lang="en-US" dirty="0">
                <a:solidFill>
                  <a:schemeClr val="tx1"/>
                </a:solidFill>
              </a:rPr>
              <a:t>Clinics must have naming associated with </a:t>
            </a:r>
            <a:r>
              <a:rPr lang="en-US" dirty="0"/>
              <a:t>hospital</a:t>
            </a:r>
          </a:p>
          <a:p>
            <a:pPr marL="115888" indent="-115888">
              <a:spcBef>
                <a:spcPts val="600"/>
              </a:spcBef>
              <a:spcAft>
                <a:spcPts val="600"/>
              </a:spcAft>
              <a:buFont typeface="Arial" panose="020B0604020202020204" pitchFamily="34" charset="0"/>
              <a:buChar char="•"/>
            </a:pPr>
            <a:r>
              <a:rPr lang="en-US" dirty="0">
                <a:solidFill>
                  <a:schemeClr val="tx1"/>
                </a:solidFill>
              </a:rPr>
              <a:t>Will need to update all collateral &amp; signage</a:t>
            </a:r>
          </a:p>
          <a:p>
            <a:pPr marL="115888" indent="-115888">
              <a:spcBef>
                <a:spcPts val="600"/>
              </a:spcBef>
              <a:spcAft>
                <a:spcPts val="600"/>
              </a:spcAft>
              <a:buFont typeface="Arial" panose="020B0604020202020204" pitchFamily="34" charset="0"/>
              <a:buChar char="•"/>
            </a:pPr>
            <a:r>
              <a:rPr lang="en-US" dirty="0">
                <a:solidFill>
                  <a:schemeClr val="tx1"/>
                </a:solidFill>
              </a:rPr>
              <a:t>Patient and staff education</a:t>
            </a:r>
          </a:p>
          <a:p>
            <a:pPr>
              <a:spcBef>
                <a:spcPts val="600"/>
              </a:spcBef>
              <a:spcAft>
                <a:spcPts val="600"/>
              </a:spcAft>
            </a:pPr>
            <a:endParaRPr lang="en-US" dirty="0">
              <a:solidFill>
                <a:schemeClr val="tx1"/>
              </a:solidFill>
            </a:endParaRPr>
          </a:p>
        </p:txBody>
      </p:sp>
      <p:pic>
        <p:nvPicPr>
          <p:cNvPr id="21" name="Picture Placeholder 20" descr="Bank outline">
            <a:extLst>
              <a:ext uri="{FF2B5EF4-FFF2-40B4-BE49-F238E27FC236}">
                <a16:creationId xmlns:a16="http://schemas.microsoft.com/office/drawing/2014/main" id="{20D95139-3BAB-6C1E-E2F5-49877AA38618}"/>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7" r="157"/>
          <a:stretch>
            <a:fillRect/>
          </a:stretch>
        </p:blipFill>
        <p:spPr>
          <a:xfrm>
            <a:off x="3235947" y="1827850"/>
            <a:ext cx="502962" cy="504000"/>
          </a:xfrm>
        </p:spPr>
      </p:pic>
      <p:pic>
        <p:nvPicPr>
          <p:cNvPr id="25" name="Picture Placeholder 24" descr="Signal outline">
            <a:extLst>
              <a:ext uri="{FF2B5EF4-FFF2-40B4-BE49-F238E27FC236}">
                <a16:creationId xmlns:a16="http://schemas.microsoft.com/office/drawing/2014/main" id="{D2179D30-7DF2-E76E-1236-03032E71651A}"/>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7" r="157"/>
          <a:stretch>
            <a:fillRect/>
          </a:stretch>
        </p:blipFill>
        <p:spPr>
          <a:xfrm>
            <a:off x="309563" y="1827850"/>
            <a:ext cx="502962" cy="504000"/>
          </a:xfrm>
        </p:spPr>
      </p:pic>
      <p:pic>
        <p:nvPicPr>
          <p:cNvPr id="39" name="Picture Placeholder 38" descr="Gears outline">
            <a:extLst>
              <a:ext uri="{FF2B5EF4-FFF2-40B4-BE49-F238E27FC236}">
                <a16:creationId xmlns:a16="http://schemas.microsoft.com/office/drawing/2014/main" id="{2E5AC2D3-58A6-5F6D-5AE9-795B83B131F7}"/>
              </a:ext>
            </a:extLst>
          </p:cNvPr>
          <p:cNvPicPr>
            <a:picLocks noGrp="1" noChangeAspect="1"/>
          </p:cNvPicPr>
          <p:nvPr>
            <p:ph type="pic" sz="quarter" idx="2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57" r="157"/>
          <a:stretch>
            <a:fillRect/>
          </a:stretch>
        </p:blipFill>
        <p:spPr>
          <a:xfrm>
            <a:off x="6162649" y="1827850"/>
            <a:ext cx="502962" cy="504000"/>
          </a:xfrm>
        </p:spPr>
      </p:pic>
      <p:pic>
        <p:nvPicPr>
          <p:cNvPr id="43" name="Picture Placeholder 42" descr="Group of men outline">
            <a:extLst>
              <a:ext uri="{FF2B5EF4-FFF2-40B4-BE49-F238E27FC236}">
                <a16:creationId xmlns:a16="http://schemas.microsoft.com/office/drawing/2014/main" id="{01B0F278-E853-C1AA-8620-4A37FD82C3B3}"/>
              </a:ext>
            </a:extLst>
          </p:cNvPr>
          <p:cNvPicPr>
            <a:picLocks noGrp="1" noChangeAspect="1"/>
          </p:cNvPicPr>
          <p:nvPr>
            <p:ph type="pic" sz="quarter" idx="29"/>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57" r="157"/>
          <a:stretch>
            <a:fillRect/>
          </a:stretch>
        </p:blipFill>
        <p:spPr>
          <a:xfrm>
            <a:off x="9093450" y="1827850"/>
            <a:ext cx="502962" cy="504000"/>
          </a:xfrm>
        </p:spPr>
      </p:pic>
    </p:spTree>
    <p:extLst>
      <p:ext uri="{BB962C8B-B14F-4D97-AF65-F5344CB8AC3E}">
        <p14:creationId xmlns:p14="http://schemas.microsoft.com/office/powerpoint/2010/main" val="7913820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A41BDF-5425-598A-41AE-83235AA5E7FA}"/>
              </a:ext>
            </a:extLst>
          </p:cNvPr>
          <p:cNvSpPr>
            <a:spLocks noGrp="1" noRot="1" noMove="1" noResize="1" noEditPoints="1" noAdjustHandles="1" noChangeArrowheads="1" noChangeShapeType="1"/>
          </p:cNvSpPr>
          <p:nvPr/>
        </p:nvSpPr>
        <p:spPr>
          <a:xfrm>
            <a:off x="0" y="2083630"/>
            <a:ext cx="12192000" cy="28394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5FCD23A6-6BEF-C1F2-5DEA-BD87324A7E82}"/>
              </a:ext>
            </a:extLst>
          </p:cNvPr>
          <p:cNvSpPr>
            <a:spLocks noGrp="1"/>
          </p:cNvSpPr>
          <p:nvPr>
            <p:ph type="title"/>
          </p:nvPr>
        </p:nvSpPr>
        <p:spPr/>
        <p:txBody>
          <a:bodyPr/>
          <a:lstStyle/>
          <a:p>
            <a:r>
              <a:rPr lang="en-US"/>
              <a:t>Outline</a:t>
            </a:r>
          </a:p>
        </p:txBody>
      </p:sp>
      <p:sp>
        <p:nvSpPr>
          <p:cNvPr id="18" name="Text Placeholder 17">
            <a:extLst>
              <a:ext uri="{FF2B5EF4-FFF2-40B4-BE49-F238E27FC236}">
                <a16:creationId xmlns:a16="http://schemas.microsoft.com/office/drawing/2014/main" id="{BFA05B92-D163-0CE8-2224-65F078B66479}"/>
              </a:ext>
            </a:extLst>
          </p:cNvPr>
          <p:cNvSpPr>
            <a:spLocks noGrp="1"/>
          </p:cNvSpPr>
          <p:nvPr>
            <p:ph type="body" sz="quarter" idx="13"/>
          </p:nvPr>
        </p:nvSpPr>
        <p:spPr/>
        <p:txBody>
          <a:bodyPr/>
          <a:lstStyle/>
          <a:p>
            <a:r>
              <a:rPr lang="en-US"/>
              <a:t>Provider-Based &amp; 340B Timeline</a:t>
            </a:r>
          </a:p>
        </p:txBody>
      </p:sp>
      <p:sp>
        <p:nvSpPr>
          <p:cNvPr id="22" name="Text Placeholder 21">
            <a:extLst>
              <a:ext uri="{FF2B5EF4-FFF2-40B4-BE49-F238E27FC236}">
                <a16:creationId xmlns:a16="http://schemas.microsoft.com/office/drawing/2014/main" id="{BEC3E450-68B3-7416-E385-B3B3CF9B17DC}"/>
              </a:ext>
            </a:extLst>
          </p:cNvPr>
          <p:cNvSpPr>
            <a:spLocks noGrp="1"/>
          </p:cNvSpPr>
          <p:nvPr>
            <p:ph type="body" sz="quarter" idx="23"/>
          </p:nvPr>
        </p:nvSpPr>
        <p:spPr>
          <a:xfrm>
            <a:off x="305996" y="1260000"/>
            <a:ext cx="10342953" cy="334800"/>
          </a:xfrm>
        </p:spPr>
        <p:txBody>
          <a:bodyPr/>
          <a:lstStyle/>
          <a:p>
            <a:r>
              <a:rPr lang="en-US"/>
              <a:t>The following timeline outlines converting non-eligible departments and completing child site registration for the 340B Drug Pricing Program. Process may take </a:t>
            </a:r>
            <a:r>
              <a:rPr lang="en-US" b="1"/>
              <a:t>18-24</a:t>
            </a:r>
            <a:r>
              <a:rPr lang="en-US"/>
              <a:t> months.</a:t>
            </a:r>
          </a:p>
        </p:txBody>
      </p:sp>
      <p:sp>
        <p:nvSpPr>
          <p:cNvPr id="19" name="Text Placeholder 18">
            <a:extLst>
              <a:ext uri="{FF2B5EF4-FFF2-40B4-BE49-F238E27FC236}">
                <a16:creationId xmlns:a16="http://schemas.microsoft.com/office/drawing/2014/main" id="{AD0B3F9F-0C66-74D7-4DFD-189D60614FD6}"/>
              </a:ext>
            </a:extLst>
          </p:cNvPr>
          <p:cNvSpPr>
            <a:spLocks noGrp="1"/>
          </p:cNvSpPr>
          <p:nvPr>
            <p:ph type="body" sz="quarter" idx="15"/>
          </p:nvPr>
        </p:nvSpPr>
        <p:spPr>
          <a:xfrm>
            <a:off x="425290" y="3034121"/>
            <a:ext cx="1620000" cy="270000"/>
          </a:xfrm>
        </p:spPr>
        <p:txBody>
          <a:bodyPr/>
          <a:lstStyle/>
          <a:p>
            <a:r>
              <a:rPr lang="en-US"/>
              <a:t>Months 1 &amp; 2</a:t>
            </a:r>
          </a:p>
        </p:txBody>
      </p:sp>
      <p:sp>
        <p:nvSpPr>
          <p:cNvPr id="20" name="Text Placeholder 19">
            <a:extLst>
              <a:ext uri="{FF2B5EF4-FFF2-40B4-BE49-F238E27FC236}">
                <a16:creationId xmlns:a16="http://schemas.microsoft.com/office/drawing/2014/main" id="{8FBE9A18-5825-929C-A547-6D74451A2FFF}"/>
              </a:ext>
            </a:extLst>
          </p:cNvPr>
          <p:cNvSpPr>
            <a:spLocks noGrp="1"/>
          </p:cNvSpPr>
          <p:nvPr>
            <p:ph type="body" sz="quarter" idx="17"/>
          </p:nvPr>
        </p:nvSpPr>
        <p:spPr>
          <a:xfrm>
            <a:off x="2412354" y="3034121"/>
            <a:ext cx="1620000" cy="270000"/>
          </a:xfrm>
        </p:spPr>
        <p:txBody>
          <a:bodyPr/>
          <a:lstStyle/>
          <a:p>
            <a:pPr marL="0" indent="0">
              <a:buNone/>
            </a:pPr>
            <a:r>
              <a:rPr lang="en-US"/>
              <a:t>Months 3-6</a:t>
            </a:r>
          </a:p>
        </p:txBody>
      </p:sp>
      <p:sp>
        <p:nvSpPr>
          <p:cNvPr id="21" name="Text Placeholder 20">
            <a:extLst>
              <a:ext uri="{FF2B5EF4-FFF2-40B4-BE49-F238E27FC236}">
                <a16:creationId xmlns:a16="http://schemas.microsoft.com/office/drawing/2014/main" id="{93EADA44-0872-35BE-A512-1A3F23BB7C93}"/>
              </a:ext>
            </a:extLst>
          </p:cNvPr>
          <p:cNvSpPr>
            <a:spLocks noGrp="1"/>
          </p:cNvSpPr>
          <p:nvPr>
            <p:ph type="body" sz="quarter" idx="19"/>
          </p:nvPr>
        </p:nvSpPr>
        <p:spPr>
          <a:xfrm>
            <a:off x="4421724" y="3034121"/>
            <a:ext cx="1620000" cy="270000"/>
          </a:xfrm>
        </p:spPr>
        <p:txBody>
          <a:bodyPr/>
          <a:lstStyle/>
          <a:p>
            <a:r>
              <a:rPr lang="en-US" dirty="0"/>
              <a:t>Year End</a:t>
            </a:r>
          </a:p>
        </p:txBody>
      </p:sp>
      <p:sp>
        <p:nvSpPr>
          <p:cNvPr id="23" name="Text Placeholder 22">
            <a:extLst>
              <a:ext uri="{FF2B5EF4-FFF2-40B4-BE49-F238E27FC236}">
                <a16:creationId xmlns:a16="http://schemas.microsoft.com/office/drawing/2014/main" id="{BB6EB1FB-E4B7-17DD-D407-D9EE76A8AE39}"/>
              </a:ext>
            </a:extLst>
          </p:cNvPr>
          <p:cNvSpPr>
            <a:spLocks noGrp="1"/>
          </p:cNvSpPr>
          <p:nvPr>
            <p:ph type="body" sz="quarter" idx="24"/>
          </p:nvPr>
        </p:nvSpPr>
        <p:spPr>
          <a:xfrm>
            <a:off x="425166" y="3365761"/>
            <a:ext cx="1620000" cy="2147887"/>
          </a:xfrm>
        </p:spPr>
        <p:txBody>
          <a:bodyPr/>
          <a:lstStyle/>
          <a:p>
            <a:pPr marL="171450" indent="-171450">
              <a:buFont typeface="Arial" panose="020B0604020202020204" pitchFamily="34" charset="0"/>
              <a:buChar char="•"/>
            </a:pPr>
            <a:r>
              <a:rPr lang="en-US" sz="1200" dirty="0"/>
              <a:t>Assess financial impacts on reimbursement.</a:t>
            </a:r>
          </a:p>
          <a:p>
            <a:pPr marL="171450" indent="-171450">
              <a:buFont typeface="Arial" panose="020B0604020202020204" pitchFamily="34" charset="0"/>
              <a:buChar char="•"/>
            </a:pPr>
            <a:r>
              <a:rPr lang="en-US" dirty="0"/>
              <a:t>Identify any gaps </a:t>
            </a:r>
            <a:br>
              <a:rPr lang="en-US" dirty="0"/>
            </a:br>
            <a:r>
              <a:rPr lang="en-US" dirty="0"/>
              <a:t>and develop an action plan.</a:t>
            </a:r>
            <a:endParaRPr lang="en-US" sz="1200" dirty="0"/>
          </a:p>
        </p:txBody>
      </p:sp>
      <p:sp>
        <p:nvSpPr>
          <p:cNvPr id="24" name="Text Placeholder 23">
            <a:extLst>
              <a:ext uri="{FF2B5EF4-FFF2-40B4-BE49-F238E27FC236}">
                <a16:creationId xmlns:a16="http://schemas.microsoft.com/office/drawing/2014/main" id="{82A12413-8DB7-276A-16C4-A40B604595F0}"/>
              </a:ext>
            </a:extLst>
          </p:cNvPr>
          <p:cNvSpPr>
            <a:spLocks noGrp="1"/>
          </p:cNvSpPr>
          <p:nvPr>
            <p:ph type="body" sz="quarter" idx="25"/>
          </p:nvPr>
        </p:nvSpPr>
        <p:spPr>
          <a:xfrm>
            <a:off x="2412255" y="3365761"/>
            <a:ext cx="1620000" cy="2147887"/>
          </a:xfrm>
        </p:spPr>
        <p:txBody>
          <a:bodyPr/>
          <a:lstStyle/>
          <a:p>
            <a:pPr marL="171450" indent="-171450">
              <a:buFont typeface="Arial" panose="020B0604020202020204" pitchFamily="34" charset="0"/>
              <a:buChar char="•"/>
            </a:pPr>
            <a:r>
              <a:rPr lang="en-US" dirty="0"/>
              <a:t>Begin the provider-based conversion. </a:t>
            </a:r>
            <a:endParaRPr lang="en-US" sz="1200" dirty="0"/>
          </a:p>
        </p:txBody>
      </p:sp>
      <p:sp>
        <p:nvSpPr>
          <p:cNvPr id="25" name="Text Placeholder 24">
            <a:extLst>
              <a:ext uri="{FF2B5EF4-FFF2-40B4-BE49-F238E27FC236}">
                <a16:creationId xmlns:a16="http://schemas.microsoft.com/office/drawing/2014/main" id="{01358764-489C-7539-4863-DF83D17AD054}"/>
              </a:ext>
            </a:extLst>
          </p:cNvPr>
          <p:cNvSpPr>
            <a:spLocks noGrp="1"/>
          </p:cNvSpPr>
          <p:nvPr>
            <p:ph type="body" sz="quarter" idx="26"/>
          </p:nvPr>
        </p:nvSpPr>
        <p:spPr>
          <a:xfrm>
            <a:off x="4421650" y="3365761"/>
            <a:ext cx="1620000" cy="2147887"/>
          </a:xfrm>
        </p:spPr>
        <p:txBody>
          <a:bodyPr/>
          <a:lstStyle/>
          <a:p>
            <a:pPr marL="171450" indent="-171450">
              <a:buFont typeface="Arial" panose="020B0604020202020204" pitchFamily="34" charset="0"/>
              <a:buChar char="•"/>
            </a:pPr>
            <a:r>
              <a:rPr lang="en-US" sz="1200"/>
              <a:t>Clinics must show Medicare charges </a:t>
            </a:r>
            <a:br>
              <a:rPr lang="en-US" sz="1200"/>
            </a:br>
            <a:r>
              <a:rPr lang="en-US" sz="1200"/>
              <a:t>on an eligible </a:t>
            </a:r>
            <a:br>
              <a:rPr lang="en-US" sz="1200"/>
            </a:br>
            <a:r>
              <a:rPr lang="en-US" sz="1200"/>
              <a:t>cost-center.</a:t>
            </a:r>
          </a:p>
        </p:txBody>
      </p:sp>
      <p:sp>
        <p:nvSpPr>
          <p:cNvPr id="26" name="Text Placeholder 25">
            <a:extLst>
              <a:ext uri="{FF2B5EF4-FFF2-40B4-BE49-F238E27FC236}">
                <a16:creationId xmlns:a16="http://schemas.microsoft.com/office/drawing/2014/main" id="{B662424F-3B84-F387-225A-3721C8734925}"/>
              </a:ext>
            </a:extLst>
          </p:cNvPr>
          <p:cNvSpPr>
            <a:spLocks noGrp="1"/>
          </p:cNvSpPr>
          <p:nvPr>
            <p:ph type="body" sz="quarter" idx="27"/>
          </p:nvPr>
        </p:nvSpPr>
        <p:spPr>
          <a:xfrm>
            <a:off x="6431020" y="3034121"/>
            <a:ext cx="1620000" cy="270000"/>
          </a:xfrm>
        </p:spPr>
        <p:txBody>
          <a:bodyPr/>
          <a:lstStyle/>
          <a:p>
            <a:r>
              <a:rPr lang="en-US" dirty="0"/>
              <a:t>File MCR</a:t>
            </a:r>
          </a:p>
        </p:txBody>
      </p:sp>
      <p:sp>
        <p:nvSpPr>
          <p:cNvPr id="27" name="Text Placeholder 26">
            <a:extLst>
              <a:ext uri="{FF2B5EF4-FFF2-40B4-BE49-F238E27FC236}">
                <a16:creationId xmlns:a16="http://schemas.microsoft.com/office/drawing/2014/main" id="{2B580E45-9CCB-8968-E974-01E9305B377E}"/>
              </a:ext>
            </a:extLst>
          </p:cNvPr>
          <p:cNvSpPr>
            <a:spLocks noGrp="1"/>
          </p:cNvSpPr>
          <p:nvPr>
            <p:ph type="body" sz="quarter" idx="28"/>
          </p:nvPr>
        </p:nvSpPr>
        <p:spPr>
          <a:xfrm>
            <a:off x="6430971" y="3365761"/>
            <a:ext cx="1620000" cy="2147887"/>
          </a:xfrm>
        </p:spPr>
        <p:txBody>
          <a:bodyPr/>
          <a:lstStyle/>
          <a:p>
            <a:pPr marL="171450" indent="-171450">
              <a:buFont typeface="Arial" panose="020B0604020202020204" pitchFamily="34" charset="0"/>
              <a:buChar char="•"/>
            </a:pPr>
            <a:r>
              <a:rPr lang="en-US" sz="1200"/>
              <a:t>File the Medicare Cost Report (MCR).</a:t>
            </a:r>
          </a:p>
        </p:txBody>
      </p:sp>
      <p:sp>
        <p:nvSpPr>
          <p:cNvPr id="28" name="Text Placeholder 27">
            <a:extLst>
              <a:ext uri="{FF2B5EF4-FFF2-40B4-BE49-F238E27FC236}">
                <a16:creationId xmlns:a16="http://schemas.microsoft.com/office/drawing/2014/main" id="{58A16B94-47EA-CD74-B2A3-00D793C76192}"/>
              </a:ext>
            </a:extLst>
          </p:cNvPr>
          <p:cNvSpPr>
            <a:spLocks noGrp="1"/>
          </p:cNvSpPr>
          <p:nvPr>
            <p:ph type="body" sz="quarter" idx="30"/>
          </p:nvPr>
        </p:nvSpPr>
        <p:spPr>
          <a:xfrm>
            <a:off x="8421998" y="3034121"/>
            <a:ext cx="1620000" cy="270000"/>
          </a:xfrm>
        </p:spPr>
        <p:txBody>
          <a:bodyPr/>
          <a:lstStyle/>
          <a:p>
            <a:r>
              <a:rPr lang="en-US" dirty="0"/>
              <a:t>Next Quarter</a:t>
            </a:r>
          </a:p>
        </p:txBody>
      </p:sp>
      <p:sp>
        <p:nvSpPr>
          <p:cNvPr id="29" name="Text Placeholder 28">
            <a:extLst>
              <a:ext uri="{FF2B5EF4-FFF2-40B4-BE49-F238E27FC236}">
                <a16:creationId xmlns:a16="http://schemas.microsoft.com/office/drawing/2014/main" id="{E13D1381-77C9-5523-D875-D452781AB8AC}"/>
              </a:ext>
            </a:extLst>
          </p:cNvPr>
          <p:cNvSpPr>
            <a:spLocks noGrp="1"/>
          </p:cNvSpPr>
          <p:nvPr>
            <p:ph type="body" sz="quarter" idx="31"/>
          </p:nvPr>
        </p:nvSpPr>
        <p:spPr>
          <a:xfrm>
            <a:off x="8421974" y="3365761"/>
            <a:ext cx="1620000" cy="2147887"/>
          </a:xfrm>
        </p:spPr>
        <p:txBody>
          <a:bodyPr/>
          <a:lstStyle/>
          <a:p>
            <a:pPr marL="171450" indent="-171450">
              <a:buFont typeface="Arial" panose="020B0604020202020204" pitchFamily="34" charset="0"/>
              <a:buChar char="•"/>
            </a:pPr>
            <a:r>
              <a:rPr lang="en-US" sz="1200"/>
              <a:t>Register the clinics as child sites with HRSA.</a:t>
            </a:r>
          </a:p>
        </p:txBody>
      </p:sp>
      <p:sp>
        <p:nvSpPr>
          <p:cNvPr id="30" name="Text Placeholder 29">
            <a:extLst>
              <a:ext uri="{FF2B5EF4-FFF2-40B4-BE49-F238E27FC236}">
                <a16:creationId xmlns:a16="http://schemas.microsoft.com/office/drawing/2014/main" id="{D29AF560-E500-4C73-4886-459268B85B90}"/>
              </a:ext>
            </a:extLst>
          </p:cNvPr>
          <p:cNvSpPr>
            <a:spLocks noGrp="1"/>
          </p:cNvSpPr>
          <p:nvPr>
            <p:ph type="body" sz="quarter" idx="32"/>
          </p:nvPr>
        </p:nvSpPr>
        <p:spPr>
          <a:xfrm>
            <a:off x="10412952" y="3034121"/>
            <a:ext cx="1620000" cy="270000"/>
          </a:xfrm>
        </p:spPr>
        <p:txBody>
          <a:bodyPr/>
          <a:lstStyle/>
          <a:p>
            <a:r>
              <a:rPr lang="en-US" dirty="0"/>
              <a:t>Following Quarter</a:t>
            </a:r>
          </a:p>
        </p:txBody>
      </p:sp>
      <p:sp>
        <p:nvSpPr>
          <p:cNvPr id="31" name="Text Placeholder 30">
            <a:extLst>
              <a:ext uri="{FF2B5EF4-FFF2-40B4-BE49-F238E27FC236}">
                <a16:creationId xmlns:a16="http://schemas.microsoft.com/office/drawing/2014/main" id="{CCC7DE36-6605-18E5-9F9B-6C1DFC54776F}"/>
              </a:ext>
            </a:extLst>
          </p:cNvPr>
          <p:cNvSpPr>
            <a:spLocks noGrp="1"/>
          </p:cNvSpPr>
          <p:nvPr>
            <p:ph type="body" sz="quarter" idx="33"/>
          </p:nvPr>
        </p:nvSpPr>
        <p:spPr>
          <a:xfrm>
            <a:off x="10412954" y="3365761"/>
            <a:ext cx="1620000" cy="2147887"/>
          </a:xfrm>
        </p:spPr>
        <p:txBody>
          <a:bodyPr/>
          <a:lstStyle/>
          <a:p>
            <a:pPr marL="171450" indent="-171450">
              <a:buFont typeface="Arial" panose="020B0604020202020204" pitchFamily="34" charset="0"/>
              <a:buChar char="•"/>
            </a:pPr>
            <a:r>
              <a:rPr lang="en-US" sz="1200"/>
              <a:t>The earliest point </a:t>
            </a:r>
            <a:br>
              <a:rPr lang="en-US" sz="1200"/>
            </a:br>
            <a:r>
              <a:rPr lang="en-US" sz="1200"/>
              <a:t>at which the clinics qualify for the </a:t>
            </a:r>
            <a:br>
              <a:rPr lang="en-US" sz="1200"/>
            </a:br>
            <a:r>
              <a:rPr lang="en-US" sz="1200"/>
              <a:t>340B Drug </a:t>
            </a:r>
            <a:br>
              <a:rPr lang="en-US" sz="1200"/>
            </a:br>
            <a:r>
              <a:rPr lang="en-US" sz="1200"/>
              <a:t>Pricing Program.</a:t>
            </a:r>
          </a:p>
        </p:txBody>
      </p:sp>
      <p:sp>
        <p:nvSpPr>
          <p:cNvPr id="34" name="Slide Number Placeholder 33">
            <a:extLst>
              <a:ext uri="{FF2B5EF4-FFF2-40B4-BE49-F238E27FC236}">
                <a16:creationId xmlns:a16="http://schemas.microsoft.com/office/drawing/2014/main" id="{D61D508D-3C02-AD3C-CFFA-14D8D313BE89}"/>
              </a:ext>
            </a:extLst>
          </p:cNvPr>
          <p:cNvSpPr>
            <a:spLocks noGrp="1"/>
          </p:cNvSpPr>
          <p:nvPr>
            <p:ph type="sldNum" sz="quarter" idx="4"/>
          </p:nvPr>
        </p:nvSpPr>
        <p:spPr/>
        <p:txBody>
          <a:bodyPr/>
          <a:lstStyle/>
          <a:p>
            <a:fld id="{721C06D9-4617-44B0-8711-1EF1C439A609}" type="slidenum">
              <a:rPr lang="en-US" smtClean="0"/>
              <a:pPr/>
              <a:t>11</a:t>
            </a:fld>
            <a:endParaRPr lang="en-US"/>
          </a:p>
        </p:txBody>
      </p:sp>
      <p:grpSp>
        <p:nvGrpSpPr>
          <p:cNvPr id="5" name="Group 4">
            <a:extLst>
              <a:ext uri="{FF2B5EF4-FFF2-40B4-BE49-F238E27FC236}">
                <a16:creationId xmlns:a16="http://schemas.microsoft.com/office/drawing/2014/main" id="{787A5E30-FF83-F40D-8F34-E4CC01BC4DAC}"/>
              </a:ext>
            </a:extLst>
          </p:cNvPr>
          <p:cNvGrpSpPr/>
          <p:nvPr/>
        </p:nvGrpSpPr>
        <p:grpSpPr>
          <a:xfrm>
            <a:off x="1200036" y="5172115"/>
            <a:ext cx="10382457" cy="631996"/>
            <a:chOff x="829340" y="4760134"/>
            <a:chExt cx="10753154" cy="631996"/>
          </a:xfrm>
        </p:grpSpPr>
        <p:sp>
          <p:nvSpPr>
            <p:cNvPr id="3" name="TextBox 2">
              <a:extLst>
                <a:ext uri="{FF2B5EF4-FFF2-40B4-BE49-F238E27FC236}">
                  <a16:creationId xmlns:a16="http://schemas.microsoft.com/office/drawing/2014/main" id="{253038E5-52EB-704B-74E1-D866A5E70D9E}"/>
                </a:ext>
              </a:extLst>
            </p:cNvPr>
            <p:cNvSpPr txBox="1"/>
            <p:nvPr/>
          </p:nvSpPr>
          <p:spPr>
            <a:xfrm>
              <a:off x="829340" y="5084353"/>
              <a:ext cx="10753153" cy="307777"/>
            </a:xfrm>
            <a:prstGeom prst="rect">
              <a:avLst/>
            </a:prstGeom>
            <a:noFill/>
          </p:spPr>
          <p:txBody>
            <a:bodyPr wrap="square" rtlCol="0">
              <a:spAutoFit/>
            </a:bodyPr>
            <a:lstStyle/>
            <a:p>
              <a:r>
                <a:rPr lang="en-US" sz="1400"/>
                <a:t>Key Departments for Success: Leadership, Revenue Cycle, Finance, HR, Marketing, Compliance, Legal, Facilities, Patient Care</a:t>
              </a:r>
            </a:p>
          </p:txBody>
        </p:sp>
        <p:sp>
          <p:nvSpPr>
            <p:cNvPr id="4" name="TextBox 3">
              <a:extLst>
                <a:ext uri="{FF2B5EF4-FFF2-40B4-BE49-F238E27FC236}">
                  <a16:creationId xmlns:a16="http://schemas.microsoft.com/office/drawing/2014/main" id="{CE387A88-CB90-5413-538E-81138F7EF3F5}"/>
                </a:ext>
              </a:extLst>
            </p:cNvPr>
            <p:cNvSpPr txBox="1"/>
            <p:nvPr/>
          </p:nvSpPr>
          <p:spPr>
            <a:xfrm>
              <a:off x="829341" y="4760134"/>
              <a:ext cx="10753153" cy="307777"/>
            </a:xfrm>
            <a:prstGeom prst="rect">
              <a:avLst/>
            </a:prstGeom>
            <a:noFill/>
          </p:spPr>
          <p:txBody>
            <a:bodyPr wrap="square" rtlCol="0">
              <a:spAutoFit/>
            </a:bodyPr>
            <a:lstStyle/>
            <a:p>
              <a:r>
                <a:rPr lang="en-US" sz="1400" b="1">
                  <a:solidFill>
                    <a:schemeClr val="tx2"/>
                  </a:solidFill>
                </a:rPr>
                <a:t>Who Needs to be Involved?</a:t>
              </a:r>
            </a:p>
          </p:txBody>
        </p:sp>
      </p:grpSp>
      <p:pic>
        <p:nvPicPr>
          <p:cNvPr id="2" name="Picture 1" descr="A group of people with arrows pointing to the top&#10;&#10;Description automatically generated">
            <a:extLst>
              <a:ext uri="{FF2B5EF4-FFF2-40B4-BE49-F238E27FC236}">
                <a16:creationId xmlns:a16="http://schemas.microsoft.com/office/drawing/2014/main" id="{DBCA9C6A-7DDB-0C36-019F-E08779AA98E7}"/>
              </a:ext>
            </a:extLst>
          </p:cNvPr>
          <p:cNvPicPr>
            <a:picLocks noChangeAspect="1"/>
          </p:cNvPicPr>
          <p:nvPr>
            <p:custDataLst>
              <p:tags r:id="rId1"/>
            </p:custDataLst>
          </p:nvPr>
        </p:nvPicPr>
        <p:blipFill>
          <a:blip r:embed="rId3"/>
          <a:stretch>
            <a:fillRect/>
          </a:stretch>
        </p:blipFill>
        <p:spPr>
          <a:xfrm>
            <a:off x="300035" y="5114559"/>
            <a:ext cx="729190" cy="729190"/>
          </a:xfrm>
          <a:prstGeom prst="rect">
            <a:avLst/>
          </a:prstGeom>
        </p:spPr>
      </p:pic>
      <p:grpSp>
        <p:nvGrpSpPr>
          <p:cNvPr id="40" name="Group 39">
            <a:extLst>
              <a:ext uri="{FF2B5EF4-FFF2-40B4-BE49-F238E27FC236}">
                <a16:creationId xmlns:a16="http://schemas.microsoft.com/office/drawing/2014/main" id="{75C3423C-4234-6B86-885A-D579E80E7847}"/>
              </a:ext>
            </a:extLst>
          </p:cNvPr>
          <p:cNvGrpSpPr/>
          <p:nvPr/>
        </p:nvGrpSpPr>
        <p:grpSpPr>
          <a:xfrm>
            <a:off x="391728" y="2446152"/>
            <a:ext cx="11408543" cy="201273"/>
            <a:chOff x="337032" y="2220920"/>
            <a:chExt cx="11408543" cy="201273"/>
          </a:xfrm>
        </p:grpSpPr>
        <p:cxnSp>
          <p:nvCxnSpPr>
            <p:cNvPr id="7" name="Straight Connector 6">
              <a:extLst>
                <a:ext uri="{FF2B5EF4-FFF2-40B4-BE49-F238E27FC236}">
                  <a16:creationId xmlns:a16="http://schemas.microsoft.com/office/drawing/2014/main" id="{526648C4-7588-C46A-D5E4-95B708DCA969}"/>
                </a:ext>
              </a:extLst>
            </p:cNvPr>
            <p:cNvCxnSpPr>
              <a:cxnSpLocks/>
            </p:cNvCxnSpPr>
            <p:nvPr/>
          </p:nvCxnSpPr>
          <p:spPr>
            <a:xfrm>
              <a:off x="337032" y="2321556"/>
              <a:ext cx="138438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9D9AD71-4A6D-E1D1-5381-EAE9DB83DDBA}"/>
                </a:ext>
              </a:extLst>
            </p:cNvPr>
            <p:cNvGrpSpPr/>
            <p:nvPr/>
          </p:nvGrpSpPr>
          <p:grpSpPr>
            <a:xfrm>
              <a:off x="1983772" y="2220920"/>
              <a:ext cx="1758272" cy="201273"/>
              <a:chOff x="1858643" y="2220920"/>
              <a:chExt cx="1758272" cy="201273"/>
            </a:xfrm>
          </p:grpSpPr>
          <p:sp>
            <p:nvSpPr>
              <p:cNvPr id="8" name="Isosceles Triangle 7">
                <a:extLst>
                  <a:ext uri="{FF2B5EF4-FFF2-40B4-BE49-F238E27FC236}">
                    <a16:creationId xmlns:a16="http://schemas.microsoft.com/office/drawing/2014/main" id="{EE000649-5EEF-D7C2-64FE-AFBB762F9122}"/>
                  </a:ext>
                </a:extLst>
              </p:cNvPr>
              <p:cNvSpPr/>
              <p:nvPr/>
            </p:nvSpPr>
            <p:spPr>
              <a:xfrm rot="5400000">
                <a:off x="1819400" y="2260163"/>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A5AD569-4A18-601B-C35E-2CD53397BB27}"/>
                  </a:ext>
                </a:extLst>
              </p:cNvPr>
              <p:cNvCxnSpPr>
                <a:cxnSpLocks/>
              </p:cNvCxnSpPr>
              <p:nvPr/>
            </p:nvCxnSpPr>
            <p:spPr>
              <a:xfrm>
                <a:off x="2232529" y="2321556"/>
                <a:ext cx="138438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C4F6CF21-BBF7-5209-D961-CB6F53024D18}"/>
                </a:ext>
              </a:extLst>
            </p:cNvPr>
            <p:cNvGrpSpPr/>
            <p:nvPr/>
          </p:nvGrpSpPr>
          <p:grpSpPr>
            <a:xfrm>
              <a:off x="3993142" y="2220920"/>
              <a:ext cx="1758272" cy="201273"/>
              <a:chOff x="1858643" y="2220920"/>
              <a:chExt cx="1758272" cy="201273"/>
            </a:xfrm>
          </p:grpSpPr>
          <p:sp>
            <p:nvSpPr>
              <p:cNvPr id="13" name="Isosceles Triangle 12">
                <a:extLst>
                  <a:ext uri="{FF2B5EF4-FFF2-40B4-BE49-F238E27FC236}">
                    <a16:creationId xmlns:a16="http://schemas.microsoft.com/office/drawing/2014/main" id="{343EF7BD-1E0B-83D0-F0CC-1FF429A19A89}"/>
                  </a:ext>
                </a:extLst>
              </p:cNvPr>
              <p:cNvSpPr/>
              <p:nvPr/>
            </p:nvSpPr>
            <p:spPr>
              <a:xfrm rot="5400000">
                <a:off x="1819400" y="2260163"/>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DCAC7EE-CA53-ADD7-3325-179998A68347}"/>
                  </a:ext>
                </a:extLst>
              </p:cNvPr>
              <p:cNvCxnSpPr>
                <a:cxnSpLocks/>
              </p:cNvCxnSpPr>
              <p:nvPr/>
            </p:nvCxnSpPr>
            <p:spPr>
              <a:xfrm>
                <a:off x="2232529" y="2321556"/>
                <a:ext cx="138438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88F5E7A-015A-3872-9A2A-9EA406B21465}"/>
                </a:ext>
              </a:extLst>
            </p:cNvPr>
            <p:cNvGrpSpPr/>
            <p:nvPr/>
          </p:nvGrpSpPr>
          <p:grpSpPr>
            <a:xfrm>
              <a:off x="6002511" y="2220920"/>
              <a:ext cx="1758272" cy="201273"/>
              <a:chOff x="1858643" y="2220920"/>
              <a:chExt cx="1758272" cy="201273"/>
            </a:xfrm>
          </p:grpSpPr>
          <p:sp>
            <p:nvSpPr>
              <p:cNvPr id="16" name="Isosceles Triangle 15">
                <a:extLst>
                  <a:ext uri="{FF2B5EF4-FFF2-40B4-BE49-F238E27FC236}">
                    <a16:creationId xmlns:a16="http://schemas.microsoft.com/office/drawing/2014/main" id="{A34CC533-C1B2-7CA9-82DC-4241333AE5A0}"/>
                  </a:ext>
                </a:extLst>
              </p:cNvPr>
              <p:cNvSpPr/>
              <p:nvPr/>
            </p:nvSpPr>
            <p:spPr>
              <a:xfrm rot="5400000">
                <a:off x="1819400" y="2260163"/>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73930D6-775C-7658-D695-E9352999063D}"/>
                  </a:ext>
                </a:extLst>
              </p:cNvPr>
              <p:cNvCxnSpPr>
                <a:cxnSpLocks/>
              </p:cNvCxnSpPr>
              <p:nvPr/>
            </p:nvCxnSpPr>
            <p:spPr>
              <a:xfrm>
                <a:off x="2232529" y="2321556"/>
                <a:ext cx="138438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99E446D-1891-0C0C-E67B-BD294566752D}"/>
                </a:ext>
              </a:extLst>
            </p:cNvPr>
            <p:cNvGrpSpPr/>
            <p:nvPr/>
          </p:nvGrpSpPr>
          <p:grpSpPr>
            <a:xfrm>
              <a:off x="7977932" y="2220920"/>
              <a:ext cx="1758272" cy="201273"/>
              <a:chOff x="1858643" y="2220920"/>
              <a:chExt cx="1758272" cy="201273"/>
            </a:xfrm>
          </p:grpSpPr>
          <p:sp>
            <p:nvSpPr>
              <p:cNvPr id="35" name="Isosceles Triangle 34">
                <a:extLst>
                  <a:ext uri="{FF2B5EF4-FFF2-40B4-BE49-F238E27FC236}">
                    <a16:creationId xmlns:a16="http://schemas.microsoft.com/office/drawing/2014/main" id="{AC13139F-1EF0-A077-B65E-F75B53F779DF}"/>
                  </a:ext>
                </a:extLst>
              </p:cNvPr>
              <p:cNvSpPr/>
              <p:nvPr/>
            </p:nvSpPr>
            <p:spPr>
              <a:xfrm rot="5400000">
                <a:off x="1819400" y="2260163"/>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B65BEF23-1C8F-4D1A-9840-6E58F7133AA7}"/>
                  </a:ext>
                </a:extLst>
              </p:cNvPr>
              <p:cNvCxnSpPr>
                <a:cxnSpLocks/>
              </p:cNvCxnSpPr>
              <p:nvPr/>
            </p:nvCxnSpPr>
            <p:spPr>
              <a:xfrm>
                <a:off x="2232529" y="2321556"/>
                <a:ext cx="138438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0C43E07-65BD-7654-ACDF-565D69206FCE}"/>
                </a:ext>
              </a:extLst>
            </p:cNvPr>
            <p:cNvGrpSpPr/>
            <p:nvPr/>
          </p:nvGrpSpPr>
          <p:grpSpPr>
            <a:xfrm>
              <a:off x="9987303" y="2220920"/>
              <a:ext cx="1758272" cy="201273"/>
              <a:chOff x="1858643" y="2220920"/>
              <a:chExt cx="1758272" cy="201273"/>
            </a:xfrm>
          </p:grpSpPr>
          <p:sp>
            <p:nvSpPr>
              <p:cNvPr id="38" name="Isosceles Triangle 37">
                <a:extLst>
                  <a:ext uri="{FF2B5EF4-FFF2-40B4-BE49-F238E27FC236}">
                    <a16:creationId xmlns:a16="http://schemas.microsoft.com/office/drawing/2014/main" id="{0A73F97A-D2A2-B25E-694B-7F0EBC5CA13B}"/>
                  </a:ext>
                </a:extLst>
              </p:cNvPr>
              <p:cNvSpPr/>
              <p:nvPr/>
            </p:nvSpPr>
            <p:spPr>
              <a:xfrm rot="5400000">
                <a:off x="1819400" y="2260163"/>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5675CBF1-0085-6232-B998-DDA55F94C41F}"/>
                  </a:ext>
                </a:extLst>
              </p:cNvPr>
              <p:cNvCxnSpPr>
                <a:cxnSpLocks/>
              </p:cNvCxnSpPr>
              <p:nvPr/>
            </p:nvCxnSpPr>
            <p:spPr>
              <a:xfrm>
                <a:off x="2232529" y="2321556"/>
                <a:ext cx="138438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031826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F7F2-7D27-45EC-8901-8FCB003BF269}"/>
              </a:ext>
            </a:extLst>
          </p:cNvPr>
          <p:cNvSpPr>
            <a:spLocks noGrp="1"/>
          </p:cNvSpPr>
          <p:nvPr>
            <p:ph type="title"/>
          </p:nvPr>
        </p:nvSpPr>
        <p:spPr/>
        <p:txBody>
          <a:bodyPr anchor="ctr">
            <a:normAutofit/>
          </a:bodyPr>
          <a:lstStyle/>
          <a:p>
            <a:r>
              <a:rPr lang="en-US"/>
              <a:t>Legislative Concerns – Site Neutrality</a:t>
            </a:r>
          </a:p>
        </p:txBody>
      </p:sp>
      <p:sp>
        <p:nvSpPr>
          <p:cNvPr id="15" name="Slide Number Placeholder 6">
            <a:extLst>
              <a:ext uri="{FF2B5EF4-FFF2-40B4-BE49-F238E27FC236}">
                <a16:creationId xmlns:a16="http://schemas.microsoft.com/office/drawing/2014/main" id="{ED440FF5-A7A3-6D83-43D9-42D39D8D6131}"/>
              </a:ext>
            </a:extLst>
          </p:cNvPr>
          <p:cNvSpPr>
            <a:spLocks noGrp="1"/>
          </p:cNvSpPr>
          <p:nvPr>
            <p:ph type="sldNum" sz="quarter" idx="12"/>
          </p:nvPr>
        </p:nvSpPr>
        <p:spPr/>
        <p:txBody>
          <a:bodyPr/>
          <a:lstStyle/>
          <a:p>
            <a:pPr>
              <a:spcAft>
                <a:spcPts val="600"/>
              </a:spcAft>
            </a:pPr>
            <a:fld id="{721C06D9-4617-44B0-8711-1EF1C439A609}" type="slidenum">
              <a:rPr lang="en-US" noProof="0" smtClean="0"/>
              <a:pPr>
                <a:spcAft>
                  <a:spcPts val="600"/>
                </a:spcAft>
              </a:pPr>
              <a:t>12</a:t>
            </a:fld>
            <a:endParaRPr lang="en-US" noProof="0"/>
          </a:p>
        </p:txBody>
      </p:sp>
      <p:sp>
        <p:nvSpPr>
          <p:cNvPr id="11" name="Content Placeholder 10">
            <a:extLst>
              <a:ext uri="{FF2B5EF4-FFF2-40B4-BE49-F238E27FC236}">
                <a16:creationId xmlns:a16="http://schemas.microsoft.com/office/drawing/2014/main" id="{5EA6AFE8-8AE8-37BC-92F0-CD6481F3156B}"/>
              </a:ext>
            </a:extLst>
          </p:cNvPr>
          <p:cNvSpPr>
            <a:spLocks noGrp="1"/>
          </p:cNvSpPr>
          <p:nvPr>
            <p:ph sz="quarter" idx="15"/>
          </p:nvPr>
        </p:nvSpPr>
        <p:spPr>
          <a:xfrm>
            <a:off x="305999" y="1260000"/>
            <a:ext cx="5648399" cy="4689950"/>
          </a:xfrm>
        </p:spPr>
        <p:txBody>
          <a:bodyPr/>
          <a:lstStyle/>
          <a:p>
            <a:r>
              <a:rPr lang="en-US" sz="2000"/>
              <a:t>NPI for each off-campus location</a:t>
            </a:r>
          </a:p>
          <a:p>
            <a:r>
              <a:rPr lang="en-US" sz="2000"/>
              <a:t>Attestation biannually for off-campus locations</a:t>
            </a:r>
          </a:p>
          <a:p>
            <a:r>
              <a:rPr lang="en-US" sz="2000"/>
              <a:t>Site neutral payments for drug admin </a:t>
            </a:r>
          </a:p>
          <a:p>
            <a:r>
              <a:rPr lang="en-US" sz="2000"/>
              <a:t>Bills not enacted</a:t>
            </a:r>
          </a:p>
          <a:p>
            <a:pPr lvl="1"/>
            <a:r>
              <a:rPr lang="en-US" sz="2000"/>
              <a:t>Consolidated </a:t>
            </a:r>
            <a:r>
              <a:rPr lang="en-US" sz="2000" err="1"/>
              <a:t>Approp</a:t>
            </a:r>
            <a:r>
              <a:rPr lang="en-US" sz="2000"/>
              <a:t> Act 2024 – </a:t>
            </a:r>
            <a:br>
              <a:rPr lang="en-US" sz="2000"/>
            </a:br>
            <a:r>
              <a:rPr lang="en-US" sz="2000"/>
              <a:t>no Site Neutral provisions</a:t>
            </a:r>
          </a:p>
          <a:p>
            <a:pPr lvl="1"/>
            <a:r>
              <a:rPr lang="en-US" sz="2000"/>
              <a:t>The Patient Act of 2023</a:t>
            </a:r>
          </a:p>
          <a:p>
            <a:pPr lvl="1"/>
            <a:r>
              <a:rPr lang="en-US" sz="2000"/>
              <a:t>Site Act of 2023</a:t>
            </a:r>
          </a:p>
          <a:p>
            <a:pPr lvl="1"/>
            <a:r>
              <a:rPr lang="en-US" sz="2000" err="1"/>
              <a:t>MPact</a:t>
            </a:r>
            <a:r>
              <a:rPr lang="en-US" sz="2000"/>
              <a:t> Act of 2023</a:t>
            </a:r>
          </a:p>
          <a:p>
            <a:pPr lvl="1"/>
            <a:r>
              <a:rPr lang="en-US" sz="2000"/>
              <a:t>Primary Care and Health Workforce </a:t>
            </a:r>
            <a:br>
              <a:rPr lang="en-US" sz="2000"/>
            </a:br>
            <a:r>
              <a:rPr lang="en-US" sz="2000"/>
              <a:t>Expansion Act of 2023</a:t>
            </a:r>
          </a:p>
        </p:txBody>
      </p:sp>
      <p:pic>
        <p:nvPicPr>
          <p:cNvPr id="20" name="Picture Placeholder 19" descr="A person looking at a computer screen&#10;&#10;Description automatically generated">
            <a:extLst>
              <a:ext uri="{FF2B5EF4-FFF2-40B4-BE49-F238E27FC236}">
                <a16:creationId xmlns:a16="http://schemas.microsoft.com/office/drawing/2014/main" id="{ABD0378C-68B3-4F4F-D520-904757DE6CB5}"/>
              </a:ext>
            </a:extLst>
          </p:cNvPr>
          <p:cNvPicPr>
            <a:picLocks noGrp="1" noChangeAspect="1"/>
          </p:cNvPicPr>
          <p:nvPr>
            <p:ph type="pic" sz="quarter" idx="24"/>
            <p:custDataLst>
              <p:tags r:id="rId1"/>
            </p:custDataLst>
          </p:nvPr>
        </p:nvPicPr>
        <p:blipFill rotWithShape="1">
          <a:blip r:embed="rId3">
            <a:extLst>
              <a:ext uri="{28A0092B-C50C-407E-A947-70E740481C1C}">
                <a14:useLocalDpi xmlns:a14="http://schemas.microsoft.com/office/drawing/2010/main" val="0"/>
              </a:ext>
            </a:extLst>
          </a:blip>
          <a:srcRect l="14641" r="11002"/>
          <a:stretch/>
        </p:blipFill>
        <p:spPr>
          <a:xfrm>
            <a:off x="6242400" y="1260000"/>
            <a:ext cx="5648400" cy="4689950"/>
          </a:xfrm>
        </p:spPr>
      </p:pic>
    </p:spTree>
    <p:extLst>
      <p:ext uri="{BB962C8B-B14F-4D97-AF65-F5344CB8AC3E}">
        <p14:creationId xmlns:p14="http://schemas.microsoft.com/office/powerpoint/2010/main" val="16882248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856181-2A15-65D4-0AE3-B7143445D659}"/>
              </a:ext>
            </a:extLst>
          </p:cNvPr>
          <p:cNvSpPr>
            <a:spLocks noGrp="1"/>
          </p:cNvSpPr>
          <p:nvPr>
            <p:ph type="title"/>
          </p:nvPr>
        </p:nvSpPr>
        <p:spPr>
          <a:xfrm>
            <a:off x="655200" y="2314800"/>
            <a:ext cx="4852800" cy="360000"/>
          </a:xfrm>
        </p:spPr>
        <p:txBody>
          <a:bodyPr/>
          <a:lstStyle/>
          <a:p>
            <a:r>
              <a:rPr lang="en-US"/>
              <a:t>340B Program Overview</a:t>
            </a:r>
            <a:endParaRPr lang="en-US" noProof="0"/>
          </a:p>
        </p:txBody>
      </p:sp>
      <p:sp>
        <p:nvSpPr>
          <p:cNvPr id="8" name="Text Placeholder 7">
            <a:extLst>
              <a:ext uri="{FF2B5EF4-FFF2-40B4-BE49-F238E27FC236}">
                <a16:creationId xmlns:a16="http://schemas.microsoft.com/office/drawing/2014/main" id="{A261A6F6-DF8F-FEDC-4E63-5E41701F51F8}"/>
              </a:ext>
            </a:extLst>
          </p:cNvPr>
          <p:cNvSpPr>
            <a:spLocks noGrp="1"/>
          </p:cNvSpPr>
          <p:nvPr>
            <p:ph type="body" sz="quarter" idx="11"/>
          </p:nvPr>
        </p:nvSpPr>
        <p:spPr>
          <a:xfrm>
            <a:off x="655200" y="1270800"/>
            <a:ext cx="1800000" cy="900000"/>
          </a:xfrm>
        </p:spPr>
        <p:txBody>
          <a:bodyPr/>
          <a:lstStyle/>
          <a:p>
            <a:r>
              <a:rPr lang="en-US" noProof="0"/>
              <a:t>02</a:t>
            </a:r>
          </a:p>
        </p:txBody>
      </p:sp>
      <p:pic>
        <p:nvPicPr>
          <p:cNvPr id="58" name="Picture Placeholder 57" descr="A person and person walking up stairs&#10;&#10;Description automatically generated">
            <a:extLst>
              <a:ext uri="{FF2B5EF4-FFF2-40B4-BE49-F238E27FC236}">
                <a16:creationId xmlns:a16="http://schemas.microsoft.com/office/drawing/2014/main" id="{70F1719E-643F-8E01-EB3C-B80EEAF0535F}"/>
              </a:ext>
            </a:extLst>
          </p:cNvPr>
          <p:cNvPicPr>
            <a:picLocks noGrp="1" noChangeAspect="1"/>
          </p:cNvPicPr>
          <p:nvPr>
            <p:ph type="pic" sz="quarter" idx="21"/>
            <p:custDataLst>
              <p:tags r:id="rId1"/>
            </p:custDataLst>
          </p:nvPr>
        </p:nvPicPr>
        <p:blipFill rotWithShape="1">
          <a:blip r:embed="rId4">
            <a:extLst>
              <a:ext uri="{28A0092B-C50C-407E-A947-70E740481C1C}">
                <a14:useLocalDpi xmlns:a14="http://schemas.microsoft.com/office/drawing/2010/main" val="0"/>
              </a:ext>
            </a:extLst>
          </a:blip>
          <a:srcRect l="31368" r="8335"/>
          <a:stretch/>
        </p:blipFill>
        <p:spPr>
          <a:xfrm>
            <a:off x="5511800" y="0"/>
            <a:ext cx="6680200" cy="6858000"/>
          </a:xfrm>
        </p:spPr>
      </p:pic>
    </p:spTree>
    <p:extLst>
      <p:ext uri="{BB962C8B-B14F-4D97-AF65-F5344CB8AC3E}">
        <p14:creationId xmlns:p14="http://schemas.microsoft.com/office/powerpoint/2010/main" val="120201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p:txBody>
          <a:bodyPr/>
          <a:lstStyle/>
          <a:p>
            <a:r>
              <a:rPr lang="en-US" sz="2400"/>
              <a:t>340B Drug Pricing Program Overview</a:t>
            </a:r>
            <a:endParaRPr lang="en-US" noProof="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fld id="{721C06D9-4617-44B0-8711-1EF1C439A609}" type="slidenum">
              <a:rPr lang="en-US" smtClean="0"/>
              <a:pPr/>
              <a:t>14</a:t>
            </a:fld>
            <a:endParaRPr lang="en-US"/>
          </a:p>
        </p:txBody>
      </p:sp>
      <p:sp>
        <p:nvSpPr>
          <p:cNvPr id="10" name="Rectangle 9">
            <a:extLst>
              <a:ext uri="{FF2B5EF4-FFF2-40B4-BE49-F238E27FC236}">
                <a16:creationId xmlns:a16="http://schemas.microsoft.com/office/drawing/2014/main" id="{6FE4CA7D-B63D-C2FF-C624-09543D7D6101}"/>
              </a:ext>
            </a:extLst>
          </p:cNvPr>
          <p:cNvSpPr/>
          <p:nvPr/>
        </p:nvSpPr>
        <p:spPr>
          <a:xfrm>
            <a:off x="-1505416" y="1327062"/>
            <a:ext cx="877824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2400">
                <a:solidFill>
                  <a:schemeClr val="bg1"/>
                </a:solidFill>
              </a:rPr>
              <a:t>Part of the Public Health Services Act, </a:t>
            </a:r>
            <a:br>
              <a:rPr lang="en-US" sz="2400">
                <a:solidFill>
                  <a:schemeClr val="bg1"/>
                </a:solidFill>
              </a:rPr>
            </a:br>
            <a:r>
              <a:rPr lang="en-US" sz="2400">
                <a:solidFill>
                  <a:schemeClr val="bg1"/>
                </a:solidFill>
              </a:rPr>
              <a:t>section 340B &amp; Medicaid rebate program</a:t>
            </a:r>
          </a:p>
        </p:txBody>
      </p:sp>
      <p:sp>
        <p:nvSpPr>
          <p:cNvPr id="11" name="Rectangle 10">
            <a:extLst>
              <a:ext uri="{FF2B5EF4-FFF2-40B4-BE49-F238E27FC236}">
                <a16:creationId xmlns:a16="http://schemas.microsoft.com/office/drawing/2014/main" id="{8BA96ED4-D970-A63A-8D89-DE8291FD2FC5}"/>
              </a:ext>
            </a:extLst>
          </p:cNvPr>
          <p:cNvSpPr/>
          <p:nvPr/>
        </p:nvSpPr>
        <p:spPr>
          <a:xfrm>
            <a:off x="-1505417" y="2855700"/>
            <a:ext cx="1097902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2400">
                <a:solidFill>
                  <a:schemeClr val="bg1"/>
                </a:solidFill>
              </a:rPr>
              <a:t>Federally mandated drug pricing program created in 1992</a:t>
            </a:r>
          </a:p>
          <a:p>
            <a:pPr marL="2338387" indent="-342900">
              <a:buFont typeface="Arial" panose="020B0604020202020204" pitchFamily="34" charset="0"/>
              <a:buChar char="•"/>
            </a:pPr>
            <a:r>
              <a:rPr lang="en-US" sz="2400">
                <a:solidFill>
                  <a:schemeClr val="bg1"/>
                </a:solidFill>
              </a:rPr>
              <a:t> </a:t>
            </a:r>
            <a:r>
              <a:rPr lang="en-US" sz="2200">
                <a:solidFill>
                  <a:schemeClr val="bg1"/>
                </a:solidFill>
              </a:rPr>
              <a:t>Expanded under the Clinton, W. Bush and Obama administrations</a:t>
            </a:r>
          </a:p>
        </p:txBody>
      </p:sp>
      <p:sp>
        <p:nvSpPr>
          <p:cNvPr id="13" name="Rectangle 12">
            <a:extLst>
              <a:ext uri="{FF2B5EF4-FFF2-40B4-BE49-F238E27FC236}">
                <a16:creationId xmlns:a16="http://schemas.microsoft.com/office/drawing/2014/main" id="{C12BD0AC-7B2B-09B8-CF8F-F59A4D745D7B}"/>
              </a:ext>
            </a:extLst>
          </p:cNvPr>
          <p:cNvSpPr/>
          <p:nvPr/>
        </p:nvSpPr>
        <p:spPr>
          <a:xfrm>
            <a:off x="-1505416" y="4384338"/>
            <a:ext cx="1243584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2400">
                <a:solidFill>
                  <a:schemeClr val="bg1"/>
                </a:solidFill>
              </a:rPr>
              <a:t>Requires drug manufacturers to provide front-end discounts on covered </a:t>
            </a:r>
            <a:r>
              <a:rPr lang="en-US" sz="2400" b="1">
                <a:solidFill>
                  <a:schemeClr val="bg1"/>
                </a:solidFill>
              </a:rPr>
              <a:t>outpatient drugs</a:t>
            </a:r>
            <a:r>
              <a:rPr lang="en-US" sz="2400">
                <a:solidFill>
                  <a:schemeClr val="bg1"/>
                </a:solidFill>
              </a:rPr>
              <a:t> to help </a:t>
            </a:r>
            <a:r>
              <a:rPr lang="en-US" sz="2400" b="1">
                <a:solidFill>
                  <a:schemeClr val="bg1"/>
                </a:solidFill>
              </a:rPr>
              <a:t>stretch scarce federal resources </a:t>
            </a:r>
            <a:r>
              <a:rPr lang="en-US" sz="2400">
                <a:solidFill>
                  <a:schemeClr val="bg1"/>
                </a:solidFill>
              </a:rPr>
              <a:t>at covered entities that </a:t>
            </a:r>
            <a:r>
              <a:rPr lang="en-US" sz="2400" b="1">
                <a:solidFill>
                  <a:schemeClr val="bg1"/>
                </a:solidFill>
              </a:rPr>
              <a:t>serve vulnerable and indigent </a:t>
            </a:r>
            <a:r>
              <a:rPr lang="en-US" sz="2400">
                <a:solidFill>
                  <a:schemeClr val="bg1"/>
                </a:solidFill>
              </a:rPr>
              <a:t>populations</a:t>
            </a:r>
            <a:endParaRPr lang="en-US" sz="2400" b="1">
              <a:solidFill>
                <a:schemeClr val="bg1"/>
              </a:solidFill>
            </a:endParaRPr>
          </a:p>
        </p:txBody>
      </p:sp>
    </p:spTree>
    <p:extLst>
      <p:ext uri="{BB962C8B-B14F-4D97-AF65-F5344CB8AC3E}">
        <p14:creationId xmlns:p14="http://schemas.microsoft.com/office/powerpoint/2010/main" val="2365467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p:txBody>
          <a:bodyPr/>
          <a:lstStyle/>
          <a:p>
            <a:r>
              <a:rPr lang="en-US" sz="2400"/>
              <a:t>Eligibility</a:t>
            </a:r>
            <a:endParaRPr lang="en-US" noProof="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fld id="{721C06D9-4617-44B0-8711-1EF1C439A609}" type="slidenum">
              <a:rPr lang="en-US" smtClean="0"/>
              <a:pPr/>
              <a:t>15</a:t>
            </a:fld>
            <a:endParaRPr lang="en-US"/>
          </a:p>
        </p:txBody>
      </p:sp>
      <p:sp>
        <p:nvSpPr>
          <p:cNvPr id="2" name="Rectangle 1">
            <a:extLst>
              <a:ext uri="{FF2B5EF4-FFF2-40B4-BE49-F238E27FC236}">
                <a16:creationId xmlns:a16="http://schemas.microsoft.com/office/drawing/2014/main" id="{FA9C5DAF-3BA2-6F46-6A81-D537B1E5562E}"/>
              </a:ext>
            </a:extLst>
          </p:cNvPr>
          <p:cNvSpPr/>
          <p:nvPr/>
        </p:nvSpPr>
        <p:spPr>
          <a:xfrm>
            <a:off x="702068" y="3079791"/>
            <a:ext cx="10363200" cy="749808"/>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Subject to Orphan Drug Exclusion</a:t>
            </a:r>
          </a:p>
        </p:txBody>
      </p:sp>
      <p:sp>
        <p:nvSpPr>
          <p:cNvPr id="3" name="Rectangle 2">
            <a:extLst>
              <a:ext uri="{FF2B5EF4-FFF2-40B4-BE49-F238E27FC236}">
                <a16:creationId xmlns:a16="http://schemas.microsoft.com/office/drawing/2014/main" id="{C41EF0D5-27AD-BC8D-F36C-FBB0EE831EC5}"/>
              </a:ext>
            </a:extLst>
          </p:cNvPr>
          <p:cNvSpPr/>
          <p:nvPr/>
        </p:nvSpPr>
        <p:spPr>
          <a:xfrm>
            <a:off x="702068" y="4067047"/>
            <a:ext cx="10363200" cy="749808"/>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Disproportionate Share Adjustment %</a:t>
            </a:r>
          </a:p>
        </p:txBody>
      </p:sp>
      <p:sp>
        <p:nvSpPr>
          <p:cNvPr id="4" name="Rectangle 3">
            <a:extLst>
              <a:ext uri="{FF2B5EF4-FFF2-40B4-BE49-F238E27FC236}">
                <a16:creationId xmlns:a16="http://schemas.microsoft.com/office/drawing/2014/main" id="{E8C17496-71A0-A087-F90B-70C564116AFB}"/>
              </a:ext>
            </a:extLst>
          </p:cNvPr>
          <p:cNvSpPr/>
          <p:nvPr/>
        </p:nvSpPr>
        <p:spPr>
          <a:xfrm>
            <a:off x="702069" y="2092534"/>
            <a:ext cx="10363200" cy="74808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Subject to GPO Prohibition</a:t>
            </a:r>
          </a:p>
        </p:txBody>
      </p:sp>
      <p:sp>
        <p:nvSpPr>
          <p:cNvPr id="5" name="Rectangle 4">
            <a:extLst>
              <a:ext uri="{FF2B5EF4-FFF2-40B4-BE49-F238E27FC236}">
                <a16:creationId xmlns:a16="http://schemas.microsoft.com/office/drawing/2014/main" id="{533A2318-7AD4-2DB0-1C60-52395293C9A5}"/>
              </a:ext>
            </a:extLst>
          </p:cNvPr>
          <p:cNvSpPr/>
          <p:nvPr/>
        </p:nvSpPr>
        <p:spPr>
          <a:xfrm>
            <a:off x="702068" y="5054303"/>
            <a:ext cx="10363200" cy="749808"/>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Designated by CMS</a:t>
            </a:r>
          </a:p>
        </p:txBody>
      </p:sp>
      <p:sp>
        <p:nvSpPr>
          <p:cNvPr id="7" name="Rectangle 6">
            <a:extLst>
              <a:ext uri="{FF2B5EF4-FFF2-40B4-BE49-F238E27FC236}">
                <a16:creationId xmlns:a16="http://schemas.microsoft.com/office/drawing/2014/main" id="{D073D51A-4CC7-81D4-FF0F-3DBD0FF5EAB2}"/>
              </a:ext>
            </a:extLst>
          </p:cNvPr>
          <p:cNvSpPr/>
          <p:nvPr/>
        </p:nvSpPr>
        <p:spPr>
          <a:xfrm>
            <a:off x="4900774" y="1053889"/>
            <a:ext cx="749808" cy="4750222"/>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solidFill>
              <a:latin typeface="Arial" panose="020B0604020202020204" pitchFamily="34" charset="0"/>
              <a:cs typeface="Arial" panose="020B0604020202020204" pitchFamily="34" charset="0"/>
            </a:endParaRPr>
          </a:p>
          <a:p>
            <a:pPr algn="ctr"/>
            <a:r>
              <a:rPr lang="en-US">
                <a:solidFill>
                  <a:schemeClr val="bg1"/>
                </a:solidFill>
                <a:latin typeface="Arial" panose="020B0604020202020204" pitchFamily="34" charset="0"/>
                <a:cs typeface="Arial" panose="020B0604020202020204" pitchFamily="34" charset="0"/>
              </a:rPr>
              <a:t>PED</a:t>
            </a:r>
          </a:p>
        </p:txBody>
      </p:sp>
      <p:sp>
        <p:nvSpPr>
          <p:cNvPr id="8" name="Rectangle 7">
            <a:extLst>
              <a:ext uri="{FF2B5EF4-FFF2-40B4-BE49-F238E27FC236}">
                <a16:creationId xmlns:a16="http://schemas.microsoft.com/office/drawing/2014/main" id="{88F413E0-8FB3-E74D-1428-D4C12F8F4921}"/>
              </a:ext>
            </a:extLst>
          </p:cNvPr>
          <p:cNvSpPr/>
          <p:nvPr/>
        </p:nvSpPr>
        <p:spPr>
          <a:xfrm>
            <a:off x="5909559" y="1053889"/>
            <a:ext cx="749808" cy="4750222"/>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solidFill>
              <a:latin typeface="Arial" panose="020B0604020202020204" pitchFamily="34" charset="0"/>
              <a:cs typeface="Arial" panose="020B0604020202020204" pitchFamily="34" charset="0"/>
            </a:endParaRPr>
          </a:p>
          <a:p>
            <a:pPr algn="ctr"/>
            <a:r>
              <a:rPr lang="en-US">
                <a:solidFill>
                  <a:schemeClr val="bg1"/>
                </a:solidFill>
                <a:latin typeface="Arial" panose="020B0604020202020204" pitchFamily="34" charset="0"/>
                <a:cs typeface="Arial" panose="020B0604020202020204" pitchFamily="34" charset="0"/>
              </a:rPr>
              <a:t>DSH</a:t>
            </a:r>
          </a:p>
        </p:txBody>
      </p:sp>
      <p:sp>
        <p:nvSpPr>
          <p:cNvPr id="9" name="Rectangle 8">
            <a:extLst>
              <a:ext uri="{FF2B5EF4-FFF2-40B4-BE49-F238E27FC236}">
                <a16:creationId xmlns:a16="http://schemas.microsoft.com/office/drawing/2014/main" id="{391EB821-3E94-39D6-5FB9-CA874F8BDBFE}"/>
              </a:ext>
            </a:extLst>
          </p:cNvPr>
          <p:cNvSpPr/>
          <p:nvPr/>
        </p:nvSpPr>
        <p:spPr>
          <a:xfrm>
            <a:off x="6922042" y="1053889"/>
            <a:ext cx="749808" cy="4750223"/>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solidFill>
              <a:latin typeface="Arial" panose="020B0604020202020204" pitchFamily="34" charset="0"/>
              <a:cs typeface="Arial" panose="020B0604020202020204" pitchFamily="34" charset="0"/>
            </a:endParaRPr>
          </a:p>
          <a:p>
            <a:pPr algn="ctr"/>
            <a:r>
              <a:rPr lang="en-US">
                <a:solidFill>
                  <a:schemeClr val="bg1"/>
                </a:solidFill>
                <a:latin typeface="Arial" panose="020B0604020202020204" pitchFamily="34" charset="0"/>
                <a:cs typeface="Arial" panose="020B0604020202020204" pitchFamily="34" charset="0"/>
              </a:rPr>
              <a:t>CAN</a:t>
            </a:r>
          </a:p>
        </p:txBody>
      </p:sp>
      <p:sp>
        <p:nvSpPr>
          <p:cNvPr id="10" name="Rectangle 9">
            <a:extLst>
              <a:ext uri="{FF2B5EF4-FFF2-40B4-BE49-F238E27FC236}">
                <a16:creationId xmlns:a16="http://schemas.microsoft.com/office/drawing/2014/main" id="{220B0257-7D69-5D01-46FF-D020E3A6D290}"/>
              </a:ext>
            </a:extLst>
          </p:cNvPr>
          <p:cNvSpPr/>
          <p:nvPr/>
        </p:nvSpPr>
        <p:spPr>
          <a:xfrm>
            <a:off x="8935914" y="1053890"/>
            <a:ext cx="749808" cy="4750222"/>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00">
              <a:solidFill>
                <a:schemeClr val="bg1"/>
              </a:solidFill>
              <a:latin typeface="Arial" panose="020B0604020202020204" pitchFamily="34" charset="0"/>
              <a:cs typeface="Arial" panose="020B0604020202020204" pitchFamily="34" charset="0"/>
            </a:endParaRPr>
          </a:p>
          <a:p>
            <a:pPr algn="ctr"/>
            <a:r>
              <a:rPr lang="en-US" sz="1700">
                <a:solidFill>
                  <a:schemeClr val="bg1"/>
                </a:solidFill>
                <a:latin typeface="Arial" panose="020B0604020202020204" pitchFamily="34" charset="0"/>
                <a:cs typeface="Arial" panose="020B0604020202020204" pitchFamily="34" charset="0"/>
              </a:rPr>
              <a:t>RRC</a:t>
            </a:r>
          </a:p>
        </p:txBody>
      </p:sp>
      <p:sp>
        <p:nvSpPr>
          <p:cNvPr id="11" name="Rectangle 10">
            <a:extLst>
              <a:ext uri="{FF2B5EF4-FFF2-40B4-BE49-F238E27FC236}">
                <a16:creationId xmlns:a16="http://schemas.microsoft.com/office/drawing/2014/main" id="{7FCAF310-3162-52F3-03C5-97479DE18ED9}"/>
              </a:ext>
            </a:extLst>
          </p:cNvPr>
          <p:cNvSpPr/>
          <p:nvPr/>
        </p:nvSpPr>
        <p:spPr>
          <a:xfrm>
            <a:off x="9948397" y="1053890"/>
            <a:ext cx="749808" cy="4750222"/>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solidFill>
              <a:latin typeface="Arial" panose="020B0604020202020204" pitchFamily="34" charset="0"/>
              <a:cs typeface="Arial" panose="020B0604020202020204" pitchFamily="34" charset="0"/>
            </a:endParaRPr>
          </a:p>
          <a:p>
            <a:pPr algn="ctr"/>
            <a:r>
              <a:rPr lang="en-US">
                <a:solidFill>
                  <a:schemeClr val="bg1"/>
                </a:solidFill>
                <a:latin typeface="Arial" panose="020B0604020202020204" pitchFamily="34" charset="0"/>
                <a:cs typeface="Arial" panose="020B0604020202020204" pitchFamily="34" charset="0"/>
              </a:rPr>
              <a:t>SCH</a:t>
            </a:r>
          </a:p>
        </p:txBody>
      </p:sp>
      <p:sp>
        <p:nvSpPr>
          <p:cNvPr id="12" name="Rectangle: Rounded Corners 11">
            <a:extLst>
              <a:ext uri="{FF2B5EF4-FFF2-40B4-BE49-F238E27FC236}">
                <a16:creationId xmlns:a16="http://schemas.microsoft.com/office/drawing/2014/main" id="{588B738D-FBDA-26BB-C8B2-1D0CF1A577C9}"/>
              </a:ext>
            </a:extLst>
          </p:cNvPr>
          <p:cNvSpPr/>
          <p:nvPr/>
        </p:nvSpPr>
        <p:spPr>
          <a:xfrm>
            <a:off x="7934522" y="1053889"/>
            <a:ext cx="749808" cy="4750222"/>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solidFill>
              <a:latin typeface="Arial" panose="020B0604020202020204" pitchFamily="34" charset="0"/>
              <a:cs typeface="Arial" panose="020B0604020202020204" pitchFamily="34" charset="0"/>
            </a:endParaRPr>
          </a:p>
          <a:p>
            <a:pPr algn="ctr"/>
            <a:r>
              <a:rPr lang="en-US">
                <a:solidFill>
                  <a:schemeClr val="bg1"/>
                </a:solidFill>
                <a:latin typeface="Arial" panose="020B0604020202020204" pitchFamily="34" charset="0"/>
                <a:cs typeface="Arial" panose="020B0604020202020204" pitchFamily="34" charset="0"/>
              </a:rPr>
              <a:t>CAH</a:t>
            </a:r>
          </a:p>
        </p:txBody>
      </p:sp>
      <p:grpSp>
        <p:nvGrpSpPr>
          <p:cNvPr id="13" name="Group 12">
            <a:extLst>
              <a:ext uri="{FF2B5EF4-FFF2-40B4-BE49-F238E27FC236}">
                <a16:creationId xmlns:a16="http://schemas.microsoft.com/office/drawing/2014/main" id="{4323250C-8010-DCDC-C52B-5359A706CF44}"/>
              </a:ext>
            </a:extLst>
          </p:cNvPr>
          <p:cNvGrpSpPr/>
          <p:nvPr/>
        </p:nvGrpSpPr>
        <p:grpSpPr>
          <a:xfrm>
            <a:off x="4900774" y="2090809"/>
            <a:ext cx="5794880" cy="3715631"/>
            <a:chOff x="4900774" y="2090809"/>
            <a:chExt cx="5794880" cy="3715631"/>
          </a:xfrm>
          <a:solidFill>
            <a:schemeClr val="tx2"/>
          </a:solidFill>
        </p:grpSpPr>
        <p:sp>
          <p:nvSpPr>
            <p:cNvPr id="14" name="Rectangle 13">
              <a:extLst>
                <a:ext uri="{FF2B5EF4-FFF2-40B4-BE49-F238E27FC236}">
                  <a16:creationId xmlns:a16="http://schemas.microsoft.com/office/drawing/2014/main" id="{3506A708-0118-97E8-64FD-ED74D469AE5F}"/>
                </a:ext>
              </a:extLst>
            </p:cNvPr>
            <p:cNvSpPr/>
            <p:nvPr/>
          </p:nvSpPr>
          <p:spPr>
            <a:xfrm>
              <a:off x="4900774" y="2090968"/>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15" name="Rectangle 14">
              <a:extLst>
                <a:ext uri="{FF2B5EF4-FFF2-40B4-BE49-F238E27FC236}">
                  <a16:creationId xmlns:a16="http://schemas.microsoft.com/office/drawing/2014/main" id="{FF2BAFA5-12F6-2C33-FC2D-65517CF64C21}"/>
                </a:ext>
              </a:extLst>
            </p:cNvPr>
            <p:cNvSpPr/>
            <p:nvPr/>
          </p:nvSpPr>
          <p:spPr>
            <a:xfrm>
              <a:off x="5909559" y="2090809"/>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17" name="Rectangle 16">
              <a:extLst>
                <a:ext uri="{FF2B5EF4-FFF2-40B4-BE49-F238E27FC236}">
                  <a16:creationId xmlns:a16="http://schemas.microsoft.com/office/drawing/2014/main" id="{13A8AAC0-10DF-2317-ED9B-B8652F44535E}"/>
                </a:ext>
              </a:extLst>
            </p:cNvPr>
            <p:cNvSpPr/>
            <p:nvPr/>
          </p:nvSpPr>
          <p:spPr>
            <a:xfrm>
              <a:off x="6922041" y="2090810"/>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18" name="Rectangle 17">
              <a:extLst>
                <a:ext uri="{FF2B5EF4-FFF2-40B4-BE49-F238E27FC236}">
                  <a16:creationId xmlns:a16="http://schemas.microsoft.com/office/drawing/2014/main" id="{6ECC5B19-AD3A-B031-4089-4930A1E50159}"/>
                </a:ext>
              </a:extLst>
            </p:cNvPr>
            <p:cNvSpPr/>
            <p:nvPr/>
          </p:nvSpPr>
          <p:spPr>
            <a:xfrm>
              <a:off x="6922040" y="3078066"/>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19" name="Rectangle 18">
              <a:extLst>
                <a:ext uri="{FF2B5EF4-FFF2-40B4-BE49-F238E27FC236}">
                  <a16:creationId xmlns:a16="http://schemas.microsoft.com/office/drawing/2014/main" id="{1A9A96CA-A030-CC72-0D45-8C6B1F48580D}"/>
                </a:ext>
              </a:extLst>
            </p:cNvPr>
            <p:cNvSpPr/>
            <p:nvPr/>
          </p:nvSpPr>
          <p:spPr>
            <a:xfrm>
              <a:off x="8935914" y="3078065"/>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20" name="Rectangle 19">
              <a:extLst>
                <a:ext uri="{FF2B5EF4-FFF2-40B4-BE49-F238E27FC236}">
                  <a16:creationId xmlns:a16="http://schemas.microsoft.com/office/drawing/2014/main" id="{81578076-F6BD-FB40-9337-264611F16C7C}"/>
                </a:ext>
              </a:extLst>
            </p:cNvPr>
            <p:cNvSpPr/>
            <p:nvPr/>
          </p:nvSpPr>
          <p:spPr>
            <a:xfrm>
              <a:off x="9945846" y="3078065"/>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21" name="Rectangle 20">
              <a:extLst>
                <a:ext uri="{FF2B5EF4-FFF2-40B4-BE49-F238E27FC236}">
                  <a16:creationId xmlns:a16="http://schemas.microsoft.com/office/drawing/2014/main" id="{678BE6BA-5DC9-CF5E-28BE-509CFD9C071C}"/>
                </a:ext>
              </a:extLst>
            </p:cNvPr>
            <p:cNvSpPr/>
            <p:nvPr/>
          </p:nvSpPr>
          <p:spPr>
            <a:xfrm>
              <a:off x="4900774" y="4067047"/>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&gt;11.75</a:t>
              </a:r>
            </a:p>
          </p:txBody>
        </p:sp>
        <p:sp>
          <p:nvSpPr>
            <p:cNvPr id="22" name="Rectangle 21">
              <a:extLst>
                <a:ext uri="{FF2B5EF4-FFF2-40B4-BE49-F238E27FC236}">
                  <a16:creationId xmlns:a16="http://schemas.microsoft.com/office/drawing/2014/main" id="{B76B932A-F752-05E7-A5F7-7657B07E6232}"/>
                </a:ext>
              </a:extLst>
            </p:cNvPr>
            <p:cNvSpPr/>
            <p:nvPr/>
          </p:nvSpPr>
          <p:spPr>
            <a:xfrm>
              <a:off x="5909559" y="4067047"/>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&gt;11.75</a:t>
              </a:r>
            </a:p>
          </p:txBody>
        </p:sp>
        <p:sp>
          <p:nvSpPr>
            <p:cNvPr id="23" name="Rectangle 22">
              <a:extLst>
                <a:ext uri="{FF2B5EF4-FFF2-40B4-BE49-F238E27FC236}">
                  <a16:creationId xmlns:a16="http://schemas.microsoft.com/office/drawing/2014/main" id="{6B6084E5-7883-67D4-A0D8-BBA9681B6B78}"/>
                </a:ext>
              </a:extLst>
            </p:cNvPr>
            <p:cNvSpPr/>
            <p:nvPr/>
          </p:nvSpPr>
          <p:spPr>
            <a:xfrm>
              <a:off x="6922008" y="4069080"/>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&gt;11.75</a:t>
              </a:r>
            </a:p>
          </p:txBody>
        </p:sp>
        <p:sp>
          <p:nvSpPr>
            <p:cNvPr id="24" name="Rectangle 23">
              <a:extLst>
                <a:ext uri="{FF2B5EF4-FFF2-40B4-BE49-F238E27FC236}">
                  <a16:creationId xmlns:a16="http://schemas.microsoft.com/office/drawing/2014/main" id="{02582BC0-CCB3-79D1-7E81-1FDFAC9A5714}"/>
                </a:ext>
              </a:extLst>
            </p:cNvPr>
            <p:cNvSpPr/>
            <p:nvPr/>
          </p:nvSpPr>
          <p:spPr>
            <a:xfrm>
              <a:off x="8935914" y="4069080"/>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≥8.0</a:t>
              </a:r>
            </a:p>
          </p:txBody>
        </p:sp>
        <p:sp>
          <p:nvSpPr>
            <p:cNvPr id="25" name="Rectangle 24">
              <a:extLst>
                <a:ext uri="{FF2B5EF4-FFF2-40B4-BE49-F238E27FC236}">
                  <a16:creationId xmlns:a16="http://schemas.microsoft.com/office/drawing/2014/main" id="{99154380-55EB-9CE7-BED1-5BFA6233399B}"/>
                </a:ext>
              </a:extLst>
            </p:cNvPr>
            <p:cNvSpPr/>
            <p:nvPr/>
          </p:nvSpPr>
          <p:spPr>
            <a:xfrm>
              <a:off x="9945846" y="4069080"/>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≥8.0</a:t>
              </a:r>
            </a:p>
          </p:txBody>
        </p:sp>
        <p:sp>
          <p:nvSpPr>
            <p:cNvPr id="26" name="Rectangle 25">
              <a:extLst>
                <a:ext uri="{FF2B5EF4-FFF2-40B4-BE49-F238E27FC236}">
                  <a16:creationId xmlns:a16="http://schemas.microsoft.com/office/drawing/2014/main" id="{6E05F15B-E0DA-5AB8-6DDF-78E1A009DDB3}"/>
                </a:ext>
              </a:extLst>
            </p:cNvPr>
            <p:cNvSpPr/>
            <p:nvPr/>
          </p:nvSpPr>
          <p:spPr>
            <a:xfrm>
              <a:off x="4900774" y="5054303"/>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27" name="Rectangle: Rounded Corners 19">
              <a:extLst>
                <a:ext uri="{FF2B5EF4-FFF2-40B4-BE49-F238E27FC236}">
                  <a16:creationId xmlns:a16="http://schemas.microsoft.com/office/drawing/2014/main" id="{C3384580-BDA1-9111-0ED1-F92B2A2DB63E}"/>
                </a:ext>
              </a:extLst>
            </p:cNvPr>
            <p:cNvSpPr/>
            <p:nvPr/>
          </p:nvSpPr>
          <p:spPr>
            <a:xfrm>
              <a:off x="7934521" y="3079790"/>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28" name="Rectangle: Rounded Corners 35">
              <a:extLst>
                <a:ext uri="{FF2B5EF4-FFF2-40B4-BE49-F238E27FC236}">
                  <a16:creationId xmlns:a16="http://schemas.microsoft.com/office/drawing/2014/main" id="{E36FDE60-D328-C049-49CC-D02A2AC15061}"/>
                </a:ext>
              </a:extLst>
            </p:cNvPr>
            <p:cNvSpPr/>
            <p:nvPr/>
          </p:nvSpPr>
          <p:spPr>
            <a:xfrm>
              <a:off x="7934521" y="5056632"/>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29" name="Rectangle 28">
              <a:extLst>
                <a:ext uri="{FF2B5EF4-FFF2-40B4-BE49-F238E27FC236}">
                  <a16:creationId xmlns:a16="http://schemas.microsoft.com/office/drawing/2014/main" id="{3E344977-FE2F-54FD-85B5-13B3B5A7BA8F}"/>
                </a:ext>
              </a:extLst>
            </p:cNvPr>
            <p:cNvSpPr/>
            <p:nvPr/>
          </p:nvSpPr>
          <p:spPr>
            <a:xfrm>
              <a:off x="8935913" y="5054303"/>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sp>
          <p:nvSpPr>
            <p:cNvPr id="30" name="Rectangle 29">
              <a:extLst>
                <a:ext uri="{FF2B5EF4-FFF2-40B4-BE49-F238E27FC236}">
                  <a16:creationId xmlns:a16="http://schemas.microsoft.com/office/drawing/2014/main" id="{29E9D499-5690-3215-6489-577FCA44F216}"/>
                </a:ext>
              </a:extLst>
            </p:cNvPr>
            <p:cNvSpPr/>
            <p:nvPr/>
          </p:nvSpPr>
          <p:spPr>
            <a:xfrm>
              <a:off x="9945846" y="5056632"/>
              <a:ext cx="749808" cy="749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X</a:t>
              </a:r>
            </a:p>
          </p:txBody>
        </p:sp>
      </p:grpSp>
    </p:spTree>
    <p:extLst>
      <p:ext uri="{BB962C8B-B14F-4D97-AF65-F5344CB8AC3E}">
        <p14:creationId xmlns:p14="http://schemas.microsoft.com/office/powerpoint/2010/main" val="19889219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p:txBody>
          <a:bodyPr/>
          <a:lstStyle/>
          <a:p>
            <a:r>
              <a:rPr lang="en-US" sz="2400"/>
              <a:t>HRSA Audits</a:t>
            </a:r>
            <a:endParaRPr lang="en-US" noProof="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fld id="{721C06D9-4617-44B0-8711-1EF1C439A609}" type="slidenum">
              <a:rPr lang="en-US" smtClean="0"/>
              <a:pPr/>
              <a:t>16</a:t>
            </a:fld>
            <a:endParaRPr lang="en-US"/>
          </a:p>
        </p:txBody>
      </p:sp>
      <p:sp>
        <p:nvSpPr>
          <p:cNvPr id="21" name="TextBox 1">
            <a:extLst>
              <a:ext uri="{FF2B5EF4-FFF2-40B4-BE49-F238E27FC236}">
                <a16:creationId xmlns:a16="http://schemas.microsoft.com/office/drawing/2014/main" id="{B05D7CDA-0F13-F2F4-F583-D2D6416DDCE4}"/>
              </a:ext>
            </a:extLst>
          </p:cNvPr>
          <p:cNvSpPr txBox="1"/>
          <p:nvPr/>
        </p:nvSpPr>
        <p:spPr>
          <a:xfrm>
            <a:off x="750037" y="6425042"/>
            <a:ext cx="3399553" cy="215444"/>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Source: HRSA, </a:t>
            </a:r>
            <a:r>
              <a:rPr lang="en-US" sz="800" i="1">
                <a:latin typeface="Arial" panose="020B0604020202020204" pitchFamily="34" charset="0"/>
                <a:cs typeface="Arial" panose="020B0604020202020204" pitchFamily="34" charset="0"/>
              </a:rPr>
              <a:t>Program Integrity: FY23 Audit Results</a:t>
            </a:r>
          </a:p>
        </p:txBody>
      </p:sp>
      <p:sp>
        <p:nvSpPr>
          <p:cNvPr id="7" name="Text Placeholder 9">
            <a:extLst>
              <a:ext uri="{FF2B5EF4-FFF2-40B4-BE49-F238E27FC236}">
                <a16:creationId xmlns:a16="http://schemas.microsoft.com/office/drawing/2014/main" id="{9DD4F0BE-4E59-9216-382D-E5B2C9FD5A13}"/>
              </a:ext>
            </a:extLst>
          </p:cNvPr>
          <p:cNvSpPr txBox="1">
            <a:spLocks/>
          </p:cNvSpPr>
          <p:nvPr/>
        </p:nvSpPr>
        <p:spPr>
          <a:xfrm>
            <a:off x="8005302" y="1408169"/>
            <a:ext cx="3673445" cy="3348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YTD FY23 Statistics</a:t>
            </a:r>
          </a:p>
        </p:txBody>
      </p:sp>
      <p:sp>
        <p:nvSpPr>
          <p:cNvPr id="8" name="TextBox 7">
            <a:extLst>
              <a:ext uri="{FF2B5EF4-FFF2-40B4-BE49-F238E27FC236}">
                <a16:creationId xmlns:a16="http://schemas.microsoft.com/office/drawing/2014/main" id="{D8977C32-50C1-D9ED-9EF0-FA3CBA8ABE50}"/>
              </a:ext>
            </a:extLst>
          </p:cNvPr>
          <p:cNvSpPr txBox="1"/>
          <p:nvPr/>
        </p:nvSpPr>
        <p:spPr>
          <a:xfrm>
            <a:off x="8005302" y="2406086"/>
            <a:ext cx="3747873" cy="26320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a:t>Results posted for 152 audits </a:t>
            </a:r>
            <a:br>
              <a:rPr lang="en-US" sz="1600"/>
            </a:br>
            <a:r>
              <a:rPr lang="en-US" sz="1600"/>
              <a:t>(as of July 24, 2024)​</a:t>
            </a:r>
          </a:p>
          <a:p>
            <a:pPr marL="285750" indent="-285750">
              <a:lnSpc>
                <a:spcPct val="150000"/>
              </a:lnSpc>
              <a:buFont typeface="Arial" panose="020B0604020202020204" pitchFamily="34" charset="0"/>
              <a:buChar char="•"/>
            </a:pPr>
            <a:r>
              <a:rPr lang="en-US" sz="1600"/>
              <a:t>65 audits resulting in Corrective Action Plans​</a:t>
            </a:r>
          </a:p>
          <a:p>
            <a:pPr marL="285750" indent="-285750">
              <a:lnSpc>
                <a:spcPct val="150000"/>
              </a:lnSpc>
              <a:buFont typeface="Arial" panose="020B0604020202020204" pitchFamily="34" charset="0"/>
              <a:buChar char="•"/>
            </a:pPr>
            <a:r>
              <a:rPr lang="en-US" sz="1600"/>
              <a:t>35 audits resulting in manufacturer repayment​</a:t>
            </a:r>
          </a:p>
          <a:p>
            <a:pPr marL="285750" indent="-285750">
              <a:lnSpc>
                <a:spcPct val="150000"/>
              </a:lnSpc>
              <a:buFont typeface="Arial" panose="020B0604020202020204" pitchFamily="34" charset="0"/>
              <a:buChar char="•"/>
            </a:pPr>
            <a:r>
              <a:rPr lang="en-US" sz="1600"/>
              <a:t>Audits occurred in 39 states</a:t>
            </a:r>
          </a:p>
        </p:txBody>
      </p:sp>
      <p:cxnSp>
        <p:nvCxnSpPr>
          <p:cNvPr id="9" name="Straight Connector 8">
            <a:extLst>
              <a:ext uri="{FF2B5EF4-FFF2-40B4-BE49-F238E27FC236}">
                <a16:creationId xmlns:a16="http://schemas.microsoft.com/office/drawing/2014/main" id="{D3834342-8967-E6B6-C080-82600ACCF3C1}"/>
              </a:ext>
            </a:extLst>
          </p:cNvPr>
          <p:cNvCxnSpPr>
            <a:cxnSpLocks/>
          </p:cNvCxnSpPr>
          <p:nvPr/>
        </p:nvCxnSpPr>
        <p:spPr>
          <a:xfrm>
            <a:off x="8100996" y="2153667"/>
            <a:ext cx="3577751"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C4EFB615-3413-C034-24E4-B8A863E9344E}"/>
              </a:ext>
            </a:extLst>
          </p:cNvPr>
          <p:cNvSpPr txBox="1"/>
          <p:nvPr/>
        </p:nvSpPr>
        <p:spPr>
          <a:xfrm>
            <a:off x="348499" y="2164033"/>
            <a:ext cx="2118249" cy="646331"/>
          </a:xfrm>
          <a:prstGeom prst="rect">
            <a:avLst/>
          </a:prstGeom>
          <a:noFill/>
        </p:spPr>
        <p:txBody>
          <a:bodyPr wrap="square">
            <a:spAutoFit/>
          </a:bodyPr>
          <a:lstStyle/>
          <a:p>
            <a:r>
              <a:rPr lang="en-US" dirty="0">
                <a:solidFill>
                  <a:schemeClr val="accent1"/>
                </a:solidFill>
              </a:rPr>
              <a:t>Results are made publicly available</a:t>
            </a:r>
          </a:p>
        </p:txBody>
      </p:sp>
      <p:sp>
        <p:nvSpPr>
          <p:cNvPr id="11" name="TextBox 10">
            <a:extLst>
              <a:ext uri="{FF2B5EF4-FFF2-40B4-BE49-F238E27FC236}">
                <a16:creationId xmlns:a16="http://schemas.microsoft.com/office/drawing/2014/main" id="{2FC00DD2-2A33-488E-2C8D-9403A3C4B01B}"/>
              </a:ext>
            </a:extLst>
          </p:cNvPr>
          <p:cNvSpPr txBox="1"/>
          <p:nvPr/>
        </p:nvSpPr>
        <p:spPr>
          <a:xfrm>
            <a:off x="3919579" y="2164033"/>
            <a:ext cx="1940709" cy="646331"/>
          </a:xfrm>
          <a:prstGeom prst="rect">
            <a:avLst/>
          </a:prstGeom>
          <a:noFill/>
        </p:spPr>
        <p:txBody>
          <a:bodyPr wrap="square">
            <a:spAutoFit/>
          </a:bodyPr>
          <a:lstStyle/>
          <a:p>
            <a:r>
              <a:rPr lang="en-US" dirty="0">
                <a:solidFill>
                  <a:schemeClr val="accent1"/>
                </a:solidFill>
              </a:rPr>
              <a:t>Conducted by the Bizzell Group</a:t>
            </a:r>
          </a:p>
        </p:txBody>
      </p:sp>
      <p:sp>
        <p:nvSpPr>
          <p:cNvPr id="15" name="TextBox 14">
            <a:extLst>
              <a:ext uri="{FF2B5EF4-FFF2-40B4-BE49-F238E27FC236}">
                <a16:creationId xmlns:a16="http://schemas.microsoft.com/office/drawing/2014/main" id="{BC84F313-DC24-34E0-E195-F86A7747CBF8}"/>
              </a:ext>
            </a:extLst>
          </p:cNvPr>
          <p:cNvSpPr txBox="1"/>
          <p:nvPr/>
        </p:nvSpPr>
        <p:spPr>
          <a:xfrm>
            <a:off x="348499" y="4147662"/>
            <a:ext cx="3011389" cy="1477328"/>
          </a:xfrm>
          <a:prstGeom prst="rect">
            <a:avLst/>
          </a:prstGeom>
          <a:noFill/>
        </p:spPr>
        <p:txBody>
          <a:bodyPr wrap="square">
            <a:spAutoFit/>
          </a:bodyPr>
          <a:lstStyle/>
          <a:p>
            <a:r>
              <a:rPr lang="en-US" dirty="0">
                <a:solidFill>
                  <a:schemeClr val="accent1"/>
                </a:solidFill>
              </a:rPr>
              <a:t>Initially had an educational tone, but have since turned punitive with the introduction of penalties for non-compliance</a:t>
            </a:r>
          </a:p>
        </p:txBody>
      </p:sp>
      <p:sp>
        <p:nvSpPr>
          <p:cNvPr id="20" name="TextBox 19">
            <a:extLst>
              <a:ext uri="{FF2B5EF4-FFF2-40B4-BE49-F238E27FC236}">
                <a16:creationId xmlns:a16="http://schemas.microsoft.com/office/drawing/2014/main" id="{D257E51D-4D82-CE07-A6D4-06541DD81235}"/>
              </a:ext>
            </a:extLst>
          </p:cNvPr>
          <p:cNvSpPr txBox="1"/>
          <p:nvPr/>
        </p:nvSpPr>
        <p:spPr>
          <a:xfrm>
            <a:off x="3919579" y="4147662"/>
            <a:ext cx="2715137" cy="1477328"/>
          </a:xfrm>
          <a:prstGeom prst="rect">
            <a:avLst/>
          </a:prstGeom>
          <a:noFill/>
        </p:spPr>
        <p:txBody>
          <a:bodyPr wrap="square">
            <a:spAutoFit/>
          </a:bodyPr>
          <a:lstStyle/>
          <a:p>
            <a:r>
              <a:rPr lang="en-US" dirty="0">
                <a:solidFill>
                  <a:schemeClr val="accent1"/>
                </a:solidFill>
              </a:rPr>
              <a:t>Focus on </a:t>
            </a:r>
            <a:br>
              <a:rPr lang="en-US" dirty="0">
                <a:solidFill>
                  <a:schemeClr val="accent1"/>
                </a:solidFill>
              </a:rPr>
            </a:br>
            <a:r>
              <a:rPr lang="en-US" dirty="0">
                <a:solidFill>
                  <a:schemeClr val="accent1"/>
                </a:solidFill>
              </a:rPr>
              <a:t>contract pharmacy arrangements, diversion, duplicate discounts, &amp; database records</a:t>
            </a:r>
          </a:p>
        </p:txBody>
      </p:sp>
      <p:pic>
        <p:nvPicPr>
          <p:cNvPr id="22" name="Picture 21" descr="A black and grey icon&#10;&#10;Description automatically generated">
            <a:extLst>
              <a:ext uri="{FF2B5EF4-FFF2-40B4-BE49-F238E27FC236}">
                <a16:creationId xmlns:a16="http://schemas.microsoft.com/office/drawing/2014/main" id="{846C628C-C0D8-79B1-8FF0-E5DB7A6DF580}"/>
              </a:ext>
            </a:extLst>
          </p:cNvPr>
          <p:cNvPicPr>
            <a:picLocks noChangeAspect="1"/>
          </p:cNvPicPr>
          <p:nvPr>
            <p:custDataLst>
              <p:tags r:id="rId1"/>
            </p:custDataLst>
          </p:nvPr>
        </p:nvPicPr>
        <p:blipFill>
          <a:blip r:embed="rId6"/>
          <a:stretch>
            <a:fillRect/>
          </a:stretch>
        </p:blipFill>
        <p:spPr>
          <a:xfrm>
            <a:off x="300037" y="1311495"/>
            <a:ext cx="731520" cy="729190"/>
          </a:xfrm>
          <a:prstGeom prst="rect">
            <a:avLst/>
          </a:prstGeom>
        </p:spPr>
      </p:pic>
      <p:pic>
        <p:nvPicPr>
          <p:cNvPr id="23" name="Picture 22" descr="A handshake with a black background&#10;&#10;Description automatically generated">
            <a:extLst>
              <a:ext uri="{FF2B5EF4-FFF2-40B4-BE49-F238E27FC236}">
                <a16:creationId xmlns:a16="http://schemas.microsoft.com/office/drawing/2014/main" id="{394F40C5-213B-8719-A95F-DD20658FA9EA}"/>
              </a:ext>
            </a:extLst>
          </p:cNvPr>
          <p:cNvPicPr>
            <a:picLocks noChangeAspect="1"/>
          </p:cNvPicPr>
          <p:nvPr>
            <p:custDataLst>
              <p:tags r:id="rId2"/>
            </p:custDataLst>
          </p:nvPr>
        </p:nvPicPr>
        <p:blipFill>
          <a:blip r:embed="rId7"/>
          <a:stretch>
            <a:fillRect/>
          </a:stretch>
        </p:blipFill>
        <p:spPr>
          <a:xfrm>
            <a:off x="3923704" y="1302869"/>
            <a:ext cx="729190" cy="729190"/>
          </a:xfrm>
          <a:prstGeom prst="rect">
            <a:avLst/>
          </a:prstGeom>
        </p:spPr>
      </p:pic>
      <p:pic>
        <p:nvPicPr>
          <p:cNvPr id="25" name="Picture 24" descr="A triangle with a exclamation mark&#10;&#10;Description automatically generated">
            <a:extLst>
              <a:ext uri="{FF2B5EF4-FFF2-40B4-BE49-F238E27FC236}">
                <a16:creationId xmlns:a16="http://schemas.microsoft.com/office/drawing/2014/main" id="{74DC35E5-688F-272B-AB07-EFA06B96DD14}"/>
              </a:ext>
            </a:extLst>
          </p:cNvPr>
          <p:cNvPicPr>
            <a:picLocks noChangeAspect="1"/>
          </p:cNvPicPr>
          <p:nvPr>
            <p:custDataLst>
              <p:tags r:id="rId3"/>
            </p:custDataLst>
          </p:nvPr>
        </p:nvPicPr>
        <p:blipFill>
          <a:blip r:embed="rId8"/>
          <a:stretch>
            <a:fillRect/>
          </a:stretch>
        </p:blipFill>
        <p:spPr>
          <a:xfrm>
            <a:off x="375846" y="3310407"/>
            <a:ext cx="731520" cy="729190"/>
          </a:xfrm>
          <a:prstGeom prst="rect">
            <a:avLst/>
          </a:prstGeom>
        </p:spPr>
      </p:pic>
      <p:pic>
        <p:nvPicPr>
          <p:cNvPr id="26" name="Picture 25" descr="A black and grey logo&#10;&#10;Description automatically generated with medium confidence">
            <a:extLst>
              <a:ext uri="{FF2B5EF4-FFF2-40B4-BE49-F238E27FC236}">
                <a16:creationId xmlns:a16="http://schemas.microsoft.com/office/drawing/2014/main" id="{59ECE076-1BB3-9296-4079-5565C2B0700B}"/>
              </a:ext>
            </a:extLst>
          </p:cNvPr>
          <p:cNvPicPr>
            <a:picLocks noChangeAspect="1"/>
          </p:cNvPicPr>
          <p:nvPr>
            <p:custDataLst>
              <p:tags r:id="rId4"/>
            </p:custDataLst>
          </p:nvPr>
        </p:nvPicPr>
        <p:blipFill>
          <a:blip r:embed="rId9"/>
          <a:stretch>
            <a:fillRect/>
          </a:stretch>
        </p:blipFill>
        <p:spPr>
          <a:xfrm>
            <a:off x="3770769" y="3279209"/>
            <a:ext cx="733857" cy="731520"/>
          </a:xfrm>
          <a:prstGeom prst="rect">
            <a:avLst/>
          </a:prstGeom>
        </p:spPr>
      </p:pic>
    </p:spTree>
    <p:extLst>
      <p:ext uri="{BB962C8B-B14F-4D97-AF65-F5344CB8AC3E}">
        <p14:creationId xmlns:p14="http://schemas.microsoft.com/office/powerpoint/2010/main" val="36847384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856181-2A15-65D4-0AE3-B7143445D659}"/>
              </a:ext>
            </a:extLst>
          </p:cNvPr>
          <p:cNvSpPr>
            <a:spLocks noGrp="1"/>
          </p:cNvSpPr>
          <p:nvPr>
            <p:ph type="title"/>
          </p:nvPr>
        </p:nvSpPr>
        <p:spPr>
          <a:xfrm>
            <a:off x="655200" y="2314800"/>
            <a:ext cx="4852800" cy="360000"/>
          </a:xfrm>
        </p:spPr>
        <p:txBody>
          <a:bodyPr/>
          <a:lstStyle/>
          <a:p>
            <a:r>
              <a:rPr lang="en-US"/>
              <a:t>340B Program Strategy</a:t>
            </a:r>
            <a:endParaRPr lang="en-US" noProof="0"/>
          </a:p>
        </p:txBody>
      </p:sp>
      <p:sp>
        <p:nvSpPr>
          <p:cNvPr id="8" name="Text Placeholder 7">
            <a:extLst>
              <a:ext uri="{FF2B5EF4-FFF2-40B4-BE49-F238E27FC236}">
                <a16:creationId xmlns:a16="http://schemas.microsoft.com/office/drawing/2014/main" id="{A261A6F6-DF8F-FEDC-4E63-5E41701F51F8}"/>
              </a:ext>
            </a:extLst>
          </p:cNvPr>
          <p:cNvSpPr>
            <a:spLocks noGrp="1"/>
          </p:cNvSpPr>
          <p:nvPr>
            <p:ph type="body" sz="quarter" idx="11"/>
          </p:nvPr>
        </p:nvSpPr>
        <p:spPr>
          <a:xfrm>
            <a:off x="655200" y="1270800"/>
            <a:ext cx="1800000" cy="900000"/>
          </a:xfrm>
        </p:spPr>
        <p:txBody>
          <a:bodyPr/>
          <a:lstStyle/>
          <a:p>
            <a:r>
              <a:rPr lang="en-US" noProof="0"/>
              <a:t>0</a:t>
            </a:r>
            <a:r>
              <a:rPr lang="en-US"/>
              <a:t>3</a:t>
            </a:r>
            <a:endParaRPr lang="en-US" noProof="0"/>
          </a:p>
        </p:txBody>
      </p:sp>
      <p:pic>
        <p:nvPicPr>
          <p:cNvPr id="18" name="Picture Placeholder 17" descr="A close-up of a chess board&#10;&#10;Description automatically generated">
            <a:extLst>
              <a:ext uri="{FF2B5EF4-FFF2-40B4-BE49-F238E27FC236}">
                <a16:creationId xmlns:a16="http://schemas.microsoft.com/office/drawing/2014/main" id="{17AEBBF7-6947-1D2C-4228-BC953C44E751}"/>
              </a:ext>
            </a:extLst>
          </p:cNvPr>
          <p:cNvPicPr>
            <a:picLocks noGrp="1" noChangeAspect="1"/>
          </p:cNvPicPr>
          <p:nvPr>
            <p:ph type="pic" sz="quarter" idx="21"/>
            <p:custDataLst>
              <p:tags r:id="rId1"/>
            </p:custDataLst>
          </p:nvPr>
        </p:nvPicPr>
        <p:blipFill rotWithShape="1">
          <a:blip r:embed="rId4">
            <a:extLst>
              <a:ext uri="{28A0092B-C50C-407E-A947-70E740481C1C}">
                <a14:useLocalDpi xmlns:a14="http://schemas.microsoft.com/office/drawing/2010/main" val="0"/>
              </a:ext>
            </a:extLst>
          </a:blip>
          <a:srcRect l="13658" r="24488"/>
          <a:stretch/>
        </p:blipFill>
        <p:spPr>
          <a:xfrm>
            <a:off x="5511800" y="0"/>
            <a:ext cx="6680200" cy="6858000"/>
          </a:xfrm>
        </p:spPr>
      </p:pic>
    </p:spTree>
    <p:extLst>
      <p:ext uri="{BB962C8B-B14F-4D97-AF65-F5344CB8AC3E}">
        <p14:creationId xmlns:p14="http://schemas.microsoft.com/office/powerpoint/2010/main" val="17884585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75B1-7540-E02C-21E6-576C788FEA98}"/>
              </a:ext>
            </a:extLst>
          </p:cNvPr>
          <p:cNvSpPr>
            <a:spLocks noGrp="1"/>
          </p:cNvSpPr>
          <p:nvPr>
            <p:ph type="title"/>
          </p:nvPr>
        </p:nvSpPr>
        <p:spPr/>
        <p:txBody>
          <a:bodyPr/>
          <a:lstStyle/>
          <a:p>
            <a:r>
              <a:rPr lang="en-US"/>
              <a:t>340B Steering Committee</a:t>
            </a:r>
          </a:p>
        </p:txBody>
      </p:sp>
      <p:sp>
        <p:nvSpPr>
          <p:cNvPr id="3" name="Text Placeholder 2">
            <a:extLst>
              <a:ext uri="{FF2B5EF4-FFF2-40B4-BE49-F238E27FC236}">
                <a16:creationId xmlns:a16="http://schemas.microsoft.com/office/drawing/2014/main" id="{3F345092-3051-A004-4B1D-60CA38B2083F}"/>
              </a:ext>
            </a:extLst>
          </p:cNvPr>
          <p:cNvSpPr>
            <a:spLocks noGrp="1"/>
          </p:cNvSpPr>
          <p:nvPr>
            <p:ph type="body" sz="quarter" idx="13"/>
          </p:nvPr>
        </p:nvSpPr>
        <p:spPr/>
        <p:txBody>
          <a:bodyPr/>
          <a:lstStyle/>
          <a:p>
            <a:r>
              <a:rPr lang="en-US"/>
              <a:t>Program Oversight &amp; Compliance</a:t>
            </a:r>
          </a:p>
        </p:txBody>
      </p:sp>
      <p:sp>
        <p:nvSpPr>
          <p:cNvPr id="4" name="Text Placeholder 3">
            <a:extLst>
              <a:ext uri="{FF2B5EF4-FFF2-40B4-BE49-F238E27FC236}">
                <a16:creationId xmlns:a16="http://schemas.microsoft.com/office/drawing/2014/main" id="{8424BE50-766D-8F52-0BA3-F0E1556E4D2B}"/>
              </a:ext>
            </a:extLst>
          </p:cNvPr>
          <p:cNvSpPr>
            <a:spLocks noGrp="1"/>
          </p:cNvSpPr>
          <p:nvPr>
            <p:ph type="body" sz="quarter" idx="14"/>
          </p:nvPr>
        </p:nvSpPr>
        <p:spPr>
          <a:xfrm>
            <a:off x="909634" y="2406600"/>
            <a:ext cx="3060000" cy="334800"/>
          </a:xfrm>
        </p:spPr>
        <p:txBody>
          <a:bodyPr/>
          <a:lstStyle/>
          <a:p>
            <a:r>
              <a:rPr lang="en-US"/>
              <a:t>Roles &amp; Responsibilities</a:t>
            </a:r>
          </a:p>
        </p:txBody>
      </p:sp>
      <p:sp>
        <p:nvSpPr>
          <p:cNvPr id="5" name="Content Placeholder 4">
            <a:extLst>
              <a:ext uri="{FF2B5EF4-FFF2-40B4-BE49-F238E27FC236}">
                <a16:creationId xmlns:a16="http://schemas.microsoft.com/office/drawing/2014/main" id="{C3675655-50CC-080B-49C2-740FD45946B9}"/>
              </a:ext>
            </a:extLst>
          </p:cNvPr>
          <p:cNvSpPr>
            <a:spLocks noGrp="1"/>
          </p:cNvSpPr>
          <p:nvPr>
            <p:ph sz="quarter" idx="15"/>
          </p:nvPr>
        </p:nvSpPr>
        <p:spPr>
          <a:xfrm>
            <a:off x="909635" y="2838600"/>
            <a:ext cx="3060000" cy="3357950"/>
          </a:xfrm>
        </p:spPr>
        <p:txBody>
          <a:bodyPr/>
          <a:lstStyle/>
          <a:p>
            <a:r>
              <a:rPr lang="en-US"/>
              <a:t>Maintain compliance foundation</a:t>
            </a:r>
          </a:p>
          <a:p>
            <a:r>
              <a:rPr lang="en-US"/>
              <a:t>Implement internal controls</a:t>
            </a:r>
          </a:p>
          <a:p>
            <a:r>
              <a:rPr lang="en-US"/>
              <a:t>Continuous internal monitoring</a:t>
            </a:r>
          </a:p>
          <a:p>
            <a:r>
              <a:rPr lang="en-US"/>
              <a:t>Documented use of savings</a:t>
            </a:r>
          </a:p>
          <a:p>
            <a:pPr marL="0" indent="0">
              <a:buNone/>
            </a:pPr>
            <a:endParaRPr lang="en-US"/>
          </a:p>
        </p:txBody>
      </p:sp>
      <p:sp>
        <p:nvSpPr>
          <p:cNvPr id="6" name="Text Placeholder 5">
            <a:extLst>
              <a:ext uri="{FF2B5EF4-FFF2-40B4-BE49-F238E27FC236}">
                <a16:creationId xmlns:a16="http://schemas.microsoft.com/office/drawing/2014/main" id="{B4AB1AC0-1F77-0333-F6D4-D5D9F8DF5702}"/>
              </a:ext>
            </a:extLst>
          </p:cNvPr>
          <p:cNvSpPr>
            <a:spLocks noGrp="1"/>
          </p:cNvSpPr>
          <p:nvPr>
            <p:ph type="body" sz="quarter" idx="16"/>
          </p:nvPr>
        </p:nvSpPr>
        <p:spPr>
          <a:xfrm>
            <a:off x="4868416" y="2406600"/>
            <a:ext cx="3060000" cy="334800"/>
          </a:xfrm>
        </p:spPr>
        <p:txBody>
          <a:bodyPr/>
          <a:lstStyle/>
          <a:p>
            <a:r>
              <a:rPr lang="en-US"/>
              <a:t>Diverse Stakeholders</a:t>
            </a:r>
          </a:p>
          <a:p>
            <a:endParaRPr lang="en-US"/>
          </a:p>
        </p:txBody>
      </p:sp>
      <p:sp>
        <p:nvSpPr>
          <p:cNvPr id="7" name="Content Placeholder 6">
            <a:extLst>
              <a:ext uri="{FF2B5EF4-FFF2-40B4-BE49-F238E27FC236}">
                <a16:creationId xmlns:a16="http://schemas.microsoft.com/office/drawing/2014/main" id="{0559FC2A-A8C8-D1C0-3E15-C3004CA9810A}"/>
              </a:ext>
            </a:extLst>
          </p:cNvPr>
          <p:cNvSpPr>
            <a:spLocks noGrp="1"/>
          </p:cNvSpPr>
          <p:nvPr>
            <p:ph sz="quarter" idx="17"/>
          </p:nvPr>
        </p:nvSpPr>
        <p:spPr>
          <a:xfrm>
            <a:off x="4868417" y="2838600"/>
            <a:ext cx="3060000" cy="3357950"/>
          </a:xfrm>
        </p:spPr>
        <p:txBody>
          <a:bodyPr/>
          <a:lstStyle/>
          <a:p>
            <a:r>
              <a:rPr lang="en-US"/>
              <a:t>IT</a:t>
            </a:r>
          </a:p>
          <a:p>
            <a:r>
              <a:rPr lang="en-US"/>
              <a:t>Legal</a:t>
            </a:r>
          </a:p>
          <a:p>
            <a:r>
              <a:rPr lang="en-US"/>
              <a:t>Pharmacy</a:t>
            </a:r>
          </a:p>
          <a:p>
            <a:r>
              <a:rPr lang="en-US"/>
              <a:t>Patient Services</a:t>
            </a:r>
          </a:p>
          <a:p>
            <a:r>
              <a:rPr lang="en-US"/>
              <a:t>Compliance</a:t>
            </a:r>
          </a:p>
          <a:p>
            <a:r>
              <a:rPr lang="en-US"/>
              <a:t>Finance</a:t>
            </a:r>
          </a:p>
          <a:p>
            <a:pPr marL="0" indent="0">
              <a:buNone/>
            </a:pPr>
            <a:endParaRPr lang="en-US"/>
          </a:p>
        </p:txBody>
      </p:sp>
      <p:sp>
        <p:nvSpPr>
          <p:cNvPr id="8" name="Slide Number Placeholder 7">
            <a:extLst>
              <a:ext uri="{FF2B5EF4-FFF2-40B4-BE49-F238E27FC236}">
                <a16:creationId xmlns:a16="http://schemas.microsoft.com/office/drawing/2014/main" id="{E642497A-F240-433E-925E-65E2DC9F3223}"/>
              </a:ext>
            </a:extLst>
          </p:cNvPr>
          <p:cNvSpPr>
            <a:spLocks noGrp="1"/>
          </p:cNvSpPr>
          <p:nvPr>
            <p:ph type="sldNum" sz="quarter" idx="20"/>
          </p:nvPr>
        </p:nvSpPr>
        <p:spPr/>
        <p:txBody>
          <a:bodyPr/>
          <a:lstStyle/>
          <a:p>
            <a:fld id="{721C06D9-4617-44B0-8711-1EF1C439A609}" type="slidenum">
              <a:rPr lang="en-US" noProof="0" smtClean="0"/>
              <a:pPr/>
              <a:t>18</a:t>
            </a:fld>
            <a:endParaRPr lang="en-US" noProof="0"/>
          </a:p>
        </p:txBody>
      </p:sp>
      <p:sp>
        <p:nvSpPr>
          <p:cNvPr id="9" name="Text Placeholder 8">
            <a:extLst>
              <a:ext uri="{FF2B5EF4-FFF2-40B4-BE49-F238E27FC236}">
                <a16:creationId xmlns:a16="http://schemas.microsoft.com/office/drawing/2014/main" id="{A1B83BAF-1E07-39F8-2940-8E9E01C8EDCC}"/>
              </a:ext>
            </a:extLst>
          </p:cNvPr>
          <p:cNvSpPr>
            <a:spLocks noGrp="1"/>
          </p:cNvSpPr>
          <p:nvPr>
            <p:ph type="body" sz="quarter" idx="21"/>
          </p:nvPr>
        </p:nvSpPr>
        <p:spPr>
          <a:xfrm>
            <a:off x="8827198" y="2406600"/>
            <a:ext cx="3060000" cy="334800"/>
          </a:xfrm>
        </p:spPr>
        <p:txBody>
          <a:bodyPr/>
          <a:lstStyle/>
          <a:p>
            <a:r>
              <a:rPr lang="en-US"/>
              <a:t>Compliance</a:t>
            </a:r>
          </a:p>
        </p:txBody>
      </p:sp>
      <p:sp>
        <p:nvSpPr>
          <p:cNvPr id="10" name="Content Placeholder 9">
            <a:extLst>
              <a:ext uri="{FF2B5EF4-FFF2-40B4-BE49-F238E27FC236}">
                <a16:creationId xmlns:a16="http://schemas.microsoft.com/office/drawing/2014/main" id="{9022F1AA-758C-E499-26B0-FBAB58864DE1}"/>
              </a:ext>
            </a:extLst>
          </p:cNvPr>
          <p:cNvSpPr>
            <a:spLocks noGrp="1"/>
          </p:cNvSpPr>
          <p:nvPr>
            <p:ph sz="quarter" idx="22"/>
          </p:nvPr>
        </p:nvSpPr>
        <p:spPr>
          <a:xfrm>
            <a:off x="8827199" y="2838600"/>
            <a:ext cx="3060000" cy="3357950"/>
          </a:xfrm>
        </p:spPr>
        <p:txBody>
          <a:bodyPr/>
          <a:lstStyle/>
          <a:p>
            <a:r>
              <a:rPr lang="en-US"/>
              <a:t>Policies and procedures</a:t>
            </a:r>
          </a:p>
          <a:p>
            <a:r>
              <a:rPr lang="en-US"/>
              <a:t>Conduct frequent mock audit procedures</a:t>
            </a:r>
          </a:p>
          <a:p>
            <a:r>
              <a:rPr lang="en-US"/>
              <a:t>Utilize independent external reviews</a:t>
            </a:r>
          </a:p>
          <a:p>
            <a:r>
              <a:rPr lang="en-US"/>
              <a:t>Medicaid BIN/PCN/GRPs</a:t>
            </a:r>
          </a:p>
          <a:p>
            <a:r>
              <a:rPr lang="en-US"/>
              <a:t>Eligible locations</a:t>
            </a:r>
          </a:p>
          <a:p>
            <a:r>
              <a:rPr lang="en-US"/>
              <a:t>Qualification parameters</a:t>
            </a:r>
          </a:p>
        </p:txBody>
      </p:sp>
      <p:sp>
        <p:nvSpPr>
          <p:cNvPr id="11" name="Text Placeholder 10">
            <a:extLst>
              <a:ext uri="{FF2B5EF4-FFF2-40B4-BE49-F238E27FC236}">
                <a16:creationId xmlns:a16="http://schemas.microsoft.com/office/drawing/2014/main" id="{AF47DDD6-225F-3589-C495-1B6C31B1C291}"/>
              </a:ext>
            </a:extLst>
          </p:cNvPr>
          <p:cNvSpPr>
            <a:spLocks noGrp="1"/>
          </p:cNvSpPr>
          <p:nvPr>
            <p:ph type="body" sz="quarter" idx="23"/>
          </p:nvPr>
        </p:nvSpPr>
        <p:spPr/>
        <p:txBody>
          <a:bodyPr/>
          <a:lstStyle/>
          <a:p>
            <a:r>
              <a:rPr lang="en-US"/>
              <a:t>A hallmark of successful organizations is a strong oversight committee that takes a compliance first approach to managing the 340B Program across the organization.</a:t>
            </a:r>
          </a:p>
          <a:p>
            <a:endParaRPr lang="en-US"/>
          </a:p>
        </p:txBody>
      </p:sp>
      <p:pic>
        <p:nvPicPr>
          <p:cNvPr id="19" name="Picture Placeholder 18">
            <a:extLst>
              <a:ext uri="{FF2B5EF4-FFF2-40B4-BE49-F238E27FC236}">
                <a16:creationId xmlns:a16="http://schemas.microsoft.com/office/drawing/2014/main" id="{367B9A10-5640-3359-5C28-7F32FECAB0B3}"/>
              </a:ext>
            </a:extLst>
          </p:cNvPr>
          <p:cNvPicPr>
            <a:picLocks noGrp="1" noChangeAspect="1"/>
          </p:cNvPicPr>
          <p:nvPr>
            <p:ph type="pic" sz="quarter" idx="24"/>
            <p:custDataLst>
              <p:tags r:id="rId1"/>
            </p:custDataLst>
          </p:nvPr>
        </p:nvPicPr>
        <p:blipFill>
          <a:blip r:embed="rId5"/>
          <a:srcRect l="157" r="157"/>
          <a:stretch>
            <a:fillRect/>
          </a:stretch>
        </p:blipFill>
        <p:spPr>
          <a:xfrm>
            <a:off x="304800" y="2236788"/>
            <a:ext cx="503238" cy="504825"/>
          </a:xfrm>
          <a:prstGeom prst="rect">
            <a:avLst/>
          </a:prstGeom>
        </p:spPr>
      </p:pic>
      <p:pic>
        <p:nvPicPr>
          <p:cNvPr id="15" name="Picture Placeholder 14">
            <a:extLst>
              <a:ext uri="{FF2B5EF4-FFF2-40B4-BE49-F238E27FC236}">
                <a16:creationId xmlns:a16="http://schemas.microsoft.com/office/drawing/2014/main" id="{6099938D-EC3B-36F0-1885-34316CF934E8}"/>
              </a:ext>
            </a:extLst>
          </p:cNvPr>
          <p:cNvPicPr>
            <a:picLocks noGrp="1" noChangeAspect="1"/>
          </p:cNvPicPr>
          <p:nvPr>
            <p:ph type="pic" sz="quarter" idx="25"/>
            <p:custDataLst>
              <p:tags r:id="rId2"/>
            </p:custDataLst>
          </p:nvPr>
        </p:nvPicPr>
        <p:blipFill>
          <a:blip r:embed="rId6"/>
          <a:srcRect l="157" r="157"/>
          <a:stretch>
            <a:fillRect/>
          </a:stretch>
        </p:blipFill>
        <p:spPr>
          <a:xfrm>
            <a:off x="4264025" y="2236788"/>
            <a:ext cx="503238" cy="504825"/>
          </a:xfrm>
          <a:prstGeom prst="rect">
            <a:avLst/>
          </a:prstGeom>
        </p:spPr>
      </p:pic>
      <p:pic>
        <p:nvPicPr>
          <p:cNvPr id="17" name="Picture Placeholder 16">
            <a:extLst>
              <a:ext uri="{FF2B5EF4-FFF2-40B4-BE49-F238E27FC236}">
                <a16:creationId xmlns:a16="http://schemas.microsoft.com/office/drawing/2014/main" id="{017BE510-338B-F6D5-9582-9F389D26685D}"/>
              </a:ext>
            </a:extLst>
          </p:cNvPr>
          <p:cNvPicPr>
            <a:picLocks noGrp="1" noChangeAspect="1"/>
          </p:cNvPicPr>
          <p:nvPr>
            <p:ph type="pic" sz="quarter" idx="26"/>
            <p:custDataLst>
              <p:tags r:id="rId3"/>
            </p:custDataLst>
          </p:nvPr>
        </p:nvPicPr>
        <p:blipFill>
          <a:blip r:embed="rId7"/>
          <a:srcRect l="573" r="573"/>
          <a:stretch>
            <a:fillRect/>
          </a:stretch>
        </p:blipFill>
        <p:spPr>
          <a:xfrm>
            <a:off x="8221663" y="2236788"/>
            <a:ext cx="503237" cy="504825"/>
          </a:xfrm>
          <a:prstGeom prst="rect">
            <a:avLst/>
          </a:prstGeom>
        </p:spPr>
      </p:pic>
    </p:spTree>
    <p:extLst>
      <p:ext uri="{BB962C8B-B14F-4D97-AF65-F5344CB8AC3E}">
        <p14:creationId xmlns:p14="http://schemas.microsoft.com/office/powerpoint/2010/main" val="12350321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p:txBody>
          <a:bodyPr/>
          <a:lstStyle/>
          <a:p>
            <a:r>
              <a:rPr lang="en-US" sz="2400"/>
              <a:t>340B KPIs</a:t>
            </a:r>
            <a:endParaRPr lang="en-US" noProof="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fld id="{721C06D9-4617-44B0-8711-1EF1C439A609}" type="slidenum">
              <a:rPr lang="en-US" smtClean="0"/>
              <a:pPr/>
              <a:t>19</a:t>
            </a:fld>
            <a:endParaRPr lang="en-US"/>
          </a:p>
        </p:txBody>
      </p:sp>
      <p:cxnSp>
        <p:nvCxnSpPr>
          <p:cNvPr id="10" name="Straight Connector 9">
            <a:extLst>
              <a:ext uri="{FF2B5EF4-FFF2-40B4-BE49-F238E27FC236}">
                <a16:creationId xmlns:a16="http://schemas.microsoft.com/office/drawing/2014/main" id="{C8D7C09A-DAEA-FF1C-9967-99CAB358BF96}"/>
              </a:ext>
            </a:extLst>
          </p:cNvPr>
          <p:cNvCxnSpPr/>
          <p:nvPr/>
        </p:nvCxnSpPr>
        <p:spPr>
          <a:xfrm>
            <a:off x="5344851" y="5298767"/>
            <a:ext cx="122866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9630468C-175C-0A01-7A3E-BC93438A6516}"/>
              </a:ext>
            </a:extLst>
          </p:cNvPr>
          <p:cNvCxnSpPr>
            <a:stCxn id="17" idx="5"/>
            <a:endCxn id="20" idx="2"/>
          </p:cNvCxnSpPr>
          <p:nvPr/>
        </p:nvCxnSpPr>
        <p:spPr>
          <a:xfrm rot="16200000" flipH="1">
            <a:off x="2618676" y="4226713"/>
            <a:ext cx="980722" cy="1163386"/>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23A500A0-64CA-6E7F-2334-7546F3BDB84A}"/>
              </a:ext>
            </a:extLst>
          </p:cNvPr>
          <p:cNvCxnSpPr>
            <a:stCxn id="17" idx="7"/>
            <a:endCxn id="18" idx="2"/>
          </p:cNvCxnSpPr>
          <p:nvPr/>
        </p:nvCxnSpPr>
        <p:spPr>
          <a:xfrm rot="5400000" flipH="1" flipV="1">
            <a:off x="2617149" y="1466374"/>
            <a:ext cx="983776" cy="1163386"/>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B42345-CEBC-C591-F42D-B863A0F5928E}"/>
              </a:ext>
            </a:extLst>
          </p:cNvPr>
          <p:cNvCxnSpPr>
            <a:cxnSpLocks/>
            <a:stCxn id="17" idx="6"/>
            <a:endCxn id="19" idx="2"/>
          </p:cNvCxnSpPr>
          <p:nvPr/>
        </p:nvCxnSpPr>
        <p:spPr>
          <a:xfrm>
            <a:off x="2895599" y="3429000"/>
            <a:ext cx="803332"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Flowchart: Connector 16">
            <a:extLst>
              <a:ext uri="{FF2B5EF4-FFF2-40B4-BE49-F238E27FC236}">
                <a16:creationId xmlns:a16="http://schemas.microsoft.com/office/drawing/2014/main" id="{2A8E7819-1ED6-A8C1-8124-461427C0C630}"/>
              </a:ext>
            </a:extLst>
          </p:cNvPr>
          <p:cNvSpPr/>
          <p:nvPr/>
        </p:nvSpPr>
        <p:spPr>
          <a:xfrm>
            <a:off x="380999" y="2171700"/>
            <a:ext cx="2514600" cy="2514600"/>
          </a:xfrm>
          <a:prstGeom prst="flowChartConnector">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Measurability is key to demonstrating </a:t>
            </a:r>
            <a:r>
              <a:rPr lang="en-US" b="1">
                <a:solidFill>
                  <a:schemeClr val="bg1"/>
                </a:solidFill>
              </a:rPr>
              <a:t>growth</a:t>
            </a:r>
          </a:p>
        </p:txBody>
      </p:sp>
      <p:sp>
        <p:nvSpPr>
          <p:cNvPr id="18" name="Flowchart: Connector 17">
            <a:extLst>
              <a:ext uri="{FF2B5EF4-FFF2-40B4-BE49-F238E27FC236}">
                <a16:creationId xmlns:a16="http://schemas.microsoft.com/office/drawing/2014/main" id="{4A2A3ABD-9912-7BAA-B009-929E4D29E5E5}"/>
              </a:ext>
            </a:extLst>
          </p:cNvPr>
          <p:cNvSpPr/>
          <p:nvPr/>
        </p:nvSpPr>
        <p:spPr>
          <a:xfrm>
            <a:off x="3690730" y="733219"/>
            <a:ext cx="1645920" cy="1645920"/>
          </a:xfrm>
          <a:prstGeom prst="flowChartConnector">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Tracking Dollars</a:t>
            </a:r>
          </a:p>
        </p:txBody>
      </p:sp>
      <p:sp>
        <p:nvSpPr>
          <p:cNvPr id="19" name="Flowchart: Connector 18">
            <a:extLst>
              <a:ext uri="{FF2B5EF4-FFF2-40B4-BE49-F238E27FC236}">
                <a16:creationId xmlns:a16="http://schemas.microsoft.com/office/drawing/2014/main" id="{005973B5-0046-9A8D-9F10-4E9431D82D8C}"/>
              </a:ext>
            </a:extLst>
          </p:cNvPr>
          <p:cNvSpPr/>
          <p:nvPr/>
        </p:nvSpPr>
        <p:spPr>
          <a:xfrm>
            <a:off x="3698931" y="2606040"/>
            <a:ext cx="1645920" cy="1645920"/>
          </a:xfrm>
          <a:prstGeom prst="flowChartConnector">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Tracking Rates</a:t>
            </a:r>
          </a:p>
        </p:txBody>
      </p:sp>
      <p:sp>
        <p:nvSpPr>
          <p:cNvPr id="20" name="Flowchart: Connector 19">
            <a:extLst>
              <a:ext uri="{FF2B5EF4-FFF2-40B4-BE49-F238E27FC236}">
                <a16:creationId xmlns:a16="http://schemas.microsoft.com/office/drawing/2014/main" id="{AEFCB36F-012D-337B-630A-F45B3197C890}"/>
              </a:ext>
            </a:extLst>
          </p:cNvPr>
          <p:cNvSpPr/>
          <p:nvPr/>
        </p:nvSpPr>
        <p:spPr>
          <a:xfrm>
            <a:off x="3690730" y="4475807"/>
            <a:ext cx="1645920" cy="1645920"/>
          </a:xfrm>
          <a:prstGeom prst="flowChartConnector">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Quality Metrics</a:t>
            </a:r>
          </a:p>
        </p:txBody>
      </p:sp>
      <p:cxnSp>
        <p:nvCxnSpPr>
          <p:cNvPr id="21" name="Straight Connector 20">
            <a:extLst>
              <a:ext uri="{FF2B5EF4-FFF2-40B4-BE49-F238E27FC236}">
                <a16:creationId xmlns:a16="http://schemas.microsoft.com/office/drawing/2014/main" id="{B50264CB-DCA2-4004-20C4-B4338D93D79A}"/>
              </a:ext>
            </a:extLst>
          </p:cNvPr>
          <p:cNvCxnSpPr>
            <a:stCxn id="19" idx="6"/>
          </p:cNvCxnSpPr>
          <p:nvPr/>
        </p:nvCxnSpPr>
        <p:spPr>
          <a:xfrm>
            <a:off x="5344851" y="3429000"/>
            <a:ext cx="122866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5E34C7-0F27-578A-538C-14BC77877E1E}"/>
              </a:ext>
            </a:extLst>
          </p:cNvPr>
          <p:cNvCxnSpPr/>
          <p:nvPr/>
        </p:nvCxnSpPr>
        <p:spPr>
          <a:xfrm>
            <a:off x="5349240" y="1559492"/>
            <a:ext cx="122866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57DCD99-BAA0-4F14-F796-7006ADDCBE7F}"/>
              </a:ext>
            </a:extLst>
          </p:cNvPr>
          <p:cNvGrpSpPr/>
          <p:nvPr/>
        </p:nvGrpSpPr>
        <p:grpSpPr>
          <a:xfrm>
            <a:off x="6954961" y="894273"/>
            <a:ext cx="182880" cy="1323812"/>
            <a:chOff x="6954961" y="894273"/>
            <a:chExt cx="182880" cy="1323812"/>
          </a:xfrm>
          <a:solidFill>
            <a:schemeClr val="accent1"/>
          </a:solidFill>
        </p:grpSpPr>
        <p:sp>
          <p:nvSpPr>
            <p:cNvPr id="24" name="Rectangle 23">
              <a:extLst>
                <a:ext uri="{FF2B5EF4-FFF2-40B4-BE49-F238E27FC236}">
                  <a16:creationId xmlns:a16="http://schemas.microsoft.com/office/drawing/2014/main" id="{A82504A2-D026-71CE-2873-3041C576ED89}"/>
                </a:ext>
              </a:extLst>
            </p:cNvPr>
            <p:cNvSpPr/>
            <p:nvPr/>
          </p:nvSpPr>
          <p:spPr>
            <a:xfrm>
              <a:off x="6954961" y="894273"/>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7C2CB-C806-9299-CE28-F23CCE299016}"/>
                </a:ext>
              </a:extLst>
            </p:cNvPr>
            <p:cNvSpPr/>
            <p:nvPr/>
          </p:nvSpPr>
          <p:spPr>
            <a:xfrm>
              <a:off x="6954961" y="1464739"/>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BCD824-2382-E3BE-E1E1-6BC2165E6F64}"/>
                </a:ext>
              </a:extLst>
            </p:cNvPr>
            <p:cNvSpPr/>
            <p:nvPr/>
          </p:nvSpPr>
          <p:spPr>
            <a:xfrm>
              <a:off x="6954961" y="2035205"/>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5E33E9D-895D-6E11-F82D-1C6C54898C45}"/>
              </a:ext>
            </a:extLst>
          </p:cNvPr>
          <p:cNvGrpSpPr/>
          <p:nvPr/>
        </p:nvGrpSpPr>
        <p:grpSpPr>
          <a:xfrm>
            <a:off x="6955515" y="2767094"/>
            <a:ext cx="182880" cy="1323812"/>
            <a:chOff x="6954961" y="894273"/>
            <a:chExt cx="182880" cy="1323812"/>
          </a:xfrm>
          <a:solidFill>
            <a:schemeClr val="accent6"/>
          </a:solidFill>
        </p:grpSpPr>
        <p:sp>
          <p:nvSpPr>
            <p:cNvPr id="28" name="Rectangle 27">
              <a:extLst>
                <a:ext uri="{FF2B5EF4-FFF2-40B4-BE49-F238E27FC236}">
                  <a16:creationId xmlns:a16="http://schemas.microsoft.com/office/drawing/2014/main" id="{E6D3328C-52C5-5980-4E09-F089D966FF1B}"/>
                </a:ext>
              </a:extLst>
            </p:cNvPr>
            <p:cNvSpPr/>
            <p:nvPr/>
          </p:nvSpPr>
          <p:spPr>
            <a:xfrm>
              <a:off x="6954961" y="894273"/>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B160B17-367B-C457-1F51-E695B592E77C}"/>
                </a:ext>
              </a:extLst>
            </p:cNvPr>
            <p:cNvSpPr/>
            <p:nvPr/>
          </p:nvSpPr>
          <p:spPr>
            <a:xfrm>
              <a:off x="6954961" y="1464739"/>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40C304-25CD-178D-0F58-4EF9F1109995}"/>
                </a:ext>
              </a:extLst>
            </p:cNvPr>
            <p:cNvSpPr/>
            <p:nvPr/>
          </p:nvSpPr>
          <p:spPr>
            <a:xfrm>
              <a:off x="6954961" y="2035205"/>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CB4FF97-E150-3F3A-2ABB-DE5480A08C73}"/>
              </a:ext>
            </a:extLst>
          </p:cNvPr>
          <p:cNvGrpSpPr/>
          <p:nvPr/>
        </p:nvGrpSpPr>
        <p:grpSpPr>
          <a:xfrm>
            <a:off x="6952033" y="4636861"/>
            <a:ext cx="182880" cy="1323812"/>
            <a:chOff x="6954961" y="894273"/>
            <a:chExt cx="182880" cy="1323812"/>
          </a:xfrm>
          <a:solidFill>
            <a:schemeClr val="accent2"/>
          </a:solidFill>
        </p:grpSpPr>
        <p:sp>
          <p:nvSpPr>
            <p:cNvPr id="32" name="Rectangle 31">
              <a:extLst>
                <a:ext uri="{FF2B5EF4-FFF2-40B4-BE49-F238E27FC236}">
                  <a16:creationId xmlns:a16="http://schemas.microsoft.com/office/drawing/2014/main" id="{9527329A-9DA1-8475-3D27-584B1A6F7400}"/>
                </a:ext>
              </a:extLst>
            </p:cNvPr>
            <p:cNvSpPr/>
            <p:nvPr/>
          </p:nvSpPr>
          <p:spPr>
            <a:xfrm>
              <a:off x="6954961" y="894273"/>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635CA8F-60C4-CB51-732F-F636345D1E7B}"/>
                </a:ext>
              </a:extLst>
            </p:cNvPr>
            <p:cNvSpPr/>
            <p:nvPr/>
          </p:nvSpPr>
          <p:spPr>
            <a:xfrm>
              <a:off x="6954961" y="1464739"/>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F2CE35-0977-EE62-3E52-C1A6C462C5D2}"/>
                </a:ext>
              </a:extLst>
            </p:cNvPr>
            <p:cNvSpPr/>
            <p:nvPr/>
          </p:nvSpPr>
          <p:spPr>
            <a:xfrm>
              <a:off x="6954961" y="2035205"/>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B18D39C-AB19-C6E5-208E-0D29821E4811}"/>
              </a:ext>
            </a:extLst>
          </p:cNvPr>
          <p:cNvSpPr txBox="1"/>
          <p:nvPr/>
        </p:nvSpPr>
        <p:spPr>
          <a:xfrm>
            <a:off x="7255565" y="831824"/>
            <a:ext cx="4084983" cy="307777"/>
          </a:xfrm>
          <a:prstGeom prst="rect">
            <a:avLst/>
          </a:prstGeom>
          <a:noFill/>
          <a:ln>
            <a:noFill/>
          </a:ln>
        </p:spPr>
        <p:txBody>
          <a:bodyPr wrap="square" rtlCol="0">
            <a:spAutoFit/>
          </a:bodyPr>
          <a:lstStyle/>
          <a:p>
            <a:pPr algn="l"/>
            <a:r>
              <a:rPr lang="en-US" sz="1400">
                <a:latin typeface="+mj-lt"/>
              </a:rPr>
              <a:t>340B Revenue (Savings) and Reimbursement</a:t>
            </a:r>
          </a:p>
        </p:txBody>
      </p:sp>
      <p:sp>
        <p:nvSpPr>
          <p:cNvPr id="36" name="TextBox 35">
            <a:extLst>
              <a:ext uri="{FF2B5EF4-FFF2-40B4-BE49-F238E27FC236}">
                <a16:creationId xmlns:a16="http://schemas.microsoft.com/office/drawing/2014/main" id="{C228F09A-4173-3C7E-F235-09172C2EE6D3}"/>
              </a:ext>
            </a:extLst>
          </p:cNvPr>
          <p:cNvSpPr txBox="1"/>
          <p:nvPr/>
        </p:nvSpPr>
        <p:spPr>
          <a:xfrm>
            <a:off x="7255565" y="1402290"/>
            <a:ext cx="4084983" cy="307777"/>
          </a:xfrm>
          <a:prstGeom prst="rect">
            <a:avLst/>
          </a:prstGeom>
          <a:noFill/>
          <a:ln>
            <a:noFill/>
          </a:ln>
        </p:spPr>
        <p:txBody>
          <a:bodyPr wrap="square" rtlCol="0">
            <a:spAutoFit/>
          </a:bodyPr>
          <a:lstStyle/>
          <a:p>
            <a:pPr algn="l"/>
            <a:r>
              <a:rPr lang="en-US" sz="1400">
                <a:latin typeface="+mj-lt"/>
              </a:rPr>
              <a:t>340B Purchases</a:t>
            </a:r>
          </a:p>
        </p:txBody>
      </p:sp>
      <p:sp>
        <p:nvSpPr>
          <p:cNvPr id="37" name="TextBox 36">
            <a:extLst>
              <a:ext uri="{FF2B5EF4-FFF2-40B4-BE49-F238E27FC236}">
                <a16:creationId xmlns:a16="http://schemas.microsoft.com/office/drawing/2014/main" id="{A0C7D130-1792-DAFF-9337-4F94B1D9CA8A}"/>
              </a:ext>
            </a:extLst>
          </p:cNvPr>
          <p:cNvSpPr txBox="1"/>
          <p:nvPr/>
        </p:nvSpPr>
        <p:spPr>
          <a:xfrm>
            <a:off x="7255565" y="1972756"/>
            <a:ext cx="4084983" cy="307777"/>
          </a:xfrm>
          <a:prstGeom prst="rect">
            <a:avLst/>
          </a:prstGeom>
          <a:noFill/>
          <a:ln>
            <a:noFill/>
          </a:ln>
        </p:spPr>
        <p:txBody>
          <a:bodyPr wrap="square" rtlCol="0">
            <a:spAutoFit/>
          </a:bodyPr>
          <a:lstStyle/>
          <a:p>
            <a:pPr algn="l"/>
            <a:r>
              <a:rPr lang="en-US" sz="1400">
                <a:latin typeface="+mj-lt"/>
              </a:rPr>
              <a:t>Provider Productivity &amp; the Value of Prescriptions</a:t>
            </a:r>
          </a:p>
        </p:txBody>
      </p:sp>
      <p:sp>
        <p:nvSpPr>
          <p:cNvPr id="38" name="TextBox 37">
            <a:extLst>
              <a:ext uri="{FF2B5EF4-FFF2-40B4-BE49-F238E27FC236}">
                <a16:creationId xmlns:a16="http://schemas.microsoft.com/office/drawing/2014/main" id="{40127519-075E-C3A9-3E44-1F2EE857DD69}"/>
              </a:ext>
            </a:extLst>
          </p:cNvPr>
          <p:cNvSpPr txBox="1"/>
          <p:nvPr/>
        </p:nvSpPr>
        <p:spPr>
          <a:xfrm>
            <a:off x="7255564" y="2700878"/>
            <a:ext cx="4084983" cy="307777"/>
          </a:xfrm>
          <a:prstGeom prst="rect">
            <a:avLst/>
          </a:prstGeom>
          <a:noFill/>
          <a:ln>
            <a:noFill/>
          </a:ln>
        </p:spPr>
        <p:txBody>
          <a:bodyPr wrap="square" rtlCol="0">
            <a:spAutoFit/>
          </a:bodyPr>
          <a:lstStyle/>
          <a:p>
            <a:pPr algn="l"/>
            <a:r>
              <a:rPr lang="en-US" sz="1400">
                <a:latin typeface="+mj-lt"/>
              </a:rPr>
              <a:t>Capture Rate</a:t>
            </a:r>
          </a:p>
        </p:txBody>
      </p:sp>
      <p:sp>
        <p:nvSpPr>
          <p:cNvPr id="39" name="TextBox 38">
            <a:extLst>
              <a:ext uri="{FF2B5EF4-FFF2-40B4-BE49-F238E27FC236}">
                <a16:creationId xmlns:a16="http://schemas.microsoft.com/office/drawing/2014/main" id="{5A476EE8-E1E2-2EE9-B169-478E89AE95FF}"/>
              </a:ext>
            </a:extLst>
          </p:cNvPr>
          <p:cNvSpPr txBox="1"/>
          <p:nvPr/>
        </p:nvSpPr>
        <p:spPr>
          <a:xfrm>
            <a:off x="7255564" y="3271344"/>
            <a:ext cx="4084983" cy="307777"/>
          </a:xfrm>
          <a:prstGeom prst="rect">
            <a:avLst/>
          </a:prstGeom>
          <a:noFill/>
          <a:ln>
            <a:noFill/>
          </a:ln>
        </p:spPr>
        <p:txBody>
          <a:bodyPr wrap="square" rtlCol="0">
            <a:spAutoFit/>
          </a:bodyPr>
          <a:lstStyle/>
          <a:p>
            <a:pPr algn="l"/>
            <a:r>
              <a:rPr lang="en-US" sz="1400">
                <a:latin typeface="+mj-lt"/>
              </a:rPr>
              <a:t>Participation Rate</a:t>
            </a:r>
          </a:p>
        </p:txBody>
      </p:sp>
      <p:sp>
        <p:nvSpPr>
          <p:cNvPr id="40" name="TextBox 39">
            <a:extLst>
              <a:ext uri="{FF2B5EF4-FFF2-40B4-BE49-F238E27FC236}">
                <a16:creationId xmlns:a16="http://schemas.microsoft.com/office/drawing/2014/main" id="{0F260AEB-3B7F-39FC-963E-7151A33EA60F}"/>
              </a:ext>
            </a:extLst>
          </p:cNvPr>
          <p:cNvSpPr txBox="1"/>
          <p:nvPr/>
        </p:nvSpPr>
        <p:spPr>
          <a:xfrm>
            <a:off x="7255564" y="3841810"/>
            <a:ext cx="4084983" cy="307777"/>
          </a:xfrm>
          <a:prstGeom prst="rect">
            <a:avLst/>
          </a:prstGeom>
          <a:noFill/>
          <a:ln>
            <a:noFill/>
          </a:ln>
        </p:spPr>
        <p:txBody>
          <a:bodyPr wrap="square" lIns="91440" tIns="45720" rIns="91440" bIns="45720" rtlCol="0" anchor="t">
            <a:spAutoFit/>
          </a:bodyPr>
          <a:lstStyle/>
          <a:p>
            <a:pPr algn="l"/>
            <a:r>
              <a:rPr lang="en-US" sz="1400">
                <a:latin typeface="+mj-lt"/>
              </a:rPr>
              <a:t>340B &amp; non-340B Spend </a:t>
            </a:r>
          </a:p>
        </p:txBody>
      </p:sp>
      <p:sp>
        <p:nvSpPr>
          <p:cNvPr id="41" name="TextBox 40">
            <a:extLst>
              <a:ext uri="{FF2B5EF4-FFF2-40B4-BE49-F238E27FC236}">
                <a16:creationId xmlns:a16="http://schemas.microsoft.com/office/drawing/2014/main" id="{A6E1FE79-0FE4-5FF8-D82A-0FE4913F8D07}"/>
              </a:ext>
            </a:extLst>
          </p:cNvPr>
          <p:cNvSpPr txBox="1"/>
          <p:nvPr/>
        </p:nvSpPr>
        <p:spPr>
          <a:xfrm>
            <a:off x="7255564" y="4574412"/>
            <a:ext cx="4084983" cy="307777"/>
          </a:xfrm>
          <a:prstGeom prst="rect">
            <a:avLst/>
          </a:prstGeom>
          <a:noFill/>
          <a:ln>
            <a:noFill/>
          </a:ln>
        </p:spPr>
        <p:txBody>
          <a:bodyPr wrap="square" rtlCol="0">
            <a:spAutoFit/>
          </a:bodyPr>
          <a:lstStyle/>
          <a:p>
            <a:pPr algn="l"/>
            <a:r>
              <a:rPr lang="en-US" sz="1400">
                <a:latin typeface="+mj-lt"/>
              </a:rPr>
              <a:t>Maintenance Medication Adherence </a:t>
            </a:r>
          </a:p>
        </p:txBody>
      </p:sp>
      <p:sp>
        <p:nvSpPr>
          <p:cNvPr id="42" name="TextBox 41">
            <a:extLst>
              <a:ext uri="{FF2B5EF4-FFF2-40B4-BE49-F238E27FC236}">
                <a16:creationId xmlns:a16="http://schemas.microsoft.com/office/drawing/2014/main" id="{424F1366-E0BA-E3A6-BC10-1B8E64344B2C}"/>
              </a:ext>
            </a:extLst>
          </p:cNvPr>
          <p:cNvSpPr txBox="1"/>
          <p:nvPr/>
        </p:nvSpPr>
        <p:spPr>
          <a:xfrm>
            <a:off x="7255564" y="5144878"/>
            <a:ext cx="4084983" cy="307777"/>
          </a:xfrm>
          <a:prstGeom prst="rect">
            <a:avLst/>
          </a:prstGeom>
          <a:noFill/>
          <a:ln>
            <a:noFill/>
          </a:ln>
        </p:spPr>
        <p:txBody>
          <a:bodyPr wrap="square" rtlCol="0">
            <a:spAutoFit/>
          </a:bodyPr>
          <a:lstStyle/>
          <a:p>
            <a:pPr algn="l"/>
            <a:r>
              <a:rPr lang="en-US" sz="1400">
                <a:latin typeface="+mj-lt"/>
              </a:rPr>
              <a:t>Percentage of Refills Filled</a:t>
            </a:r>
          </a:p>
        </p:txBody>
      </p:sp>
      <p:sp>
        <p:nvSpPr>
          <p:cNvPr id="43" name="TextBox 42">
            <a:extLst>
              <a:ext uri="{FF2B5EF4-FFF2-40B4-BE49-F238E27FC236}">
                <a16:creationId xmlns:a16="http://schemas.microsoft.com/office/drawing/2014/main" id="{0BD817A6-CC57-D56D-7435-9E83F0D713BE}"/>
              </a:ext>
            </a:extLst>
          </p:cNvPr>
          <p:cNvSpPr txBox="1"/>
          <p:nvPr/>
        </p:nvSpPr>
        <p:spPr>
          <a:xfrm>
            <a:off x="7255563" y="5719608"/>
            <a:ext cx="4084983" cy="307777"/>
          </a:xfrm>
          <a:prstGeom prst="rect">
            <a:avLst/>
          </a:prstGeom>
          <a:noFill/>
          <a:ln>
            <a:noFill/>
          </a:ln>
        </p:spPr>
        <p:txBody>
          <a:bodyPr wrap="square" rtlCol="0">
            <a:spAutoFit/>
          </a:bodyPr>
          <a:lstStyle/>
          <a:p>
            <a:pPr algn="l"/>
            <a:r>
              <a:rPr lang="en-US" sz="1400">
                <a:latin typeface="+mj-lt"/>
              </a:rPr>
              <a:t>Social Determinants of Health</a:t>
            </a:r>
          </a:p>
        </p:txBody>
      </p:sp>
    </p:spTree>
    <p:extLst>
      <p:ext uri="{BB962C8B-B14F-4D97-AF65-F5344CB8AC3E}">
        <p14:creationId xmlns:p14="http://schemas.microsoft.com/office/powerpoint/2010/main" val="40002773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C76F8E-415A-FAB6-D611-26F88E3E40ED}"/>
              </a:ext>
            </a:extLst>
          </p:cNvPr>
          <p:cNvSpPr>
            <a:spLocks noGrp="1"/>
          </p:cNvSpPr>
          <p:nvPr>
            <p:ph type="title"/>
          </p:nvPr>
        </p:nvSpPr>
        <p:spPr/>
        <p:txBody>
          <a:bodyPr/>
          <a:lstStyle/>
          <a:p>
            <a:r>
              <a:rPr lang="en-US"/>
              <a:t>Agenda</a:t>
            </a:r>
          </a:p>
        </p:txBody>
      </p:sp>
      <p:sp>
        <p:nvSpPr>
          <p:cNvPr id="10" name="Slide Number Placeholder 9">
            <a:extLst>
              <a:ext uri="{FF2B5EF4-FFF2-40B4-BE49-F238E27FC236}">
                <a16:creationId xmlns:a16="http://schemas.microsoft.com/office/drawing/2014/main" id="{4ECEA13A-71B7-C5DE-BF90-4B7FA22FA80A}"/>
              </a:ext>
            </a:extLst>
          </p:cNvPr>
          <p:cNvSpPr>
            <a:spLocks noGrp="1"/>
          </p:cNvSpPr>
          <p:nvPr>
            <p:ph type="sldNum" sz="quarter" idx="12"/>
          </p:nvPr>
        </p:nvSpPr>
        <p:spPr>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smtClean="0"/>
              <a:pPr/>
              <a:t>2</a:t>
            </a:fld>
            <a:endParaRPr lang="en-US"/>
          </a:p>
        </p:txBody>
      </p:sp>
      <p:sp>
        <p:nvSpPr>
          <p:cNvPr id="5" name="Text Placeholder 4">
            <a:extLst>
              <a:ext uri="{FF2B5EF4-FFF2-40B4-BE49-F238E27FC236}">
                <a16:creationId xmlns:a16="http://schemas.microsoft.com/office/drawing/2014/main" id="{286A64C6-FD9B-6620-ACC1-98F12B3352A4}"/>
              </a:ext>
            </a:extLst>
          </p:cNvPr>
          <p:cNvSpPr>
            <a:spLocks noGrp="1"/>
          </p:cNvSpPr>
          <p:nvPr>
            <p:ph type="body" sz="quarter" idx="13"/>
          </p:nvPr>
        </p:nvSpPr>
        <p:spPr/>
        <p:txBody>
          <a:bodyPr vert="horz" lIns="0" tIns="0" rIns="0" bIns="0" rtlCol="0" anchor="t">
            <a:noAutofit/>
          </a:bodyPr>
          <a:lstStyle/>
          <a:p>
            <a:pPr marL="271145" indent="-271145"/>
            <a:r>
              <a:rPr lang="en-US"/>
              <a:t>Provider-Based Overview</a:t>
            </a:r>
          </a:p>
          <a:p>
            <a:pPr marL="271145" indent="-271145"/>
            <a:r>
              <a:rPr lang="en-US"/>
              <a:t>340B Program Overview </a:t>
            </a:r>
            <a:endParaRPr lang="en-US">
              <a:cs typeface="Arial"/>
            </a:endParaRPr>
          </a:p>
          <a:p>
            <a:pPr marL="271145" indent="-271145"/>
            <a:r>
              <a:rPr lang="en-US"/>
              <a:t>340B Program Strategy</a:t>
            </a:r>
            <a:endParaRPr lang="en-US">
              <a:cs typeface="Arial"/>
            </a:endParaRPr>
          </a:p>
          <a:p>
            <a:pPr marL="271145" indent="-271145"/>
            <a:r>
              <a:rPr lang="en-US"/>
              <a:t>Manufacturer Barriers</a:t>
            </a:r>
            <a:endParaRPr lang="en-US">
              <a:cs typeface="Arial"/>
            </a:endParaRPr>
          </a:p>
          <a:p>
            <a:pPr marL="271145" indent="-271145"/>
            <a:r>
              <a:rPr lang="en-US"/>
              <a:t>340B Program Outlook</a:t>
            </a:r>
            <a:endParaRPr lang="en-US">
              <a:cs typeface="Arial"/>
            </a:endParaRPr>
          </a:p>
        </p:txBody>
      </p:sp>
      <p:pic>
        <p:nvPicPr>
          <p:cNvPr id="8" name="Picture Placeholder 7" descr="A person in a white coat holding a tablet&#10;&#10;Description automatically generated">
            <a:extLst>
              <a:ext uri="{FF2B5EF4-FFF2-40B4-BE49-F238E27FC236}">
                <a16:creationId xmlns:a16="http://schemas.microsoft.com/office/drawing/2014/main" id="{1E912E06-24F4-FE44-3727-0DDF5664FC8F}"/>
              </a:ext>
            </a:extLst>
          </p:cNvPr>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l="21412" r="11866"/>
          <a:stretch/>
        </p:blipFill>
        <p:spPr>
          <a:xfrm>
            <a:off x="6237601" y="305999"/>
            <a:ext cx="5648400" cy="5643951"/>
          </a:xfrm>
        </p:spPr>
      </p:pic>
    </p:spTree>
    <p:extLst>
      <p:ext uri="{BB962C8B-B14F-4D97-AF65-F5344CB8AC3E}">
        <p14:creationId xmlns:p14="http://schemas.microsoft.com/office/powerpoint/2010/main" val="2031370532"/>
      </p:ext>
    </p:extLst>
  </p:cSld>
  <p:clrMapOvr>
    <a:masterClrMapping/>
  </p:clrMapOvr>
  <p:transition>
    <p:fade/>
  </p:transition>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5DE2-C25B-6688-CE07-E33B15BF1BD8}"/>
              </a:ext>
            </a:extLst>
          </p:cNvPr>
          <p:cNvSpPr>
            <a:spLocks noGrp="1"/>
          </p:cNvSpPr>
          <p:nvPr>
            <p:ph type="title"/>
          </p:nvPr>
        </p:nvSpPr>
        <p:spPr/>
        <p:txBody>
          <a:bodyPr/>
          <a:lstStyle/>
          <a:p>
            <a:r>
              <a:rPr lang="en-US"/>
              <a:t>Key Performance Indicator</a:t>
            </a:r>
          </a:p>
        </p:txBody>
      </p:sp>
      <p:sp>
        <p:nvSpPr>
          <p:cNvPr id="3" name="Text Placeholder 2">
            <a:extLst>
              <a:ext uri="{FF2B5EF4-FFF2-40B4-BE49-F238E27FC236}">
                <a16:creationId xmlns:a16="http://schemas.microsoft.com/office/drawing/2014/main" id="{521BD7CF-128F-E75D-DD22-C4D755266573}"/>
              </a:ext>
            </a:extLst>
          </p:cNvPr>
          <p:cNvSpPr>
            <a:spLocks noGrp="1"/>
          </p:cNvSpPr>
          <p:nvPr>
            <p:ph type="body" sz="quarter" idx="13"/>
          </p:nvPr>
        </p:nvSpPr>
        <p:spPr/>
        <p:txBody>
          <a:bodyPr/>
          <a:lstStyle/>
          <a:p>
            <a:r>
              <a:rPr lang="en-US"/>
              <a:t>Capture Rate</a:t>
            </a:r>
          </a:p>
        </p:txBody>
      </p:sp>
      <p:sp>
        <p:nvSpPr>
          <p:cNvPr id="4" name="Text Placeholder 3">
            <a:extLst>
              <a:ext uri="{FF2B5EF4-FFF2-40B4-BE49-F238E27FC236}">
                <a16:creationId xmlns:a16="http://schemas.microsoft.com/office/drawing/2014/main" id="{58CAE8F9-2F99-7CE7-11D3-43A6422B01B3}"/>
              </a:ext>
            </a:extLst>
          </p:cNvPr>
          <p:cNvSpPr>
            <a:spLocks noGrp="1"/>
          </p:cNvSpPr>
          <p:nvPr>
            <p:ph type="body" sz="quarter" idx="14"/>
          </p:nvPr>
        </p:nvSpPr>
        <p:spPr>
          <a:xfrm>
            <a:off x="300037" y="1624914"/>
            <a:ext cx="4608848" cy="1411011"/>
          </a:xfrm>
        </p:spPr>
        <p:txBody>
          <a:bodyPr/>
          <a:lstStyle/>
          <a:p>
            <a:r>
              <a:rPr lang="en-US"/>
              <a:t>Capture rate may be the most important performance indicator for your program and in-house pharmacies. Closely monitoring this metric is important to support patient care and access to medications.</a:t>
            </a:r>
          </a:p>
        </p:txBody>
      </p:sp>
      <p:graphicFrame>
        <p:nvGraphicFramePr>
          <p:cNvPr id="11" name="Content Placeholder 10">
            <a:extLst>
              <a:ext uri="{FF2B5EF4-FFF2-40B4-BE49-F238E27FC236}">
                <a16:creationId xmlns:a16="http://schemas.microsoft.com/office/drawing/2014/main" id="{A09B8A5D-0FA3-F500-0235-C5EA52A41844}"/>
              </a:ext>
            </a:extLst>
          </p:cNvPr>
          <p:cNvGraphicFramePr>
            <a:graphicFrameLocks noGrp="1"/>
          </p:cNvGraphicFramePr>
          <p:nvPr>
            <p:ph sz="quarter" idx="15"/>
            <p:extLst>
              <p:ext uri="{D42A27DB-BD31-4B8C-83A1-F6EECF244321}">
                <p14:modId xmlns:p14="http://schemas.microsoft.com/office/powerpoint/2010/main" val="411560234"/>
              </p:ext>
            </p:extLst>
          </p:nvPr>
        </p:nvGraphicFramePr>
        <p:xfrm>
          <a:off x="5726183" y="1335505"/>
          <a:ext cx="6220327" cy="4326445"/>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a:extLst>
              <a:ext uri="{FF2B5EF4-FFF2-40B4-BE49-F238E27FC236}">
                <a16:creationId xmlns:a16="http://schemas.microsoft.com/office/drawing/2014/main" id="{F4CBB17F-F45D-2CCF-12CC-B44C68B2C6C2}"/>
              </a:ext>
            </a:extLst>
          </p:cNvPr>
          <p:cNvSpPr>
            <a:spLocks noGrp="1"/>
          </p:cNvSpPr>
          <p:nvPr>
            <p:ph type="sldNum" sz="quarter" idx="4"/>
          </p:nvPr>
        </p:nvSpPr>
        <p:spPr/>
        <p:txBody>
          <a:bodyPr/>
          <a:lstStyle/>
          <a:p>
            <a:fld id="{721C06D9-4617-44B0-8711-1EF1C439A609}" type="slidenum">
              <a:rPr lang="en-US" noProof="0" smtClean="0"/>
              <a:pPr/>
              <a:t>20</a:t>
            </a:fld>
            <a:endParaRPr lang="en-US" noProof="0"/>
          </a:p>
        </p:txBody>
      </p:sp>
      <p:sp>
        <p:nvSpPr>
          <p:cNvPr id="13" name="TextBox 12">
            <a:extLst>
              <a:ext uri="{FF2B5EF4-FFF2-40B4-BE49-F238E27FC236}">
                <a16:creationId xmlns:a16="http://schemas.microsoft.com/office/drawing/2014/main" id="{D39D47CA-DF90-4B0B-6710-FE0EBE20405E}"/>
              </a:ext>
            </a:extLst>
          </p:cNvPr>
          <p:cNvSpPr txBox="1"/>
          <p:nvPr/>
        </p:nvSpPr>
        <p:spPr>
          <a:xfrm>
            <a:off x="1200037" y="3494148"/>
            <a:ext cx="2047139" cy="1738938"/>
          </a:xfrm>
          <a:prstGeom prst="rect">
            <a:avLst/>
          </a:prstGeom>
          <a:noFill/>
        </p:spPr>
        <p:txBody>
          <a:bodyPr wrap="square" rtlCol="0">
            <a:spAutoFit/>
          </a:bodyPr>
          <a:lstStyle/>
          <a:p>
            <a:pPr>
              <a:spcAft>
                <a:spcPts val="600"/>
              </a:spcAft>
            </a:pPr>
            <a:r>
              <a:rPr lang="en-US"/>
              <a:t>Organizations should strive for a capture rate over </a:t>
            </a:r>
          </a:p>
          <a:p>
            <a:pPr>
              <a:spcAft>
                <a:spcPts val="600"/>
              </a:spcAft>
            </a:pPr>
            <a:r>
              <a:rPr lang="en-US" sz="4800" b="1"/>
              <a:t>60%</a:t>
            </a:r>
            <a:endParaRPr lang="en-US" sz="4800"/>
          </a:p>
        </p:txBody>
      </p:sp>
      <p:cxnSp>
        <p:nvCxnSpPr>
          <p:cNvPr id="21" name="Straight Connector 20">
            <a:extLst>
              <a:ext uri="{FF2B5EF4-FFF2-40B4-BE49-F238E27FC236}">
                <a16:creationId xmlns:a16="http://schemas.microsoft.com/office/drawing/2014/main" id="{E30786C3-66B3-FC2F-2930-98A4F498712A}"/>
              </a:ext>
            </a:extLst>
          </p:cNvPr>
          <p:cNvCxnSpPr>
            <a:cxnSpLocks/>
          </p:cNvCxnSpPr>
          <p:nvPr/>
        </p:nvCxnSpPr>
        <p:spPr>
          <a:xfrm>
            <a:off x="5726183" y="1335505"/>
            <a:ext cx="0" cy="432644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3" name="Picture 22" descr="A graph with a line on it&#10;&#10;Description automatically generated">
            <a:extLst>
              <a:ext uri="{FF2B5EF4-FFF2-40B4-BE49-F238E27FC236}">
                <a16:creationId xmlns:a16="http://schemas.microsoft.com/office/drawing/2014/main" id="{C5A7AADC-14FE-2602-8E5D-7702967111E0}"/>
              </a:ext>
            </a:extLst>
          </p:cNvPr>
          <p:cNvPicPr>
            <a:picLocks noChangeAspect="1"/>
          </p:cNvPicPr>
          <p:nvPr>
            <p:custDataLst>
              <p:tags r:id="rId1"/>
            </p:custDataLst>
          </p:nvPr>
        </p:nvPicPr>
        <p:blipFill>
          <a:blip r:embed="rId5"/>
          <a:stretch>
            <a:fillRect/>
          </a:stretch>
        </p:blipFill>
        <p:spPr>
          <a:xfrm>
            <a:off x="300037" y="3456315"/>
            <a:ext cx="731521" cy="731521"/>
          </a:xfrm>
          <a:prstGeom prst="rect">
            <a:avLst/>
          </a:prstGeom>
        </p:spPr>
      </p:pic>
    </p:spTree>
    <p:extLst>
      <p:ext uri="{BB962C8B-B14F-4D97-AF65-F5344CB8AC3E}">
        <p14:creationId xmlns:p14="http://schemas.microsoft.com/office/powerpoint/2010/main" val="19564575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D897-20A2-A0F8-209D-BBDEDB5A427E}"/>
              </a:ext>
            </a:extLst>
          </p:cNvPr>
          <p:cNvSpPr>
            <a:spLocks noGrp="1"/>
          </p:cNvSpPr>
          <p:nvPr>
            <p:ph type="title"/>
          </p:nvPr>
        </p:nvSpPr>
        <p:spPr/>
        <p:txBody>
          <a:bodyPr/>
          <a:lstStyle/>
          <a:p>
            <a:r>
              <a:rPr lang="en-US"/>
              <a:t>Key Performance Indicator</a:t>
            </a:r>
          </a:p>
        </p:txBody>
      </p:sp>
      <p:sp>
        <p:nvSpPr>
          <p:cNvPr id="3" name="Text Placeholder 2">
            <a:extLst>
              <a:ext uri="{FF2B5EF4-FFF2-40B4-BE49-F238E27FC236}">
                <a16:creationId xmlns:a16="http://schemas.microsoft.com/office/drawing/2014/main" id="{0828A855-701B-B103-C7BF-0F45D2F8D360}"/>
              </a:ext>
            </a:extLst>
          </p:cNvPr>
          <p:cNvSpPr>
            <a:spLocks noGrp="1"/>
          </p:cNvSpPr>
          <p:nvPr>
            <p:ph type="body" sz="quarter" idx="13"/>
          </p:nvPr>
        </p:nvSpPr>
        <p:spPr/>
        <p:txBody>
          <a:bodyPr/>
          <a:lstStyle/>
          <a:p>
            <a:r>
              <a:rPr lang="en-US"/>
              <a:t>340B Savings</a:t>
            </a:r>
          </a:p>
        </p:txBody>
      </p:sp>
      <p:sp>
        <p:nvSpPr>
          <p:cNvPr id="4" name="Text Placeholder 3">
            <a:extLst>
              <a:ext uri="{FF2B5EF4-FFF2-40B4-BE49-F238E27FC236}">
                <a16:creationId xmlns:a16="http://schemas.microsoft.com/office/drawing/2014/main" id="{956E1F80-1F9E-B913-84B6-B635BE611530}"/>
              </a:ext>
            </a:extLst>
          </p:cNvPr>
          <p:cNvSpPr>
            <a:spLocks noGrp="1"/>
          </p:cNvSpPr>
          <p:nvPr>
            <p:ph type="body" sz="quarter" idx="14"/>
          </p:nvPr>
        </p:nvSpPr>
        <p:spPr>
          <a:xfrm>
            <a:off x="305997" y="1484344"/>
            <a:ext cx="6419656" cy="334800"/>
          </a:xfrm>
        </p:spPr>
        <p:txBody>
          <a:bodyPr/>
          <a:lstStyle/>
          <a:p>
            <a:r>
              <a:rPr lang="en-US" sz="2000"/>
              <a:t>It is important for covered entities understand the impact the 340B Program has on communities and be able to communicate that impact.</a:t>
            </a:r>
          </a:p>
        </p:txBody>
      </p:sp>
      <p:sp>
        <p:nvSpPr>
          <p:cNvPr id="9" name="Content Placeholder 8">
            <a:extLst>
              <a:ext uri="{FF2B5EF4-FFF2-40B4-BE49-F238E27FC236}">
                <a16:creationId xmlns:a16="http://schemas.microsoft.com/office/drawing/2014/main" id="{450EF332-D295-572E-49A0-320EDFA107E1}"/>
              </a:ext>
            </a:extLst>
          </p:cNvPr>
          <p:cNvSpPr>
            <a:spLocks noGrp="1"/>
          </p:cNvSpPr>
          <p:nvPr>
            <p:ph sz="quarter" idx="18"/>
          </p:nvPr>
        </p:nvSpPr>
        <p:spPr>
          <a:xfrm>
            <a:off x="305998" y="2755231"/>
            <a:ext cx="6509472" cy="3194717"/>
          </a:xfrm>
        </p:spPr>
        <p:txBody>
          <a:bodyPr/>
          <a:lstStyle/>
          <a:p>
            <a:pPr marL="342900" indent="-342900">
              <a:spcAft>
                <a:spcPts val="1200"/>
              </a:spcAft>
              <a:buFont typeface="+mj-lt"/>
              <a:buAutoNum type="arabicPeriod"/>
            </a:pPr>
            <a:r>
              <a:rPr lang="en-US" sz="1800"/>
              <a:t>Assess purchases across all 340B Program settings</a:t>
            </a:r>
          </a:p>
          <a:p>
            <a:pPr marL="342900" indent="-342900">
              <a:spcAft>
                <a:spcPts val="1200"/>
              </a:spcAft>
              <a:buFont typeface="+mj-lt"/>
              <a:buAutoNum type="arabicPeriod"/>
            </a:pPr>
            <a:r>
              <a:rPr lang="en-US" sz="1800"/>
              <a:t>Assess compliance costs including internal resources, vendors, and consultants</a:t>
            </a:r>
          </a:p>
          <a:p>
            <a:pPr marL="342900" indent="-342900">
              <a:spcAft>
                <a:spcPts val="1200"/>
              </a:spcAft>
              <a:buFont typeface="+mj-lt"/>
              <a:buAutoNum type="arabicPeriod"/>
            </a:pPr>
            <a:r>
              <a:rPr lang="en-US" sz="1800"/>
              <a:t>Assess the usage of 340B savings for the organization</a:t>
            </a:r>
          </a:p>
          <a:p>
            <a:pPr marL="342900" indent="-342900">
              <a:spcAft>
                <a:spcPts val="1200"/>
              </a:spcAft>
              <a:buFont typeface="+mj-lt"/>
              <a:buAutoNum type="arabicPeriod"/>
            </a:pPr>
            <a:r>
              <a:rPr lang="en-US" sz="1800"/>
              <a:t>Develop process to track and report the use of 340B savings</a:t>
            </a:r>
          </a:p>
          <a:p>
            <a:pPr marL="342900" indent="-342900">
              <a:spcAft>
                <a:spcPts val="1200"/>
              </a:spcAft>
              <a:buFont typeface="+mj-lt"/>
              <a:buAutoNum type="arabicPeriod"/>
            </a:pPr>
            <a:endParaRPr lang="en-US" sz="1800"/>
          </a:p>
        </p:txBody>
      </p:sp>
      <p:sp>
        <p:nvSpPr>
          <p:cNvPr id="7" name="Slide Number Placeholder 6">
            <a:extLst>
              <a:ext uri="{FF2B5EF4-FFF2-40B4-BE49-F238E27FC236}">
                <a16:creationId xmlns:a16="http://schemas.microsoft.com/office/drawing/2014/main" id="{804DC5D7-70A6-B713-3AA3-5F9AD109123F}"/>
              </a:ext>
            </a:extLst>
          </p:cNvPr>
          <p:cNvSpPr>
            <a:spLocks noGrp="1"/>
          </p:cNvSpPr>
          <p:nvPr>
            <p:ph type="sldNum" sz="quarter" idx="4"/>
          </p:nvPr>
        </p:nvSpPr>
        <p:spPr/>
        <p:txBody>
          <a:bodyPr/>
          <a:lstStyle/>
          <a:p>
            <a:fld id="{721C06D9-4617-44B0-8711-1EF1C439A609}" type="slidenum">
              <a:rPr lang="en-US" noProof="0" smtClean="0"/>
              <a:pPr/>
              <a:t>21</a:t>
            </a:fld>
            <a:endParaRPr lang="en-US" noProof="0"/>
          </a:p>
        </p:txBody>
      </p:sp>
      <p:sp>
        <p:nvSpPr>
          <p:cNvPr id="10" name="Content Placeholder 10">
            <a:extLst>
              <a:ext uri="{FF2B5EF4-FFF2-40B4-BE49-F238E27FC236}">
                <a16:creationId xmlns:a16="http://schemas.microsoft.com/office/drawing/2014/main" id="{805FF424-37CC-97E6-62C6-836541CA7846}"/>
              </a:ext>
            </a:extLst>
          </p:cNvPr>
          <p:cNvSpPr txBox="1">
            <a:spLocks/>
          </p:cNvSpPr>
          <p:nvPr/>
        </p:nvSpPr>
        <p:spPr>
          <a:xfrm>
            <a:off x="6243563" y="2592000"/>
            <a:ext cx="5648400" cy="309155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23" name="Text Placeholder 9">
            <a:extLst>
              <a:ext uri="{FF2B5EF4-FFF2-40B4-BE49-F238E27FC236}">
                <a16:creationId xmlns:a16="http://schemas.microsoft.com/office/drawing/2014/main" id="{1EAC9E4B-D5E8-D84A-F33D-5A988CE7E681}"/>
              </a:ext>
            </a:extLst>
          </p:cNvPr>
          <p:cNvSpPr txBox="1">
            <a:spLocks/>
          </p:cNvSpPr>
          <p:nvPr/>
        </p:nvSpPr>
        <p:spPr>
          <a:xfrm>
            <a:off x="8005302" y="1408169"/>
            <a:ext cx="3673445" cy="3348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Call to Advocacy</a:t>
            </a:r>
          </a:p>
        </p:txBody>
      </p:sp>
      <p:sp>
        <p:nvSpPr>
          <p:cNvPr id="5" name="TextBox 4">
            <a:extLst>
              <a:ext uri="{FF2B5EF4-FFF2-40B4-BE49-F238E27FC236}">
                <a16:creationId xmlns:a16="http://schemas.microsoft.com/office/drawing/2014/main" id="{F2C5FF94-DA3C-4993-8AB9-975CC2FEEFED}"/>
              </a:ext>
            </a:extLst>
          </p:cNvPr>
          <p:cNvSpPr txBox="1"/>
          <p:nvPr/>
        </p:nvSpPr>
        <p:spPr>
          <a:xfrm>
            <a:off x="8005302" y="2406086"/>
            <a:ext cx="3747873" cy="30013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a:t>Contact Congress and State Legislators</a:t>
            </a:r>
          </a:p>
          <a:p>
            <a:pPr marL="285750" indent="-285750">
              <a:lnSpc>
                <a:spcPct val="150000"/>
              </a:lnSpc>
              <a:buFont typeface="Arial" panose="020B0604020202020204" pitchFamily="34" charset="0"/>
              <a:buChar char="•"/>
            </a:pPr>
            <a:r>
              <a:rPr lang="en-US" sz="1600"/>
              <a:t>Work with advocacy groups</a:t>
            </a:r>
          </a:p>
          <a:p>
            <a:pPr marL="285750" indent="-285750">
              <a:lnSpc>
                <a:spcPct val="150000"/>
              </a:lnSpc>
              <a:buFont typeface="Arial" panose="020B0604020202020204" pitchFamily="34" charset="0"/>
              <a:buChar char="•"/>
            </a:pPr>
            <a:r>
              <a:rPr lang="en-US" sz="1600"/>
              <a:t>Report overcharges to HRSA</a:t>
            </a:r>
          </a:p>
          <a:p>
            <a:pPr marL="285750" indent="-285750">
              <a:lnSpc>
                <a:spcPct val="150000"/>
              </a:lnSpc>
              <a:buFont typeface="Arial" panose="020B0604020202020204" pitchFamily="34" charset="0"/>
              <a:buChar char="•"/>
            </a:pPr>
            <a:r>
              <a:rPr lang="en-US" sz="1600"/>
              <a:t>Educate your board</a:t>
            </a:r>
          </a:p>
          <a:p>
            <a:pPr marL="285750" indent="-285750">
              <a:lnSpc>
                <a:spcPct val="150000"/>
              </a:lnSpc>
              <a:buFont typeface="Arial" panose="020B0604020202020204" pitchFamily="34" charset="0"/>
              <a:buChar char="•"/>
            </a:pPr>
            <a:r>
              <a:rPr lang="en-US" sz="1600"/>
              <a:t>Maximize and maintain your 340B savings</a:t>
            </a:r>
          </a:p>
          <a:p>
            <a:pPr marL="285750" indent="-285750">
              <a:lnSpc>
                <a:spcPct val="150000"/>
              </a:lnSpc>
              <a:buFont typeface="Arial" panose="020B0604020202020204" pitchFamily="34" charset="0"/>
              <a:buChar char="•"/>
            </a:pPr>
            <a:endParaRPr lang="en-US" sz="1600"/>
          </a:p>
        </p:txBody>
      </p:sp>
      <p:cxnSp>
        <p:nvCxnSpPr>
          <p:cNvPr id="8" name="Straight Connector 7">
            <a:extLst>
              <a:ext uri="{FF2B5EF4-FFF2-40B4-BE49-F238E27FC236}">
                <a16:creationId xmlns:a16="http://schemas.microsoft.com/office/drawing/2014/main" id="{2C91A2B5-42DB-B2FD-72FB-B404F6EC12DB}"/>
              </a:ext>
            </a:extLst>
          </p:cNvPr>
          <p:cNvCxnSpPr>
            <a:cxnSpLocks/>
          </p:cNvCxnSpPr>
          <p:nvPr/>
        </p:nvCxnSpPr>
        <p:spPr>
          <a:xfrm>
            <a:off x="8100996" y="2153667"/>
            <a:ext cx="3577751"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73664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160AB1-3AE1-2741-044C-08437E1EA027}"/>
              </a:ext>
            </a:extLst>
          </p:cNvPr>
          <p:cNvSpPr/>
          <p:nvPr/>
        </p:nvSpPr>
        <p:spPr>
          <a:xfrm>
            <a:off x="0" y="1857081"/>
            <a:ext cx="12192000" cy="27389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4EFC8557-99F1-9FD1-004B-95620BBE37F8}"/>
              </a:ext>
            </a:extLst>
          </p:cNvPr>
          <p:cNvCxnSpPr>
            <a:cxnSpLocks/>
          </p:cNvCxnSpPr>
          <p:nvPr/>
        </p:nvCxnSpPr>
        <p:spPr>
          <a:xfrm>
            <a:off x="633744" y="5210480"/>
            <a:ext cx="10924512" cy="0"/>
          </a:xfrm>
          <a:prstGeom prst="straightConnector1">
            <a:avLst/>
          </a:prstGeom>
          <a:ln w="19050">
            <a:solidFill>
              <a:schemeClr val="accent5"/>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71EAB9-EB58-1BA3-B732-D29680E5BA3B}"/>
              </a:ext>
            </a:extLst>
          </p:cNvPr>
          <p:cNvSpPr>
            <a:spLocks noGrp="1"/>
          </p:cNvSpPr>
          <p:nvPr>
            <p:ph type="title"/>
          </p:nvPr>
        </p:nvSpPr>
        <p:spPr/>
        <p:txBody>
          <a:bodyPr/>
          <a:lstStyle/>
          <a:p>
            <a:r>
              <a:rPr lang="en-US"/>
              <a:t>Contract Pharmacy </a:t>
            </a:r>
          </a:p>
        </p:txBody>
      </p:sp>
      <p:sp>
        <p:nvSpPr>
          <p:cNvPr id="3" name="Text Placeholder 2">
            <a:extLst>
              <a:ext uri="{FF2B5EF4-FFF2-40B4-BE49-F238E27FC236}">
                <a16:creationId xmlns:a16="http://schemas.microsoft.com/office/drawing/2014/main" id="{2262EA96-1B35-6093-15DB-CAD8219F0081}"/>
              </a:ext>
            </a:extLst>
          </p:cNvPr>
          <p:cNvSpPr>
            <a:spLocks noGrp="1"/>
          </p:cNvSpPr>
          <p:nvPr>
            <p:ph type="body" sz="quarter" idx="13"/>
          </p:nvPr>
        </p:nvSpPr>
        <p:spPr/>
        <p:txBody>
          <a:bodyPr/>
          <a:lstStyle/>
          <a:p>
            <a:r>
              <a:rPr lang="en-US"/>
              <a:t>Addressing Manufacturer Policies</a:t>
            </a:r>
          </a:p>
        </p:txBody>
      </p:sp>
      <p:sp>
        <p:nvSpPr>
          <p:cNvPr id="7" name="Slide Number Placeholder 6">
            <a:extLst>
              <a:ext uri="{FF2B5EF4-FFF2-40B4-BE49-F238E27FC236}">
                <a16:creationId xmlns:a16="http://schemas.microsoft.com/office/drawing/2014/main" id="{A4B1B5F2-432B-1213-3586-D5A56C91FADD}"/>
              </a:ext>
            </a:extLst>
          </p:cNvPr>
          <p:cNvSpPr>
            <a:spLocks noGrp="1"/>
          </p:cNvSpPr>
          <p:nvPr>
            <p:ph type="sldNum" sz="quarter" idx="4"/>
          </p:nvPr>
        </p:nvSpPr>
        <p:spPr/>
        <p:txBody>
          <a:bodyPr/>
          <a:lstStyle/>
          <a:p>
            <a:fld id="{721C06D9-4617-44B0-8711-1EF1C439A609}" type="slidenum">
              <a:rPr lang="en-US" noProof="0" smtClean="0"/>
              <a:pPr/>
              <a:t>22</a:t>
            </a:fld>
            <a:endParaRPr lang="en-US" noProof="0"/>
          </a:p>
        </p:txBody>
      </p:sp>
      <p:sp>
        <p:nvSpPr>
          <p:cNvPr id="4" name="Text Placeholder 3">
            <a:extLst>
              <a:ext uri="{FF2B5EF4-FFF2-40B4-BE49-F238E27FC236}">
                <a16:creationId xmlns:a16="http://schemas.microsoft.com/office/drawing/2014/main" id="{52C25D65-EE8A-6831-7CE9-1EF840CE0A33}"/>
              </a:ext>
            </a:extLst>
          </p:cNvPr>
          <p:cNvSpPr>
            <a:spLocks noGrp="1"/>
          </p:cNvSpPr>
          <p:nvPr>
            <p:ph type="body" sz="quarter" idx="14"/>
          </p:nvPr>
        </p:nvSpPr>
        <p:spPr>
          <a:xfrm>
            <a:off x="1510129" y="5064345"/>
            <a:ext cx="9171742" cy="270715"/>
          </a:xfrm>
          <a:solidFill>
            <a:schemeClr val="bg1"/>
          </a:solidFill>
        </p:spPr>
        <p:txBody>
          <a:bodyPr wrap="square" lIns="45720" rIns="45720">
            <a:spAutoFit/>
          </a:bodyPr>
          <a:lstStyle/>
          <a:p>
            <a:pPr algn="ctr"/>
            <a:r>
              <a:rPr lang="en-US">
                <a:solidFill>
                  <a:schemeClr val="tx1"/>
                </a:solidFill>
              </a:rPr>
              <a:t>Options available to covered entities to minimize impact of contract pharmacy restrictions</a:t>
            </a:r>
          </a:p>
        </p:txBody>
      </p:sp>
      <p:pic>
        <p:nvPicPr>
          <p:cNvPr id="8" name="Picture 7" descr="A black and grey folder&#10;&#10;Description automatically generated">
            <a:extLst>
              <a:ext uri="{FF2B5EF4-FFF2-40B4-BE49-F238E27FC236}">
                <a16:creationId xmlns:a16="http://schemas.microsoft.com/office/drawing/2014/main" id="{D6B552DE-E0F1-78BD-DBA7-DBBD478B999D}"/>
              </a:ext>
            </a:extLst>
          </p:cNvPr>
          <p:cNvPicPr>
            <a:picLocks noChangeAspect="1"/>
          </p:cNvPicPr>
          <p:nvPr>
            <p:custDataLst>
              <p:tags r:id="rId1"/>
            </p:custDataLst>
          </p:nvPr>
        </p:nvPicPr>
        <p:blipFill>
          <a:blip r:embed="rId6"/>
          <a:stretch>
            <a:fillRect/>
          </a:stretch>
        </p:blipFill>
        <p:spPr>
          <a:xfrm>
            <a:off x="1819907" y="2191890"/>
            <a:ext cx="733859" cy="731520"/>
          </a:xfrm>
          <a:prstGeom prst="rect">
            <a:avLst/>
          </a:prstGeom>
        </p:spPr>
      </p:pic>
      <p:pic>
        <p:nvPicPr>
          <p:cNvPr id="17" name="Picture 16" descr="A black and grey logo&#10;&#10;Description automatically generated with medium confidence">
            <a:extLst>
              <a:ext uri="{FF2B5EF4-FFF2-40B4-BE49-F238E27FC236}">
                <a16:creationId xmlns:a16="http://schemas.microsoft.com/office/drawing/2014/main" id="{BA5D7F53-EC45-C603-A11A-D43E0A8A4FC1}"/>
              </a:ext>
            </a:extLst>
          </p:cNvPr>
          <p:cNvPicPr>
            <a:picLocks noChangeAspect="1"/>
          </p:cNvPicPr>
          <p:nvPr>
            <p:custDataLst>
              <p:tags r:id="rId2"/>
            </p:custDataLst>
          </p:nvPr>
        </p:nvPicPr>
        <p:blipFill>
          <a:blip r:embed="rId7"/>
          <a:stretch>
            <a:fillRect/>
          </a:stretch>
        </p:blipFill>
        <p:spPr>
          <a:xfrm>
            <a:off x="9569078" y="2191890"/>
            <a:ext cx="733857" cy="731520"/>
          </a:xfrm>
          <a:prstGeom prst="rect">
            <a:avLst/>
          </a:prstGeom>
        </p:spPr>
      </p:pic>
      <p:pic>
        <p:nvPicPr>
          <p:cNvPr id="21" name="Picture 20">
            <a:extLst>
              <a:ext uri="{FF2B5EF4-FFF2-40B4-BE49-F238E27FC236}">
                <a16:creationId xmlns:a16="http://schemas.microsoft.com/office/drawing/2014/main" id="{72559237-2409-BC7A-8040-5C6744CA51F1}"/>
              </a:ext>
            </a:extLst>
          </p:cNvPr>
          <p:cNvPicPr>
            <a:picLocks noChangeAspect="1"/>
          </p:cNvPicPr>
          <p:nvPr>
            <p:custDataLst>
              <p:tags r:id="rId3"/>
            </p:custDataLst>
          </p:nvPr>
        </p:nvPicPr>
        <p:blipFill>
          <a:blip r:embed="rId8"/>
          <a:stretch>
            <a:fillRect/>
          </a:stretch>
        </p:blipFill>
        <p:spPr>
          <a:xfrm>
            <a:off x="5727506" y="2312371"/>
            <a:ext cx="487079" cy="490559"/>
          </a:xfrm>
          <a:prstGeom prst="rect">
            <a:avLst/>
          </a:prstGeom>
        </p:spPr>
      </p:pic>
      <p:grpSp>
        <p:nvGrpSpPr>
          <p:cNvPr id="29" name="Group 28">
            <a:extLst>
              <a:ext uri="{FF2B5EF4-FFF2-40B4-BE49-F238E27FC236}">
                <a16:creationId xmlns:a16="http://schemas.microsoft.com/office/drawing/2014/main" id="{4F48B19A-4496-549B-9CE6-F685B743125C}"/>
              </a:ext>
            </a:extLst>
          </p:cNvPr>
          <p:cNvGrpSpPr/>
          <p:nvPr/>
        </p:nvGrpSpPr>
        <p:grpSpPr>
          <a:xfrm>
            <a:off x="1753547" y="3296708"/>
            <a:ext cx="9232587" cy="869399"/>
            <a:chOff x="1947175" y="3296708"/>
            <a:chExt cx="9232587" cy="869399"/>
          </a:xfrm>
        </p:grpSpPr>
        <p:sp>
          <p:nvSpPr>
            <p:cNvPr id="24" name="TextBox 23">
              <a:extLst>
                <a:ext uri="{FF2B5EF4-FFF2-40B4-BE49-F238E27FC236}">
                  <a16:creationId xmlns:a16="http://schemas.microsoft.com/office/drawing/2014/main" id="{D5215843-6AF2-BA5E-9376-1073BACDD277}"/>
                </a:ext>
              </a:extLst>
            </p:cNvPr>
            <p:cNvSpPr txBox="1"/>
            <p:nvPr/>
          </p:nvSpPr>
          <p:spPr>
            <a:xfrm>
              <a:off x="1947175" y="3339459"/>
              <a:ext cx="800219"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2CE"/>
                  </a:solidFill>
                  <a:effectLst/>
                  <a:uLnTx/>
                  <a:uFillTx/>
                  <a:latin typeface="Arial"/>
                  <a:ea typeface="+mn-ea"/>
                  <a:cs typeface="+mn-cs"/>
                </a:rPr>
                <a:t>ESP</a:t>
              </a:r>
            </a:p>
          </p:txBody>
        </p:sp>
        <p:sp>
          <p:nvSpPr>
            <p:cNvPr id="26" name="TextBox 25">
              <a:extLst>
                <a:ext uri="{FF2B5EF4-FFF2-40B4-BE49-F238E27FC236}">
                  <a16:creationId xmlns:a16="http://schemas.microsoft.com/office/drawing/2014/main" id="{BDF15661-2858-964F-0188-6110D538B1CD}"/>
                </a:ext>
              </a:extLst>
            </p:cNvPr>
            <p:cNvSpPr txBox="1"/>
            <p:nvPr/>
          </p:nvSpPr>
          <p:spPr>
            <a:xfrm>
              <a:off x="5027369" y="3335110"/>
              <a:ext cx="2241318" cy="83099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2CE"/>
                  </a:solidFill>
                  <a:effectLst/>
                  <a:uLnTx/>
                  <a:uFillTx/>
                  <a:latin typeface="Arial"/>
                  <a:ea typeface="+mn-ea"/>
                  <a:cs typeface="+mn-cs"/>
                </a:rPr>
                <a:t>Direct </a:t>
              </a:r>
              <a:br>
                <a:rPr kumimoji="0" lang="en-US" sz="2400" b="0" i="0" u="none" strike="noStrike" kern="1200" cap="none" spc="0" normalizeH="0" baseline="0" noProof="0">
                  <a:ln>
                    <a:noFill/>
                  </a:ln>
                  <a:solidFill>
                    <a:srgbClr val="0072CE"/>
                  </a:solidFill>
                  <a:effectLst/>
                  <a:uLnTx/>
                  <a:uFillTx/>
                  <a:latin typeface="Arial"/>
                  <a:ea typeface="+mn-ea"/>
                  <a:cs typeface="+mn-cs"/>
                </a:rPr>
              </a:br>
              <a:r>
                <a:rPr kumimoji="0" lang="en-US" sz="2400" b="0" i="0" u="none" strike="noStrike" kern="1200" cap="none" spc="0" normalizeH="0" baseline="0" noProof="0">
                  <a:ln>
                    <a:noFill/>
                  </a:ln>
                  <a:solidFill>
                    <a:srgbClr val="0072CE"/>
                  </a:solidFill>
                  <a:effectLst/>
                  <a:uLnTx/>
                  <a:uFillTx/>
                  <a:latin typeface="Arial"/>
                  <a:ea typeface="+mn-ea"/>
                  <a:cs typeface="+mn-cs"/>
                </a:rPr>
                <a:t>Replenishment</a:t>
              </a:r>
            </a:p>
          </p:txBody>
        </p:sp>
        <p:sp>
          <p:nvSpPr>
            <p:cNvPr id="28" name="TextBox 27">
              <a:extLst>
                <a:ext uri="{FF2B5EF4-FFF2-40B4-BE49-F238E27FC236}">
                  <a16:creationId xmlns:a16="http://schemas.microsoft.com/office/drawing/2014/main" id="{6168BDB8-4C5D-BFC3-8C88-605BA2D28B6D}"/>
                </a:ext>
              </a:extLst>
            </p:cNvPr>
            <p:cNvSpPr txBox="1"/>
            <p:nvPr/>
          </p:nvSpPr>
          <p:spPr>
            <a:xfrm>
              <a:off x="9079508" y="3296708"/>
              <a:ext cx="2100254" cy="83099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2CE"/>
                  </a:solidFill>
                  <a:effectLst/>
                  <a:uLnTx/>
                  <a:uFillTx/>
                  <a:latin typeface="Arial"/>
                  <a:ea typeface="+mn-ea"/>
                  <a:cs typeface="+mn-cs"/>
                </a:rPr>
                <a:t>Entity Owned </a:t>
              </a:r>
              <a:br>
                <a:rPr kumimoji="0" lang="en-US" sz="2400" b="0" i="0" u="none" strike="noStrike" kern="1200" cap="none" spc="0" normalizeH="0" baseline="0" noProof="0">
                  <a:ln>
                    <a:noFill/>
                  </a:ln>
                  <a:solidFill>
                    <a:srgbClr val="0072CE"/>
                  </a:solidFill>
                  <a:effectLst/>
                  <a:uLnTx/>
                  <a:uFillTx/>
                  <a:latin typeface="Arial"/>
                  <a:ea typeface="+mn-ea"/>
                  <a:cs typeface="+mn-cs"/>
                </a:rPr>
              </a:br>
              <a:r>
                <a:rPr kumimoji="0" lang="en-US" sz="2400" b="0" i="0" u="none" strike="noStrike" kern="1200" cap="none" spc="0" normalizeH="0" baseline="0" noProof="0">
                  <a:ln>
                    <a:noFill/>
                  </a:ln>
                  <a:solidFill>
                    <a:srgbClr val="0072CE"/>
                  </a:solidFill>
                  <a:effectLst/>
                  <a:uLnTx/>
                  <a:uFillTx/>
                  <a:latin typeface="Arial"/>
                  <a:ea typeface="+mn-ea"/>
                  <a:cs typeface="+mn-cs"/>
                </a:rPr>
                <a:t>Pharmacy</a:t>
              </a:r>
            </a:p>
          </p:txBody>
        </p:sp>
      </p:grpSp>
    </p:spTree>
    <p:extLst>
      <p:ext uri="{BB962C8B-B14F-4D97-AF65-F5344CB8AC3E}">
        <p14:creationId xmlns:p14="http://schemas.microsoft.com/office/powerpoint/2010/main" val="42480909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ACDE-F9F8-71C8-E72E-9BE17E845B36}"/>
              </a:ext>
            </a:extLst>
          </p:cNvPr>
          <p:cNvSpPr>
            <a:spLocks noGrp="1"/>
          </p:cNvSpPr>
          <p:nvPr>
            <p:ph type="title"/>
          </p:nvPr>
        </p:nvSpPr>
        <p:spPr>
          <a:xfrm>
            <a:off x="306000" y="306000"/>
            <a:ext cx="5648400" cy="360000"/>
          </a:xfrm>
        </p:spPr>
        <p:txBody>
          <a:bodyPr/>
          <a:lstStyle/>
          <a:p>
            <a:r>
              <a:rPr lang="en-US"/>
              <a:t>Community Pharmacy</a:t>
            </a:r>
          </a:p>
        </p:txBody>
      </p:sp>
      <p:sp>
        <p:nvSpPr>
          <p:cNvPr id="3" name="Text Placeholder 2">
            <a:extLst>
              <a:ext uri="{FF2B5EF4-FFF2-40B4-BE49-F238E27FC236}">
                <a16:creationId xmlns:a16="http://schemas.microsoft.com/office/drawing/2014/main" id="{46286328-EA07-4827-5055-25A294550B01}"/>
              </a:ext>
            </a:extLst>
          </p:cNvPr>
          <p:cNvSpPr>
            <a:spLocks noGrp="1"/>
          </p:cNvSpPr>
          <p:nvPr>
            <p:ph type="body" sz="quarter" idx="13"/>
          </p:nvPr>
        </p:nvSpPr>
        <p:spPr>
          <a:xfrm>
            <a:off x="306000" y="673200"/>
            <a:ext cx="5648400" cy="360000"/>
          </a:xfrm>
        </p:spPr>
        <p:txBody>
          <a:bodyPr/>
          <a:lstStyle/>
          <a:p>
            <a:r>
              <a:rPr lang="en-US"/>
              <a:t>The Power of an In-House Pharmacy</a:t>
            </a:r>
          </a:p>
        </p:txBody>
      </p:sp>
      <p:sp>
        <p:nvSpPr>
          <p:cNvPr id="10" name="Text Placeholder 9">
            <a:extLst>
              <a:ext uri="{FF2B5EF4-FFF2-40B4-BE49-F238E27FC236}">
                <a16:creationId xmlns:a16="http://schemas.microsoft.com/office/drawing/2014/main" id="{9167CBA1-12BF-7AFE-6E5B-CDBBD3AF87E3}"/>
              </a:ext>
            </a:extLst>
          </p:cNvPr>
          <p:cNvSpPr>
            <a:spLocks noGrp="1"/>
          </p:cNvSpPr>
          <p:nvPr>
            <p:ph type="body" sz="quarter" idx="16"/>
          </p:nvPr>
        </p:nvSpPr>
        <p:spPr>
          <a:xfrm>
            <a:off x="6096000" y="2236976"/>
            <a:ext cx="5648400" cy="334800"/>
          </a:xfrm>
        </p:spPr>
        <p:txBody>
          <a:bodyPr/>
          <a:lstStyle/>
          <a:p>
            <a:r>
              <a:rPr lang="en-US"/>
              <a:t>Why consider a pharmacy for your organization? </a:t>
            </a:r>
          </a:p>
        </p:txBody>
      </p:sp>
      <p:sp>
        <p:nvSpPr>
          <p:cNvPr id="11" name="Content Placeholder 10">
            <a:extLst>
              <a:ext uri="{FF2B5EF4-FFF2-40B4-BE49-F238E27FC236}">
                <a16:creationId xmlns:a16="http://schemas.microsoft.com/office/drawing/2014/main" id="{193F0DB1-86EB-9528-5794-4DD7352D4B9C}"/>
              </a:ext>
            </a:extLst>
          </p:cNvPr>
          <p:cNvSpPr>
            <a:spLocks noGrp="1"/>
          </p:cNvSpPr>
          <p:nvPr>
            <p:ph sz="quarter" idx="17"/>
          </p:nvPr>
        </p:nvSpPr>
        <p:spPr>
          <a:xfrm>
            <a:off x="6096001" y="2571776"/>
            <a:ext cx="5648400" cy="3091550"/>
          </a:xfrm>
        </p:spPr>
        <p:txBody>
          <a:bodyPr anchor="ctr"/>
          <a:lstStyle/>
          <a:p>
            <a:r>
              <a:rPr lang="en-US" sz="1600"/>
              <a:t>High-quality patient care</a:t>
            </a:r>
          </a:p>
          <a:p>
            <a:r>
              <a:rPr lang="en-US" sz="1600"/>
              <a:t>Access to medications</a:t>
            </a:r>
          </a:p>
          <a:p>
            <a:r>
              <a:rPr lang="en-US" sz="1600"/>
              <a:t>Escalating administrative and dispensing fees</a:t>
            </a:r>
          </a:p>
          <a:p>
            <a:r>
              <a:rPr lang="en-US" sz="1600"/>
              <a:t>Restrictive manufacturer policies for contract pharmacies</a:t>
            </a:r>
          </a:p>
          <a:p>
            <a:r>
              <a:rPr lang="en-US" sz="1600"/>
              <a:t>Additional revenue stream</a:t>
            </a:r>
          </a:p>
          <a:p>
            <a:endParaRPr lang="en-US" sz="1600"/>
          </a:p>
          <a:p>
            <a:endParaRPr lang="en-US" sz="1600"/>
          </a:p>
          <a:p>
            <a:endParaRPr lang="en-US" sz="1600"/>
          </a:p>
        </p:txBody>
      </p:sp>
      <p:sp>
        <p:nvSpPr>
          <p:cNvPr id="12" name="Text Placeholder 11">
            <a:extLst>
              <a:ext uri="{FF2B5EF4-FFF2-40B4-BE49-F238E27FC236}">
                <a16:creationId xmlns:a16="http://schemas.microsoft.com/office/drawing/2014/main" id="{4B84FAA3-84D5-EDBA-8918-A549CBA31778}"/>
              </a:ext>
            </a:extLst>
          </p:cNvPr>
          <p:cNvSpPr>
            <a:spLocks noGrp="1"/>
          </p:cNvSpPr>
          <p:nvPr>
            <p:ph type="body" sz="quarter" idx="21"/>
          </p:nvPr>
        </p:nvSpPr>
        <p:spPr>
          <a:xfrm>
            <a:off x="305999" y="1258888"/>
            <a:ext cx="11581200" cy="720000"/>
          </a:xfrm>
        </p:spPr>
        <p:txBody>
          <a:bodyPr/>
          <a:lstStyle/>
          <a:p>
            <a:r>
              <a:rPr lang="en-US"/>
              <a:t>In today’s evolving healthcare landscape, the advantages of in-house pharmacies are becoming more </a:t>
            </a:r>
            <a:br>
              <a:rPr lang="en-US"/>
            </a:br>
            <a:r>
              <a:rPr lang="en-US"/>
              <a:t>important than ever. </a:t>
            </a:r>
          </a:p>
        </p:txBody>
      </p:sp>
      <p:sp>
        <p:nvSpPr>
          <p:cNvPr id="7" name="Slide Number Placeholder 6">
            <a:extLst>
              <a:ext uri="{FF2B5EF4-FFF2-40B4-BE49-F238E27FC236}">
                <a16:creationId xmlns:a16="http://schemas.microsoft.com/office/drawing/2014/main" id="{D764EED1-8EE9-0F8D-386E-695503ABC4B0}"/>
              </a:ext>
            </a:extLst>
          </p:cNvPr>
          <p:cNvSpPr>
            <a:spLocks noGrp="1"/>
          </p:cNvSpPr>
          <p:nvPr>
            <p:ph type="sldNum" sz="quarter" idx="4"/>
          </p:nvPr>
        </p:nvSpPr>
        <p:spPr>
          <a:xfrm>
            <a:off x="300037" y="6417000"/>
            <a:ext cx="900000" cy="270000"/>
          </a:xfrm>
        </p:spPr>
        <p:txBody>
          <a:bodyPr/>
          <a:lstStyle/>
          <a:p>
            <a:fld id="{721C06D9-4617-44B0-8711-1EF1C439A609}" type="slidenum">
              <a:rPr lang="en-US" noProof="0" smtClean="0"/>
              <a:pPr/>
              <a:t>23</a:t>
            </a:fld>
            <a:endParaRPr lang="en-US" noProof="0"/>
          </a:p>
        </p:txBody>
      </p:sp>
      <p:graphicFrame>
        <p:nvGraphicFramePr>
          <p:cNvPr id="17" name="Diagram 16">
            <a:extLst>
              <a:ext uri="{FF2B5EF4-FFF2-40B4-BE49-F238E27FC236}">
                <a16:creationId xmlns:a16="http://schemas.microsoft.com/office/drawing/2014/main" id="{8C0E1CAA-A25F-C49A-31FE-8A1B3525F4B2}"/>
              </a:ext>
            </a:extLst>
          </p:cNvPr>
          <p:cNvGraphicFramePr/>
          <p:nvPr>
            <p:extLst>
              <p:ext uri="{D42A27DB-BD31-4B8C-83A1-F6EECF244321}">
                <p14:modId xmlns:p14="http://schemas.microsoft.com/office/powerpoint/2010/main" val="2445366809"/>
              </p:ext>
            </p:extLst>
          </p:nvPr>
        </p:nvGraphicFramePr>
        <p:xfrm>
          <a:off x="127591" y="2095368"/>
          <a:ext cx="5455376" cy="4212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9293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1A481C8-8045-3D68-DCDE-9F51996BDCA6}"/>
              </a:ext>
            </a:extLst>
          </p:cNvPr>
          <p:cNvSpPr>
            <a:spLocks noGrp="1"/>
          </p:cNvSpPr>
          <p:nvPr>
            <p:ph type="title"/>
          </p:nvPr>
        </p:nvSpPr>
        <p:spPr/>
        <p:txBody>
          <a:bodyPr/>
          <a:lstStyle/>
          <a:p>
            <a:r>
              <a:rPr lang="en-US"/>
              <a:t>Outpatient Pharmacy</a:t>
            </a:r>
          </a:p>
        </p:txBody>
      </p:sp>
      <p:sp>
        <p:nvSpPr>
          <p:cNvPr id="17" name="Text Placeholder 16">
            <a:extLst>
              <a:ext uri="{FF2B5EF4-FFF2-40B4-BE49-F238E27FC236}">
                <a16:creationId xmlns:a16="http://schemas.microsoft.com/office/drawing/2014/main" id="{DEA73E75-0BE6-DF45-91A0-3740519AE112}"/>
              </a:ext>
            </a:extLst>
          </p:cNvPr>
          <p:cNvSpPr>
            <a:spLocks noGrp="1"/>
          </p:cNvSpPr>
          <p:nvPr>
            <p:ph type="body" sz="quarter" idx="13"/>
          </p:nvPr>
        </p:nvSpPr>
        <p:spPr>
          <a:xfrm>
            <a:off x="305999" y="673200"/>
            <a:ext cx="6342451" cy="360000"/>
          </a:xfrm>
        </p:spPr>
        <p:txBody>
          <a:bodyPr/>
          <a:lstStyle/>
          <a:p>
            <a:r>
              <a:rPr lang="en-US"/>
              <a:t>Expanding Ambulatory Pharmacist Roles</a:t>
            </a:r>
          </a:p>
        </p:txBody>
      </p:sp>
      <p:sp>
        <p:nvSpPr>
          <p:cNvPr id="18" name="Text Placeholder 17">
            <a:extLst>
              <a:ext uri="{FF2B5EF4-FFF2-40B4-BE49-F238E27FC236}">
                <a16:creationId xmlns:a16="http://schemas.microsoft.com/office/drawing/2014/main" id="{8F01AD75-E3FB-A0DA-A493-C4955866D033}"/>
              </a:ext>
            </a:extLst>
          </p:cNvPr>
          <p:cNvSpPr>
            <a:spLocks noGrp="1"/>
          </p:cNvSpPr>
          <p:nvPr>
            <p:ph type="body" sz="quarter" idx="14"/>
          </p:nvPr>
        </p:nvSpPr>
        <p:spPr>
          <a:xfrm>
            <a:off x="305999" y="2394850"/>
            <a:ext cx="3668400" cy="334800"/>
          </a:xfrm>
        </p:spPr>
        <p:txBody>
          <a:bodyPr/>
          <a:lstStyle/>
          <a:p>
            <a:r>
              <a:rPr lang="en-US"/>
              <a:t>Components</a:t>
            </a:r>
          </a:p>
        </p:txBody>
      </p:sp>
      <p:sp>
        <p:nvSpPr>
          <p:cNvPr id="19" name="Content Placeholder 18">
            <a:extLst>
              <a:ext uri="{FF2B5EF4-FFF2-40B4-BE49-F238E27FC236}">
                <a16:creationId xmlns:a16="http://schemas.microsoft.com/office/drawing/2014/main" id="{E49E6F90-64D5-ADF1-054F-24866C4C3E84}"/>
              </a:ext>
            </a:extLst>
          </p:cNvPr>
          <p:cNvSpPr>
            <a:spLocks noGrp="1"/>
          </p:cNvSpPr>
          <p:nvPr>
            <p:ph sz="quarter" idx="15"/>
          </p:nvPr>
        </p:nvSpPr>
        <p:spPr>
          <a:xfrm>
            <a:off x="306000" y="2826850"/>
            <a:ext cx="3668400" cy="3357950"/>
          </a:xfrm>
        </p:spPr>
        <p:txBody>
          <a:bodyPr/>
          <a:lstStyle/>
          <a:p>
            <a:r>
              <a:rPr lang="en-US"/>
              <a:t>Services: pharmacotherapy, chronic care management (CCM), medication therapy management (MTM)</a:t>
            </a:r>
          </a:p>
          <a:p>
            <a:r>
              <a:rPr lang="en-US"/>
              <a:t>Collaborative practice agreements</a:t>
            </a:r>
          </a:p>
          <a:p>
            <a:r>
              <a:rPr lang="en-US"/>
              <a:t>Referral arrangements</a:t>
            </a:r>
          </a:p>
          <a:p>
            <a:r>
              <a:rPr lang="en-US"/>
              <a:t>Documentation</a:t>
            </a:r>
          </a:p>
        </p:txBody>
      </p:sp>
      <p:sp>
        <p:nvSpPr>
          <p:cNvPr id="20" name="Text Placeholder 19">
            <a:extLst>
              <a:ext uri="{FF2B5EF4-FFF2-40B4-BE49-F238E27FC236}">
                <a16:creationId xmlns:a16="http://schemas.microsoft.com/office/drawing/2014/main" id="{5CB142B0-00A9-3080-3754-C230812252C0}"/>
              </a:ext>
            </a:extLst>
          </p:cNvPr>
          <p:cNvSpPr>
            <a:spLocks noGrp="1"/>
          </p:cNvSpPr>
          <p:nvPr>
            <p:ph type="body" sz="quarter" idx="16"/>
          </p:nvPr>
        </p:nvSpPr>
        <p:spPr>
          <a:xfrm>
            <a:off x="4264781" y="2394850"/>
            <a:ext cx="3668400" cy="334800"/>
          </a:xfrm>
        </p:spPr>
        <p:txBody>
          <a:bodyPr/>
          <a:lstStyle/>
          <a:p>
            <a:r>
              <a:rPr lang="en-US"/>
              <a:t>Considerations</a:t>
            </a:r>
          </a:p>
        </p:txBody>
      </p:sp>
      <p:sp>
        <p:nvSpPr>
          <p:cNvPr id="21" name="Content Placeholder 20">
            <a:extLst>
              <a:ext uri="{FF2B5EF4-FFF2-40B4-BE49-F238E27FC236}">
                <a16:creationId xmlns:a16="http://schemas.microsoft.com/office/drawing/2014/main" id="{D26C103B-6107-6B19-B9C6-7DD1520F2E2B}"/>
              </a:ext>
            </a:extLst>
          </p:cNvPr>
          <p:cNvSpPr>
            <a:spLocks noGrp="1"/>
          </p:cNvSpPr>
          <p:nvPr>
            <p:ph sz="quarter" idx="17"/>
          </p:nvPr>
        </p:nvSpPr>
        <p:spPr>
          <a:xfrm>
            <a:off x="4264782" y="2826850"/>
            <a:ext cx="3668400" cy="3357950"/>
          </a:xfrm>
        </p:spPr>
        <p:txBody>
          <a:bodyPr/>
          <a:lstStyle/>
          <a:p>
            <a:r>
              <a:rPr lang="en-US"/>
              <a:t>Comprehensive tracking mechanism</a:t>
            </a:r>
          </a:p>
          <a:p>
            <a:r>
              <a:rPr lang="en-US"/>
              <a:t>Pharmacist as a qualifying provider</a:t>
            </a:r>
          </a:p>
          <a:p>
            <a:r>
              <a:rPr lang="en-US"/>
              <a:t>Pharmacist embedded in a qualifying location</a:t>
            </a:r>
          </a:p>
          <a:p>
            <a:pPr lvl="1"/>
            <a:r>
              <a:rPr lang="en-US"/>
              <a:t>Medicare charges</a:t>
            </a:r>
          </a:p>
          <a:p>
            <a:pPr lvl="1"/>
            <a:r>
              <a:rPr lang="en-US"/>
              <a:t>Payor requirements / telehealth</a:t>
            </a:r>
          </a:p>
          <a:p>
            <a:r>
              <a:rPr lang="en-US"/>
              <a:t>Meeting the patient definition</a:t>
            </a:r>
          </a:p>
          <a:p>
            <a:r>
              <a:rPr lang="en-US"/>
              <a:t>Consistent billing practices for services across all payor types</a:t>
            </a:r>
          </a:p>
        </p:txBody>
      </p:sp>
      <p:sp>
        <p:nvSpPr>
          <p:cNvPr id="22" name="Text Placeholder 21">
            <a:extLst>
              <a:ext uri="{FF2B5EF4-FFF2-40B4-BE49-F238E27FC236}">
                <a16:creationId xmlns:a16="http://schemas.microsoft.com/office/drawing/2014/main" id="{746D675F-CFBA-1F54-B774-BB52B8B88123}"/>
              </a:ext>
            </a:extLst>
          </p:cNvPr>
          <p:cNvSpPr>
            <a:spLocks noGrp="1"/>
          </p:cNvSpPr>
          <p:nvPr>
            <p:ph type="body" sz="quarter" idx="21"/>
          </p:nvPr>
        </p:nvSpPr>
        <p:spPr>
          <a:xfrm>
            <a:off x="8223563" y="2394850"/>
            <a:ext cx="3668400" cy="334800"/>
          </a:xfrm>
        </p:spPr>
        <p:txBody>
          <a:bodyPr/>
          <a:lstStyle/>
          <a:p>
            <a:r>
              <a:rPr lang="en-US"/>
              <a:t>Risk Areas</a:t>
            </a:r>
          </a:p>
        </p:txBody>
      </p:sp>
      <p:sp>
        <p:nvSpPr>
          <p:cNvPr id="23" name="Content Placeholder 22">
            <a:extLst>
              <a:ext uri="{FF2B5EF4-FFF2-40B4-BE49-F238E27FC236}">
                <a16:creationId xmlns:a16="http://schemas.microsoft.com/office/drawing/2014/main" id="{2F86DDD3-CA0D-D99C-31D8-D2263CAB35B3}"/>
              </a:ext>
            </a:extLst>
          </p:cNvPr>
          <p:cNvSpPr>
            <a:spLocks noGrp="1"/>
          </p:cNvSpPr>
          <p:nvPr>
            <p:ph sz="quarter" idx="22"/>
          </p:nvPr>
        </p:nvSpPr>
        <p:spPr>
          <a:xfrm>
            <a:off x="8223564" y="2826850"/>
            <a:ext cx="3668400" cy="3357950"/>
          </a:xfrm>
        </p:spPr>
        <p:txBody>
          <a:bodyPr/>
          <a:lstStyle/>
          <a:p>
            <a:r>
              <a:rPr lang="en-US"/>
              <a:t>Patient definition</a:t>
            </a:r>
          </a:p>
          <a:p>
            <a:r>
              <a:rPr lang="en-US"/>
              <a:t>Inadequate documentation </a:t>
            </a:r>
          </a:p>
          <a:p>
            <a:r>
              <a:rPr lang="en-US"/>
              <a:t>Poor tracking / coordination of components</a:t>
            </a:r>
          </a:p>
          <a:p>
            <a:r>
              <a:rPr lang="en-US"/>
              <a:t>Policies and procedures </a:t>
            </a:r>
          </a:p>
          <a:p>
            <a:r>
              <a:rPr lang="en-US"/>
              <a:t>Differences in billing practices by payor</a:t>
            </a:r>
          </a:p>
          <a:p>
            <a:r>
              <a:rPr lang="en-US"/>
              <a:t>Communication gaps between providers, patients, and pharmacists </a:t>
            </a:r>
          </a:p>
        </p:txBody>
      </p:sp>
      <p:sp>
        <p:nvSpPr>
          <p:cNvPr id="24" name="Text Placeholder 23">
            <a:extLst>
              <a:ext uri="{FF2B5EF4-FFF2-40B4-BE49-F238E27FC236}">
                <a16:creationId xmlns:a16="http://schemas.microsoft.com/office/drawing/2014/main" id="{33CB4C0F-14AC-D835-DBCB-D84BC3F0FED4}"/>
              </a:ext>
            </a:extLst>
          </p:cNvPr>
          <p:cNvSpPr>
            <a:spLocks noGrp="1"/>
          </p:cNvSpPr>
          <p:nvPr>
            <p:ph type="body" sz="quarter" idx="23"/>
          </p:nvPr>
        </p:nvSpPr>
        <p:spPr>
          <a:xfrm>
            <a:off x="305999" y="1354151"/>
            <a:ext cx="11581200" cy="720000"/>
          </a:xfrm>
        </p:spPr>
        <p:txBody>
          <a:bodyPr/>
          <a:lstStyle/>
          <a:p>
            <a:r>
              <a:rPr lang="en-US"/>
              <a:t>Integrating a clinical pharmacist into the care team with 340B knowledge is an often-overlooked component for covered entities looking to improve outcomes and place patients at the front of every decision.</a:t>
            </a:r>
          </a:p>
        </p:txBody>
      </p:sp>
      <p:sp>
        <p:nvSpPr>
          <p:cNvPr id="27" name="Slide Number Placeholder 26">
            <a:extLst>
              <a:ext uri="{FF2B5EF4-FFF2-40B4-BE49-F238E27FC236}">
                <a16:creationId xmlns:a16="http://schemas.microsoft.com/office/drawing/2014/main" id="{43DEE7A6-6D66-7C66-76DE-F7CD1713C637}"/>
              </a:ext>
            </a:extLst>
          </p:cNvPr>
          <p:cNvSpPr>
            <a:spLocks noGrp="1"/>
          </p:cNvSpPr>
          <p:nvPr>
            <p:ph type="sldNum" sz="quarter" idx="4"/>
          </p:nvPr>
        </p:nvSpPr>
        <p:spPr/>
        <p:txBody>
          <a:bodyPr/>
          <a:lstStyle/>
          <a:p>
            <a:fld id="{721C06D9-4617-44B0-8711-1EF1C439A609}" type="slidenum">
              <a:rPr lang="en-US" smtClean="0"/>
              <a:pPr/>
              <a:t>24</a:t>
            </a:fld>
            <a:endParaRPr lang="en-US"/>
          </a:p>
        </p:txBody>
      </p:sp>
    </p:spTree>
    <p:extLst>
      <p:ext uri="{BB962C8B-B14F-4D97-AF65-F5344CB8AC3E}">
        <p14:creationId xmlns:p14="http://schemas.microsoft.com/office/powerpoint/2010/main" val="41506655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B71F-D87D-831A-53EA-C1F0DC717EB3}"/>
              </a:ext>
            </a:extLst>
          </p:cNvPr>
          <p:cNvSpPr>
            <a:spLocks noGrp="1"/>
          </p:cNvSpPr>
          <p:nvPr>
            <p:ph type="title"/>
          </p:nvPr>
        </p:nvSpPr>
        <p:spPr/>
        <p:txBody>
          <a:bodyPr/>
          <a:lstStyle/>
          <a:p>
            <a:r>
              <a:rPr lang="en-US"/>
              <a:t>340B Operations</a:t>
            </a:r>
          </a:p>
        </p:txBody>
      </p:sp>
      <p:sp>
        <p:nvSpPr>
          <p:cNvPr id="7" name="Slide Number Placeholder 6">
            <a:extLst>
              <a:ext uri="{FF2B5EF4-FFF2-40B4-BE49-F238E27FC236}">
                <a16:creationId xmlns:a16="http://schemas.microsoft.com/office/drawing/2014/main" id="{D0247D83-FEC9-D411-44C0-C496A368D89F}"/>
              </a:ext>
            </a:extLst>
          </p:cNvPr>
          <p:cNvSpPr>
            <a:spLocks noGrp="1"/>
          </p:cNvSpPr>
          <p:nvPr>
            <p:ph type="sldNum" sz="quarter" idx="12"/>
          </p:nvPr>
        </p:nvSpPr>
        <p:spPr/>
        <p:txBody>
          <a:bodyPr/>
          <a:lstStyle/>
          <a:p>
            <a:fld id="{721C06D9-4617-44B0-8711-1EF1C439A609}" type="slidenum">
              <a:rPr lang="en-US" noProof="0" smtClean="0"/>
              <a:pPr/>
              <a:t>25</a:t>
            </a:fld>
            <a:endParaRPr lang="en-US" noProof="0"/>
          </a:p>
        </p:txBody>
      </p:sp>
      <p:sp>
        <p:nvSpPr>
          <p:cNvPr id="3" name="Text Placeholder 2">
            <a:extLst>
              <a:ext uri="{FF2B5EF4-FFF2-40B4-BE49-F238E27FC236}">
                <a16:creationId xmlns:a16="http://schemas.microsoft.com/office/drawing/2014/main" id="{3B28CBB3-05DB-52DA-CE65-63A19E486EAF}"/>
              </a:ext>
            </a:extLst>
          </p:cNvPr>
          <p:cNvSpPr>
            <a:spLocks noGrp="1"/>
          </p:cNvSpPr>
          <p:nvPr>
            <p:ph type="body" sz="quarter" idx="13"/>
          </p:nvPr>
        </p:nvSpPr>
        <p:spPr/>
        <p:txBody>
          <a:bodyPr/>
          <a:lstStyle/>
          <a:p>
            <a:r>
              <a:rPr lang="en-US"/>
              <a:t>Vendor Management</a:t>
            </a:r>
          </a:p>
        </p:txBody>
      </p:sp>
      <p:sp>
        <p:nvSpPr>
          <p:cNvPr id="21" name="Text Placeholder 20">
            <a:extLst>
              <a:ext uri="{FF2B5EF4-FFF2-40B4-BE49-F238E27FC236}">
                <a16:creationId xmlns:a16="http://schemas.microsoft.com/office/drawing/2014/main" id="{88A805B1-FD6A-3E0E-954D-B577FE24FB12}"/>
              </a:ext>
            </a:extLst>
          </p:cNvPr>
          <p:cNvSpPr>
            <a:spLocks noGrp="1"/>
          </p:cNvSpPr>
          <p:nvPr>
            <p:ph type="body" sz="quarter" idx="14"/>
          </p:nvPr>
        </p:nvSpPr>
        <p:spPr>
          <a:xfrm>
            <a:off x="1327627" y="1509321"/>
            <a:ext cx="3330336" cy="334800"/>
          </a:xfrm>
        </p:spPr>
        <p:txBody>
          <a:bodyPr/>
          <a:lstStyle/>
          <a:p>
            <a:r>
              <a:rPr lang="en-US"/>
              <a:t>Split Billing Software</a:t>
            </a:r>
          </a:p>
        </p:txBody>
      </p:sp>
      <p:pic>
        <p:nvPicPr>
          <p:cNvPr id="1026" name="Picture 2">
            <a:extLst>
              <a:ext uri="{FF2B5EF4-FFF2-40B4-BE49-F238E27FC236}">
                <a16:creationId xmlns:a16="http://schemas.microsoft.com/office/drawing/2014/main" id="{147E5C15-8AF1-15EA-D32E-B2CC84E54C43}"/>
              </a:ext>
            </a:extLst>
          </p:cNvPr>
          <p:cNvPicPr>
            <a:picLocks noGrp="1" noChangeAspect="1" noChangeArrowheads="1"/>
          </p:cNvPicPr>
          <p:nvPr>
            <p:ph type="pic" sz="quarter" idx="24"/>
          </p:nvPr>
        </p:nvPicPr>
        <p:blipFill>
          <a:blip r:embed="rId4" cstate="screen">
            <a:extLst>
              <a:ext uri="{28A0092B-C50C-407E-A947-70E740481C1C}">
                <a14:useLocalDpi xmlns:a14="http://schemas.microsoft.com/office/drawing/2010/main"/>
              </a:ext>
            </a:extLst>
          </a:blip>
          <a:srcRect t="9609" b="960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FED2785-B8A8-F39C-50F7-A07BF2FD3485}"/>
              </a:ext>
            </a:extLst>
          </p:cNvPr>
          <p:cNvSpPr>
            <a:spLocks noGrp="1"/>
          </p:cNvSpPr>
          <p:nvPr>
            <p:ph sz="quarter" idx="15"/>
          </p:nvPr>
        </p:nvSpPr>
        <p:spPr>
          <a:xfrm>
            <a:off x="1327628" y="2037144"/>
            <a:ext cx="3330336" cy="991172"/>
          </a:xfrm>
        </p:spPr>
        <p:txBody>
          <a:bodyPr/>
          <a:lstStyle/>
          <a:p>
            <a:r>
              <a:rPr lang="en-US"/>
              <a:t>Data feed review</a:t>
            </a:r>
          </a:p>
          <a:p>
            <a:r>
              <a:rPr lang="en-US"/>
              <a:t>Accumulator &amp; utilization review</a:t>
            </a:r>
          </a:p>
          <a:p>
            <a:r>
              <a:rPr lang="en-US"/>
              <a:t>Routine monitoring practices</a:t>
            </a:r>
          </a:p>
          <a:p>
            <a:pPr marL="0" indent="0">
              <a:buNone/>
            </a:pPr>
            <a:endParaRPr lang="en-US"/>
          </a:p>
        </p:txBody>
      </p:sp>
      <p:sp>
        <p:nvSpPr>
          <p:cNvPr id="9" name="Text Placeholder 20">
            <a:extLst>
              <a:ext uri="{FF2B5EF4-FFF2-40B4-BE49-F238E27FC236}">
                <a16:creationId xmlns:a16="http://schemas.microsoft.com/office/drawing/2014/main" id="{6920581C-79AF-A7FA-DCAF-2859E2F5BC71}"/>
              </a:ext>
            </a:extLst>
          </p:cNvPr>
          <p:cNvSpPr txBox="1">
            <a:spLocks/>
          </p:cNvSpPr>
          <p:nvPr/>
        </p:nvSpPr>
        <p:spPr>
          <a:xfrm>
            <a:off x="1327626" y="3494885"/>
            <a:ext cx="3861061" cy="3348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Third Party Administrators (TPAs)</a:t>
            </a:r>
          </a:p>
        </p:txBody>
      </p:sp>
      <p:sp>
        <p:nvSpPr>
          <p:cNvPr id="10" name="Content Placeholder 4">
            <a:extLst>
              <a:ext uri="{FF2B5EF4-FFF2-40B4-BE49-F238E27FC236}">
                <a16:creationId xmlns:a16="http://schemas.microsoft.com/office/drawing/2014/main" id="{AC335D6D-E005-437B-5D95-18A644FF188D}"/>
              </a:ext>
            </a:extLst>
          </p:cNvPr>
          <p:cNvSpPr txBox="1">
            <a:spLocks/>
          </p:cNvSpPr>
          <p:nvPr/>
        </p:nvSpPr>
        <p:spPr>
          <a:xfrm>
            <a:off x="1327628" y="4022708"/>
            <a:ext cx="3330336" cy="991172"/>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Review data feeds</a:t>
            </a:r>
          </a:p>
          <a:p>
            <a:r>
              <a:rPr lang="en-US"/>
              <a:t>Review settings: qualification, locations, providers, exclusions, etc.</a:t>
            </a:r>
          </a:p>
          <a:p>
            <a:r>
              <a:rPr lang="en-US"/>
              <a:t>Contract alignment &amp; performance</a:t>
            </a:r>
          </a:p>
        </p:txBody>
      </p:sp>
      <p:pic>
        <p:nvPicPr>
          <p:cNvPr id="17" name="Picture 16">
            <a:extLst>
              <a:ext uri="{FF2B5EF4-FFF2-40B4-BE49-F238E27FC236}">
                <a16:creationId xmlns:a16="http://schemas.microsoft.com/office/drawing/2014/main" id="{5AD37962-CB1F-1FCA-4121-2DD7701595AA}"/>
              </a:ext>
            </a:extLst>
          </p:cNvPr>
          <p:cNvPicPr>
            <a:picLocks noChangeAspect="1"/>
          </p:cNvPicPr>
          <p:nvPr>
            <p:custDataLst>
              <p:tags r:id="rId1"/>
            </p:custDataLst>
          </p:nvPr>
        </p:nvPicPr>
        <p:blipFill>
          <a:blip r:embed="rId5"/>
          <a:stretch>
            <a:fillRect/>
          </a:stretch>
        </p:blipFill>
        <p:spPr>
          <a:xfrm>
            <a:off x="300038" y="3545593"/>
            <a:ext cx="603730" cy="533295"/>
          </a:xfrm>
          <a:prstGeom prst="rect">
            <a:avLst/>
          </a:prstGeom>
        </p:spPr>
      </p:pic>
      <p:pic>
        <p:nvPicPr>
          <p:cNvPr id="23" name="Picture 22">
            <a:extLst>
              <a:ext uri="{FF2B5EF4-FFF2-40B4-BE49-F238E27FC236}">
                <a16:creationId xmlns:a16="http://schemas.microsoft.com/office/drawing/2014/main" id="{A5517E17-4C6E-C76D-C065-55F8CB893F13}"/>
              </a:ext>
            </a:extLst>
          </p:cNvPr>
          <p:cNvPicPr>
            <a:picLocks noChangeAspect="1"/>
          </p:cNvPicPr>
          <p:nvPr>
            <p:custDataLst>
              <p:tags r:id="rId2"/>
            </p:custDataLst>
          </p:nvPr>
        </p:nvPicPr>
        <p:blipFill>
          <a:blip r:embed="rId6"/>
          <a:stretch>
            <a:fillRect/>
          </a:stretch>
        </p:blipFill>
        <p:spPr>
          <a:xfrm>
            <a:off x="300037" y="1509321"/>
            <a:ext cx="603730" cy="690630"/>
          </a:xfrm>
          <a:prstGeom prst="rect">
            <a:avLst/>
          </a:prstGeom>
        </p:spPr>
      </p:pic>
    </p:spTree>
    <p:extLst>
      <p:ext uri="{BB962C8B-B14F-4D97-AF65-F5344CB8AC3E}">
        <p14:creationId xmlns:p14="http://schemas.microsoft.com/office/powerpoint/2010/main" val="21173585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856181-2A15-65D4-0AE3-B7143445D659}"/>
              </a:ext>
            </a:extLst>
          </p:cNvPr>
          <p:cNvSpPr>
            <a:spLocks noGrp="1"/>
          </p:cNvSpPr>
          <p:nvPr>
            <p:ph type="title"/>
          </p:nvPr>
        </p:nvSpPr>
        <p:spPr>
          <a:xfrm>
            <a:off x="655200" y="2314800"/>
            <a:ext cx="4852800" cy="360000"/>
          </a:xfrm>
        </p:spPr>
        <p:txBody>
          <a:bodyPr/>
          <a:lstStyle/>
          <a:p>
            <a:r>
              <a:rPr lang="en-US"/>
              <a:t>Manufacturer Barriers</a:t>
            </a:r>
            <a:endParaRPr lang="en-US" noProof="0"/>
          </a:p>
        </p:txBody>
      </p:sp>
      <p:sp>
        <p:nvSpPr>
          <p:cNvPr id="8" name="Text Placeholder 7">
            <a:extLst>
              <a:ext uri="{FF2B5EF4-FFF2-40B4-BE49-F238E27FC236}">
                <a16:creationId xmlns:a16="http://schemas.microsoft.com/office/drawing/2014/main" id="{A261A6F6-DF8F-FEDC-4E63-5E41701F51F8}"/>
              </a:ext>
            </a:extLst>
          </p:cNvPr>
          <p:cNvSpPr>
            <a:spLocks noGrp="1"/>
          </p:cNvSpPr>
          <p:nvPr>
            <p:ph type="body" sz="quarter" idx="11"/>
          </p:nvPr>
        </p:nvSpPr>
        <p:spPr>
          <a:xfrm>
            <a:off x="655200" y="1270800"/>
            <a:ext cx="1800000" cy="900000"/>
          </a:xfrm>
        </p:spPr>
        <p:txBody>
          <a:bodyPr/>
          <a:lstStyle/>
          <a:p>
            <a:r>
              <a:rPr lang="en-US" noProof="0"/>
              <a:t>04</a:t>
            </a:r>
          </a:p>
        </p:txBody>
      </p:sp>
      <p:pic>
        <p:nvPicPr>
          <p:cNvPr id="18" name="Picture Placeholder 17" descr="A syringe injecting a needle into a vial&#10;&#10;Description automatically generated">
            <a:extLst>
              <a:ext uri="{FF2B5EF4-FFF2-40B4-BE49-F238E27FC236}">
                <a16:creationId xmlns:a16="http://schemas.microsoft.com/office/drawing/2014/main" id="{195F2039-D1FE-CC6C-7541-1A3B5DC46848}"/>
              </a:ext>
            </a:extLst>
          </p:cNvPr>
          <p:cNvPicPr>
            <a:picLocks noGrp="1" noChangeAspect="1"/>
          </p:cNvPicPr>
          <p:nvPr>
            <p:ph type="pic" sz="quarter" idx="21"/>
            <p:custDataLst>
              <p:tags r:id="rId1"/>
            </p:custDataLst>
          </p:nvPr>
        </p:nvPicPr>
        <p:blipFill rotWithShape="1">
          <a:blip r:embed="rId3">
            <a:extLst>
              <a:ext uri="{28A0092B-C50C-407E-A947-70E740481C1C}">
                <a14:useLocalDpi xmlns:a14="http://schemas.microsoft.com/office/drawing/2010/main" val="0"/>
              </a:ext>
            </a:extLst>
          </a:blip>
          <a:srcRect l="29713" r="5349"/>
          <a:stretch/>
        </p:blipFill>
        <p:spPr>
          <a:xfrm>
            <a:off x="5511800" y="0"/>
            <a:ext cx="6680200" cy="6858000"/>
          </a:xfrm>
        </p:spPr>
      </p:pic>
    </p:spTree>
    <p:extLst>
      <p:ext uri="{BB962C8B-B14F-4D97-AF65-F5344CB8AC3E}">
        <p14:creationId xmlns:p14="http://schemas.microsoft.com/office/powerpoint/2010/main" val="15298366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B871-182A-8971-CED3-F8796531B442}"/>
              </a:ext>
            </a:extLst>
          </p:cNvPr>
          <p:cNvSpPr>
            <a:spLocks noGrp="1"/>
          </p:cNvSpPr>
          <p:nvPr>
            <p:ph type="title"/>
          </p:nvPr>
        </p:nvSpPr>
        <p:spPr/>
        <p:txBody>
          <a:bodyPr/>
          <a:lstStyle/>
          <a:p>
            <a:r>
              <a:rPr lang="en-US"/>
              <a:t>Contract Pharmacy</a:t>
            </a:r>
          </a:p>
        </p:txBody>
      </p:sp>
      <p:sp>
        <p:nvSpPr>
          <p:cNvPr id="3" name="Text Placeholder 2">
            <a:extLst>
              <a:ext uri="{FF2B5EF4-FFF2-40B4-BE49-F238E27FC236}">
                <a16:creationId xmlns:a16="http://schemas.microsoft.com/office/drawing/2014/main" id="{382F17B8-BC14-F6FB-04B0-C9E6B56759D2}"/>
              </a:ext>
            </a:extLst>
          </p:cNvPr>
          <p:cNvSpPr>
            <a:spLocks noGrp="1"/>
          </p:cNvSpPr>
          <p:nvPr>
            <p:ph type="body" sz="quarter" idx="13"/>
          </p:nvPr>
        </p:nvSpPr>
        <p:spPr/>
        <p:txBody>
          <a:bodyPr/>
          <a:lstStyle/>
          <a:p>
            <a:r>
              <a:rPr lang="en-US"/>
              <a:t>Addressing Manufacturer Restrictions</a:t>
            </a:r>
          </a:p>
        </p:txBody>
      </p:sp>
      <p:sp>
        <p:nvSpPr>
          <p:cNvPr id="4" name="Text Placeholder 3">
            <a:extLst>
              <a:ext uri="{FF2B5EF4-FFF2-40B4-BE49-F238E27FC236}">
                <a16:creationId xmlns:a16="http://schemas.microsoft.com/office/drawing/2014/main" id="{30345649-1CC6-DBE7-1D71-282EBB676389}"/>
              </a:ext>
            </a:extLst>
          </p:cNvPr>
          <p:cNvSpPr>
            <a:spLocks noGrp="1"/>
          </p:cNvSpPr>
          <p:nvPr>
            <p:ph type="body" sz="quarter" idx="23"/>
          </p:nvPr>
        </p:nvSpPr>
        <p:spPr>
          <a:xfrm>
            <a:off x="305999" y="1430100"/>
            <a:ext cx="5531275" cy="720000"/>
          </a:xfrm>
        </p:spPr>
        <p:txBody>
          <a:bodyPr/>
          <a:lstStyle/>
          <a:p>
            <a:r>
              <a:rPr lang="en-US">
                <a:solidFill>
                  <a:schemeClr val="tx2"/>
                </a:solidFill>
              </a:rPr>
              <a:t>Since September 2020, manufacturers have taken steps to unlawfully block and limit access to 340B savings. Hospitals lost $1.1B in the 340B savings from only five manufacturers in 2021.  </a:t>
            </a:r>
          </a:p>
          <a:p>
            <a:endParaRPr lang="en-US">
              <a:solidFill>
                <a:schemeClr val="tx2"/>
              </a:solidFill>
            </a:endParaRPr>
          </a:p>
          <a:p>
            <a:endParaRPr lang="en-US">
              <a:solidFill>
                <a:schemeClr val="tx2"/>
              </a:solidFill>
            </a:endParaRPr>
          </a:p>
        </p:txBody>
      </p:sp>
      <p:sp>
        <p:nvSpPr>
          <p:cNvPr id="7" name="Text Placeholder 6">
            <a:extLst>
              <a:ext uri="{FF2B5EF4-FFF2-40B4-BE49-F238E27FC236}">
                <a16:creationId xmlns:a16="http://schemas.microsoft.com/office/drawing/2014/main" id="{4EFB5CBF-AD01-FADE-25C3-A0CD4090AD21}"/>
              </a:ext>
            </a:extLst>
          </p:cNvPr>
          <p:cNvSpPr>
            <a:spLocks noGrp="1"/>
          </p:cNvSpPr>
          <p:nvPr>
            <p:ph type="body" sz="quarter" idx="25"/>
          </p:nvPr>
        </p:nvSpPr>
        <p:spPr>
          <a:xfrm>
            <a:off x="306000" y="3073322"/>
            <a:ext cx="2682000" cy="702000"/>
          </a:xfrm>
        </p:spPr>
        <p:txBody>
          <a:bodyPr/>
          <a:lstStyle/>
          <a:p>
            <a:r>
              <a:rPr lang="en-US"/>
              <a:t>75%</a:t>
            </a:r>
          </a:p>
        </p:txBody>
      </p:sp>
      <p:sp>
        <p:nvSpPr>
          <p:cNvPr id="8" name="Text Placeholder 7">
            <a:extLst>
              <a:ext uri="{FF2B5EF4-FFF2-40B4-BE49-F238E27FC236}">
                <a16:creationId xmlns:a16="http://schemas.microsoft.com/office/drawing/2014/main" id="{C6314A3F-9C9B-3880-6ACA-4CE09CD42E62}"/>
              </a:ext>
            </a:extLst>
          </p:cNvPr>
          <p:cNvSpPr>
            <a:spLocks noGrp="1"/>
          </p:cNvSpPr>
          <p:nvPr>
            <p:ph type="body" sz="quarter" idx="26"/>
          </p:nvPr>
        </p:nvSpPr>
        <p:spPr>
          <a:xfrm>
            <a:off x="306000" y="3775322"/>
            <a:ext cx="2682000" cy="702000"/>
          </a:xfrm>
        </p:spPr>
        <p:txBody>
          <a:bodyPr/>
          <a:lstStyle/>
          <a:p>
            <a:r>
              <a:rPr lang="en-US"/>
              <a:t>of hospitals </a:t>
            </a:r>
            <a:br>
              <a:rPr lang="en-US"/>
            </a:br>
            <a:r>
              <a:rPr lang="en-US"/>
              <a:t>making cuts</a:t>
            </a:r>
          </a:p>
        </p:txBody>
      </p:sp>
      <p:sp>
        <p:nvSpPr>
          <p:cNvPr id="9" name="Text Placeholder 8">
            <a:extLst>
              <a:ext uri="{FF2B5EF4-FFF2-40B4-BE49-F238E27FC236}">
                <a16:creationId xmlns:a16="http://schemas.microsoft.com/office/drawing/2014/main" id="{B5987422-D138-B55C-53CA-9A8CEAC695DB}"/>
              </a:ext>
            </a:extLst>
          </p:cNvPr>
          <p:cNvSpPr>
            <a:spLocks noGrp="1"/>
          </p:cNvSpPr>
          <p:nvPr>
            <p:ph type="body" sz="quarter" idx="27"/>
          </p:nvPr>
        </p:nvSpPr>
        <p:spPr>
          <a:xfrm>
            <a:off x="3272397" y="3073322"/>
            <a:ext cx="2682000" cy="702000"/>
          </a:xfrm>
        </p:spPr>
        <p:txBody>
          <a:bodyPr/>
          <a:lstStyle/>
          <a:p>
            <a:r>
              <a:rPr lang="en-US"/>
              <a:t>33%</a:t>
            </a:r>
          </a:p>
        </p:txBody>
      </p:sp>
      <p:sp>
        <p:nvSpPr>
          <p:cNvPr id="10" name="Text Placeholder 9">
            <a:extLst>
              <a:ext uri="{FF2B5EF4-FFF2-40B4-BE49-F238E27FC236}">
                <a16:creationId xmlns:a16="http://schemas.microsoft.com/office/drawing/2014/main" id="{46992752-7CCF-A62A-E3D1-402F241A1D47}"/>
              </a:ext>
            </a:extLst>
          </p:cNvPr>
          <p:cNvSpPr>
            <a:spLocks noGrp="1"/>
          </p:cNvSpPr>
          <p:nvPr>
            <p:ph type="body" sz="quarter" idx="28"/>
          </p:nvPr>
        </p:nvSpPr>
        <p:spPr>
          <a:xfrm>
            <a:off x="3272397" y="3775322"/>
            <a:ext cx="2682000" cy="702000"/>
          </a:xfrm>
        </p:spPr>
        <p:txBody>
          <a:bodyPr/>
          <a:lstStyle/>
          <a:p>
            <a:r>
              <a:rPr lang="en-US"/>
              <a:t>of hospitals at </a:t>
            </a:r>
            <a:br>
              <a:rPr lang="en-US"/>
            </a:br>
            <a:r>
              <a:rPr lang="en-US"/>
              <a:t>risk of closure</a:t>
            </a:r>
          </a:p>
        </p:txBody>
      </p:sp>
      <p:sp>
        <p:nvSpPr>
          <p:cNvPr id="12" name="Text Placeholder 11">
            <a:extLst>
              <a:ext uri="{FF2B5EF4-FFF2-40B4-BE49-F238E27FC236}">
                <a16:creationId xmlns:a16="http://schemas.microsoft.com/office/drawing/2014/main" id="{8D10F040-6685-0B44-C8A7-199CF4A46681}"/>
              </a:ext>
            </a:extLst>
          </p:cNvPr>
          <p:cNvSpPr>
            <a:spLocks noGrp="1"/>
          </p:cNvSpPr>
          <p:nvPr>
            <p:ph type="body" sz="quarter" idx="30"/>
          </p:nvPr>
        </p:nvSpPr>
        <p:spPr/>
        <p:txBody>
          <a:bodyPr/>
          <a:lstStyle/>
          <a:p>
            <a:r>
              <a:rPr lang="en-US"/>
              <a:t>39%</a:t>
            </a:r>
          </a:p>
        </p:txBody>
      </p:sp>
      <p:sp>
        <p:nvSpPr>
          <p:cNvPr id="13" name="Text Placeholder 12">
            <a:extLst>
              <a:ext uri="{FF2B5EF4-FFF2-40B4-BE49-F238E27FC236}">
                <a16:creationId xmlns:a16="http://schemas.microsoft.com/office/drawing/2014/main" id="{566CABDF-A6DE-AAEC-E8E9-746BBFCA888F}"/>
              </a:ext>
            </a:extLst>
          </p:cNvPr>
          <p:cNvSpPr>
            <a:spLocks noGrp="1"/>
          </p:cNvSpPr>
          <p:nvPr>
            <p:ph type="body" sz="quarter" idx="31"/>
          </p:nvPr>
        </p:nvSpPr>
        <p:spPr/>
        <p:txBody>
          <a:bodyPr/>
          <a:lstStyle/>
          <a:p>
            <a:r>
              <a:rPr lang="en-US"/>
              <a:t>average reduction in </a:t>
            </a:r>
            <a:br>
              <a:rPr lang="en-US"/>
            </a:br>
            <a:r>
              <a:rPr lang="en-US"/>
              <a:t>contract pharmacy </a:t>
            </a:r>
            <a:br>
              <a:rPr lang="en-US"/>
            </a:br>
            <a:r>
              <a:rPr lang="en-US"/>
              <a:t>benefit (CAH) </a:t>
            </a:r>
          </a:p>
        </p:txBody>
      </p:sp>
      <p:sp>
        <p:nvSpPr>
          <p:cNvPr id="14" name="Text Placeholder 13">
            <a:extLst>
              <a:ext uri="{FF2B5EF4-FFF2-40B4-BE49-F238E27FC236}">
                <a16:creationId xmlns:a16="http://schemas.microsoft.com/office/drawing/2014/main" id="{1B1960A6-BF6B-1E7B-B57C-F0B881252425}"/>
              </a:ext>
            </a:extLst>
          </p:cNvPr>
          <p:cNvSpPr>
            <a:spLocks noGrp="1"/>
          </p:cNvSpPr>
          <p:nvPr>
            <p:ph type="body" sz="quarter" idx="32"/>
          </p:nvPr>
        </p:nvSpPr>
        <p:spPr/>
        <p:txBody>
          <a:bodyPr/>
          <a:lstStyle/>
          <a:p>
            <a:r>
              <a:rPr lang="en-US"/>
              <a:t>23%</a:t>
            </a:r>
          </a:p>
        </p:txBody>
      </p:sp>
      <p:sp>
        <p:nvSpPr>
          <p:cNvPr id="15" name="Text Placeholder 14">
            <a:extLst>
              <a:ext uri="{FF2B5EF4-FFF2-40B4-BE49-F238E27FC236}">
                <a16:creationId xmlns:a16="http://schemas.microsoft.com/office/drawing/2014/main" id="{5FF45C01-113A-57D5-5A24-95C2E843D7AE}"/>
              </a:ext>
            </a:extLst>
          </p:cNvPr>
          <p:cNvSpPr>
            <a:spLocks noGrp="1"/>
          </p:cNvSpPr>
          <p:nvPr>
            <p:ph type="body" sz="quarter" idx="33"/>
          </p:nvPr>
        </p:nvSpPr>
        <p:spPr/>
        <p:txBody>
          <a:bodyPr/>
          <a:lstStyle/>
          <a:p>
            <a:r>
              <a:rPr lang="en-US"/>
              <a:t>average reduction in </a:t>
            </a:r>
            <a:br>
              <a:rPr lang="en-US"/>
            </a:br>
            <a:r>
              <a:rPr lang="en-US"/>
              <a:t>contract pharmacy benefit (DSH/RRC/SCH)</a:t>
            </a:r>
          </a:p>
        </p:txBody>
      </p:sp>
      <p:sp>
        <p:nvSpPr>
          <p:cNvPr id="17" name="Slide Number Placeholder 16">
            <a:extLst>
              <a:ext uri="{FF2B5EF4-FFF2-40B4-BE49-F238E27FC236}">
                <a16:creationId xmlns:a16="http://schemas.microsoft.com/office/drawing/2014/main" id="{6F154BFE-E74E-E7D8-6903-A7FB84B3AC86}"/>
              </a:ext>
            </a:extLst>
          </p:cNvPr>
          <p:cNvSpPr>
            <a:spLocks noGrp="1"/>
          </p:cNvSpPr>
          <p:nvPr>
            <p:ph type="sldNum" sz="quarter" idx="4"/>
          </p:nvPr>
        </p:nvSpPr>
        <p:spPr/>
        <p:txBody>
          <a:bodyPr/>
          <a:lstStyle/>
          <a:p>
            <a:fld id="{721C06D9-4617-44B0-8711-1EF1C439A609}" type="slidenum">
              <a:rPr lang="en-US" noProof="0" smtClean="0"/>
              <a:pPr/>
              <a:t>27</a:t>
            </a:fld>
            <a:endParaRPr lang="en-US" noProof="0"/>
          </a:p>
        </p:txBody>
      </p:sp>
      <p:sp>
        <p:nvSpPr>
          <p:cNvPr id="22" name="TextBox 21">
            <a:extLst>
              <a:ext uri="{FF2B5EF4-FFF2-40B4-BE49-F238E27FC236}">
                <a16:creationId xmlns:a16="http://schemas.microsoft.com/office/drawing/2014/main" id="{8B07DB92-82D6-B35E-AF49-D2BC2EDC8AD1}"/>
              </a:ext>
            </a:extLst>
          </p:cNvPr>
          <p:cNvSpPr txBox="1"/>
          <p:nvPr/>
        </p:nvSpPr>
        <p:spPr>
          <a:xfrm>
            <a:off x="750037" y="6438654"/>
            <a:ext cx="1513840" cy="215444"/>
          </a:xfrm>
          <a:prstGeom prst="rect">
            <a:avLst/>
          </a:prstGeom>
          <a:noFill/>
          <a:ln>
            <a:noFill/>
          </a:ln>
        </p:spPr>
        <p:txBody>
          <a:bodyPr wrap="square" rtlCol="0">
            <a:spAutoFit/>
          </a:bodyPr>
          <a:lstStyle/>
          <a:p>
            <a:pPr algn="l"/>
            <a:r>
              <a:rPr lang="en-US" sz="800">
                <a:latin typeface="Arial" panose="020B0604020202020204" pitchFamily="34" charset="0"/>
                <a:cs typeface="Arial" panose="020B0604020202020204" pitchFamily="34" charset="0"/>
              </a:rPr>
              <a:t>Source: 340B Health</a:t>
            </a:r>
          </a:p>
        </p:txBody>
      </p:sp>
      <p:pic>
        <p:nvPicPr>
          <p:cNvPr id="31" name="Picture Placeholder 30" descr="Close-up of a hundred dollar bill&#10;&#10;Description automatically generated">
            <a:extLst>
              <a:ext uri="{FF2B5EF4-FFF2-40B4-BE49-F238E27FC236}">
                <a16:creationId xmlns:a16="http://schemas.microsoft.com/office/drawing/2014/main" id="{9B0010D0-BDDD-7FB6-A72A-7C7055A91FDA}"/>
              </a:ext>
            </a:extLst>
          </p:cNvPr>
          <p:cNvPicPr>
            <a:picLocks noGrp="1" noChangeAspect="1"/>
          </p:cNvPicPr>
          <p:nvPr>
            <p:ph type="pic" sz="quarter" idx="24"/>
            <p:custDataLst>
              <p:tags r:id="rId1"/>
            </p:custDataLst>
          </p:nvPr>
        </p:nvPicPr>
        <p:blipFill>
          <a:blip r:embed="rId3">
            <a:extLst>
              <a:ext uri="{28A0092B-C50C-407E-A947-70E740481C1C}">
                <a14:useLocalDpi xmlns:a14="http://schemas.microsoft.com/office/drawing/2010/main" val="0"/>
              </a:ext>
            </a:extLst>
          </a:blip>
          <a:srcRect l="16648" r="16648"/>
          <a:stretch>
            <a:fillRect/>
          </a:stretch>
        </p:blipFill>
        <p:spPr/>
      </p:pic>
    </p:spTree>
    <p:extLst>
      <p:ext uri="{BB962C8B-B14F-4D97-AF65-F5344CB8AC3E}">
        <p14:creationId xmlns:p14="http://schemas.microsoft.com/office/powerpoint/2010/main" val="38561410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38BA-50BB-94BD-319E-62816671C090}"/>
              </a:ext>
            </a:extLst>
          </p:cNvPr>
          <p:cNvSpPr>
            <a:spLocks noGrp="1"/>
          </p:cNvSpPr>
          <p:nvPr>
            <p:ph type="title"/>
          </p:nvPr>
        </p:nvSpPr>
        <p:spPr/>
        <p:txBody>
          <a:bodyPr/>
          <a:lstStyle/>
          <a:p>
            <a:r>
              <a:rPr lang="en-US"/>
              <a:t>Contract Pharmacy</a:t>
            </a:r>
          </a:p>
        </p:txBody>
      </p:sp>
      <p:sp>
        <p:nvSpPr>
          <p:cNvPr id="3" name="Slide Number Placeholder 2">
            <a:extLst>
              <a:ext uri="{FF2B5EF4-FFF2-40B4-BE49-F238E27FC236}">
                <a16:creationId xmlns:a16="http://schemas.microsoft.com/office/drawing/2014/main" id="{FA2BE60F-F65A-9996-DFA6-ABBD6C1F2FC4}"/>
              </a:ext>
            </a:extLst>
          </p:cNvPr>
          <p:cNvSpPr>
            <a:spLocks noGrp="1"/>
          </p:cNvSpPr>
          <p:nvPr>
            <p:ph type="sldNum" sz="quarter" idx="12"/>
          </p:nvPr>
        </p:nvSpPr>
        <p:spPr/>
        <p:txBody>
          <a:bodyPr/>
          <a:lstStyle/>
          <a:p>
            <a:fld id="{721C06D9-4617-44B0-8711-1EF1C439A609}" type="slidenum">
              <a:rPr lang="en-US" noProof="0" smtClean="0"/>
              <a:pPr/>
              <a:t>28</a:t>
            </a:fld>
            <a:endParaRPr lang="en-US" noProof="0"/>
          </a:p>
        </p:txBody>
      </p:sp>
      <p:sp>
        <p:nvSpPr>
          <p:cNvPr id="4" name="Text Placeholder 3">
            <a:extLst>
              <a:ext uri="{FF2B5EF4-FFF2-40B4-BE49-F238E27FC236}">
                <a16:creationId xmlns:a16="http://schemas.microsoft.com/office/drawing/2014/main" id="{709B722B-9FEA-87DA-6259-7FF9C4DDCFCC}"/>
              </a:ext>
            </a:extLst>
          </p:cNvPr>
          <p:cNvSpPr>
            <a:spLocks noGrp="1"/>
          </p:cNvSpPr>
          <p:nvPr>
            <p:ph type="body" sz="quarter" idx="13"/>
          </p:nvPr>
        </p:nvSpPr>
        <p:spPr/>
        <p:txBody>
          <a:bodyPr/>
          <a:lstStyle/>
          <a:p>
            <a:r>
              <a:rPr lang="en-US"/>
              <a:t>Addressing Manufacturer Restrictions</a:t>
            </a:r>
          </a:p>
        </p:txBody>
      </p:sp>
      <p:sp>
        <p:nvSpPr>
          <p:cNvPr id="6" name="Text Placeholder 5">
            <a:extLst>
              <a:ext uri="{FF2B5EF4-FFF2-40B4-BE49-F238E27FC236}">
                <a16:creationId xmlns:a16="http://schemas.microsoft.com/office/drawing/2014/main" id="{724A37C4-6413-EBBC-590B-A35B1114E3AE}"/>
              </a:ext>
            </a:extLst>
          </p:cNvPr>
          <p:cNvSpPr>
            <a:spLocks noGrp="1"/>
          </p:cNvSpPr>
          <p:nvPr>
            <p:ph type="body" sz="quarter" idx="14"/>
          </p:nvPr>
        </p:nvSpPr>
        <p:spPr>
          <a:xfrm>
            <a:off x="305998" y="1260000"/>
            <a:ext cx="5648399" cy="334800"/>
          </a:xfrm>
        </p:spPr>
        <p:txBody>
          <a:bodyPr/>
          <a:lstStyle/>
          <a:p>
            <a:r>
              <a:rPr lang="en-US"/>
              <a:t>Goal: Improve 340B transparency</a:t>
            </a:r>
          </a:p>
          <a:p>
            <a:endParaRPr lang="en-US"/>
          </a:p>
        </p:txBody>
      </p:sp>
      <p:sp>
        <p:nvSpPr>
          <p:cNvPr id="7" name="Content Placeholder 6">
            <a:extLst>
              <a:ext uri="{FF2B5EF4-FFF2-40B4-BE49-F238E27FC236}">
                <a16:creationId xmlns:a16="http://schemas.microsoft.com/office/drawing/2014/main" id="{EFD647D3-D9DD-C4C4-6CBB-364C823C73E0}"/>
              </a:ext>
            </a:extLst>
          </p:cNvPr>
          <p:cNvSpPr>
            <a:spLocks noGrp="1"/>
          </p:cNvSpPr>
          <p:nvPr>
            <p:ph sz="quarter" idx="15"/>
          </p:nvPr>
        </p:nvSpPr>
        <p:spPr>
          <a:xfrm>
            <a:off x="305999" y="1692000"/>
            <a:ext cx="5648399" cy="3357950"/>
          </a:xfrm>
        </p:spPr>
        <p:txBody>
          <a:bodyPr/>
          <a:lstStyle/>
          <a:p>
            <a:r>
              <a:rPr lang="en-US" sz="1800"/>
              <a:t>Owned by Second Sight Solutions</a:t>
            </a:r>
          </a:p>
          <a:p>
            <a:r>
              <a:rPr lang="en-US" sz="1800"/>
              <a:t>Purported to help the prevention of duplicate discounts</a:t>
            </a:r>
          </a:p>
          <a:p>
            <a:r>
              <a:rPr lang="en-US" sz="1800"/>
              <a:t>Claims data is requested for all payors</a:t>
            </a:r>
          </a:p>
          <a:p>
            <a:r>
              <a:rPr lang="en-US" sz="1800"/>
              <a:t>Works best if protections exist against discriminatory reimbursement practices</a:t>
            </a:r>
          </a:p>
          <a:p>
            <a:r>
              <a:rPr lang="en-US" sz="1800"/>
              <a:t>The manufacturer’s view of duplicate discounts is different than that of a CE…</a:t>
            </a:r>
          </a:p>
          <a:p>
            <a:endParaRPr lang="en-US" sz="1800"/>
          </a:p>
          <a:p>
            <a:endParaRPr lang="en-US" sz="1800"/>
          </a:p>
        </p:txBody>
      </p:sp>
      <p:pic>
        <p:nvPicPr>
          <p:cNvPr id="10" name="Picture Placeholder 9" descr="A magnifying glass looking at the ocean&#10;&#10;Description automatically generated">
            <a:extLst>
              <a:ext uri="{FF2B5EF4-FFF2-40B4-BE49-F238E27FC236}">
                <a16:creationId xmlns:a16="http://schemas.microsoft.com/office/drawing/2014/main" id="{7DA0FD32-C2E7-B566-CD2B-4F35E2493B82}"/>
              </a:ext>
            </a:extLst>
          </p:cNvPr>
          <p:cNvPicPr>
            <a:picLocks noGrp="1" noChangeAspect="1"/>
          </p:cNvPicPr>
          <p:nvPr>
            <p:ph type="pic" sz="quarter" idx="24"/>
            <p:custDataLst>
              <p:tags r:id="rId1"/>
            </p:custDataLst>
          </p:nvPr>
        </p:nvPicPr>
        <p:blipFill>
          <a:blip r:embed="rId3">
            <a:extLst>
              <a:ext uri="{28A0092B-C50C-407E-A947-70E740481C1C}">
                <a14:useLocalDpi xmlns:a14="http://schemas.microsoft.com/office/drawing/2010/main" val="0"/>
              </a:ext>
            </a:extLst>
          </a:blip>
          <a:srcRect l="9851" r="9851"/>
          <a:stretch>
            <a:fillRect/>
          </a:stretch>
        </p:blipFill>
        <p:spPr/>
      </p:pic>
    </p:spTree>
    <p:extLst>
      <p:ext uri="{BB962C8B-B14F-4D97-AF65-F5344CB8AC3E}">
        <p14:creationId xmlns:p14="http://schemas.microsoft.com/office/powerpoint/2010/main" val="237687237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B726F85-A8E6-FC5E-CE37-422694CBD23A}"/>
              </a:ext>
            </a:extLst>
          </p:cNvPr>
          <p:cNvSpPr/>
          <p:nvPr/>
        </p:nvSpPr>
        <p:spPr>
          <a:xfrm>
            <a:off x="0" y="1784890"/>
            <a:ext cx="12192000" cy="35132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602FE-A32D-5EED-FC5A-9F77551D4B82}"/>
              </a:ext>
            </a:extLst>
          </p:cNvPr>
          <p:cNvSpPr>
            <a:spLocks noGrp="1"/>
          </p:cNvSpPr>
          <p:nvPr>
            <p:ph type="title"/>
          </p:nvPr>
        </p:nvSpPr>
        <p:spPr/>
        <p:txBody>
          <a:bodyPr/>
          <a:lstStyle/>
          <a:p>
            <a:r>
              <a:rPr lang="en-US"/>
              <a:t>Legal Action</a:t>
            </a:r>
          </a:p>
        </p:txBody>
      </p:sp>
      <p:sp>
        <p:nvSpPr>
          <p:cNvPr id="4" name="Text Placeholder 3">
            <a:extLst>
              <a:ext uri="{FF2B5EF4-FFF2-40B4-BE49-F238E27FC236}">
                <a16:creationId xmlns:a16="http://schemas.microsoft.com/office/drawing/2014/main" id="{4CEFBE79-1ADC-FBCC-A5E5-E69D4FF6587C}"/>
              </a:ext>
            </a:extLst>
          </p:cNvPr>
          <p:cNvSpPr>
            <a:spLocks noGrp="1"/>
          </p:cNvSpPr>
          <p:nvPr>
            <p:ph type="body" sz="quarter" idx="14"/>
          </p:nvPr>
        </p:nvSpPr>
        <p:spPr>
          <a:xfrm>
            <a:off x="305999" y="2227563"/>
            <a:ext cx="3668400" cy="334800"/>
          </a:xfrm>
        </p:spPr>
        <p:txBody>
          <a:bodyPr/>
          <a:lstStyle/>
          <a:p>
            <a:r>
              <a:rPr lang="en-US"/>
              <a:t>District Courts</a:t>
            </a:r>
          </a:p>
          <a:p>
            <a:endParaRPr lang="en-US"/>
          </a:p>
        </p:txBody>
      </p:sp>
      <p:sp>
        <p:nvSpPr>
          <p:cNvPr id="9" name="Content Placeholder 8">
            <a:extLst>
              <a:ext uri="{FF2B5EF4-FFF2-40B4-BE49-F238E27FC236}">
                <a16:creationId xmlns:a16="http://schemas.microsoft.com/office/drawing/2014/main" id="{95DC3CA9-D0AA-DFB2-3E70-449169424803}"/>
              </a:ext>
            </a:extLst>
          </p:cNvPr>
          <p:cNvSpPr>
            <a:spLocks noGrp="1"/>
          </p:cNvSpPr>
          <p:nvPr>
            <p:ph sz="quarter" idx="22"/>
          </p:nvPr>
        </p:nvSpPr>
        <p:spPr>
          <a:xfrm>
            <a:off x="8223564" y="2966483"/>
            <a:ext cx="3668400" cy="2062717"/>
          </a:xfrm>
        </p:spPr>
        <p:txBody>
          <a:bodyPr/>
          <a:lstStyle/>
          <a:p>
            <a:r>
              <a:rPr lang="en-US" sz="1800"/>
              <a:t>May end up in Supreme Court if Appeals issue diverging opinions</a:t>
            </a:r>
          </a:p>
          <a:p>
            <a:pPr lvl="1"/>
            <a:r>
              <a:rPr lang="en-US" sz="1800"/>
              <a:t>2 courts sided with manufacturers</a:t>
            </a:r>
          </a:p>
          <a:p>
            <a:pPr lvl="1"/>
            <a:r>
              <a:rPr lang="en-US" sz="1800"/>
              <a:t>1 case pending</a:t>
            </a:r>
          </a:p>
          <a:p>
            <a:endParaRPr lang="en-US" sz="1800"/>
          </a:p>
        </p:txBody>
      </p:sp>
      <p:sp>
        <p:nvSpPr>
          <p:cNvPr id="5" name="Content Placeholder 4">
            <a:extLst>
              <a:ext uri="{FF2B5EF4-FFF2-40B4-BE49-F238E27FC236}">
                <a16:creationId xmlns:a16="http://schemas.microsoft.com/office/drawing/2014/main" id="{F824CE87-476F-784E-0ECD-839931639265}"/>
              </a:ext>
            </a:extLst>
          </p:cNvPr>
          <p:cNvSpPr>
            <a:spLocks noGrp="1"/>
          </p:cNvSpPr>
          <p:nvPr>
            <p:ph sz="quarter" idx="15"/>
          </p:nvPr>
        </p:nvSpPr>
        <p:spPr>
          <a:xfrm>
            <a:off x="306000" y="2966483"/>
            <a:ext cx="3668400" cy="2062717"/>
          </a:xfrm>
        </p:spPr>
        <p:txBody>
          <a:bodyPr/>
          <a:lstStyle/>
          <a:p>
            <a:r>
              <a:rPr lang="en-US" sz="1800"/>
              <a:t>3 lawsuits across the districts</a:t>
            </a:r>
          </a:p>
          <a:p>
            <a:r>
              <a:rPr lang="en-US" sz="1800"/>
              <a:t>2 sided with manufacturers, </a:t>
            </a:r>
            <a:br>
              <a:rPr lang="en-US" sz="1800"/>
            </a:br>
            <a:r>
              <a:rPr lang="en-US" sz="1800"/>
              <a:t>1 with covered entities</a:t>
            </a:r>
          </a:p>
          <a:p>
            <a:r>
              <a:rPr lang="en-US" sz="1800"/>
              <a:t>All have been appealed</a:t>
            </a:r>
          </a:p>
          <a:p>
            <a:pPr marL="0" indent="0">
              <a:buNone/>
            </a:pPr>
            <a:endParaRPr lang="en-US" sz="1800"/>
          </a:p>
        </p:txBody>
      </p:sp>
      <p:sp>
        <p:nvSpPr>
          <p:cNvPr id="6" name="Text Placeholder 5">
            <a:extLst>
              <a:ext uri="{FF2B5EF4-FFF2-40B4-BE49-F238E27FC236}">
                <a16:creationId xmlns:a16="http://schemas.microsoft.com/office/drawing/2014/main" id="{D76E0C09-28DC-3219-47AB-BE78260DDCF4}"/>
              </a:ext>
            </a:extLst>
          </p:cNvPr>
          <p:cNvSpPr>
            <a:spLocks noGrp="1"/>
          </p:cNvSpPr>
          <p:nvPr>
            <p:ph type="body" sz="quarter" idx="16"/>
          </p:nvPr>
        </p:nvSpPr>
        <p:spPr>
          <a:xfrm>
            <a:off x="4264781" y="2227563"/>
            <a:ext cx="3668400" cy="334800"/>
          </a:xfrm>
        </p:spPr>
        <p:txBody>
          <a:bodyPr/>
          <a:lstStyle/>
          <a:p>
            <a:r>
              <a:rPr lang="en-US"/>
              <a:t>Court of Appeals</a:t>
            </a:r>
          </a:p>
          <a:p>
            <a:endParaRPr lang="en-US"/>
          </a:p>
        </p:txBody>
      </p:sp>
      <p:sp>
        <p:nvSpPr>
          <p:cNvPr id="10" name="Slide Number Placeholder 9">
            <a:extLst>
              <a:ext uri="{FF2B5EF4-FFF2-40B4-BE49-F238E27FC236}">
                <a16:creationId xmlns:a16="http://schemas.microsoft.com/office/drawing/2014/main" id="{18E5F49F-A165-CA8B-E4F2-D1867A5AA2E0}"/>
              </a:ext>
            </a:extLst>
          </p:cNvPr>
          <p:cNvSpPr>
            <a:spLocks noGrp="1"/>
          </p:cNvSpPr>
          <p:nvPr>
            <p:ph type="sldNum" sz="quarter" idx="4"/>
          </p:nvPr>
        </p:nvSpPr>
        <p:spPr/>
        <p:txBody>
          <a:bodyPr/>
          <a:lstStyle/>
          <a:p>
            <a:fld id="{721C06D9-4617-44B0-8711-1EF1C439A609}" type="slidenum">
              <a:rPr lang="en-US" noProof="0" smtClean="0"/>
              <a:pPr/>
              <a:t>29</a:t>
            </a:fld>
            <a:endParaRPr lang="en-US" noProof="0"/>
          </a:p>
        </p:txBody>
      </p:sp>
      <p:sp>
        <p:nvSpPr>
          <p:cNvPr id="7" name="Content Placeholder 6">
            <a:extLst>
              <a:ext uri="{FF2B5EF4-FFF2-40B4-BE49-F238E27FC236}">
                <a16:creationId xmlns:a16="http://schemas.microsoft.com/office/drawing/2014/main" id="{934F915C-71F7-1C11-A1BF-1797D8E0F34B}"/>
              </a:ext>
            </a:extLst>
          </p:cNvPr>
          <p:cNvSpPr>
            <a:spLocks noGrp="1"/>
          </p:cNvSpPr>
          <p:nvPr>
            <p:ph sz="quarter" idx="17"/>
          </p:nvPr>
        </p:nvSpPr>
        <p:spPr>
          <a:xfrm>
            <a:off x="4264782" y="2966483"/>
            <a:ext cx="3251400" cy="2062717"/>
          </a:xfrm>
        </p:spPr>
        <p:txBody>
          <a:bodyPr/>
          <a:lstStyle/>
          <a:p>
            <a:r>
              <a:rPr lang="en-US" sz="1800"/>
              <a:t>Novartis/United Therapeutics v. HHS in District of Columbia</a:t>
            </a:r>
          </a:p>
          <a:p>
            <a:r>
              <a:rPr lang="en-US" sz="1800"/>
              <a:t>Eli Lilly v. HHS in 7</a:t>
            </a:r>
            <a:r>
              <a:rPr lang="en-US" sz="1800" baseline="30000"/>
              <a:t>th</a:t>
            </a:r>
            <a:r>
              <a:rPr lang="en-US" sz="1800"/>
              <a:t> Circuit</a:t>
            </a:r>
          </a:p>
          <a:p>
            <a:r>
              <a:rPr lang="en-US" sz="1800"/>
              <a:t>Sanofi/Novo Nordisk/AstraZeneca v. </a:t>
            </a:r>
            <a:br>
              <a:rPr lang="en-US" sz="1800"/>
            </a:br>
            <a:r>
              <a:rPr lang="en-US" sz="1800"/>
              <a:t>HHS in 3rd Circuit</a:t>
            </a:r>
          </a:p>
        </p:txBody>
      </p:sp>
      <p:sp>
        <p:nvSpPr>
          <p:cNvPr id="8" name="Text Placeholder 7">
            <a:extLst>
              <a:ext uri="{FF2B5EF4-FFF2-40B4-BE49-F238E27FC236}">
                <a16:creationId xmlns:a16="http://schemas.microsoft.com/office/drawing/2014/main" id="{F4D0C3A7-9004-6366-CEBA-FA001CE344E4}"/>
              </a:ext>
            </a:extLst>
          </p:cNvPr>
          <p:cNvSpPr>
            <a:spLocks noGrp="1"/>
          </p:cNvSpPr>
          <p:nvPr>
            <p:ph type="body" sz="quarter" idx="21"/>
          </p:nvPr>
        </p:nvSpPr>
        <p:spPr>
          <a:xfrm>
            <a:off x="8223563" y="2227563"/>
            <a:ext cx="3668400" cy="334800"/>
          </a:xfrm>
        </p:spPr>
        <p:txBody>
          <a:bodyPr/>
          <a:lstStyle/>
          <a:p>
            <a:r>
              <a:rPr lang="en-US"/>
              <a:t>Supreme Court</a:t>
            </a:r>
          </a:p>
          <a:p>
            <a:endParaRPr lang="en-US"/>
          </a:p>
        </p:txBody>
      </p:sp>
      <p:grpSp>
        <p:nvGrpSpPr>
          <p:cNvPr id="32" name="Group 31">
            <a:extLst>
              <a:ext uri="{FF2B5EF4-FFF2-40B4-BE49-F238E27FC236}">
                <a16:creationId xmlns:a16="http://schemas.microsoft.com/office/drawing/2014/main" id="{E7A506B5-92E6-91B7-2126-A06D9F5A0187}"/>
              </a:ext>
            </a:extLst>
          </p:cNvPr>
          <p:cNvGrpSpPr/>
          <p:nvPr/>
        </p:nvGrpSpPr>
        <p:grpSpPr>
          <a:xfrm>
            <a:off x="3847782" y="2227563"/>
            <a:ext cx="4065672" cy="2631515"/>
            <a:chOff x="3699163" y="2168050"/>
            <a:chExt cx="4065672" cy="1182568"/>
          </a:xfrm>
        </p:grpSpPr>
        <p:cxnSp>
          <p:nvCxnSpPr>
            <p:cNvPr id="33" name="Straight Connector 32">
              <a:extLst>
                <a:ext uri="{FF2B5EF4-FFF2-40B4-BE49-F238E27FC236}">
                  <a16:creationId xmlns:a16="http://schemas.microsoft.com/office/drawing/2014/main" id="{22BCD87F-215C-5114-9F7D-F7B6661E6A2F}"/>
                </a:ext>
              </a:extLst>
            </p:cNvPr>
            <p:cNvCxnSpPr/>
            <p:nvPr/>
          </p:nvCxnSpPr>
          <p:spPr>
            <a:xfrm>
              <a:off x="3699163" y="2168050"/>
              <a:ext cx="0" cy="11825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BEFF2C-52C5-5F3E-9C25-EE7BCE6EC54C}"/>
                </a:ext>
              </a:extLst>
            </p:cNvPr>
            <p:cNvCxnSpPr/>
            <p:nvPr/>
          </p:nvCxnSpPr>
          <p:spPr>
            <a:xfrm>
              <a:off x="7764835" y="2168050"/>
              <a:ext cx="0" cy="11825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57144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856181-2A15-65D4-0AE3-B7143445D659}"/>
              </a:ext>
            </a:extLst>
          </p:cNvPr>
          <p:cNvSpPr>
            <a:spLocks noGrp="1"/>
          </p:cNvSpPr>
          <p:nvPr>
            <p:ph type="title"/>
          </p:nvPr>
        </p:nvSpPr>
        <p:spPr>
          <a:xfrm>
            <a:off x="655200" y="2314800"/>
            <a:ext cx="4852800" cy="360000"/>
          </a:xfrm>
        </p:spPr>
        <p:txBody>
          <a:bodyPr/>
          <a:lstStyle/>
          <a:p>
            <a:r>
              <a:rPr lang="en-US" noProof="0"/>
              <a:t>Provider-Based Overview</a:t>
            </a:r>
          </a:p>
        </p:txBody>
      </p:sp>
      <p:sp>
        <p:nvSpPr>
          <p:cNvPr id="8" name="Text Placeholder 7">
            <a:extLst>
              <a:ext uri="{FF2B5EF4-FFF2-40B4-BE49-F238E27FC236}">
                <a16:creationId xmlns:a16="http://schemas.microsoft.com/office/drawing/2014/main" id="{A261A6F6-DF8F-FEDC-4E63-5E41701F51F8}"/>
              </a:ext>
            </a:extLst>
          </p:cNvPr>
          <p:cNvSpPr>
            <a:spLocks noGrp="1"/>
          </p:cNvSpPr>
          <p:nvPr>
            <p:ph type="body" sz="quarter" idx="11"/>
          </p:nvPr>
        </p:nvSpPr>
        <p:spPr>
          <a:xfrm>
            <a:off x="655200" y="1270800"/>
            <a:ext cx="1800000" cy="900000"/>
          </a:xfrm>
        </p:spPr>
        <p:txBody>
          <a:bodyPr/>
          <a:lstStyle/>
          <a:p>
            <a:r>
              <a:rPr lang="en-US" noProof="0"/>
              <a:t>01</a:t>
            </a:r>
          </a:p>
        </p:txBody>
      </p:sp>
      <p:pic>
        <p:nvPicPr>
          <p:cNvPr id="13" name="Picture Placeholder 12" descr="A group of people in blue uniforms&#10;&#10;Description automatically generated">
            <a:extLst>
              <a:ext uri="{FF2B5EF4-FFF2-40B4-BE49-F238E27FC236}">
                <a16:creationId xmlns:a16="http://schemas.microsoft.com/office/drawing/2014/main" id="{FDB6CCFD-B0B0-92B7-1421-86611B13689D}"/>
              </a:ext>
            </a:extLst>
          </p:cNvPr>
          <p:cNvPicPr>
            <a:picLocks noGrp="1" noChangeAspect="1"/>
          </p:cNvPicPr>
          <p:nvPr>
            <p:ph type="pic" sz="quarter" idx="21"/>
            <p:custDataLst>
              <p:tags r:id="rId1"/>
            </p:custDataLst>
          </p:nvPr>
        </p:nvPicPr>
        <p:blipFill rotWithShape="1">
          <a:blip r:embed="rId3">
            <a:extLst>
              <a:ext uri="{28A0092B-C50C-407E-A947-70E740481C1C}">
                <a14:useLocalDpi xmlns:a14="http://schemas.microsoft.com/office/drawing/2010/main" val="0"/>
              </a:ext>
            </a:extLst>
          </a:blip>
          <a:srcRect l="32299" r="7633"/>
          <a:stretch/>
        </p:blipFill>
        <p:spPr>
          <a:xfrm>
            <a:off x="5511800" y="0"/>
            <a:ext cx="6680200" cy="6858000"/>
          </a:xfrm>
        </p:spPr>
      </p:pic>
    </p:spTree>
    <p:extLst>
      <p:ext uri="{BB962C8B-B14F-4D97-AF65-F5344CB8AC3E}">
        <p14:creationId xmlns:p14="http://schemas.microsoft.com/office/powerpoint/2010/main" val="6758485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38BA-50BB-94BD-319E-62816671C090}"/>
              </a:ext>
            </a:extLst>
          </p:cNvPr>
          <p:cNvSpPr>
            <a:spLocks noGrp="1"/>
          </p:cNvSpPr>
          <p:nvPr>
            <p:ph type="title"/>
          </p:nvPr>
        </p:nvSpPr>
        <p:spPr/>
        <p:txBody>
          <a:bodyPr/>
          <a:lstStyle/>
          <a:p>
            <a:r>
              <a:rPr lang="en-US" dirty="0"/>
              <a:t>Johnson &amp; Johnson</a:t>
            </a:r>
          </a:p>
        </p:txBody>
      </p:sp>
      <p:sp>
        <p:nvSpPr>
          <p:cNvPr id="3" name="Slide Number Placeholder 2">
            <a:extLst>
              <a:ext uri="{FF2B5EF4-FFF2-40B4-BE49-F238E27FC236}">
                <a16:creationId xmlns:a16="http://schemas.microsoft.com/office/drawing/2014/main" id="{FA2BE60F-F65A-9996-DFA6-ABBD6C1F2FC4}"/>
              </a:ext>
            </a:extLst>
          </p:cNvPr>
          <p:cNvSpPr>
            <a:spLocks noGrp="1"/>
          </p:cNvSpPr>
          <p:nvPr>
            <p:ph type="sldNum" sz="quarter" idx="12"/>
          </p:nvPr>
        </p:nvSpPr>
        <p:spPr/>
        <p:txBody>
          <a:bodyPr/>
          <a:lstStyle/>
          <a:p>
            <a:fld id="{721C06D9-4617-44B0-8711-1EF1C439A609}" type="slidenum">
              <a:rPr lang="en-US" noProof="0" smtClean="0"/>
              <a:pPr/>
              <a:t>30</a:t>
            </a:fld>
            <a:endParaRPr lang="en-US" noProof="0"/>
          </a:p>
        </p:txBody>
      </p:sp>
      <p:sp>
        <p:nvSpPr>
          <p:cNvPr id="4" name="Text Placeholder 3">
            <a:extLst>
              <a:ext uri="{FF2B5EF4-FFF2-40B4-BE49-F238E27FC236}">
                <a16:creationId xmlns:a16="http://schemas.microsoft.com/office/drawing/2014/main" id="{709B722B-9FEA-87DA-6259-7FF9C4DDCFCC}"/>
              </a:ext>
            </a:extLst>
          </p:cNvPr>
          <p:cNvSpPr>
            <a:spLocks noGrp="1"/>
          </p:cNvSpPr>
          <p:nvPr>
            <p:ph type="body" sz="quarter" idx="13"/>
          </p:nvPr>
        </p:nvSpPr>
        <p:spPr/>
        <p:txBody>
          <a:bodyPr/>
          <a:lstStyle/>
          <a:p>
            <a:r>
              <a:rPr lang="en-US" dirty="0"/>
              <a:t>Rebate Model</a:t>
            </a:r>
          </a:p>
        </p:txBody>
      </p:sp>
      <p:sp>
        <p:nvSpPr>
          <p:cNvPr id="7" name="Content Placeholder 6">
            <a:extLst>
              <a:ext uri="{FF2B5EF4-FFF2-40B4-BE49-F238E27FC236}">
                <a16:creationId xmlns:a16="http://schemas.microsoft.com/office/drawing/2014/main" id="{EFD647D3-D9DD-C4C4-6CBB-364C823C73E0}"/>
              </a:ext>
            </a:extLst>
          </p:cNvPr>
          <p:cNvSpPr>
            <a:spLocks noGrp="1"/>
          </p:cNvSpPr>
          <p:nvPr>
            <p:ph sz="quarter" idx="15"/>
          </p:nvPr>
        </p:nvSpPr>
        <p:spPr>
          <a:xfrm>
            <a:off x="305999" y="1692000"/>
            <a:ext cx="7276238" cy="3357950"/>
          </a:xfrm>
        </p:spPr>
        <p:txBody>
          <a:bodyPr/>
          <a:lstStyle/>
          <a:p>
            <a:r>
              <a:rPr lang="en-US" sz="1800" dirty="0"/>
              <a:t>JNJ sent letters to covered entities on August 28, 2024</a:t>
            </a:r>
          </a:p>
          <a:p>
            <a:r>
              <a:rPr lang="en-US" sz="1800" dirty="0"/>
              <a:t>HRSA strongly opposes</a:t>
            </a:r>
          </a:p>
          <a:p>
            <a:r>
              <a:rPr lang="en-US" sz="1800" dirty="0"/>
              <a:t>HHS sent letter to JNJ on September 17, 2024</a:t>
            </a:r>
          </a:p>
          <a:p>
            <a:pPr lvl="1"/>
            <a:r>
              <a:rPr lang="en-US" sz="1800" dirty="0"/>
              <a:t>Civil Monetary Penalties</a:t>
            </a:r>
          </a:p>
          <a:p>
            <a:pPr lvl="1"/>
            <a:r>
              <a:rPr lang="en-US" sz="1800" dirty="0"/>
              <a:t>Termination from Federal Health Insurance Programs</a:t>
            </a:r>
          </a:p>
          <a:p>
            <a:pPr lvl="1"/>
            <a:r>
              <a:rPr lang="en-US" sz="1800" dirty="0"/>
              <a:t>JNJ responds and states, “…they will constructively engage with HRSA on the 340B program to identify solutions that will help modernize the program for more sustainable future…”</a:t>
            </a:r>
          </a:p>
          <a:p>
            <a:r>
              <a:rPr lang="en-US" sz="1800" dirty="0"/>
              <a:t>Lawsuits</a:t>
            </a:r>
          </a:p>
          <a:p>
            <a:r>
              <a:rPr lang="en-US" sz="1800" dirty="0" err="1"/>
              <a:t>Kalderos</a:t>
            </a:r>
            <a:r>
              <a:rPr lang="en-US" sz="1800"/>
              <a:t> case</a:t>
            </a:r>
            <a:endParaRPr lang="en-US" sz="1800" dirty="0"/>
          </a:p>
          <a:p>
            <a:r>
              <a:rPr lang="en-US" sz="1800" dirty="0"/>
              <a:t>Other manufacturers?</a:t>
            </a:r>
          </a:p>
          <a:p>
            <a:endParaRPr lang="en-US" sz="1800" dirty="0"/>
          </a:p>
        </p:txBody>
      </p:sp>
    </p:spTree>
    <p:extLst>
      <p:ext uri="{BB962C8B-B14F-4D97-AF65-F5344CB8AC3E}">
        <p14:creationId xmlns:p14="http://schemas.microsoft.com/office/powerpoint/2010/main" val="38496957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702C-3D9B-83D4-2023-2D4397317DE0}"/>
              </a:ext>
            </a:extLst>
          </p:cNvPr>
          <p:cNvSpPr>
            <a:spLocks noGrp="1"/>
          </p:cNvSpPr>
          <p:nvPr>
            <p:ph type="title"/>
          </p:nvPr>
        </p:nvSpPr>
        <p:spPr/>
        <p:txBody>
          <a:bodyPr/>
          <a:lstStyle/>
          <a:p>
            <a:r>
              <a:rPr lang="en-US"/>
              <a:t>Legislative Update</a:t>
            </a:r>
          </a:p>
        </p:txBody>
      </p:sp>
      <p:sp>
        <p:nvSpPr>
          <p:cNvPr id="3" name="Text Placeholder 2">
            <a:extLst>
              <a:ext uri="{FF2B5EF4-FFF2-40B4-BE49-F238E27FC236}">
                <a16:creationId xmlns:a16="http://schemas.microsoft.com/office/drawing/2014/main" id="{E366C88E-36AB-80E3-0920-F917A811E4CB}"/>
              </a:ext>
            </a:extLst>
          </p:cNvPr>
          <p:cNvSpPr>
            <a:spLocks noGrp="1"/>
          </p:cNvSpPr>
          <p:nvPr>
            <p:ph type="body" sz="quarter" idx="13"/>
          </p:nvPr>
        </p:nvSpPr>
        <p:spPr/>
        <p:txBody>
          <a:bodyPr/>
          <a:lstStyle/>
          <a:p>
            <a:r>
              <a:rPr lang="en-US"/>
              <a:t>Addressing Manufacturer Restrictions</a:t>
            </a:r>
          </a:p>
        </p:txBody>
      </p:sp>
      <p:sp>
        <p:nvSpPr>
          <p:cNvPr id="7" name="Slide Number Placeholder 6">
            <a:extLst>
              <a:ext uri="{FF2B5EF4-FFF2-40B4-BE49-F238E27FC236}">
                <a16:creationId xmlns:a16="http://schemas.microsoft.com/office/drawing/2014/main" id="{A428294A-3545-96E4-5CF4-73E948A1DEAE}"/>
              </a:ext>
            </a:extLst>
          </p:cNvPr>
          <p:cNvSpPr>
            <a:spLocks noGrp="1"/>
          </p:cNvSpPr>
          <p:nvPr>
            <p:ph type="sldNum" sz="quarter" idx="4"/>
          </p:nvPr>
        </p:nvSpPr>
        <p:spPr/>
        <p:txBody>
          <a:bodyPr/>
          <a:lstStyle/>
          <a:p>
            <a:fld id="{721C06D9-4617-44B0-8711-1EF1C439A609}" type="slidenum">
              <a:rPr lang="en-US" noProof="0" smtClean="0"/>
              <a:pPr/>
              <a:t>31</a:t>
            </a:fld>
            <a:endParaRPr lang="en-US" noProof="0"/>
          </a:p>
        </p:txBody>
      </p:sp>
      <p:pic>
        <p:nvPicPr>
          <p:cNvPr id="12" name="Picture 11">
            <a:extLst>
              <a:ext uri="{FF2B5EF4-FFF2-40B4-BE49-F238E27FC236}">
                <a16:creationId xmlns:a16="http://schemas.microsoft.com/office/drawing/2014/main" id="{09EE7510-4F76-2B82-199E-165DA58D4EAA}"/>
              </a:ext>
            </a:extLst>
          </p:cNvPr>
          <p:cNvPicPr>
            <a:picLocks noChangeAspect="1"/>
          </p:cNvPicPr>
          <p:nvPr>
            <p:custDataLst>
              <p:tags r:id="rId1"/>
            </p:custDataLst>
          </p:nvPr>
        </p:nvPicPr>
        <p:blipFill rotWithShape="1">
          <a:blip r:embed="rId7"/>
          <a:srcRect b="39959"/>
          <a:stretch/>
        </p:blipFill>
        <p:spPr>
          <a:xfrm>
            <a:off x="146149" y="1360875"/>
            <a:ext cx="7646894" cy="563585"/>
          </a:xfrm>
          <a:prstGeom prst="rect">
            <a:avLst/>
          </a:prstGeom>
        </p:spPr>
      </p:pic>
      <p:sp>
        <p:nvSpPr>
          <p:cNvPr id="13" name="TextBox 12">
            <a:extLst>
              <a:ext uri="{FF2B5EF4-FFF2-40B4-BE49-F238E27FC236}">
                <a16:creationId xmlns:a16="http://schemas.microsoft.com/office/drawing/2014/main" id="{E0C2A5B4-06B9-0344-3367-A31726849FEC}"/>
              </a:ext>
            </a:extLst>
          </p:cNvPr>
          <p:cNvSpPr txBox="1"/>
          <p:nvPr/>
        </p:nvSpPr>
        <p:spPr>
          <a:xfrm>
            <a:off x="750037" y="6445226"/>
            <a:ext cx="2020057" cy="215444"/>
          </a:xfrm>
          <a:prstGeom prst="rect">
            <a:avLst/>
          </a:prstGeom>
          <a:noFill/>
        </p:spPr>
        <p:txBody>
          <a:bodyPr wrap="square" rtlCol="0">
            <a:spAutoFit/>
          </a:bodyPr>
          <a:lstStyle/>
          <a:p>
            <a:r>
              <a:rPr lang="en-US" sz="800"/>
              <a:t>Image Source: 340B Report</a:t>
            </a:r>
          </a:p>
        </p:txBody>
      </p:sp>
      <p:pic>
        <p:nvPicPr>
          <p:cNvPr id="10" name="Picture 9">
            <a:extLst>
              <a:ext uri="{FF2B5EF4-FFF2-40B4-BE49-F238E27FC236}">
                <a16:creationId xmlns:a16="http://schemas.microsoft.com/office/drawing/2014/main" id="{0F966D8F-F7CD-0CBE-B0E3-7BA02C901372}"/>
              </a:ext>
            </a:extLst>
          </p:cNvPr>
          <p:cNvPicPr>
            <a:picLocks noChangeAspect="1"/>
          </p:cNvPicPr>
          <p:nvPr>
            <p:custDataLst>
              <p:tags r:id="rId2"/>
            </p:custDataLst>
          </p:nvPr>
        </p:nvPicPr>
        <p:blipFill rotWithShape="1">
          <a:blip r:embed="rId8" cstate="screen">
            <a:extLst>
              <a:ext uri="{28A0092B-C50C-407E-A947-70E740481C1C}">
                <a14:useLocalDpi xmlns:a14="http://schemas.microsoft.com/office/drawing/2010/main"/>
              </a:ext>
            </a:extLst>
          </a:blip>
          <a:srcRect/>
          <a:stretch/>
        </p:blipFill>
        <p:spPr>
          <a:xfrm>
            <a:off x="3074056" y="2193254"/>
            <a:ext cx="6043888" cy="4150223"/>
          </a:xfrm>
          <a:prstGeom prst="rect">
            <a:avLst/>
          </a:prstGeom>
        </p:spPr>
      </p:pic>
      <p:grpSp>
        <p:nvGrpSpPr>
          <p:cNvPr id="11" name="Group 10">
            <a:extLst>
              <a:ext uri="{FF2B5EF4-FFF2-40B4-BE49-F238E27FC236}">
                <a16:creationId xmlns:a16="http://schemas.microsoft.com/office/drawing/2014/main" id="{DA95F95D-923D-343F-FA8B-5372182010FC}"/>
              </a:ext>
            </a:extLst>
          </p:cNvPr>
          <p:cNvGrpSpPr/>
          <p:nvPr/>
        </p:nvGrpSpPr>
        <p:grpSpPr>
          <a:xfrm>
            <a:off x="300037" y="2422799"/>
            <a:ext cx="2142174" cy="1165287"/>
            <a:chOff x="146149" y="3119838"/>
            <a:chExt cx="2142174" cy="1165287"/>
          </a:xfrm>
        </p:grpSpPr>
        <p:pic>
          <p:nvPicPr>
            <p:cNvPr id="6" name="Picture 5">
              <a:extLst>
                <a:ext uri="{FF2B5EF4-FFF2-40B4-BE49-F238E27FC236}">
                  <a16:creationId xmlns:a16="http://schemas.microsoft.com/office/drawing/2014/main" id="{92AF53B6-E2DD-9FCF-B18F-8678DD1C1AEE}"/>
                </a:ext>
              </a:extLst>
            </p:cNvPr>
            <p:cNvPicPr>
              <a:picLocks noChangeAspect="1"/>
            </p:cNvPicPr>
            <p:nvPr>
              <p:custDataLst>
                <p:tags r:id="rId3"/>
              </p:custDataLst>
            </p:nvPr>
          </p:nvPicPr>
          <p:blipFill rotWithShape="1">
            <a:blip r:embed="rId7"/>
            <a:srcRect t="67064" r="86218"/>
            <a:stretch/>
          </p:blipFill>
          <p:spPr>
            <a:xfrm>
              <a:off x="146149" y="3119838"/>
              <a:ext cx="1053888" cy="309162"/>
            </a:xfrm>
            <a:prstGeom prst="rect">
              <a:avLst/>
            </a:prstGeom>
          </p:spPr>
        </p:pic>
        <p:pic>
          <p:nvPicPr>
            <p:cNvPr id="8" name="Picture 7">
              <a:extLst>
                <a:ext uri="{FF2B5EF4-FFF2-40B4-BE49-F238E27FC236}">
                  <a16:creationId xmlns:a16="http://schemas.microsoft.com/office/drawing/2014/main" id="{ABEF4570-BE2F-9E8F-16CB-847F3B606BFB}"/>
                </a:ext>
              </a:extLst>
            </p:cNvPr>
            <p:cNvPicPr>
              <a:picLocks noChangeAspect="1"/>
            </p:cNvPicPr>
            <p:nvPr>
              <p:custDataLst>
                <p:tags r:id="rId4"/>
              </p:custDataLst>
            </p:nvPr>
          </p:nvPicPr>
          <p:blipFill rotWithShape="1">
            <a:blip r:embed="rId7"/>
            <a:srcRect l="12688" t="67062" r="60755" b="2"/>
            <a:stretch/>
          </p:blipFill>
          <p:spPr>
            <a:xfrm>
              <a:off x="257505" y="3539117"/>
              <a:ext cx="2030818" cy="309163"/>
            </a:xfrm>
            <a:prstGeom prst="rect">
              <a:avLst/>
            </a:prstGeom>
          </p:spPr>
        </p:pic>
        <p:pic>
          <p:nvPicPr>
            <p:cNvPr id="9" name="Picture 8">
              <a:extLst>
                <a:ext uri="{FF2B5EF4-FFF2-40B4-BE49-F238E27FC236}">
                  <a16:creationId xmlns:a16="http://schemas.microsoft.com/office/drawing/2014/main" id="{3C304745-DE0E-8721-95A1-532B0F91AC16}"/>
                </a:ext>
              </a:extLst>
            </p:cNvPr>
            <p:cNvPicPr>
              <a:picLocks noChangeAspect="1"/>
            </p:cNvPicPr>
            <p:nvPr>
              <p:custDataLst>
                <p:tags r:id="rId5"/>
              </p:custDataLst>
            </p:nvPr>
          </p:nvPicPr>
          <p:blipFill rotWithShape="1">
            <a:blip r:embed="rId7"/>
            <a:srcRect l="39107" t="63329" r="46155" b="-709"/>
            <a:stretch/>
          </p:blipFill>
          <p:spPr>
            <a:xfrm>
              <a:off x="289404" y="3934251"/>
              <a:ext cx="1127051" cy="350874"/>
            </a:xfrm>
            <a:prstGeom prst="rect">
              <a:avLst/>
            </a:prstGeom>
          </p:spPr>
        </p:pic>
      </p:grpSp>
    </p:spTree>
    <p:extLst>
      <p:ext uri="{BB962C8B-B14F-4D97-AF65-F5344CB8AC3E}">
        <p14:creationId xmlns:p14="http://schemas.microsoft.com/office/powerpoint/2010/main" val="321807924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856181-2A15-65D4-0AE3-B7143445D659}"/>
              </a:ext>
            </a:extLst>
          </p:cNvPr>
          <p:cNvSpPr>
            <a:spLocks noGrp="1"/>
          </p:cNvSpPr>
          <p:nvPr>
            <p:ph type="title"/>
          </p:nvPr>
        </p:nvSpPr>
        <p:spPr>
          <a:xfrm>
            <a:off x="655200" y="2314800"/>
            <a:ext cx="4852800" cy="360000"/>
          </a:xfrm>
        </p:spPr>
        <p:txBody>
          <a:bodyPr/>
          <a:lstStyle/>
          <a:p>
            <a:r>
              <a:rPr lang="en-US"/>
              <a:t>340B Program Outlook</a:t>
            </a:r>
            <a:endParaRPr lang="en-US" noProof="0"/>
          </a:p>
        </p:txBody>
      </p:sp>
      <p:sp>
        <p:nvSpPr>
          <p:cNvPr id="8" name="Text Placeholder 7">
            <a:extLst>
              <a:ext uri="{FF2B5EF4-FFF2-40B4-BE49-F238E27FC236}">
                <a16:creationId xmlns:a16="http://schemas.microsoft.com/office/drawing/2014/main" id="{A261A6F6-DF8F-FEDC-4E63-5E41701F51F8}"/>
              </a:ext>
            </a:extLst>
          </p:cNvPr>
          <p:cNvSpPr>
            <a:spLocks noGrp="1"/>
          </p:cNvSpPr>
          <p:nvPr>
            <p:ph type="body" sz="quarter" idx="11"/>
          </p:nvPr>
        </p:nvSpPr>
        <p:spPr>
          <a:xfrm>
            <a:off x="655200" y="1270800"/>
            <a:ext cx="1800000" cy="900000"/>
          </a:xfrm>
        </p:spPr>
        <p:txBody>
          <a:bodyPr/>
          <a:lstStyle/>
          <a:p>
            <a:r>
              <a:rPr lang="en-US" noProof="0"/>
              <a:t>0</a:t>
            </a:r>
            <a:r>
              <a:rPr lang="en-US"/>
              <a:t>5</a:t>
            </a:r>
            <a:endParaRPr lang="en-US" noProof="0"/>
          </a:p>
        </p:txBody>
      </p:sp>
      <p:pic>
        <p:nvPicPr>
          <p:cNvPr id="5" name="Picture Placeholder 4" descr="A person holding binoculars&#10;&#10;Description automatically generated">
            <a:extLst>
              <a:ext uri="{FF2B5EF4-FFF2-40B4-BE49-F238E27FC236}">
                <a16:creationId xmlns:a16="http://schemas.microsoft.com/office/drawing/2014/main" id="{08ADD48C-219C-2ABA-D139-3D55FB10ABD8}"/>
              </a:ext>
            </a:extLst>
          </p:cNvPr>
          <p:cNvPicPr>
            <a:picLocks noGrp="1" noChangeAspect="1"/>
          </p:cNvPicPr>
          <p:nvPr>
            <p:ph type="pic" sz="quarter" idx="21"/>
            <p:custDataLst>
              <p:tags r:id="rId1"/>
            </p:custDataLst>
          </p:nvPr>
        </p:nvPicPr>
        <p:blipFill>
          <a:blip r:embed="rId3">
            <a:extLst>
              <a:ext uri="{28A0092B-C50C-407E-A947-70E740481C1C}">
                <a14:useLocalDpi xmlns:a14="http://schemas.microsoft.com/office/drawing/2010/main" val="0"/>
              </a:ext>
            </a:extLst>
          </a:blip>
          <a:srcRect l="17498" r="17498"/>
          <a:stretch>
            <a:fillRect/>
          </a:stretch>
        </p:blipFill>
        <p:spPr/>
      </p:pic>
    </p:spTree>
    <p:extLst>
      <p:ext uri="{BB962C8B-B14F-4D97-AF65-F5344CB8AC3E}">
        <p14:creationId xmlns:p14="http://schemas.microsoft.com/office/powerpoint/2010/main" val="264311800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DFE1-E210-475F-8385-E3D73999F9D2}"/>
              </a:ext>
            </a:extLst>
          </p:cNvPr>
          <p:cNvSpPr>
            <a:spLocks noGrp="1"/>
          </p:cNvSpPr>
          <p:nvPr>
            <p:ph type="title"/>
          </p:nvPr>
        </p:nvSpPr>
        <p:spPr/>
        <p:txBody>
          <a:bodyPr>
            <a:noAutofit/>
          </a:bodyPr>
          <a:lstStyle/>
          <a:p>
            <a:r>
              <a:rPr lang="en-US"/>
              <a:t>OPPS Remedy Timeline</a:t>
            </a:r>
          </a:p>
        </p:txBody>
      </p:sp>
      <p:sp>
        <p:nvSpPr>
          <p:cNvPr id="6" name="Slide Number Placeholder 5">
            <a:extLst>
              <a:ext uri="{FF2B5EF4-FFF2-40B4-BE49-F238E27FC236}">
                <a16:creationId xmlns:a16="http://schemas.microsoft.com/office/drawing/2014/main" id="{A76DBB76-B9A6-C95E-DB6C-1CFAA21595C2}"/>
              </a:ext>
            </a:extLst>
          </p:cNvPr>
          <p:cNvSpPr>
            <a:spLocks noGrp="1"/>
          </p:cNvSpPr>
          <p:nvPr>
            <p:ph type="sldNum" sz="quarter" idx="4"/>
          </p:nvPr>
        </p:nvSpPr>
        <p:spPr/>
        <p:txBody>
          <a:bodyPr/>
          <a:lstStyle/>
          <a:p>
            <a:fld id="{721C06D9-4617-44B0-8711-1EF1C439A609}" type="slidenum">
              <a:rPr lang="en-US" noProof="0" smtClean="0"/>
              <a:pPr/>
              <a:t>33</a:t>
            </a:fld>
            <a:endParaRPr lang="en-US" noProof="0"/>
          </a:p>
        </p:txBody>
      </p:sp>
      <p:grpSp>
        <p:nvGrpSpPr>
          <p:cNvPr id="137" name="Group 136">
            <a:extLst>
              <a:ext uri="{FF2B5EF4-FFF2-40B4-BE49-F238E27FC236}">
                <a16:creationId xmlns:a16="http://schemas.microsoft.com/office/drawing/2014/main" id="{9FC6DDE4-46D5-1644-2AC1-671ABB9B09F9}"/>
              </a:ext>
            </a:extLst>
          </p:cNvPr>
          <p:cNvGrpSpPr/>
          <p:nvPr/>
        </p:nvGrpSpPr>
        <p:grpSpPr>
          <a:xfrm>
            <a:off x="-38093" y="1071494"/>
            <a:ext cx="12063406" cy="4544006"/>
            <a:chOff x="-38093" y="1071494"/>
            <a:chExt cx="12063406" cy="4544006"/>
          </a:xfrm>
        </p:grpSpPr>
        <p:grpSp>
          <p:nvGrpSpPr>
            <p:cNvPr id="111" name="Group 110">
              <a:extLst>
                <a:ext uri="{FF2B5EF4-FFF2-40B4-BE49-F238E27FC236}">
                  <a16:creationId xmlns:a16="http://schemas.microsoft.com/office/drawing/2014/main" id="{0D944BFD-EEBC-76C4-53CE-41DE596DB4BF}"/>
                </a:ext>
              </a:extLst>
            </p:cNvPr>
            <p:cNvGrpSpPr/>
            <p:nvPr/>
          </p:nvGrpSpPr>
          <p:grpSpPr>
            <a:xfrm>
              <a:off x="-38093" y="2100110"/>
              <a:ext cx="12063406" cy="2483126"/>
              <a:chOff x="-38093" y="2296317"/>
              <a:chExt cx="12063406" cy="2483126"/>
            </a:xfrm>
          </p:grpSpPr>
          <p:grpSp>
            <p:nvGrpSpPr>
              <p:cNvPr id="13" name="Group 12">
                <a:extLst>
                  <a:ext uri="{FF2B5EF4-FFF2-40B4-BE49-F238E27FC236}">
                    <a16:creationId xmlns:a16="http://schemas.microsoft.com/office/drawing/2014/main" id="{FFFB4CFA-BA43-B7B7-5629-7B0F7435D21C}"/>
                  </a:ext>
                </a:extLst>
              </p:cNvPr>
              <p:cNvGrpSpPr/>
              <p:nvPr/>
            </p:nvGrpSpPr>
            <p:grpSpPr>
              <a:xfrm>
                <a:off x="-38093" y="2296317"/>
                <a:ext cx="12063406" cy="2483126"/>
                <a:chOff x="-38093" y="2296317"/>
                <a:chExt cx="12063406" cy="2483126"/>
              </a:xfrm>
            </p:grpSpPr>
            <p:grpSp>
              <p:nvGrpSpPr>
                <p:cNvPr id="15" name="Group 14">
                  <a:extLst>
                    <a:ext uri="{FF2B5EF4-FFF2-40B4-BE49-F238E27FC236}">
                      <a16:creationId xmlns:a16="http://schemas.microsoft.com/office/drawing/2014/main" id="{1D6B137A-65C5-621E-B119-FB46B8201A2E}"/>
                    </a:ext>
                  </a:extLst>
                </p:cNvPr>
                <p:cNvGrpSpPr/>
                <p:nvPr/>
              </p:nvGrpSpPr>
              <p:grpSpPr>
                <a:xfrm flipV="1">
                  <a:off x="-38093" y="2296317"/>
                  <a:ext cx="9842704" cy="2122542"/>
                  <a:chOff x="1935833" y="2656901"/>
                  <a:chExt cx="9842704" cy="2122542"/>
                </a:xfrm>
              </p:grpSpPr>
              <p:grpSp>
                <p:nvGrpSpPr>
                  <p:cNvPr id="59" name="Group 58">
                    <a:extLst>
                      <a:ext uri="{FF2B5EF4-FFF2-40B4-BE49-F238E27FC236}">
                        <a16:creationId xmlns:a16="http://schemas.microsoft.com/office/drawing/2014/main" id="{5CC5368A-0EFB-7F62-2D1A-B2CCE2AE8781}"/>
                      </a:ext>
                    </a:extLst>
                  </p:cNvPr>
                  <p:cNvGrpSpPr/>
                  <p:nvPr/>
                </p:nvGrpSpPr>
                <p:grpSpPr>
                  <a:xfrm>
                    <a:off x="5808847" y="2656901"/>
                    <a:ext cx="2108450" cy="2122542"/>
                    <a:chOff x="5808847" y="2656901"/>
                    <a:chExt cx="2108450" cy="2122542"/>
                  </a:xfrm>
                </p:grpSpPr>
                <p:grpSp>
                  <p:nvGrpSpPr>
                    <p:cNvPr id="73" name="Group 72">
                      <a:extLst>
                        <a:ext uri="{FF2B5EF4-FFF2-40B4-BE49-F238E27FC236}">
                          <a16:creationId xmlns:a16="http://schemas.microsoft.com/office/drawing/2014/main" id="{F149011B-44C2-478C-E26C-B7C7515A167C}"/>
                        </a:ext>
                      </a:extLst>
                    </p:cNvPr>
                    <p:cNvGrpSpPr/>
                    <p:nvPr/>
                  </p:nvGrpSpPr>
                  <p:grpSpPr>
                    <a:xfrm rot="16200000">
                      <a:off x="5815309" y="3527416"/>
                      <a:ext cx="1245565" cy="1258490"/>
                      <a:chOff x="0" y="1930548"/>
                      <a:chExt cx="1245565" cy="1258490"/>
                    </a:xfrm>
                  </p:grpSpPr>
                  <p:cxnSp>
                    <p:nvCxnSpPr>
                      <p:cNvPr id="75" name="Straight Connector 74">
                        <a:extLst>
                          <a:ext uri="{FF2B5EF4-FFF2-40B4-BE49-F238E27FC236}">
                            <a16:creationId xmlns:a16="http://schemas.microsoft.com/office/drawing/2014/main" id="{0001A5DC-868A-063E-77F8-340D0BF28239}"/>
                          </a:ext>
                        </a:extLst>
                      </p:cNvPr>
                      <p:cNvCxnSpPr>
                        <a:cxnSpLocks/>
                      </p:cNvCxnSpPr>
                      <p:nvPr/>
                    </p:nvCxnSpPr>
                    <p:spPr>
                      <a:xfrm rot="5400000" flipH="1">
                        <a:off x="1022071" y="2154042"/>
                        <a:ext cx="4469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11EE7C2-AC0B-22E7-74C5-54B7D3FC051A}"/>
                          </a:ext>
                        </a:extLst>
                      </p:cNvPr>
                      <p:cNvCxnSpPr>
                        <a:cxnSpLocks/>
                      </p:cNvCxnSpPr>
                      <p:nvPr/>
                    </p:nvCxnSpPr>
                    <p:spPr>
                      <a:xfrm flipH="1">
                        <a:off x="0" y="3189038"/>
                        <a:ext cx="406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4" name="Arc 73">
                      <a:extLst>
                        <a:ext uri="{FF2B5EF4-FFF2-40B4-BE49-F238E27FC236}">
                          <a16:creationId xmlns:a16="http://schemas.microsoft.com/office/drawing/2014/main" id="{FE0771B7-5894-5BD3-027E-444E692D3224}"/>
                        </a:ext>
                      </a:extLst>
                    </p:cNvPr>
                    <p:cNvSpPr/>
                    <p:nvPr/>
                  </p:nvSpPr>
                  <p:spPr>
                    <a:xfrm rot="10800000">
                      <a:off x="6245787" y="2656901"/>
                      <a:ext cx="1671510" cy="1720635"/>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DDF2F360-EAE1-8FDD-E76B-A0256BEBC898}"/>
                      </a:ext>
                    </a:extLst>
                  </p:cNvPr>
                  <p:cNvGrpSpPr/>
                  <p:nvPr/>
                </p:nvGrpSpPr>
                <p:grpSpPr>
                  <a:xfrm>
                    <a:off x="9670087" y="2656901"/>
                    <a:ext cx="2108450" cy="2122542"/>
                    <a:chOff x="5808847" y="2656901"/>
                    <a:chExt cx="2108450" cy="2122542"/>
                  </a:xfrm>
                </p:grpSpPr>
                <p:grpSp>
                  <p:nvGrpSpPr>
                    <p:cNvPr id="68" name="Group 67">
                      <a:extLst>
                        <a:ext uri="{FF2B5EF4-FFF2-40B4-BE49-F238E27FC236}">
                          <a16:creationId xmlns:a16="http://schemas.microsoft.com/office/drawing/2014/main" id="{380FC31C-B9AF-3617-82A1-599C2C440939}"/>
                        </a:ext>
                      </a:extLst>
                    </p:cNvPr>
                    <p:cNvGrpSpPr/>
                    <p:nvPr/>
                  </p:nvGrpSpPr>
                  <p:grpSpPr>
                    <a:xfrm rot="16200000">
                      <a:off x="5815309" y="3527416"/>
                      <a:ext cx="1245565" cy="1258490"/>
                      <a:chOff x="0" y="1930548"/>
                      <a:chExt cx="1245565" cy="1258490"/>
                    </a:xfrm>
                  </p:grpSpPr>
                  <p:cxnSp>
                    <p:nvCxnSpPr>
                      <p:cNvPr id="70" name="Straight Connector 69">
                        <a:extLst>
                          <a:ext uri="{FF2B5EF4-FFF2-40B4-BE49-F238E27FC236}">
                            <a16:creationId xmlns:a16="http://schemas.microsoft.com/office/drawing/2014/main" id="{6D409FEE-6B94-99F7-9A4A-A39895E788CB}"/>
                          </a:ext>
                        </a:extLst>
                      </p:cNvPr>
                      <p:cNvCxnSpPr>
                        <a:cxnSpLocks/>
                      </p:cNvCxnSpPr>
                      <p:nvPr/>
                    </p:nvCxnSpPr>
                    <p:spPr>
                      <a:xfrm rot="5400000" flipH="1">
                        <a:off x="1022071" y="2154042"/>
                        <a:ext cx="4469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474AB92-1CD4-8ADE-DDB9-5D578AA945EB}"/>
                          </a:ext>
                        </a:extLst>
                      </p:cNvPr>
                      <p:cNvCxnSpPr>
                        <a:cxnSpLocks/>
                      </p:cNvCxnSpPr>
                      <p:nvPr/>
                    </p:nvCxnSpPr>
                    <p:spPr>
                      <a:xfrm flipH="1">
                        <a:off x="0" y="3189038"/>
                        <a:ext cx="406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9" name="Arc 68">
                      <a:extLst>
                        <a:ext uri="{FF2B5EF4-FFF2-40B4-BE49-F238E27FC236}">
                          <a16:creationId xmlns:a16="http://schemas.microsoft.com/office/drawing/2014/main" id="{71FF37F0-8E01-0E31-34DE-B624BD39200A}"/>
                        </a:ext>
                      </a:extLst>
                    </p:cNvPr>
                    <p:cNvSpPr/>
                    <p:nvPr/>
                  </p:nvSpPr>
                  <p:spPr>
                    <a:xfrm rot="10800000">
                      <a:off x="6245787" y="2656901"/>
                      <a:ext cx="1671510" cy="1720635"/>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54CA9D1-98C3-73E4-731B-9FAA3602522D}"/>
                      </a:ext>
                    </a:extLst>
                  </p:cNvPr>
                  <p:cNvGrpSpPr/>
                  <p:nvPr/>
                </p:nvGrpSpPr>
                <p:grpSpPr>
                  <a:xfrm>
                    <a:off x="1935833" y="2656901"/>
                    <a:ext cx="2108450" cy="2122542"/>
                    <a:chOff x="5808847" y="2656901"/>
                    <a:chExt cx="2108450" cy="2122542"/>
                  </a:xfrm>
                </p:grpSpPr>
                <p:grpSp>
                  <p:nvGrpSpPr>
                    <p:cNvPr id="64" name="Group 63">
                      <a:extLst>
                        <a:ext uri="{FF2B5EF4-FFF2-40B4-BE49-F238E27FC236}">
                          <a16:creationId xmlns:a16="http://schemas.microsoft.com/office/drawing/2014/main" id="{B43EC8F7-79DE-6F70-C6B1-4D118949F49C}"/>
                        </a:ext>
                      </a:extLst>
                    </p:cNvPr>
                    <p:cNvGrpSpPr/>
                    <p:nvPr/>
                  </p:nvGrpSpPr>
                  <p:grpSpPr>
                    <a:xfrm rot="16200000">
                      <a:off x="5815309" y="3527416"/>
                      <a:ext cx="1245565" cy="1258490"/>
                      <a:chOff x="0" y="1930548"/>
                      <a:chExt cx="1245565" cy="1258490"/>
                    </a:xfrm>
                  </p:grpSpPr>
                  <p:cxnSp>
                    <p:nvCxnSpPr>
                      <p:cNvPr id="66" name="Straight Connector 65">
                        <a:extLst>
                          <a:ext uri="{FF2B5EF4-FFF2-40B4-BE49-F238E27FC236}">
                            <a16:creationId xmlns:a16="http://schemas.microsoft.com/office/drawing/2014/main" id="{464C6731-FC66-BED3-A502-ABCC8F094002}"/>
                          </a:ext>
                        </a:extLst>
                      </p:cNvPr>
                      <p:cNvCxnSpPr>
                        <a:cxnSpLocks/>
                      </p:cNvCxnSpPr>
                      <p:nvPr/>
                    </p:nvCxnSpPr>
                    <p:spPr>
                      <a:xfrm rot="5400000" flipH="1">
                        <a:off x="1022071" y="2154042"/>
                        <a:ext cx="4469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518084E-8C0F-55BC-D4BA-6F21DA878015}"/>
                          </a:ext>
                        </a:extLst>
                      </p:cNvPr>
                      <p:cNvCxnSpPr>
                        <a:cxnSpLocks/>
                      </p:cNvCxnSpPr>
                      <p:nvPr/>
                    </p:nvCxnSpPr>
                    <p:spPr>
                      <a:xfrm flipH="1">
                        <a:off x="0" y="3189038"/>
                        <a:ext cx="406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5" name="Arc 64">
                      <a:extLst>
                        <a:ext uri="{FF2B5EF4-FFF2-40B4-BE49-F238E27FC236}">
                          <a16:creationId xmlns:a16="http://schemas.microsoft.com/office/drawing/2014/main" id="{947B6FF7-9BA3-8525-59B9-BC3F60DC9DDB}"/>
                        </a:ext>
                      </a:extLst>
                    </p:cNvPr>
                    <p:cNvSpPr/>
                    <p:nvPr/>
                  </p:nvSpPr>
                  <p:spPr>
                    <a:xfrm rot="10800000">
                      <a:off x="6245787" y="2656901"/>
                      <a:ext cx="1671510" cy="1720635"/>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3FB95E17-CE25-C17D-08F8-FFF11DA90937}"/>
                    </a:ext>
                  </a:extLst>
                </p:cNvPr>
                <p:cNvGrpSpPr/>
                <p:nvPr/>
              </p:nvGrpSpPr>
              <p:grpSpPr>
                <a:xfrm>
                  <a:off x="1935833" y="2656901"/>
                  <a:ext cx="9842704" cy="2122542"/>
                  <a:chOff x="1935833" y="2656901"/>
                  <a:chExt cx="9842704" cy="2122542"/>
                </a:xfrm>
              </p:grpSpPr>
              <p:grpSp>
                <p:nvGrpSpPr>
                  <p:cNvPr id="19" name="Group 18">
                    <a:extLst>
                      <a:ext uri="{FF2B5EF4-FFF2-40B4-BE49-F238E27FC236}">
                        <a16:creationId xmlns:a16="http://schemas.microsoft.com/office/drawing/2014/main" id="{FADB4C61-C9EC-F699-AB41-918A9ABADE64}"/>
                      </a:ext>
                    </a:extLst>
                  </p:cNvPr>
                  <p:cNvGrpSpPr/>
                  <p:nvPr/>
                </p:nvGrpSpPr>
                <p:grpSpPr>
                  <a:xfrm>
                    <a:off x="5808847" y="2656901"/>
                    <a:ext cx="2108450" cy="2122542"/>
                    <a:chOff x="5808847" y="2656901"/>
                    <a:chExt cx="2108450" cy="2122542"/>
                  </a:xfrm>
                </p:grpSpPr>
                <p:grpSp>
                  <p:nvGrpSpPr>
                    <p:cNvPr id="52" name="Group 51">
                      <a:extLst>
                        <a:ext uri="{FF2B5EF4-FFF2-40B4-BE49-F238E27FC236}">
                          <a16:creationId xmlns:a16="http://schemas.microsoft.com/office/drawing/2014/main" id="{19CEF11F-DA88-B190-5E49-A93037566D70}"/>
                        </a:ext>
                      </a:extLst>
                    </p:cNvPr>
                    <p:cNvGrpSpPr/>
                    <p:nvPr/>
                  </p:nvGrpSpPr>
                  <p:grpSpPr>
                    <a:xfrm rot="16200000">
                      <a:off x="5815309" y="3527416"/>
                      <a:ext cx="1245565" cy="1258490"/>
                      <a:chOff x="0" y="1930548"/>
                      <a:chExt cx="1245565" cy="1258490"/>
                    </a:xfrm>
                  </p:grpSpPr>
                  <p:cxnSp>
                    <p:nvCxnSpPr>
                      <p:cNvPr id="54" name="Straight Connector 53">
                        <a:extLst>
                          <a:ext uri="{FF2B5EF4-FFF2-40B4-BE49-F238E27FC236}">
                            <a16:creationId xmlns:a16="http://schemas.microsoft.com/office/drawing/2014/main" id="{BDCFA767-C24F-3194-0010-FB00741BFA84}"/>
                          </a:ext>
                        </a:extLst>
                      </p:cNvPr>
                      <p:cNvCxnSpPr>
                        <a:cxnSpLocks/>
                      </p:cNvCxnSpPr>
                      <p:nvPr/>
                    </p:nvCxnSpPr>
                    <p:spPr>
                      <a:xfrm rot="5400000" flipH="1">
                        <a:off x="1022071" y="2154042"/>
                        <a:ext cx="4469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070B398-B607-8DB4-CB2C-5A0CD6E58D99}"/>
                          </a:ext>
                        </a:extLst>
                      </p:cNvPr>
                      <p:cNvCxnSpPr>
                        <a:cxnSpLocks/>
                      </p:cNvCxnSpPr>
                      <p:nvPr/>
                    </p:nvCxnSpPr>
                    <p:spPr>
                      <a:xfrm flipH="1">
                        <a:off x="0" y="3189038"/>
                        <a:ext cx="406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3" name="Arc 52">
                      <a:extLst>
                        <a:ext uri="{FF2B5EF4-FFF2-40B4-BE49-F238E27FC236}">
                          <a16:creationId xmlns:a16="http://schemas.microsoft.com/office/drawing/2014/main" id="{933CE7BD-40B2-D3CC-0A0D-AC56889CA948}"/>
                        </a:ext>
                      </a:extLst>
                    </p:cNvPr>
                    <p:cNvSpPr/>
                    <p:nvPr/>
                  </p:nvSpPr>
                  <p:spPr>
                    <a:xfrm rot="10800000">
                      <a:off x="6245787" y="2656901"/>
                      <a:ext cx="1671510" cy="1720635"/>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99230AB-F442-D812-2239-6DF3D0725B6D}"/>
                      </a:ext>
                    </a:extLst>
                  </p:cNvPr>
                  <p:cNvGrpSpPr/>
                  <p:nvPr/>
                </p:nvGrpSpPr>
                <p:grpSpPr>
                  <a:xfrm>
                    <a:off x="9670087" y="2656901"/>
                    <a:ext cx="2108450" cy="2122542"/>
                    <a:chOff x="5808847" y="2656901"/>
                    <a:chExt cx="2108450" cy="2122542"/>
                  </a:xfrm>
                </p:grpSpPr>
                <p:grpSp>
                  <p:nvGrpSpPr>
                    <p:cNvPr id="35" name="Group 34">
                      <a:extLst>
                        <a:ext uri="{FF2B5EF4-FFF2-40B4-BE49-F238E27FC236}">
                          <a16:creationId xmlns:a16="http://schemas.microsoft.com/office/drawing/2014/main" id="{CB852F25-3130-0A15-0B45-14C2352AF412}"/>
                        </a:ext>
                      </a:extLst>
                    </p:cNvPr>
                    <p:cNvGrpSpPr/>
                    <p:nvPr/>
                  </p:nvGrpSpPr>
                  <p:grpSpPr>
                    <a:xfrm rot="16200000">
                      <a:off x="5815309" y="3527416"/>
                      <a:ext cx="1245565" cy="1258490"/>
                      <a:chOff x="0" y="1930548"/>
                      <a:chExt cx="1245565" cy="1258490"/>
                    </a:xfrm>
                  </p:grpSpPr>
                  <p:cxnSp>
                    <p:nvCxnSpPr>
                      <p:cNvPr id="37" name="Straight Connector 36">
                        <a:extLst>
                          <a:ext uri="{FF2B5EF4-FFF2-40B4-BE49-F238E27FC236}">
                            <a16:creationId xmlns:a16="http://schemas.microsoft.com/office/drawing/2014/main" id="{57527AE3-5563-0200-C3FD-8BE11736A4F7}"/>
                          </a:ext>
                        </a:extLst>
                      </p:cNvPr>
                      <p:cNvCxnSpPr>
                        <a:cxnSpLocks/>
                      </p:cNvCxnSpPr>
                      <p:nvPr/>
                    </p:nvCxnSpPr>
                    <p:spPr>
                      <a:xfrm rot="5400000" flipH="1">
                        <a:off x="1022071" y="2154042"/>
                        <a:ext cx="4469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658B16-AFB9-B9B0-294D-DC7140C0DECA}"/>
                          </a:ext>
                        </a:extLst>
                      </p:cNvPr>
                      <p:cNvCxnSpPr>
                        <a:cxnSpLocks/>
                      </p:cNvCxnSpPr>
                      <p:nvPr/>
                    </p:nvCxnSpPr>
                    <p:spPr>
                      <a:xfrm flipH="1">
                        <a:off x="0" y="3189038"/>
                        <a:ext cx="406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6" name="Arc 35">
                      <a:extLst>
                        <a:ext uri="{FF2B5EF4-FFF2-40B4-BE49-F238E27FC236}">
                          <a16:creationId xmlns:a16="http://schemas.microsoft.com/office/drawing/2014/main" id="{92E2F484-520A-9D34-F8DA-79D621DB10D2}"/>
                        </a:ext>
                      </a:extLst>
                    </p:cNvPr>
                    <p:cNvSpPr/>
                    <p:nvPr/>
                  </p:nvSpPr>
                  <p:spPr>
                    <a:xfrm rot="10800000">
                      <a:off x="6245787" y="2656901"/>
                      <a:ext cx="1671510" cy="1720635"/>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3D134A3-D00D-B78A-2766-57AF475F3BE9}"/>
                      </a:ext>
                    </a:extLst>
                  </p:cNvPr>
                  <p:cNvGrpSpPr/>
                  <p:nvPr/>
                </p:nvGrpSpPr>
                <p:grpSpPr>
                  <a:xfrm>
                    <a:off x="1935833" y="2656901"/>
                    <a:ext cx="2108450" cy="2122542"/>
                    <a:chOff x="5808847" y="2656901"/>
                    <a:chExt cx="2108450" cy="2122542"/>
                  </a:xfrm>
                </p:grpSpPr>
                <p:grpSp>
                  <p:nvGrpSpPr>
                    <p:cNvPr id="22" name="Group 21">
                      <a:extLst>
                        <a:ext uri="{FF2B5EF4-FFF2-40B4-BE49-F238E27FC236}">
                          <a16:creationId xmlns:a16="http://schemas.microsoft.com/office/drawing/2014/main" id="{0E06BCBD-C344-6222-7FB5-98559E1775BE}"/>
                        </a:ext>
                      </a:extLst>
                    </p:cNvPr>
                    <p:cNvGrpSpPr/>
                    <p:nvPr/>
                  </p:nvGrpSpPr>
                  <p:grpSpPr>
                    <a:xfrm rot="16200000">
                      <a:off x="5815309" y="3527416"/>
                      <a:ext cx="1245565" cy="1258490"/>
                      <a:chOff x="0" y="1930548"/>
                      <a:chExt cx="1245565" cy="1258490"/>
                    </a:xfrm>
                  </p:grpSpPr>
                  <p:cxnSp>
                    <p:nvCxnSpPr>
                      <p:cNvPr id="25" name="Straight Connector 24">
                        <a:extLst>
                          <a:ext uri="{FF2B5EF4-FFF2-40B4-BE49-F238E27FC236}">
                            <a16:creationId xmlns:a16="http://schemas.microsoft.com/office/drawing/2014/main" id="{A7299B1E-2826-10AC-C575-233D156EF281}"/>
                          </a:ext>
                        </a:extLst>
                      </p:cNvPr>
                      <p:cNvCxnSpPr>
                        <a:cxnSpLocks/>
                      </p:cNvCxnSpPr>
                      <p:nvPr/>
                    </p:nvCxnSpPr>
                    <p:spPr>
                      <a:xfrm rot="5400000" flipH="1">
                        <a:off x="1022071" y="2154042"/>
                        <a:ext cx="4469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4CE2AA-18CC-B9A3-B6A4-AB9EF1E07FCF}"/>
                          </a:ext>
                        </a:extLst>
                      </p:cNvPr>
                      <p:cNvCxnSpPr>
                        <a:cxnSpLocks/>
                      </p:cNvCxnSpPr>
                      <p:nvPr/>
                    </p:nvCxnSpPr>
                    <p:spPr>
                      <a:xfrm flipH="1">
                        <a:off x="0" y="3189038"/>
                        <a:ext cx="406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 name="Arc 22">
                      <a:extLst>
                        <a:ext uri="{FF2B5EF4-FFF2-40B4-BE49-F238E27FC236}">
                          <a16:creationId xmlns:a16="http://schemas.microsoft.com/office/drawing/2014/main" id="{B49B7025-5E02-C24F-90C4-01C481E11F85}"/>
                        </a:ext>
                      </a:extLst>
                    </p:cNvPr>
                    <p:cNvSpPr/>
                    <p:nvPr/>
                  </p:nvSpPr>
                  <p:spPr>
                    <a:xfrm rot="10800000">
                      <a:off x="6245787" y="2656901"/>
                      <a:ext cx="1671510" cy="1720635"/>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8" name="Straight Connector 17">
                  <a:extLst>
                    <a:ext uri="{FF2B5EF4-FFF2-40B4-BE49-F238E27FC236}">
                      <a16:creationId xmlns:a16="http://schemas.microsoft.com/office/drawing/2014/main" id="{2393B4F5-EC20-EDED-E544-9E35E31E496D}"/>
                    </a:ext>
                  </a:extLst>
                </p:cNvPr>
                <p:cNvCxnSpPr>
                  <a:cxnSpLocks/>
                </p:cNvCxnSpPr>
                <p:nvPr/>
              </p:nvCxnSpPr>
              <p:spPr>
                <a:xfrm flipH="1">
                  <a:off x="11625942" y="3533877"/>
                  <a:ext cx="399371" cy="0"/>
                </a:xfrm>
                <a:prstGeom prst="line">
                  <a:avLst/>
                </a:prstGeom>
                <a:ln w="19050">
                  <a:solidFill>
                    <a:schemeClr val="tx2"/>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5FDD4D06-949D-3949-811F-817199622556}"/>
                  </a:ext>
                </a:extLst>
              </p:cNvPr>
              <p:cNvGrpSpPr/>
              <p:nvPr/>
            </p:nvGrpSpPr>
            <p:grpSpPr>
              <a:xfrm>
                <a:off x="566057" y="2841616"/>
                <a:ext cx="11059885" cy="1371600"/>
                <a:chOff x="566057" y="2841616"/>
                <a:chExt cx="11059885" cy="1371600"/>
              </a:xfrm>
              <a:solidFill>
                <a:schemeClr val="bg1"/>
              </a:solidFill>
              <a:effectLst>
                <a:outerShdw blurRad="50800" dist="50800" dir="5400000" algn="ctr" rotWithShape="0">
                  <a:schemeClr val="bg1"/>
                </a:outerShdw>
              </a:effectLst>
            </p:grpSpPr>
            <p:sp>
              <p:nvSpPr>
                <p:cNvPr id="80" name="Oval 79">
                  <a:extLst>
                    <a:ext uri="{FF2B5EF4-FFF2-40B4-BE49-F238E27FC236}">
                      <a16:creationId xmlns:a16="http://schemas.microsoft.com/office/drawing/2014/main" id="{D5F2B8BC-0023-3295-6E4C-071C086116F6}"/>
                    </a:ext>
                  </a:extLst>
                </p:cNvPr>
                <p:cNvSpPr>
                  <a:spLocks noChangeAspect="1"/>
                </p:cNvSpPr>
                <p:nvPr/>
              </p:nvSpPr>
              <p:spPr>
                <a:xfrm>
                  <a:off x="8316685" y="2841616"/>
                  <a:ext cx="1371600" cy="13716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Oval 80">
                  <a:extLst>
                    <a:ext uri="{FF2B5EF4-FFF2-40B4-BE49-F238E27FC236}">
                      <a16:creationId xmlns:a16="http://schemas.microsoft.com/office/drawing/2014/main" id="{F79EF197-AAB4-5D10-3AB8-76C284968774}"/>
                    </a:ext>
                  </a:extLst>
                </p:cNvPr>
                <p:cNvSpPr>
                  <a:spLocks noChangeAspect="1"/>
                </p:cNvSpPr>
                <p:nvPr/>
              </p:nvSpPr>
              <p:spPr>
                <a:xfrm>
                  <a:off x="566057" y="2841616"/>
                  <a:ext cx="1371600" cy="13716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Oval 81">
                  <a:extLst>
                    <a:ext uri="{FF2B5EF4-FFF2-40B4-BE49-F238E27FC236}">
                      <a16:creationId xmlns:a16="http://schemas.microsoft.com/office/drawing/2014/main" id="{3E2FF687-9686-BF4C-C833-6AC85D0A4F92}"/>
                    </a:ext>
                  </a:extLst>
                </p:cNvPr>
                <p:cNvSpPr>
                  <a:spLocks noChangeAspect="1"/>
                </p:cNvSpPr>
                <p:nvPr/>
              </p:nvSpPr>
              <p:spPr>
                <a:xfrm>
                  <a:off x="2503714" y="2841616"/>
                  <a:ext cx="1371600" cy="13716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9" name="Oval 88">
                  <a:extLst>
                    <a:ext uri="{FF2B5EF4-FFF2-40B4-BE49-F238E27FC236}">
                      <a16:creationId xmlns:a16="http://schemas.microsoft.com/office/drawing/2014/main" id="{7658E81C-6AB8-B79F-2697-5EFD3DAD4492}"/>
                    </a:ext>
                  </a:extLst>
                </p:cNvPr>
                <p:cNvSpPr>
                  <a:spLocks noChangeAspect="1"/>
                </p:cNvSpPr>
                <p:nvPr/>
              </p:nvSpPr>
              <p:spPr>
                <a:xfrm>
                  <a:off x="4441371" y="2841616"/>
                  <a:ext cx="1371600" cy="13716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F126FA23-6C51-5AF4-4C8C-208243BF4F68}"/>
                    </a:ext>
                  </a:extLst>
                </p:cNvPr>
                <p:cNvSpPr>
                  <a:spLocks noChangeAspect="1"/>
                </p:cNvSpPr>
                <p:nvPr/>
              </p:nvSpPr>
              <p:spPr>
                <a:xfrm>
                  <a:off x="6379028" y="2841616"/>
                  <a:ext cx="1371600" cy="13716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1" name="Oval 90">
                  <a:extLst>
                    <a:ext uri="{FF2B5EF4-FFF2-40B4-BE49-F238E27FC236}">
                      <a16:creationId xmlns:a16="http://schemas.microsoft.com/office/drawing/2014/main" id="{6EB00340-4E0B-5FCE-DBBC-00C797D46F75}"/>
                    </a:ext>
                  </a:extLst>
                </p:cNvPr>
                <p:cNvSpPr>
                  <a:spLocks noChangeAspect="1"/>
                </p:cNvSpPr>
                <p:nvPr/>
              </p:nvSpPr>
              <p:spPr>
                <a:xfrm>
                  <a:off x="10254342" y="2841616"/>
                  <a:ext cx="1371600" cy="13716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92" name="Picture 91" descr="A black and white symbol&#10;&#10;Description automatically generated">
                <a:extLst>
                  <a:ext uri="{FF2B5EF4-FFF2-40B4-BE49-F238E27FC236}">
                    <a16:creationId xmlns:a16="http://schemas.microsoft.com/office/drawing/2014/main" id="{E25B6673-4DDA-3D18-CE27-D730FC24446E}"/>
                  </a:ext>
                </a:extLst>
              </p:cNvPr>
              <p:cNvPicPr>
                <a:picLocks noChangeAspect="1"/>
              </p:cNvPicPr>
              <p:nvPr>
                <p:custDataLst>
                  <p:tags r:id="rId1"/>
                </p:custDataLst>
              </p:nvPr>
            </p:nvPicPr>
            <p:blipFill>
              <a:blip r:embed="rId9"/>
              <a:stretch>
                <a:fillRect/>
              </a:stretch>
            </p:blipFill>
            <p:spPr>
              <a:xfrm>
                <a:off x="6692369" y="3157452"/>
                <a:ext cx="731520" cy="733857"/>
              </a:xfrm>
              <a:prstGeom prst="rect">
                <a:avLst/>
              </a:prstGeom>
            </p:spPr>
          </p:pic>
          <p:pic>
            <p:nvPicPr>
              <p:cNvPr id="93" name="Picture 92" descr="A black and white symbol&#10;&#10;Description automatically generated">
                <a:extLst>
                  <a:ext uri="{FF2B5EF4-FFF2-40B4-BE49-F238E27FC236}">
                    <a16:creationId xmlns:a16="http://schemas.microsoft.com/office/drawing/2014/main" id="{2C12C223-4EC9-EACF-EA04-610DE313570F}"/>
                  </a:ext>
                </a:extLst>
              </p:cNvPr>
              <p:cNvPicPr>
                <a:picLocks noChangeAspect="1"/>
              </p:cNvPicPr>
              <p:nvPr>
                <p:custDataLst>
                  <p:tags r:id="rId2"/>
                </p:custDataLst>
              </p:nvPr>
            </p:nvPicPr>
            <p:blipFill>
              <a:blip r:embed="rId9"/>
              <a:stretch>
                <a:fillRect/>
              </a:stretch>
            </p:blipFill>
            <p:spPr>
              <a:xfrm>
                <a:off x="4744287" y="3157452"/>
                <a:ext cx="731520" cy="733857"/>
              </a:xfrm>
              <a:prstGeom prst="rect">
                <a:avLst/>
              </a:prstGeom>
            </p:spPr>
          </p:pic>
          <p:pic>
            <p:nvPicPr>
              <p:cNvPr id="97" name="Picture 96">
                <a:extLst>
                  <a:ext uri="{FF2B5EF4-FFF2-40B4-BE49-F238E27FC236}">
                    <a16:creationId xmlns:a16="http://schemas.microsoft.com/office/drawing/2014/main" id="{54DD23CD-4224-797D-427F-A21F0A1B41E8}"/>
                  </a:ext>
                </a:extLst>
              </p:cNvPr>
              <p:cNvPicPr>
                <a:picLocks noChangeAspect="1"/>
              </p:cNvPicPr>
              <p:nvPr>
                <p:custDataLst>
                  <p:tags r:id="rId3"/>
                </p:custDataLst>
              </p:nvPr>
            </p:nvPicPr>
            <p:blipFill>
              <a:blip r:embed="rId10"/>
              <a:stretch>
                <a:fillRect/>
              </a:stretch>
            </p:blipFill>
            <p:spPr>
              <a:xfrm>
                <a:off x="955261" y="3240645"/>
                <a:ext cx="651415" cy="567470"/>
              </a:xfrm>
              <a:prstGeom prst="rect">
                <a:avLst/>
              </a:prstGeom>
            </p:spPr>
          </p:pic>
          <p:pic>
            <p:nvPicPr>
              <p:cNvPr id="100" name="Picture 99">
                <a:extLst>
                  <a:ext uri="{FF2B5EF4-FFF2-40B4-BE49-F238E27FC236}">
                    <a16:creationId xmlns:a16="http://schemas.microsoft.com/office/drawing/2014/main" id="{4FEC998B-D120-84B7-E063-7C52A43611AC}"/>
                  </a:ext>
                </a:extLst>
              </p:cNvPr>
              <p:cNvPicPr>
                <a:picLocks noChangeAspect="1"/>
              </p:cNvPicPr>
              <p:nvPr>
                <p:custDataLst>
                  <p:tags r:id="rId4"/>
                </p:custDataLst>
              </p:nvPr>
            </p:nvPicPr>
            <p:blipFill>
              <a:blip r:embed="rId10"/>
              <a:stretch>
                <a:fillRect/>
              </a:stretch>
            </p:blipFill>
            <p:spPr>
              <a:xfrm>
                <a:off x="10617486" y="3240645"/>
                <a:ext cx="651415" cy="567470"/>
              </a:xfrm>
              <a:prstGeom prst="rect">
                <a:avLst/>
              </a:prstGeom>
            </p:spPr>
          </p:pic>
          <p:pic>
            <p:nvPicPr>
              <p:cNvPr id="106" name="Picture 105">
                <a:extLst>
                  <a:ext uri="{FF2B5EF4-FFF2-40B4-BE49-F238E27FC236}">
                    <a16:creationId xmlns:a16="http://schemas.microsoft.com/office/drawing/2014/main" id="{19A37849-8B3A-5142-FB3D-F8FFD388232C}"/>
                  </a:ext>
                </a:extLst>
              </p:cNvPr>
              <p:cNvPicPr>
                <a:picLocks noChangeAspect="1"/>
              </p:cNvPicPr>
              <p:nvPr>
                <p:custDataLst>
                  <p:tags r:id="rId5"/>
                </p:custDataLst>
              </p:nvPr>
            </p:nvPicPr>
            <p:blipFill>
              <a:blip r:embed="rId11"/>
              <a:stretch>
                <a:fillRect/>
              </a:stretch>
            </p:blipFill>
            <p:spPr>
              <a:xfrm>
                <a:off x="8712105" y="3240916"/>
                <a:ext cx="650794" cy="566928"/>
              </a:xfrm>
              <a:prstGeom prst="rect">
                <a:avLst/>
              </a:prstGeom>
            </p:spPr>
          </p:pic>
          <p:pic>
            <p:nvPicPr>
              <p:cNvPr id="110" name="Picture 109" descr="A black and grey icon&#10;&#10;Description automatically generated">
                <a:extLst>
                  <a:ext uri="{FF2B5EF4-FFF2-40B4-BE49-F238E27FC236}">
                    <a16:creationId xmlns:a16="http://schemas.microsoft.com/office/drawing/2014/main" id="{6DD6090E-3E29-B0C2-EB99-6DAB79868418}"/>
                  </a:ext>
                </a:extLst>
              </p:cNvPr>
              <p:cNvPicPr>
                <a:picLocks noChangeAspect="1"/>
              </p:cNvPicPr>
              <p:nvPr>
                <p:custDataLst>
                  <p:tags r:id="rId6"/>
                </p:custDataLst>
              </p:nvPr>
            </p:nvPicPr>
            <p:blipFill>
              <a:blip r:embed="rId12"/>
              <a:stretch>
                <a:fillRect/>
              </a:stretch>
            </p:blipFill>
            <p:spPr>
              <a:xfrm>
                <a:off x="2814637" y="3159785"/>
                <a:ext cx="731520" cy="729190"/>
              </a:xfrm>
              <a:prstGeom prst="rect">
                <a:avLst/>
              </a:prstGeom>
            </p:spPr>
          </p:pic>
        </p:grpSp>
        <p:grpSp>
          <p:nvGrpSpPr>
            <p:cNvPr id="112" name="Group 111">
              <a:extLst>
                <a:ext uri="{FF2B5EF4-FFF2-40B4-BE49-F238E27FC236}">
                  <a16:creationId xmlns:a16="http://schemas.microsoft.com/office/drawing/2014/main" id="{E5D47C1A-2348-E2CA-72D2-42E29B6F0651}"/>
                </a:ext>
              </a:extLst>
            </p:cNvPr>
            <p:cNvGrpSpPr/>
            <p:nvPr/>
          </p:nvGrpSpPr>
          <p:grpSpPr>
            <a:xfrm>
              <a:off x="498652" y="2160628"/>
              <a:ext cx="11423669" cy="2320766"/>
              <a:chOff x="498652" y="1990414"/>
              <a:chExt cx="11423669" cy="2320766"/>
            </a:xfrm>
          </p:grpSpPr>
          <p:sp>
            <p:nvSpPr>
              <p:cNvPr id="113" name="TextBox 112">
                <a:extLst>
                  <a:ext uri="{FF2B5EF4-FFF2-40B4-BE49-F238E27FC236}">
                    <a16:creationId xmlns:a16="http://schemas.microsoft.com/office/drawing/2014/main" id="{DEA2381C-FA0E-72AD-0DDF-AA2DDC1646B7}"/>
                  </a:ext>
                </a:extLst>
              </p:cNvPr>
              <p:cNvSpPr txBox="1"/>
              <p:nvPr/>
            </p:nvSpPr>
            <p:spPr>
              <a:xfrm>
                <a:off x="498652" y="3971640"/>
                <a:ext cx="1460692" cy="338554"/>
              </a:xfrm>
              <a:prstGeom prst="rect">
                <a:avLst/>
              </a:prstGeom>
              <a:noFill/>
            </p:spPr>
            <p:txBody>
              <a:bodyPr wrap="square" rtlCol="0">
                <a:spAutoFit/>
              </a:bodyPr>
              <a:lstStyle/>
              <a:p>
                <a:pPr algn="ctr"/>
                <a:r>
                  <a:rPr lang="en-US" sz="1600">
                    <a:latin typeface="+mj-lt"/>
                  </a:rPr>
                  <a:t>January 2018</a:t>
                </a:r>
              </a:p>
            </p:txBody>
          </p:sp>
          <p:sp>
            <p:nvSpPr>
              <p:cNvPr id="114" name="TextBox 113">
                <a:extLst>
                  <a:ext uri="{FF2B5EF4-FFF2-40B4-BE49-F238E27FC236}">
                    <a16:creationId xmlns:a16="http://schemas.microsoft.com/office/drawing/2014/main" id="{2D61CEC8-5369-F455-D62F-B262EBB21B1A}"/>
                  </a:ext>
                </a:extLst>
              </p:cNvPr>
              <p:cNvSpPr txBox="1"/>
              <p:nvPr/>
            </p:nvSpPr>
            <p:spPr>
              <a:xfrm>
                <a:off x="2207335" y="1990414"/>
                <a:ext cx="1964358" cy="338554"/>
              </a:xfrm>
              <a:prstGeom prst="rect">
                <a:avLst/>
              </a:prstGeom>
              <a:noFill/>
            </p:spPr>
            <p:txBody>
              <a:bodyPr wrap="square" rtlCol="0">
                <a:spAutoFit/>
              </a:bodyPr>
              <a:lstStyle/>
              <a:p>
                <a:pPr algn="ctr"/>
                <a:r>
                  <a:rPr lang="en-US" sz="1600">
                    <a:latin typeface="+mj-lt"/>
                  </a:rPr>
                  <a:t>December 2018</a:t>
                </a:r>
              </a:p>
            </p:txBody>
          </p:sp>
          <p:sp>
            <p:nvSpPr>
              <p:cNvPr id="115" name="TextBox 114">
                <a:extLst>
                  <a:ext uri="{FF2B5EF4-FFF2-40B4-BE49-F238E27FC236}">
                    <a16:creationId xmlns:a16="http://schemas.microsoft.com/office/drawing/2014/main" id="{5E343CCB-8C05-84DB-692A-28974C1F4DF2}"/>
                  </a:ext>
                </a:extLst>
              </p:cNvPr>
              <p:cNvSpPr txBox="1"/>
              <p:nvPr/>
            </p:nvSpPr>
            <p:spPr>
              <a:xfrm>
                <a:off x="4144992" y="3972626"/>
                <a:ext cx="1964358" cy="338554"/>
              </a:xfrm>
              <a:prstGeom prst="rect">
                <a:avLst/>
              </a:prstGeom>
              <a:noFill/>
            </p:spPr>
            <p:txBody>
              <a:bodyPr wrap="square" rtlCol="0">
                <a:spAutoFit/>
              </a:bodyPr>
              <a:lstStyle/>
              <a:p>
                <a:pPr algn="ctr"/>
                <a:r>
                  <a:rPr lang="en-US" sz="1600">
                    <a:latin typeface="+mj-lt"/>
                  </a:rPr>
                  <a:t>June 2022</a:t>
                </a:r>
              </a:p>
            </p:txBody>
          </p:sp>
          <p:sp>
            <p:nvSpPr>
              <p:cNvPr id="118" name="TextBox 117">
                <a:extLst>
                  <a:ext uri="{FF2B5EF4-FFF2-40B4-BE49-F238E27FC236}">
                    <a16:creationId xmlns:a16="http://schemas.microsoft.com/office/drawing/2014/main" id="{91C7FD08-CAB8-4F69-44A1-E4203A185F42}"/>
                  </a:ext>
                </a:extLst>
              </p:cNvPr>
              <p:cNvSpPr txBox="1"/>
              <p:nvPr/>
            </p:nvSpPr>
            <p:spPr>
              <a:xfrm>
                <a:off x="6082649" y="2016163"/>
                <a:ext cx="1964358" cy="338554"/>
              </a:xfrm>
              <a:prstGeom prst="rect">
                <a:avLst/>
              </a:prstGeom>
              <a:noFill/>
            </p:spPr>
            <p:txBody>
              <a:bodyPr wrap="square" rtlCol="0">
                <a:spAutoFit/>
              </a:bodyPr>
              <a:lstStyle/>
              <a:p>
                <a:pPr algn="ctr"/>
                <a:r>
                  <a:rPr lang="en-US" sz="1600">
                    <a:latin typeface="+mj-lt"/>
                  </a:rPr>
                  <a:t>September 2022</a:t>
                </a:r>
              </a:p>
            </p:txBody>
          </p:sp>
          <p:sp>
            <p:nvSpPr>
              <p:cNvPr id="119" name="TextBox 118">
                <a:extLst>
                  <a:ext uri="{FF2B5EF4-FFF2-40B4-BE49-F238E27FC236}">
                    <a16:creationId xmlns:a16="http://schemas.microsoft.com/office/drawing/2014/main" id="{93B6547C-51B9-45C0-D2E7-B23A44FB9BB1}"/>
                  </a:ext>
                </a:extLst>
              </p:cNvPr>
              <p:cNvSpPr txBox="1"/>
              <p:nvPr/>
            </p:nvSpPr>
            <p:spPr>
              <a:xfrm>
                <a:off x="8015103" y="3971355"/>
                <a:ext cx="1964358" cy="338554"/>
              </a:xfrm>
              <a:prstGeom prst="rect">
                <a:avLst/>
              </a:prstGeom>
              <a:noFill/>
            </p:spPr>
            <p:txBody>
              <a:bodyPr wrap="square" rtlCol="0">
                <a:spAutoFit/>
              </a:bodyPr>
              <a:lstStyle/>
              <a:p>
                <a:pPr algn="ctr"/>
                <a:r>
                  <a:rPr lang="en-US" sz="1600">
                    <a:latin typeface="+mj-lt"/>
                  </a:rPr>
                  <a:t>September 2023</a:t>
                </a:r>
              </a:p>
            </p:txBody>
          </p:sp>
          <p:sp>
            <p:nvSpPr>
              <p:cNvPr id="125" name="TextBox 124">
                <a:extLst>
                  <a:ext uri="{FF2B5EF4-FFF2-40B4-BE49-F238E27FC236}">
                    <a16:creationId xmlns:a16="http://schemas.microsoft.com/office/drawing/2014/main" id="{B105F77C-1883-60C0-A349-5346A2AF2B2A}"/>
                  </a:ext>
                </a:extLst>
              </p:cNvPr>
              <p:cNvSpPr txBox="1"/>
              <p:nvPr/>
            </p:nvSpPr>
            <p:spPr>
              <a:xfrm>
                <a:off x="9957963" y="2003349"/>
                <a:ext cx="1964358" cy="338554"/>
              </a:xfrm>
              <a:prstGeom prst="rect">
                <a:avLst/>
              </a:prstGeom>
              <a:noFill/>
            </p:spPr>
            <p:txBody>
              <a:bodyPr wrap="square" rtlCol="0">
                <a:spAutoFit/>
              </a:bodyPr>
              <a:lstStyle/>
              <a:p>
                <a:pPr algn="ctr"/>
                <a:r>
                  <a:rPr lang="en-US" sz="1600">
                    <a:latin typeface="+mj-lt"/>
                  </a:rPr>
                  <a:t>November 2023</a:t>
                </a:r>
              </a:p>
            </p:txBody>
          </p:sp>
        </p:grpSp>
        <p:grpSp>
          <p:nvGrpSpPr>
            <p:cNvPr id="136" name="Group 135">
              <a:extLst>
                <a:ext uri="{FF2B5EF4-FFF2-40B4-BE49-F238E27FC236}">
                  <a16:creationId xmlns:a16="http://schemas.microsoft.com/office/drawing/2014/main" id="{0D76984C-14FB-B018-BC42-856C7DFA724B}"/>
                </a:ext>
              </a:extLst>
            </p:cNvPr>
            <p:cNvGrpSpPr/>
            <p:nvPr/>
          </p:nvGrpSpPr>
          <p:grpSpPr>
            <a:xfrm>
              <a:off x="178451" y="1071494"/>
              <a:ext cx="11846860" cy="4544006"/>
              <a:chOff x="178451" y="1158821"/>
              <a:chExt cx="11846860" cy="4544006"/>
            </a:xfrm>
          </p:grpSpPr>
          <p:sp>
            <p:nvSpPr>
              <p:cNvPr id="126" name="TextBox 125">
                <a:extLst>
                  <a:ext uri="{FF2B5EF4-FFF2-40B4-BE49-F238E27FC236}">
                    <a16:creationId xmlns:a16="http://schemas.microsoft.com/office/drawing/2014/main" id="{9D87D43B-820D-00DF-5C81-61CBC816A78B}"/>
                  </a:ext>
                </a:extLst>
              </p:cNvPr>
              <p:cNvSpPr txBox="1"/>
              <p:nvPr/>
            </p:nvSpPr>
            <p:spPr>
              <a:xfrm>
                <a:off x="178451" y="1158821"/>
                <a:ext cx="2101094" cy="954107"/>
              </a:xfrm>
              <a:prstGeom prst="rect">
                <a:avLst/>
              </a:prstGeom>
              <a:noFill/>
            </p:spPr>
            <p:txBody>
              <a:bodyPr wrap="square" rtlCol="0">
                <a:spAutoFit/>
              </a:bodyPr>
              <a:lstStyle/>
              <a:p>
                <a:pPr algn="ctr"/>
                <a:r>
                  <a:rPr lang="en-US" sz="1400">
                    <a:latin typeface="+mj-lt"/>
                  </a:rPr>
                  <a:t>CMS releases Final Rule, reducing Medicare payment for most 340B drugs</a:t>
                </a:r>
              </a:p>
            </p:txBody>
          </p:sp>
          <p:sp>
            <p:nvSpPr>
              <p:cNvPr id="128" name="TextBox 127">
                <a:extLst>
                  <a:ext uri="{FF2B5EF4-FFF2-40B4-BE49-F238E27FC236}">
                    <a16:creationId xmlns:a16="http://schemas.microsoft.com/office/drawing/2014/main" id="{3616F71D-3775-7509-9CB2-C3E51F4F8F36}"/>
                  </a:ext>
                </a:extLst>
              </p:cNvPr>
              <p:cNvSpPr txBox="1"/>
              <p:nvPr/>
            </p:nvSpPr>
            <p:spPr>
              <a:xfrm>
                <a:off x="2213968" y="4748720"/>
                <a:ext cx="1898683" cy="738664"/>
              </a:xfrm>
              <a:prstGeom prst="rect">
                <a:avLst/>
              </a:prstGeom>
              <a:noFill/>
            </p:spPr>
            <p:txBody>
              <a:bodyPr wrap="square" rtlCol="0">
                <a:spAutoFit/>
              </a:bodyPr>
              <a:lstStyle/>
              <a:p>
                <a:pPr algn="ctr"/>
                <a:r>
                  <a:rPr lang="en-US" sz="1400">
                    <a:latin typeface="+mj-lt"/>
                  </a:rPr>
                  <a:t>Hospital groups sue CMS over the payment cuts</a:t>
                </a:r>
              </a:p>
            </p:txBody>
          </p:sp>
          <p:sp>
            <p:nvSpPr>
              <p:cNvPr id="129" name="TextBox 128">
                <a:extLst>
                  <a:ext uri="{FF2B5EF4-FFF2-40B4-BE49-F238E27FC236}">
                    <a16:creationId xmlns:a16="http://schemas.microsoft.com/office/drawing/2014/main" id="{A41774B7-84E3-388D-0CB5-6CA63945D2A9}"/>
                  </a:ext>
                </a:extLst>
              </p:cNvPr>
              <p:cNvSpPr txBox="1"/>
              <p:nvPr/>
            </p:nvSpPr>
            <p:spPr>
              <a:xfrm>
                <a:off x="3994706" y="1405042"/>
                <a:ext cx="2197407" cy="738664"/>
              </a:xfrm>
              <a:prstGeom prst="rect">
                <a:avLst/>
              </a:prstGeom>
              <a:noFill/>
            </p:spPr>
            <p:txBody>
              <a:bodyPr wrap="square" rtlCol="0">
                <a:spAutoFit/>
              </a:bodyPr>
              <a:lstStyle/>
              <a:p>
                <a:pPr algn="ctr"/>
                <a:r>
                  <a:rPr lang="en-US" sz="1400">
                    <a:latin typeface="+mj-lt"/>
                  </a:rPr>
                  <a:t>US Supreme Court rules that cuts were illegal in 2018 &amp; 2019</a:t>
                </a:r>
              </a:p>
            </p:txBody>
          </p:sp>
          <p:sp>
            <p:nvSpPr>
              <p:cNvPr id="130" name="TextBox 129">
                <a:extLst>
                  <a:ext uri="{FF2B5EF4-FFF2-40B4-BE49-F238E27FC236}">
                    <a16:creationId xmlns:a16="http://schemas.microsoft.com/office/drawing/2014/main" id="{3C5A2B4C-11C1-839D-D394-6829732118EF}"/>
                  </a:ext>
                </a:extLst>
              </p:cNvPr>
              <p:cNvSpPr txBox="1"/>
              <p:nvPr/>
            </p:nvSpPr>
            <p:spPr>
              <a:xfrm>
                <a:off x="6082649" y="4748720"/>
                <a:ext cx="2000822" cy="738664"/>
              </a:xfrm>
              <a:prstGeom prst="rect">
                <a:avLst/>
              </a:prstGeom>
              <a:noFill/>
            </p:spPr>
            <p:txBody>
              <a:bodyPr wrap="square" lIns="91440" tIns="45720" rIns="91440" bIns="45720" rtlCol="0" anchor="t">
                <a:spAutoFit/>
              </a:bodyPr>
              <a:lstStyle/>
              <a:p>
                <a:pPr algn="ctr"/>
                <a:r>
                  <a:rPr lang="en-US" sz="1400">
                    <a:latin typeface="+mj-lt"/>
                  </a:rPr>
                  <a:t>Federal District Judge rules that cuts were illegal in 2020–2022</a:t>
                </a:r>
              </a:p>
            </p:txBody>
          </p:sp>
          <p:sp>
            <p:nvSpPr>
              <p:cNvPr id="131" name="TextBox 130">
                <a:extLst>
                  <a:ext uri="{FF2B5EF4-FFF2-40B4-BE49-F238E27FC236}">
                    <a16:creationId xmlns:a16="http://schemas.microsoft.com/office/drawing/2014/main" id="{4BBB9158-F5AC-290E-2B1C-02A14ADBFA85}"/>
                  </a:ext>
                </a:extLst>
              </p:cNvPr>
              <p:cNvSpPr txBox="1"/>
              <p:nvPr/>
            </p:nvSpPr>
            <p:spPr>
              <a:xfrm>
                <a:off x="7705689" y="1371414"/>
                <a:ext cx="2526333" cy="738664"/>
              </a:xfrm>
              <a:prstGeom prst="rect">
                <a:avLst/>
              </a:prstGeom>
              <a:noFill/>
            </p:spPr>
            <p:txBody>
              <a:bodyPr wrap="square" rtlCol="0">
                <a:spAutoFit/>
              </a:bodyPr>
              <a:lstStyle/>
              <a:p>
                <a:pPr algn="ctr"/>
                <a:r>
                  <a:rPr lang="en-US" sz="1400">
                    <a:latin typeface="+mj-lt"/>
                  </a:rPr>
                  <a:t>CMS resumes paying hospitals at ASP + 6% (equal to rate prior to the cuts) </a:t>
                </a:r>
              </a:p>
            </p:txBody>
          </p:sp>
          <p:sp>
            <p:nvSpPr>
              <p:cNvPr id="133" name="TextBox 132">
                <a:extLst>
                  <a:ext uri="{FF2B5EF4-FFF2-40B4-BE49-F238E27FC236}">
                    <a16:creationId xmlns:a16="http://schemas.microsoft.com/office/drawing/2014/main" id="{F4A59E77-13B7-30B6-5123-AAE96AFB31E3}"/>
                  </a:ext>
                </a:extLst>
              </p:cNvPr>
              <p:cNvSpPr txBox="1"/>
              <p:nvPr/>
            </p:nvSpPr>
            <p:spPr>
              <a:xfrm>
                <a:off x="9785370" y="4748720"/>
                <a:ext cx="2239941" cy="954107"/>
              </a:xfrm>
              <a:prstGeom prst="rect">
                <a:avLst/>
              </a:prstGeom>
              <a:noFill/>
            </p:spPr>
            <p:txBody>
              <a:bodyPr wrap="square" rtlCol="0">
                <a:spAutoFit/>
              </a:bodyPr>
              <a:lstStyle/>
              <a:p>
                <a:pPr algn="ctr"/>
                <a:r>
                  <a:rPr lang="en-US" sz="1400">
                    <a:latin typeface="+mj-lt"/>
                  </a:rPr>
                  <a:t>CMS finalizes rule for a lump sum payment, cutting future payments as an offset</a:t>
                </a:r>
              </a:p>
            </p:txBody>
          </p:sp>
        </p:grpSp>
      </p:grpSp>
      <p:sp>
        <p:nvSpPr>
          <p:cNvPr id="134" name="TextBox 133">
            <a:extLst>
              <a:ext uri="{FF2B5EF4-FFF2-40B4-BE49-F238E27FC236}">
                <a16:creationId xmlns:a16="http://schemas.microsoft.com/office/drawing/2014/main" id="{E5035E09-B801-8D20-8567-D5DD4D1CFE01}"/>
              </a:ext>
            </a:extLst>
          </p:cNvPr>
          <p:cNvSpPr txBox="1"/>
          <p:nvPr/>
        </p:nvSpPr>
        <p:spPr>
          <a:xfrm>
            <a:off x="151265" y="5642174"/>
            <a:ext cx="8261288" cy="369332"/>
          </a:xfrm>
          <a:prstGeom prst="rect">
            <a:avLst/>
          </a:prstGeom>
          <a:noFill/>
        </p:spPr>
        <p:txBody>
          <a:bodyPr wrap="square" rtlCol="0">
            <a:spAutoFit/>
          </a:bodyPr>
          <a:lstStyle/>
          <a:p>
            <a:r>
              <a:rPr lang="en-US" b="1">
                <a:solidFill>
                  <a:schemeClr val="tx2"/>
                </a:solidFill>
                <a:latin typeface="+mj-lt"/>
              </a:rPr>
              <a:t>However, the final rule did not address Medicare Advantage plans.</a:t>
            </a:r>
          </a:p>
        </p:txBody>
      </p:sp>
    </p:spTree>
    <p:extLst>
      <p:ext uri="{BB962C8B-B14F-4D97-AF65-F5344CB8AC3E}">
        <p14:creationId xmlns:p14="http://schemas.microsoft.com/office/powerpoint/2010/main" val="337753505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Connector: Elbow 67">
            <a:extLst>
              <a:ext uri="{FF2B5EF4-FFF2-40B4-BE49-F238E27FC236}">
                <a16:creationId xmlns:a16="http://schemas.microsoft.com/office/drawing/2014/main" id="{571A2BA1-6521-7D95-0800-24175E8EFFB9}"/>
              </a:ext>
            </a:extLst>
          </p:cNvPr>
          <p:cNvCxnSpPr>
            <a:cxnSpLocks/>
          </p:cNvCxnSpPr>
          <p:nvPr/>
        </p:nvCxnSpPr>
        <p:spPr>
          <a:xfrm>
            <a:off x="3285849" y="3192476"/>
            <a:ext cx="1105398" cy="993914"/>
          </a:xfrm>
          <a:prstGeom prst="bentConnector3">
            <a:avLst>
              <a:gd name="adj1" fmla="val 50000"/>
            </a:avLst>
          </a:prstGeom>
          <a:ln w="19050">
            <a:solidFill>
              <a:schemeClr val="accent5"/>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32163D03-5B45-A49C-C77A-DEC6AF47C03F}"/>
              </a:ext>
            </a:extLst>
          </p:cNvPr>
          <p:cNvCxnSpPr>
            <a:cxnSpLocks/>
          </p:cNvCxnSpPr>
          <p:nvPr/>
        </p:nvCxnSpPr>
        <p:spPr>
          <a:xfrm flipV="1">
            <a:off x="3076300" y="2102785"/>
            <a:ext cx="1314947" cy="1090924"/>
          </a:xfrm>
          <a:prstGeom prst="bentConnector3">
            <a:avLst>
              <a:gd name="adj1" fmla="val 58086"/>
            </a:avLst>
          </a:prstGeom>
          <a:ln w="19050">
            <a:solidFill>
              <a:schemeClr val="accent5"/>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CEDFE1-E210-475F-8385-E3D73999F9D2}"/>
              </a:ext>
            </a:extLst>
          </p:cNvPr>
          <p:cNvSpPr>
            <a:spLocks noGrp="1"/>
          </p:cNvSpPr>
          <p:nvPr>
            <p:ph type="title"/>
          </p:nvPr>
        </p:nvSpPr>
        <p:spPr/>
        <p:txBody>
          <a:bodyPr>
            <a:noAutofit/>
          </a:bodyPr>
          <a:lstStyle/>
          <a:p>
            <a:r>
              <a:rPr lang="en-US"/>
              <a:t>Unregistered Child Sites</a:t>
            </a:r>
          </a:p>
        </p:txBody>
      </p:sp>
      <p:sp>
        <p:nvSpPr>
          <p:cNvPr id="3" name="Octagon 2">
            <a:extLst>
              <a:ext uri="{FF2B5EF4-FFF2-40B4-BE49-F238E27FC236}">
                <a16:creationId xmlns:a16="http://schemas.microsoft.com/office/drawing/2014/main" id="{0C1864B1-6B5D-77D6-521C-173AE8FE28CA}"/>
              </a:ext>
            </a:extLst>
          </p:cNvPr>
          <p:cNvSpPr/>
          <p:nvPr/>
        </p:nvSpPr>
        <p:spPr>
          <a:xfrm>
            <a:off x="362390" y="1515666"/>
            <a:ext cx="3229556" cy="3354442"/>
          </a:xfrm>
          <a:prstGeom prst="octagon">
            <a:avLst/>
          </a:prstGeom>
          <a:solidFill>
            <a:schemeClr val="tx2"/>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a:t>(Oct. 2023) HRSA announces they will be prohibiting the use of 340B drugs at unregistered child sites. Organizations have two paths to compliance:</a:t>
            </a:r>
          </a:p>
        </p:txBody>
      </p:sp>
      <p:sp>
        <p:nvSpPr>
          <p:cNvPr id="76" name="Arrow: Pentagon 75">
            <a:extLst>
              <a:ext uri="{FF2B5EF4-FFF2-40B4-BE49-F238E27FC236}">
                <a16:creationId xmlns:a16="http://schemas.microsoft.com/office/drawing/2014/main" id="{5B4EAB4F-1AF6-8CE5-F558-AF9B9B9B93E2}"/>
              </a:ext>
            </a:extLst>
          </p:cNvPr>
          <p:cNvSpPr/>
          <p:nvPr/>
        </p:nvSpPr>
        <p:spPr>
          <a:xfrm>
            <a:off x="4539394" y="1259697"/>
            <a:ext cx="7290216" cy="1828800"/>
          </a:xfrm>
          <a:prstGeom prst="homePlat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spAutoFit/>
          </a:bodyPr>
          <a:lstStyle/>
          <a:p>
            <a:r>
              <a:rPr lang="en-US">
                <a:solidFill>
                  <a:schemeClr val="tx1"/>
                </a:solidFill>
              </a:rPr>
              <a:t>Hospitals with sites already on their MCR but not on OPAIS, must register the sites on OPAIS during the next registration window (January 1–16)</a:t>
            </a:r>
          </a:p>
        </p:txBody>
      </p:sp>
      <p:sp>
        <p:nvSpPr>
          <p:cNvPr id="77" name="Arrow: Pentagon 76">
            <a:extLst>
              <a:ext uri="{FF2B5EF4-FFF2-40B4-BE49-F238E27FC236}">
                <a16:creationId xmlns:a16="http://schemas.microsoft.com/office/drawing/2014/main" id="{6BCC662F-B917-75DB-D279-140F15F43BEE}"/>
              </a:ext>
            </a:extLst>
          </p:cNvPr>
          <p:cNvSpPr/>
          <p:nvPr/>
        </p:nvSpPr>
        <p:spPr>
          <a:xfrm>
            <a:off x="4539394" y="3244885"/>
            <a:ext cx="7290216" cy="1831271"/>
          </a:xfrm>
          <a:prstGeom prst="homePlat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spAutoFit/>
          </a:bodyPr>
          <a:lstStyle/>
          <a:p>
            <a:pPr>
              <a:spcAft>
                <a:spcPts val="600"/>
              </a:spcAft>
            </a:pPr>
            <a:r>
              <a:rPr lang="en-US">
                <a:solidFill>
                  <a:schemeClr val="tx1"/>
                </a:solidFill>
              </a:rPr>
              <a:t>Hospitals with sites </a:t>
            </a:r>
            <a:r>
              <a:rPr lang="en-US" i="1">
                <a:solidFill>
                  <a:schemeClr val="tx1"/>
                </a:solidFill>
              </a:rPr>
              <a:t>not </a:t>
            </a:r>
            <a:r>
              <a:rPr lang="en-US">
                <a:solidFill>
                  <a:schemeClr val="tx1"/>
                </a:solidFill>
              </a:rPr>
              <a:t>on the MCR nor OPAIS, must submit the following information to HRSA by January 25, 2024:</a:t>
            </a:r>
          </a:p>
          <a:p>
            <a:pPr marL="114300" indent="-285750">
              <a:buFont typeface="+mj-lt"/>
              <a:buAutoNum type="arabicPeriod"/>
            </a:pPr>
            <a:r>
              <a:rPr lang="en-US" sz="1400">
                <a:solidFill>
                  <a:schemeClr val="tx1"/>
                </a:solidFill>
              </a:rPr>
              <a:t>Name of child site</a:t>
            </a:r>
          </a:p>
          <a:p>
            <a:pPr marL="114300" indent="-285750">
              <a:buFont typeface="+mj-lt"/>
              <a:buAutoNum type="arabicPeriod"/>
            </a:pPr>
            <a:r>
              <a:rPr lang="en-US" sz="1400">
                <a:solidFill>
                  <a:schemeClr val="tx1"/>
                </a:solidFill>
              </a:rPr>
              <a:t>Date the site will be listed on the MCR, which must be the next one filed</a:t>
            </a:r>
            <a:endParaRPr lang="en-US" sz="1400">
              <a:solidFill>
                <a:schemeClr val="tx1"/>
              </a:solidFill>
              <a:cs typeface="Arial"/>
            </a:endParaRPr>
          </a:p>
          <a:p>
            <a:pPr marL="114300" indent="-285750">
              <a:buFont typeface="+mj-lt"/>
              <a:buAutoNum type="arabicPeriod"/>
            </a:pPr>
            <a:r>
              <a:rPr lang="en-US" sz="1400">
                <a:solidFill>
                  <a:schemeClr val="tx1"/>
                </a:solidFill>
              </a:rPr>
              <a:t>Date the hospital will register the site on OPAIS</a:t>
            </a:r>
            <a:endParaRPr lang="en-US" sz="1400">
              <a:solidFill>
                <a:schemeClr val="tx1"/>
              </a:solidFill>
              <a:cs typeface="Arial"/>
            </a:endParaRPr>
          </a:p>
        </p:txBody>
      </p:sp>
      <p:sp>
        <p:nvSpPr>
          <p:cNvPr id="80" name="TextBox 79">
            <a:extLst>
              <a:ext uri="{FF2B5EF4-FFF2-40B4-BE49-F238E27FC236}">
                <a16:creationId xmlns:a16="http://schemas.microsoft.com/office/drawing/2014/main" id="{BCD66FF4-9974-47C7-A828-D5097123B595}"/>
              </a:ext>
            </a:extLst>
          </p:cNvPr>
          <p:cNvSpPr txBox="1"/>
          <p:nvPr/>
        </p:nvSpPr>
        <p:spPr>
          <a:xfrm>
            <a:off x="362390" y="5623175"/>
            <a:ext cx="10110743" cy="307777"/>
          </a:xfrm>
          <a:prstGeom prst="rect">
            <a:avLst/>
          </a:prstGeom>
          <a:noFill/>
          <a:ln>
            <a:noFill/>
          </a:ln>
        </p:spPr>
        <p:txBody>
          <a:bodyPr wrap="square" rtlCol="0">
            <a:spAutoFit/>
          </a:bodyPr>
          <a:lstStyle/>
          <a:p>
            <a:r>
              <a:rPr lang="en-US" sz="1400" i="1">
                <a:latin typeface="+mj-lt"/>
              </a:rPr>
              <a:t>A lawsuit of more than 40 hospitals and health systems is currently being pursued against HRSA as it relates to this ruling.</a:t>
            </a:r>
          </a:p>
        </p:txBody>
      </p:sp>
      <p:sp>
        <p:nvSpPr>
          <p:cNvPr id="4" name="Slide Number Placeholder 3">
            <a:extLst>
              <a:ext uri="{FF2B5EF4-FFF2-40B4-BE49-F238E27FC236}">
                <a16:creationId xmlns:a16="http://schemas.microsoft.com/office/drawing/2014/main" id="{E1A0F122-C10B-9F24-22DD-A5669A177EC8}"/>
              </a:ext>
            </a:extLst>
          </p:cNvPr>
          <p:cNvSpPr>
            <a:spLocks noGrp="1"/>
          </p:cNvSpPr>
          <p:nvPr>
            <p:ph type="sldNum" sz="quarter" idx="4"/>
          </p:nvPr>
        </p:nvSpPr>
        <p:spPr/>
        <p:txBody>
          <a:bodyPr/>
          <a:lstStyle/>
          <a:p>
            <a:fld id="{721C06D9-4617-44B0-8711-1EF1C439A609}" type="slidenum">
              <a:rPr lang="en-US" noProof="0" smtClean="0"/>
              <a:pPr/>
              <a:t>34</a:t>
            </a:fld>
            <a:endParaRPr lang="en-US" noProof="0"/>
          </a:p>
        </p:txBody>
      </p:sp>
    </p:spTree>
    <p:extLst>
      <p:ext uri="{BB962C8B-B14F-4D97-AF65-F5344CB8AC3E}">
        <p14:creationId xmlns:p14="http://schemas.microsoft.com/office/powerpoint/2010/main" val="39448105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1BBD-496A-29FC-F8E1-871BBC8182B2}"/>
              </a:ext>
            </a:extLst>
          </p:cNvPr>
          <p:cNvSpPr>
            <a:spLocks noGrp="1"/>
          </p:cNvSpPr>
          <p:nvPr>
            <p:ph type="title"/>
          </p:nvPr>
        </p:nvSpPr>
        <p:spPr/>
        <p:txBody>
          <a:bodyPr/>
          <a:lstStyle/>
          <a:p>
            <a:r>
              <a:rPr lang="en-US"/>
              <a:t>Inflation Reduction Act</a:t>
            </a:r>
          </a:p>
        </p:txBody>
      </p:sp>
      <p:sp>
        <p:nvSpPr>
          <p:cNvPr id="9" name="Text Placeholder 8">
            <a:extLst>
              <a:ext uri="{FF2B5EF4-FFF2-40B4-BE49-F238E27FC236}">
                <a16:creationId xmlns:a16="http://schemas.microsoft.com/office/drawing/2014/main" id="{2CFEDF60-13A5-BF69-3BD9-24775969EC2B}"/>
              </a:ext>
            </a:extLst>
          </p:cNvPr>
          <p:cNvSpPr>
            <a:spLocks noGrp="1"/>
          </p:cNvSpPr>
          <p:nvPr>
            <p:ph type="body" sz="quarter" idx="13"/>
          </p:nvPr>
        </p:nvSpPr>
        <p:spPr/>
        <p:txBody>
          <a:bodyPr/>
          <a:lstStyle/>
          <a:p>
            <a:r>
              <a:rPr lang="en-US"/>
              <a:t>Overview</a:t>
            </a:r>
          </a:p>
        </p:txBody>
      </p:sp>
      <p:sp>
        <p:nvSpPr>
          <p:cNvPr id="4" name="Text Placeholder 3">
            <a:extLst>
              <a:ext uri="{FF2B5EF4-FFF2-40B4-BE49-F238E27FC236}">
                <a16:creationId xmlns:a16="http://schemas.microsoft.com/office/drawing/2014/main" id="{ED4025EF-2001-8215-4137-AC37DFC956AE}"/>
              </a:ext>
            </a:extLst>
          </p:cNvPr>
          <p:cNvSpPr>
            <a:spLocks noGrp="1"/>
          </p:cNvSpPr>
          <p:nvPr>
            <p:ph type="body" sz="quarter" idx="14"/>
          </p:nvPr>
        </p:nvSpPr>
        <p:spPr>
          <a:xfrm>
            <a:off x="305997" y="1380125"/>
            <a:ext cx="7200000" cy="334800"/>
          </a:xfrm>
        </p:spPr>
        <p:txBody>
          <a:bodyPr/>
          <a:lstStyle/>
          <a:p>
            <a:r>
              <a:rPr lang="en-US"/>
              <a:t>Key Components</a:t>
            </a:r>
          </a:p>
        </p:txBody>
      </p:sp>
      <p:sp>
        <p:nvSpPr>
          <p:cNvPr id="5" name="Content Placeholder 4">
            <a:extLst>
              <a:ext uri="{FF2B5EF4-FFF2-40B4-BE49-F238E27FC236}">
                <a16:creationId xmlns:a16="http://schemas.microsoft.com/office/drawing/2014/main" id="{DE65B976-9451-9945-2891-CE3E8ED21F94}"/>
              </a:ext>
            </a:extLst>
          </p:cNvPr>
          <p:cNvSpPr>
            <a:spLocks noGrp="1"/>
          </p:cNvSpPr>
          <p:nvPr>
            <p:ph sz="quarter" idx="18"/>
          </p:nvPr>
        </p:nvSpPr>
        <p:spPr>
          <a:xfrm>
            <a:off x="305998" y="1926850"/>
            <a:ext cx="7200000" cy="4257950"/>
          </a:xfrm>
        </p:spPr>
        <p:txBody>
          <a:bodyPr/>
          <a:lstStyle/>
          <a:p>
            <a:pPr marL="0" indent="0">
              <a:buNone/>
            </a:pPr>
            <a:r>
              <a:rPr lang="en-US" sz="1600" b="1"/>
              <a:t>Drug Price Negotiation Program</a:t>
            </a:r>
          </a:p>
          <a:p>
            <a:pPr lvl="1"/>
            <a:r>
              <a:rPr lang="en-US" sz="1600"/>
              <a:t>Drug Selections – only Part D drugs for 2026 &amp; 2027</a:t>
            </a:r>
          </a:p>
          <a:p>
            <a:pPr lvl="1"/>
            <a:r>
              <a:rPr lang="en-US" sz="1600"/>
              <a:t>Maximum Fair Price (MFP)</a:t>
            </a:r>
          </a:p>
          <a:p>
            <a:pPr lvl="1"/>
            <a:r>
              <a:rPr lang="en-US" sz="1600"/>
              <a:t>Litigation</a:t>
            </a:r>
          </a:p>
          <a:p>
            <a:pPr marL="0" indent="0">
              <a:buNone/>
            </a:pPr>
            <a:r>
              <a:rPr lang="en-US" sz="1600" b="1"/>
              <a:t>Medicare Part B and Part D Inflation Rebates</a:t>
            </a:r>
          </a:p>
          <a:p>
            <a:pPr lvl="1"/>
            <a:r>
              <a:rPr lang="en-US" sz="1600"/>
              <a:t>Manufacturers are required to pay a rebate on a unit of a drug paid under Part B or D where price of the drug increases faster than inflation.</a:t>
            </a:r>
          </a:p>
          <a:p>
            <a:pPr marL="0" indent="0">
              <a:buNone/>
            </a:pPr>
            <a:r>
              <a:rPr lang="en-US" sz="1600" b="1"/>
              <a:t>Medicare Part D Redesign</a:t>
            </a:r>
          </a:p>
          <a:p>
            <a:pPr lvl="1"/>
            <a:r>
              <a:rPr lang="en-US" sz="1600"/>
              <a:t>Out of pocket threshold, coverage gap, insulin, vaccines</a:t>
            </a:r>
          </a:p>
          <a:p>
            <a:pPr marL="0" indent="0">
              <a:buNone/>
            </a:pPr>
            <a:r>
              <a:rPr lang="en-US" sz="1600" b="1"/>
              <a:t>Medicare Part B Reimbursement Changes</a:t>
            </a:r>
          </a:p>
          <a:p>
            <a:pPr lvl="1"/>
            <a:r>
              <a:rPr lang="en-US" sz="1600"/>
              <a:t>Payment rate for biosimilars &amp; add-on payments</a:t>
            </a:r>
          </a:p>
          <a:p>
            <a:pPr lvl="1"/>
            <a:endParaRPr lang="en-US" sz="1600"/>
          </a:p>
        </p:txBody>
      </p:sp>
      <p:sp>
        <p:nvSpPr>
          <p:cNvPr id="7" name="Slide Number Placeholder 6">
            <a:extLst>
              <a:ext uri="{FF2B5EF4-FFF2-40B4-BE49-F238E27FC236}">
                <a16:creationId xmlns:a16="http://schemas.microsoft.com/office/drawing/2014/main" id="{2CE599FF-01F3-6FDA-FD1E-03190B5D7F24}"/>
              </a:ext>
            </a:extLst>
          </p:cNvPr>
          <p:cNvSpPr>
            <a:spLocks noGrp="1"/>
          </p:cNvSpPr>
          <p:nvPr>
            <p:ph type="sldNum" sz="quarter" idx="4"/>
          </p:nvPr>
        </p:nvSpPr>
        <p:spPr/>
        <p:txBody>
          <a:bodyPr/>
          <a:lstStyle/>
          <a:p>
            <a:fld id="{721C06D9-4617-44B0-8711-1EF1C439A609}" type="slidenum">
              <a:rPr lang="en-US" noProof="0" smtClean="0"/>
              <a:pPr/>
              <a:t>35</a:t>
            </a:fld>
            <a:endParaRPr lang="en-US" noProof="0"/>
          </a:p>
        </p:txBody>
      </p:sp>
      <p:sp>
        <p:nvSpPr>
          <p:cNvPr id="11" name="Content Placeholder 10">
            <a:extLst>
              <a:ext uri="{FF2B5EF4-FFF2-40B4-BE49-F238E27FC236}">
                <a16:creationId xmlns:a16="http://schemas.microsoft.com/office/drawing/2014/main" id="{E095E0A8-65AA-82F7-A816-488027B6A60C}"/>
              </a:ext>
            </a:extLst>
          </p:cNvPr>
          <p:cNvSpPr>
            <a:spLocks noGrp="1"/>
          </p:cNvSpPr>
          <p:nvPr>
            <p:ph sz="quarter" idx="4294967295"/>
          </p:nvPr>
        </p:nvSpPr>
        <p:spPr>
          <a:xfrm>
            <a:off x="8100996" y="2564366"/>
            <a:ext cx="2985699" cy="3090863"/>
          </a:xfrm>
        </p:spPr>
        <p:txBody>
          <a:bodyPr/>
          <a:lstStyle/>
          <a:p>
            <a:pPr marL="0" indent="0">
              <a:buNone/>
            </a:pPr>
            <a:r>
              <a:rPr lang="en-US" sz="1600" b="1" dirty="0"/>
              <a:t>January 1, 2024</a:t>
            </a:r>
          </a:p>
          <a:p>
            <a:pPr lvl="1"/>
            <a:r>
              <a:rPr lang="en-US" sz="1600" dirty="0"/>
              <a:t>Removal of 100% AMP rebate cap</a:t>
            </a:r>
          </a:p>
          <a:p>
            <a:pPr marL="0" indent="0">
              <a:buNone/>
            </a:pPr>
            <a:r>
              <a:rPr lang="en-US" sz="1600" b="1" dirty="0"/>
              <a:t>January 1, 2026</a:t>
            </a:r>
          </a:p>
          <a:p>
            <a:pPr lvl="1"/>
            <a:r>
              <a:rPr lang="en-US" sz="1600" dirty="0"/>
              <a:t>Drug negations take effect – 10 Part D drugs</a:t>
            </a:r>
          </a:p>
          <a:p>
            <a:pPr marL="0" indent="0">
              <a:buNone/>
            </a:pPr>
            <a:r>
              <a:rPr lang="en-US" sz="1600" b="1" dirty="0"/>
              <a:t>January 1, 2028</a:t>
            </a:r>
          </a:p>
          <a:p>
            <a:pPr lvl="1"/>
            <a:r>
              <a:rPr lang="en-US" sz="1600" dirty="0"/>
              <a:t>Part B drugs to be included in negotiations</a:t>
            </a:r>
          </a:p>
        </p:txBody>
      </p:sp>
      <p:sp>
        <p:nvSpPr>
          <p:cNvPr id="8" name="Text Placeholder 9">
            <a:extLst>
              <a:ext uri="{FF2B5EF4-FFF2-40B4-BE49-F238E27FC236}">
                <a16:creationId xmlns:a16="http://schemas.microsoft.com/office/drawing/2014/main" id="{62A1864E-801A-19F3-3556-CB4140940D19}"/>
              </a:ext>
            </a:extLst>
          </p:cNvPr>
          <p:cNvSpPr txBox="1">
            <a:spLocks/>
          </p:cNvSpPr>
          <p:nvPr/>
        </p:nvSpPr>
        <p:spPr>
          <a:xfrm>
            <a:off x="8005302" y="1408169"/>
            <a:ext cx="3673445" cy="33480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Important Dates</a:t>
            </a:r>
          </a:p>
        </p:txBody>
      </p:sp>
      <p:cxnSp>
        <p:nvCxnSpPr>
          <p:cNvPr id="12" name="Straight Connector 11">
            <a:extLst>
              <a:ext uri="{FF2B5EF4-FFF2-40B4-BE49-F238E27FC236}">
                <a16:creationId xmlns:a16="http://schemas.microsoft.com/office/drawing/2014/main" id="{3D1AA5A1-FCE6-8F1F-339E-C0ABE71C483C}"/>
              </a:ext>
            </a:extLst>
          </p:cNvPr>
          <p:cNvCxnSpPr>
            <a:cxnSpLocks/>
          </p:cNvCxnSpPr>
          <p:nvPr/>
        </p:nvCxnSpPr>
        <p:spPr>
          <a:xfrm>
            <a:off x="8100996" y="2153667"/>
            <a:ext cx="3577751"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324541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4F234F2-1C8B-D59D-87FF-59A1B32726B5}"/>
              </a:ext>
            </a:extLst>
          </p:cNvPr>
          <p:cNvSpPr/>
          <p:nvPr/>
        </p:nvSpPr>
        <p:spPr>
          <a:xfrm>
            <a:off x="9420447" y="2264735"/>
            <a:ext cx="2484472" cy="1605516"/>
          </a:xfrm>
          <a:prstGeom prst="rect">
            <a:avLst/>
          </a:prstGeom>
          <a:solidFill>
            <a:schemeClr val="accent3"/>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E9DF47-CA1A-8FBE-BF76-D3A0EBE07467}"/>
              </a:ext>
            </a:extLst>
          </p:cNvPr>
          <p:cNvSpPr/>
          <p:nvPr/>
        </p:nvSpPr>
        <p:spPr>
          <a:xfrm>
            <a:off x="300037" y="2264735"/>
            <a:ext cx="8599414" cy="2945218"/>
          </a:xfrm>
          <a:prstGeom prst="rect">
            <a:avLst/>
          </a:prstGeom>
          <a:solidFill>
            <a:schemeClr val="bg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25FE1BBD-496A-29FC-F8E1-871BBC8182B2}"/>
              </a:ext>
            </a:extLst>
          </p:cNvPr>
          <p:cNvSpPr>
            <a:spLocks noGrp="1"/>
          </p:cNvSpPr>
          <p:nvPr>
            <p:ph type="title"/>
          </p:nvPr>
        </p:nvSpPr>
        <p:spPr/>
        <p:txBody>
          <a:bodyPr/>
          <a:lstStyle/>
          <a:p>
            <a:r>
              <a:rPr lang="en-US"/>
              <a:t>Inflation Reduction Act</a:t>
            </a:r>
          </a:p>
        </p:txBody>
      </p:sp>
      <p:sp>
        <p:nvSpPr>
          <p:cNvPr id="3" name="Text Placeholder 2">
            <a:extLst>
              <a:ext uri="{FF2B5EF4-FFF2-40B4-BE49-F238E27FC236}">
                <a16:creationId xmlns:a16="http://schemas.microsoft.com/office/drawing/2014/main" id="{E9368C67-D19A-F16C-BBFE-8C8707DBA6E5}"/>
              </a:ext>
            </a:extLst>
          </p:cNvPr>
          <p:cNvSpPr>
            <a:spLocks noGrp="1"/>
          </p:cNvSpPr>
          <p:nvPr>
            <p:ph type="body" sz="quarter" idx="13"/>
          </p:nvPr>
        </p:nvSpPr>
        <p:spPr/>
        <p:txBody>
          <a:bodyPr/>
          <a:lstStyle/>
          <a:p>
            <a:r>
              <a:rPr lang="en-US"/>
              <a:t>340B Program</a:t>
            </a:r>
          </a:p>
        </p:txBody>
      </p:sp>
      <p:sp>
        <p:nvSpPr>
          <p:cNvPr id="4" name="Text Placeholder 3">
            <a:extLst>
              <a:ext uri="{FF2B5EF4-FFF2-40B4-BE49-F238E27FC236}">
                <a16:creationId xmlns:a16="http://schemas.microsoft.com/office/drawing/2014/main" id="{ED4025EF-2001-8215-4137-AC37DFC956AE}"/>
              </a:ext>
            </a:extLst>
          </p:cNvPr>
          <p:cNvSpPr>
            <a:spLocks noGrp="1"/>
          </p:cNvSpPr>
          <p:nvPr>
            <p:ph type="body" sz="quarter" idx="14"/>
          </p:nvPr>
        </p:nvSpPr>
        <p:spPr/>
        <p:txBody>
          <a:bodyPr/>
          <a:lstStyle/>
          <a:p>
            <a:r>
              <a:rPr lang="en-US" dirty="0"/>
              <a:t>Covered entities need to prepare for the proposed changes and implications of the IRA. </a:t>
            </a:r>
            <a:br>
              <a:rPr lang="en-US" dirty="0"/>
            </a:br>
            <a:r>
              <a:rPr lang="en-US" dirty="0"/>
              <a:t>It is important to be actively assessing the impact to program performance in anticipation of changes. </a:t>
            </a:r>
          </a:p>
        </p:txBody>
      </p:sp>
      <p:sp>
        <p:nvSpPr>
          <p:cNvPr id="5" name="Content Placeholder 4">
            <a:extLst>
              <a:ext uri="{FF2B5EF4-FFF2-40B4-BE49-F238E27FC236}">
                <a16:creationId xmlns:a16="http://schemas.microsoft.com/office/drawing/2014/main" id="{DE65B976-9451-9945-2891-CE3E8ED21F94}"/>
              </a:ext>
            </a:extLst>
          </p:cNvPr>
          <p:cNvSpPr>
            <a:spLocks noGrp="1"/>
          </p:cNvSpPr>
          <p:nvPr>
            <p:ph sz="quarter" idx="15"/>
          </p:nvPr>
        </p:nvSpPr>
        <p:spPr>
          <a:xfrm>
            <a:off x="699405" y="2631936"/>
            <a:ext cx="3386363" cy="2142084"/>
          </a:xfrm>
        </p:spPr>
        <p:txBody>
          <a:bodyPr/>
          <a:lstStyle/>
          <a:p>
            <a:r>
              <a:rPr lang="en-US" sz="1600"/>
              <a:t>Removal of 100% AMP rebate cap</a:t>
            </a:r>
          </a:p>
          <a:p>
            <a:pPr lvl="1"/>
            <a:r>
              <a:rPr lang="en-US" sz="1600"/>
              <a:t>Slow rate of price increases</a:t>
            </a:r>
          </a:p>
          <a:p>
            <a:pPr lvl="1"/>
            <a:r>
              <a:rPr lang="en-US" sz="1600"/>
              <a:t>Lower prices</a:t>
            </a:r>
          </a:p>
          <a:p>
            <a:pPr lvl="2"/>
            <a:r>
              <a:rPr lang="en-US" sz="1600"/>
              <a:t>Medicaid best price</a:t>
            </a:r>
          </a:p>
          <a:p>
            <a:pPr lvl="2"/>
            <a:r>
              <a:rPr lang="en-US" sz="1600"/>
              <a:t>340B ceiling price</a:t>
            </a:r>
          </a:p>
          <a:p>
            <a:pPr lvl="1"/>
            <a:r>
              <a:rPr lang="en-US" sz="1600"/>
              <a:t>Penny pricing</a:t>
            </a:r>
          </a:p>
        </p:txBody>
      </p:sp>
      <p:sp>
        <p:nvSpPr>
          <p:cNvPr id="7" name="Slide Number Placeholder 6">
            <a:extLst>
              <a:ext uri="{FF2B5EF4-FFF2-40B4-BE49-F238E27FC236}">
                <a16:creationId xmlns:a16="http://schemas.microsoft.com/office/drawing/2014/main" id="{2CE599FF-01F3-6FDA-FD1E-03190B5D7F24}"/>
              </a:ext>
            </a:extLst>
          </p:cNvPr>
          <p:cNvSpPr>
            <a:spLocks noGrp="1"/>
          </p:cNvSpPr>
          <p:nvPr>
            <p:ph type="sldNum" sz="quarter" idx="4"/>
          </p:nvPr>
        </p:nvSpPr>
        <p:spPr/>
        <p:txBody>
          <a:bodyPr/>
          <a:lstStyle/>
          <a:p>
            <a:fld id="{721C06D9-4617-44B0-8711-1EF1C439A609}" type="slidenum">
              <a:rPr lang="en-US" noProof="0" smtClean="0"/>
              <a:pPr/>
              <a:t>36</a:t>
            </a:fld>
            <a:endParaRPr lang="en-US" noProof="0"/>
          </a:p>
        </p:txBody>
      </p:sp>
      <p:sp>
        <p:nvSpPr>
          <p:cNvPr id="9" name="TextBox 8">
            <a:extLst>
              <a:ext uri="{FF2B5EF4-FFF2-40B4-BE49-F238E27FC236}">
                <a16:creationId xmlns:a16="http://schemas.microsoft.com/office/drawing/2014/main" id="{B211019D-0C90-22C4-2BEC-12AA4D931D8D}"/>
              </a:ext>
            </a:extLst>
          </p:cNvPr>
          <p:cNvSpPr txBox="1"/>
          <p:nvPr/>
        </p:nvSpPr>
        <p:spPr>
          <a:xfrm>
            <a:off x="9665674" y="2631935"/>
            <a:ext cx="1955712" cy="830997"/>
          </a:xfrm>
          <a:prstGeom prst="rect">
            <a:avLst/>
          </a:prstGeom>
          <a:noFill/>
        </p:spPr>
        <p:txBody>
          <a:bodyPr wrap="square" rtlCol="0">
            <a:spAutoFit/>
          </a:bodyPr>
          <a:lstStyle/>
          <a:p>
            <a:r>
              <a:rPr lang="en-US" sz="1600">
                <a:solidFill>
                  <a:schemeClr val="bg1"/>
                </a:solidFill>
              </a:rPr>
              <a:t>Assess operational changes &amp; financial impacts to program</a:t>
            </a:r>
          </a:p>
        </p:txBody>
      </p:sp>
      <p:sp>
        <p:nvSpPr>
          <p:cNvPr id="6" name="Content Placeholder 4">
            <a:extLst>
              <a:ext uri="{FF2B5EF4-FFF2-40B4-BE49-F238E27FC236}">
                <a16:creationId xmlns:a16="http://schemas.microsoft.com/office/drawing/2014/main" id="{639CC5A5-4578-2800-2216-E849D71B966E}"/>
              </a:ext>
            </a:extLst>
          </p:cNvPr>
          <p:cNvSpPr txBox="1">
            <a:spLocks/>
          </p:cNvSpPr>
          <p:nvPr/>
        </p:nvSpPr>
        <p:spPr>
          <a:xfrm>
            <a:off x="4475721" y="2631936"/>
            <a:ext cx="4027367" cy="2142084"/>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MFP implications</a:t>
            </a:r>
          </a:p>
          <a:p>
            <a:pPr lvl="1"/>
            <a:r>
              <a:rPr lang="en-US" sz="1600"/>
              <a:t>Difference between MFP and 340B price</a:t>
            </a:r>
          </a:p>
          <a:p>
            <a:pPr lvl="1"/>
            <a:r>
              <a:rPr lang="en-US" sz="1600"/>
              <a:t>MFP below 340B price</a:t>
            </a:r>
          </a:p>
          <a:p>
            <a:pPr lvl="1"/>
            <a:r>
              <a:rPr lang="en-US" sz="1600"/>
              <a:t>Contract pharmacies</a:t>
            </a:r>
          </a:p>
          <a:p>
            <a:r>
              <a:rPr lang="en-US" sz="1600"/>
              <a:t>CMS Guidance December 2023</a:t>
            </a:r>
          </a:p>
          <a:p>
            <a:r>
              <a:rPr lang="en-US" sz="1600"/>
              <a:t>CMS 2025 physician fee schedule proposed rule</a:t>
            </a:r>
          </a:p>
        </p:txBody>
      </p:sp>
      <p:cxnSp>
        <p:nvCxnSpPr>
          <p:cNvPr id="12" name="Straight Arrow Connector 11">
            <a:extLst>
              <a:ext uri="{FF2B5EF4-FFF2-40B4-BE49-F238E27FC236}">
                <a16:creationId xmlns:a16="http://schemas.microsoft.com/office/drawing/2014/main" id="{19FBB076-FD4F-6456-795D-85BDEDB536F2}"/>
              </a:ext>
            </a:extLst>
          </p:cNvPr>
          <p:cNvCxnSpPr>
            <a:cxnSpLocks/>
          </p:cNvCxnSpPr>
          <p:nvPr/>
        </p:nvCxnSpPr>
        <p:spPr>
          <a:xfrm>
            <a:off x="9020175" y="2828260"/>
            <a:ext cx="262048" cy="0"/>
          </a:xfrm>
          <a:prstGeom prst="straightConnector1">
            <a:avLst/>
          </a:prstGeom>
          <a:ln w="19050">
            <a:solidFill>
              <a:schemeClr val="accent5"/>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78038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7D0FF9-F1BB-10AF-A006-9F21297E9660}"/>
              </a:ext>
            </a:extLst>
          </p:cNvPr>
          <p:cNvSpPr>
            <a:spLocks noGrp="1"/>
          </p:cNvSpPr>
          <p:nvPr>
            <p:ph type="title"/>
          </p:nvPr>
        </p:nvSpPr>
        <p:spPr/>
        <p:txBody>
          <a:bodyPr/>
          <a:lstStyle/>
          <a:p>
            <a:r>
              <a:rPr lang="en-US"/>
              <a:t>Legislative Update</a:t>
            </a:r>
          </a:p>
        </p:txBody>
      </p:sp>
      <p:sp>
        <p:nvSpPr>
          <p:cNvPr id="3" name="Text Placeholder 2">
            <a:extLst>
              <a:ext uri="{FF2B5EF4-FFF2-40B4-BE49-F238E27FC236}">
                <a16:creationId xmlns:a16="http://schemas.microsoft.com/office/drawing/2014/main" id="{99544AC5-92E1-29C6-F933-BEB2F1C2F650}"/>
              </a:ext>
            </a:extLst>
          </p:cNvPr>
          <p:cNvSpPr>
            <a:spLocks noGrp="1"/>
          </p:cNvSpPr>
          <p:nvPr>
            <p:ph type="body" sz="quarter" idx="13"/>
          </p:nvPr>
        </p:nvSpPr>
        <p:spPr>
          <a:xfrm>
            <a:off x="305999" y="673200"/>
            <a:ext cx="5931601" cy="360000"/>
          </a:xfrm>
        </p:spPr>
        <p:txBody>
          <a:bodyPr/>
          <a:lstStyle/>
          <a:p>
            <a:r>
              <a:rPr lang="en-US"/>
              <a:t>Administrative Dispute Resolution (ADR)</a:t>
            </a:r>
          </a:p>
        </p:txBody>
      </p:sp>
      <p:sp>
        <p:nvSpPr>
          <p:cNvPr id="5" name="Content Placeholder 4">
            <a:extLst>
              <a:ext uri="{FF2B5EF4-FFF2-40B4-BE49-F238E27FC236}">
                <a16:creationId xmlns:a16="http://schemas.microsoft.com/office/drawing/2014/main" id="{D52A1F28-9083-6B8D-29D3-DBF6AB069DB0}"/>
              </a:ext>
            </a:extLst>
          </p:cNvPr>
          <p:cNvSpPr>
            <a:spLocks noGrp="1"/>
          </p:cNvSpPr>
          <p:nvPr>
            <p:ph sz="quarter" idx="15"/>
          </p:nvPr>
        </p:nvSpPr>
        <p:spPr>
          <a:xfrm>
            <a:off x="306000" y="3810000"/>
            <a:ext cx="11581200" cy="1909086"/>
          </a:xfrm>
        </p:spPr>
        <p:txBody>
          <a:bodyPr/>
          <a:lstStyle/>
          <a:p>
            <a:pPr>
              <a:lnSpc>
                <a:spcPct val="150000"/>
              </a:lnSpc>
            </a:pPr>
            <a:r>
              <a:rPr lang="en-US"/>
              <a:t>42 USC § 256b(d)(3) Administrative Dispute Resolution Process</a:t>
            </a:r>
          </a:p>
          <a:p>
            <a:pPr>
              <a:lnSpc>
                <a:spcPct val="150000"/>
              </a:lnSpc>
            </a:pPr>
            <a:r>
              <a:rPr lang="en-US"/>
              <a:t>Rule created under the Affordable Care Act</a:t>
            </a:r>
          </a:p>
          <a:p>
            <a:pPr lvl="2">
              <a:lnSpc>
                <a:spcPct val="150000"/>
              </a:lnSpc>
              <a:buFont typeface="Wingdings" panose="05000000000000000000" pitchFamily="2" charset="2"/>
              <a:buChar char="§"/>
            </a:pPr>
            <a:r>
              <a:rPr lang="en-US"/>
              <a:t>  Proposed rule not provided until 2016</a:t>
            </a:r>
          </a:p>
          <a:p>
            <a:pPr>
              <a:lnSpc>
                <a:spcPct val="150000"/>
              </a:lnSpc>
            </a:pPr>
            <a:r>
              <a:rPr lang="en-US"/>
              <a:t>HHS issued final rule in 2020, though claims filed against rule leading to the new final rule being issued April 2024</a:t>
            </a:r>
          </a:p>
          <a:p>
            <a:pPr>
              <a:lnSpc>
                <a:spcPct val="150000"/>
              </a:lnSpc>
            </a:pPr>
            <a:r>
              <a:rPr lang="en-US"/>
              <a:t>Final rule went into effect June 18, 2024</a:t>
            </a:r>
          </a:p>
          <a:p>
            <a:pPr>
              <a:lnSpc>
                <a:spcPct val="150000"/>
              </a:lnSpc>
            </a:pPr>
            <a:r>
              <a:rPr lang="en-US"/>
              <a:t>Chevron implications</a:t>
            </a:r>
          </a:p>
          <a:p>
            <a:endParaRPr lang="en-US"/>
          </a:p>
        </p:txBody>
      </p:sp>
      <p:sp>
        <p:nvSpPr>
          <p:cNvPr id="7" name="Slide Number Placeholder 6">
            <a:extLst>
              <a:ext uri="{FF2B5EF4-FFF2-40B4-BE49-F238E27FC236}">
                <a16:creationId xmlns:a16="http://schemas.microsoft.com/office/drawing/2014/main" id="{F73075FD-160B-82D4-A550-6366E3E65FBE}"/>
              </a:ext>
            </a:extLst>
          </p:cNvPr>
          <p:cNvSpPr>
            <a:spLocks noGrp="1"/>
          </p:cNvSpPr>
          <p:nvPr>
            <p:ph type="sldNum" sz="quarter" idx="4"/>
          </p:nvPr>
        </p:nvSpPr>
        <p:spPr/>
        <p:txBody>
          <a:bodyPr/>
          <a:lstStyle/>
          <a:p>
            <a:fld id="{721C06D9-4617-44B0-8711-1EF1C439A609}" type="slidenum">
              <a:rPr lang="en-US" noProof="0" smtClean="0"/>
              <a:pPr/>
              <a:t>37</a:t>
            </a:fld>
            <a:endParaRPr lang="en-US" noProof="0"/>
          </a:p>
        </p:txBody>
      </p:sp>
      <p:pic>
        <p:nvPicPr>
          <p:cNvPr id="1026" name="Picture 2">
            <a:extLst>
              <a:ext uri="{FF2B5EF4-FFF2-40B4-BE49-F238E27FC236}">
                <a16:creationId xmlns:a16="http://schemas.microsoft.com/office/drawing/2014/main" id="{FB11BEE6-5D28-DF62-FF7C-243287F6D59A}"/>
              </a:ext>
            </a:extLst>
          </p:cNvPr>
          <p:cNvPicPr>
            <a:picLocks noGrp="1" noChangeAspect="1" noChangeArrowheads="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0190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65D7-284E-ACC9-0AE2-F4665D8688E5}"/>
              </a:ext>
            </a:extLst>
          </p:cNvPr>
          <p:cNvSpPr>
            <a:spLocks noGrp="1"/>
          </p:cNvSpPr>
          <p:nvPr>
            <p:ph type="title"/>
          </p:nvPr>
        </p:nvSpPr>
        <p:spPr/>
        <p:txBody>
          <a:bodyPr/>
          <a:lstStyle/>
          <a:p>
            <a:r>
              <a:rPr lang="en-US"/>
              <a:t>Legislative Update</a:t>
            </a:r>
          </a:p>
        </p:txBody>
      </p:sp>
      <p:sp>
        <p:nvSpPr>
          <p:cNvPr id="3" name="Text Placeholder 2">
            <a:extLst>
              <a:ext uri="{FF2B5EF4-FFF2-40B4-BE49-F238E27FC236}">
                <a16:creationId xmlns:a16="http://schemas.microsoft.com/office/drawing/2014/main" id="{05A4036A-96F5-423E-43DA-5F01C5FE6908}"/>
              </a:ext>
            </a:extLst>
          </p:cNvPr>
          <p:cNvSpPr>
            <a:spLocks noGrp="1"/>
          </p:cNvSpPr>
          <p:nvPr>
            <p:ph type="body" sz="quarter" idx="13"/>
          </p:nvPr>
        </p:nvSpPr>
        <p:spPr/>
        <p:txBody>
          <a:bodyPr/>
          <a:lstStyle/>
          <a:p>
            <a:r>
              <a:rPr lang="en-US"/>
              <a:t>Proposed Legislation</a:t>
            </a:r>
          </a:p>
        </p:txBody>
      </p:sp>
      <p:sp>
        <p:nvSpPr>
          <p:cNvPr id="5" name="Content Placeholder 4">
            <a:extLst>
              <a:ext uri="{FF2B5EF4-FFF2-40B4-BE49-F238E27FC236}">
                <a16:creationId xmlns:a16="http://schemas.microsoft.com/office/drawing/2014/main" id="{C0C92D93-1953-631E-376C-2097A0ADE91F}"/>
              </a:ext>
            </a:extLst>
          </p:cNvPr>
          <p:cNvSpPr>
            <a:spLocks noGrp="1"/>
          </p:cNvSpPr>
          <p:nvPr>
            <p:ph sz="quarter" idx="15"/>
          </p:nvPr>
        </p:nvSpPr>
        <p:spPr>
          <a:xfrm>
            <a:off x="306000" y="1426227"/>
            <a:ext cx="5648400" cy="4597746"/>
          </a:xfrm>
        </p:spPr>
        <p:txBody>
          <a:bodyPr/>
          <a:lstStyle/>
          <a:p>
            <a:r>
              <a:rPr lang="en-US"/>
              <a:t>Preserving Telehealth, Hospital, and Ambulance Access Act​</a:t>
            </a:r>
          </a:p>
          <a:p>
            <a:r>
              <a:rPr lang="en-US"/>
              <a:t>To amend title III of the Public Health Service Act to include rural emergency hospitals in the definition of a covered entity for purposes of the 340B drug discount program.​</a:t>
            </a:r>
          </a:p>
          <a:p>
            <a:r>
              <a:rPr lang="en-US"/>
              <a:t>The 340B PATIENTS Act of 2024​</a:t>
            </a:r>
          </a:p>
          <a:p>
            <a:r>
              <a:rPr lang="en-US"/>
              <a:t>Medicare PBM Accountability Act​</a:t>
            </a:r>
          </a:p>
          <a:p>
            <a:r>
              <a:rPr lang="en-US"/>
              <a:t>Lower Costs, More Transparency Act​</a:t>
            </a:r>
          </a:p>
          <a:p>
            <a:r>
              <a:rPr lang="en-US"/>
              <a:t>Real Education and Access for Healthy Youth Act of 2023.​</a:t>
            </a:r>
          </a:p>
          <a:p>
            <a:r>
              <a:rPr lang="en-US"/>
              <a:t>PATIENT Act of 2023​</a:t>
            </a:r>
          </a:p>
          <a:p>
            <a:r>
              <a:rPr lang="en-US"/>
              <a:t>To amend title III of the Public Health Service Act to ensure transparency and oversight of the 340B drug discount program​</a:t>
            </a:r>
          </a:p>
          <a:p>
            <a:r>
              <a:rPr lang="en-US"/>
              <a:t>MVP Act​</a:t>
            </a:r>
          </a:p>
          <a:p>
            <a:r>
              <a:rPr lang="en-US"/>
              <a:t>340B Reporting and Accountability Act​</a:t>
            </a:r>
          </a:p>
          <a:p>
            <a:r>
              <a:rPr lang="en-US"/>
              <a:t>PROTECT 340B Act of 2023​</a:t>
            </a:r>
          </a:p>
          <a:p>
            <a:r>
              <a:rPr lang="en-US"/>
              <a:t>340B Accountability Act of 2023​</a:t>
            </a:r>
          </a:p>
          <a:p>
            <a:r>
              <a:rPr lang="en-US"/>
              <a:t>Drug Pricing Transparency and Accountability Act</a:t>
            </a:r>
          </a:p>
        </p:txBody>
      </p:sp>
      <p:sp>
        <p:nvSpPr>
          <p:cNvPr id="7" name="Content Placeholder 6">
            <a:extLst>
              <a:ext uri="{FF2B5EF4-FFF2-40B4-BE49-F238E27FC236}">
                <a16:creationId xmlns:a16="http://schemas.microsoft.com/office/drawing/2014/main" id="{86C6AA38-CF11-1D20-98FC-02643C9437B5}"/>
              </a:ext>
            </a:extLst>
          </p:cNvPr>
          <p:cNvSpPr>
            <a:spLocks noGrp="1"/>
          </p:cNvSpPr>
          <p:nvPr>
            <p:ph sz="quarter" idx="17"/>
          </p:nvPr>
        </p:nvSpPr>
        <p:spPr>
          <a:xfrm>
            <a:off x="6237600" y="1426227"/>
            <a:ext cx="5648399" cy="4217758"/>
          </a:xfrm>
          <a:solidFill>
            <a:schemeClr val="bg2"/>
          </a:solidFill>
        </p:spPr>
        <p:txBody>
          <a:bodyPr wrap="square" lIns="182880" tIns="182880" rIns="182880" bIns="182880">
            <a:spAutoFit/>
          </a:bodyPr>
          <a:lstStyle/>
          <a:p>
            <a:pPr marL="0" indent="0">
              <a:buNone/>
            </a:pPr>
            <a:r>
              <a:rPr lang="en-US" b="1">
                <a:solidFill>
                  <a:schemeClr val="accent1"/>
                </a:solidFill>
              </a:rPr>
              <a:t>  340B ACCESS Act</a:t>
            </a:r>
          </a:p>
          <a:p>
            <a:pPr lvl="1"/>
            <a:r>
              <a:rPr lang="en-US"/>
              <a:t>Sponsored by Rep. Bucshon (R-Ind.)</a:t>
            </a:r>
          </a:p>
          <a:p>
            <a:pPr lvl="1"/>
            <a:r>
              <a:rPr lang="en-US"/>
              <a:t>Limitations on participation and purchasing</a:t>
            </a:r>
          </a:p>
          <a:p>
            <a:pPr lvl="1"/>
            <a:r>
              <a:rPr lang="en-US"/>
              <a:t>Patient definition</a:t>
            </a:r>
          </a:p>
          <a:p>
            <a:pPr lvl="1"/>
            <a:r>
              <a:rPr lang="en-US"/>
              <a:t>Additional eligibility and reporting requirements</a:t>
            </a:r>
          </a:p>
          <a:p>
            <a:pPr lvl="1"/>
            <a:endParaRPr lang="en-US"/>
          </a:p>
          <a:p>
            <a:pPr marL="0" indent="0">
              <a:buNone/>
            </a:pPr>
            <a:r>
              <a:rPr lang="en-US" b="1">
                <a:solidFill>
                  <a:schemeClr val="accent1"/>
                </a:solidFill>
              </a:rPr>
              <a:t>  340B PATIENTS Act</a:t>
            </a:r>
          </a:p>
          <a:p>
            <a:pPr lvl="1"/>
            <a:r>
              <a:rPr lang="en-US"/>
              <a:t>Sponsored by Rep. Matsui (D-Calif.)</a:t>
            </a:r>
          </a:p>
          <a:p>
            <a:pPr lvl="1"/>
            <a:r>
              <a:rPr lang="en-US"/>
              <a:t>5 additional democratic co-sponsors</a:t>
            </a:r>
          </a:p>
          <a:p>
            <a:pPr lvl="1"/>
            <a:r>
              <a:rPr lang="en-US"/>
              <a:t>Contract pharmacy</a:t>
            </a:r>
          </a:p>
          <a:p>
            <a:pPr marL="176213" lvl="1" indent="0">
              <a:buNone/>
            </a:pPr>
            <a:endParaRPr lang="en-US"/>
          </a:p>
          <a:p>
            <a:pPr marL="176213" lvl="1" indent="0">
              <a:buNone/>
            </a:pPr>
            <a:r>
              <a:rPr lang="en-US" b="1">
                <a:solidFill>
                  <a:schemeClr val="accent1"/>
                </a:solidFill>
              </a:rPr>
              <a:t>SUSTAIN 340B Act</a:t>
            </a:r>
          </a:p>
          <a:p>
            <a:pPr lvl="1"/>
            <a:r>
              <a:rPr lang="en-US"/>
              <a:t>Bipartisan</a:t>
            </a:r>
          </a:p>
        </p:txBody>
      </p:sp>
      <p:sp>
        <p:nvSpPr>
          <p:cNvPr id="10" name="Slide Number Placeholder 9">
            <a:extLst>
              <a:ext uri="{FF2B5EF4-FFF2-40B4-BE49-F238E27FC236}">
                <a16:creationId xmlns:a16="http://schemas.microsoft.com/office/drawing/2014/main" id="{D8B91C44-97D9-BEB1-9C4E-1D1BBD7A00F4}"/>
              </a:ext>
            </a:extLst>
          </p:cNvPr>
          <p:cNvSpPr>
            <a:spLocks noGrp="1"/>
          </p:cNvSpPr>
          <p:nvPr>
            <p:ph type="sldNum" sz="quarter" idx="4"/>
          </p:nvPr>
        </p:nvSpPr>
        <p:spPr/>
        <p:txBody>
          <a:bodyPr/>
          <a:lstStyle/>
          <a:p>
            <a:fld id="{721C06D9-4617-44B0-8711-1EF1C439A609}" type="slidenum">
              <a:rPr lang="en-US" noProof="0" smtClean="0"/>
              <a:pPr/>
              <a:t>38</a:t>
            </a:fld>
            <a:endParaRPr lang="en-US" noProof="0"/>
          </a:p>
        </p:txBody>
      </p:sp>
    </p:spTree>
    <p:extLst>
      <p:ext uri="{BB962C8B-B14F-4D97-AF65-F5344CB8AC3E}">
        <p14:creationId xmlns:p14="http://schemas.microsoft.com/office/powerpoint/2010/main" val="236702220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p:txBody>
          <a:bodyPr/>
          <a:lstStyle/>
          <a:p>
            <a:r>
              <a:rPr lang="en-US"/>
              <a:t>Legislative Update</a:t>
            </a:r>
            <a:endParaRPr lang="en-US" noProof="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12"/>
          </p:nvPr>
        </p:nvSpPr>
        <p:spPr/>
        <p:txBody>
          <a:bodyPr/>
          <a:lstStyle/>
          <a:p>
            <a:fld id="{721C06D9-4617-44B0-8711-1EF1C439A609}" type="slidenum">
              <a:rPr lang="en-US" smtClean="0"/>
              <a:pPr/>
              <a:t>39</a:t>
            </a:fld>
            <a:endParaRPr lang="en-US"/>
          </a:p>
        </p:txBody>
      </p:sp>
      <p:sp>
        <p:nvSpPr>
          <p:cNvPr id="2" name="Text Placeholder 2">
            <a:extLst>
              <a:ext uri="{FF2B5EF4-FFF2-40B4-BE49-F238E27FC236}">
                <a16:creationId xmlns:a16="http://schemas.microsoft.com/office/drawing/2014/main" id="{DDC454B8-0811-E830-3117-B633EEB0CF5E}"/>
              </a:ext>
            </a:extLst>
          </p:cNvPr>
          <p:cNvSpPr>
            <a:spLocks noGrp="1"/>
          </p:cNvSpPr>
          <p:nvPr>
            <p:ph type="body" sz="quarter" idx="13"/>
          </p:nvPr>
        </p:nvSpPr>
        <p:spPr/>
        <p:txBody>
          <a:bodyPr/>
          <a:lstStyle/>
          <a:p>
            <a:r>
              <a:rPr lang="en-US"/>
              <a:t>SUSTAIN 340B Act</a:t>
            </a:r>
          </a:p>
        </p:txBody>
      </p:sp>
      <p:sp>
        <p:nvSpPr>
          <p:cNvPr id="3" name="Text Placeholder 2">
            <a:extLst>
              <a:ext uri="{FF2B5EF4-FFF2-40B4-BE49-F238E27FC236}">
                <a16:creationId xmlns:a16="http://schemas.microsoft.com/office/drawing/2014/main" id="{BA9F6064-259D-BA75-1759-3C3031A3F60A}"/>
              </a:ext>
            </a:extLst>
          </p:cNvPr>
          <p:cNvSpPr>
            <a:spLocks noGrp="1"/>
          </p:cNvSpPr>
          <p:nvPr>
            <p:ph type="body" sz="quarter" idx="14"/>
          </p:nvPr>
        </p:nvSpPr>
        <p:spPr>
          <a:xfrm>
            <a:off x="305998" y="1430429"/>
            <a:ext cx="5648399" cy="334800"/>
          </a:xfrm>
        </p:spPr>
        <p:txBody>
          <a:bodyPr/>
          <a:lstStyle/>
          <a:p>
            <a:r>
              <a:rPr lang="en-US" dirty="0"/>
              <a:t>Key Components </a:t>
            </a:r>
          </a:p>
        </p:txBody>
      </p:sp>
      <p:sp>
        <p:nvSpPr>
          <p:cNvPr id="9" name="Content Placeholder 8">
            <a:extLst>
              <a:ext uri="{FF2B5EF4-FFF2-40B4-BE49-F238E27FC236}">
                <a16:creationId xmlns:a16="http://schemas.microsoft.com/office/drawing/2014/main" id="{658134E3-A5B6-51AC-E1FF-3FA80D64F7C9}"/>
              </a:ext>
            </a:extLst>
          </p:cNvPr>
          <p:cNvSpPr>
            <a:spLocks noGrp="1"/>
          </p:cNvSpPr>
          <p:nvPr>
            <p:ph sz="quarter" idx="15"/>
          </p:nvPr>
        </p:nvSpPr>
        <p:spPr>
          <a:xfrm>
            <a:off x="305999" y="1862429"/>
            <a:ext cx="5648399" cy="4257950"/>
          </a:xfrm>
        </p:spPr>
        <p:txBody>
          <a:bodyPr vert="horz" lIns="0" tIns="0" rIns="0" bIns="0" rtlCol="0" anchor="t">
            <a:noAutofit/>
          </a:bodyPr>
          <a:lstStyle/>
          <a:p>
            <a:pPr>
              <a:spcBef>
                <a:spcPts val="500"/>
              </a:spcBef>
            </a:pPr>
            <a:r>
              <a:rPr lang="en-US" sz="1800" dirty="0"/>
              <a:t>6 Bipartisan Senators (3 Republicans, 3 Democrats)</a:t>
            </a:r>
          </a:p>
          <a:p>
            <a:pPr>
              <a:spcBef>
                <a:spcPts val="500"/>
              </a:spcBef>
            </a:pPr>
            <a:r>
              <a:rPr lang="en-US" sz="1800" dirty="0"/>
              <a:t>Draft legislation after 6 months of meetings</a:t>
            </a:r>
            <a:endParaRPr lang="en-US" sz="1800" dirty="0">
              <a:cs typeface="Arial"/>
            </a:endParaRPr>
          </a:p>
          <a:p>
            <a:pPr>
              <a:spcBef>
                <a:spcPts val="500"/>
              </a:spcBef>
            </a:pPr>
            <a:r>
              <a:rPr lang="en-US" sz="1800" dirty="0"/>
              <a:t>RFI – Due April 24, 2024</a:t>
            </a:r>
            <a:endParaRPr lang="en-US" sz="1800" dirty="0">
              <a:cs typeface="Arial"/>
            </a:endParaRPr>
          </a:p>
          <a:p>
            <a:pPr>
              <a:spcBef>
                <a:spcPts val="500"/>
              </a:spcBef>
            </a:pPr>
            <a:r>
              <a:rPr lang="en-US" sz="1800" dirty="0"/>
              <a:t>Contract Pharmacy</a:t>
            </a:r>
            <a:endParaRPr lang="en-US" sz="1800" dirty="0">
              <a:cs typeface="Arial"/>
            </a:endParaRPr>
          </a:p>
          <a:p>
            <a:pPr>
              <a:spcBef>
                <a:spcPts val="500"/>
              </a:spcBef>
            </a:pPr>
            <a:r>
              <a:rPr lang="en-US" sz="1800" dirty="0"/>
              <a:t>Transparency</a:t>
            </a:r>
            <a:endParaRPr lang="en-US" sz="1800" dirty="0">
              <a:cs typeface="Arial"/>
            </a:endParaRPr>
          </a:p>
          <a:p>
            <a:pPr>
              <a:spcBef>
                <a:spcPts val="500"/>
              </a:spcBef>
            </a:pPr>
            <a:r>
              <a:rPr lang="en-US" sz="1800" dirty="0"/>
              <a:t>Program Integrity</a:t>
            </a:r>
            <a:endParaRPr lang="en-US" sz="1800" dirty="0">
              <a:cs typeface="Arial"/>
            </a:endParaRPr>
          </a:p>
          <a:p>
            <a:pPr>
              <a:spcBef>
                <a:spcPts val="500"/>
              </a:spcBef>
            </a:pPr>
            <a:r>
              <a:rPr lang="en-US" sz="1800" dirty="0"/>
              <a:t>Duplicate Discounts</a:t>
            </a:r>
            <a:endParaRPr lang="en-US" sz="1800" dirty="0">
              <a:cs typeface="Arial"/>
            </a:endParaRPr>
          </a:p>
          <a:p>
            <a:pPr>
              <a:spcBef>
                <a:spcPts val="500"/>
              </a:spcBef>
            </a:pPr>
            <a:r>
              <a:rPr lang="en-US" sz="1800" dirty="0"/>
              <a:t>PBM/Insurer Provisions</a:t>
            </a:r>
            <a:endParaRPr lang="en-US" sz="1800" dirty="0">
              <a:cs typeface="Arial"/>
            </a:endParaRPr>
          </a:p>
          <a:p>
            <a:pPr>
              <a:spcBef>
                <a:spcPts val="500"/>
              </a:spcBef>
            </a:pPr>
            <a:r>
              <a:rPr lang="en-US" sz="1800" dirty="0"/>
              <a:t>Additional Provisions</a:t>
            </a:r>
            <a:endParaRPr lang="en-US" sz="1800" dirty="0">
              <a:cs typeface="Arial"/>
            </a:endParaRPr>
          </a:p>
          <a:p>
            <a:endParaRPr lang="en-US" sz="1800" noProof="0" dirty="0"/>
          </a:p>
        </p:txBody>
      </p:sp>
      <p:pic>
        <p:nvPicPr>
          <p:cNvPr id="30" name="Picture Placeholder 29" descr="A gavel and scales on a wooden table&#10;&#10;Description automatically generated">
            <a:extLst>
              <a:ext uri="{FF2B5EF4-FFF2-40B4-BE49-F238E27FC236}">
                <a16:creationId xmlns:a16="http://schemas.microsoft.com/office/drawing/2014/main" id="{817FCE2D-EA22-B91F-9EC0-255D851E9E20}"/>
              </a:ext>
            </a:extLst>
          </p:cNvPr>
          <p:cNvPicPr>
            <a:picLocks noGrp="1" noChangeAspect="1"/>
          </p:cNvPicPr>
          <p:nvPr>
            <p:ph type="pic" sz="quarter" idx="24"/>
            <p:custDataLst>
              <p:tags r:id="rId1"/>
            </p:custDataLst>
          </p:nvPr>
        </p:nvPicPr>
        <p:blipFill rotWithShape="1">
          <a:blip r:embed="rId4">
            <a:extLst>
              <a:ext uri="{28A0092B-C50C-407E-A947-70E740481C1C}">
                <a14:useLocalDpi xmlns:a14="http://schemas.microsoft.com/office/drawing/2010/main" val="0"/>
              </a:ext>
            </a:extLst>
          </a:blip>
          <a:srcRect l="16990" r="10420"/>
          <a:stretch/>
        </p:blipFill>
        <p:spPr>
          <a:xfrm>
            <a:off x="6242400" y="1260000"/>
            <a:ext cx="5648400" cy="4689950"/>
          </a:xfrm>
        </p:spPr>
      </p:pic>
      <p:sp>
        <p:nvSpPr>
          <p:cNvPr id="4" name="TextBox 3">
            <a:extLst>
              <a:ext uri="{FF2B5EF4-FFF2-40B4-BE49-F238E27FC236}">
                <a16:creationId xmlns:a16="http://schemas.microsoft.com/office/drawing/2014/main" id="{BC75097C-ED24-D23A-F70E-9B6B3394E68B}"/>
              </a:ext>
            </a:extLst>
          </p:cNvPr>
          <p:cNvSpPr txBox="1"/>
          <p:nvPr/>
        </p:nvSpPr>
        <p:spPr>
          <a:xfrm>
            <a:off x="6488500" y="1459925"/>
            <a:ext cx="5156200"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spcAft>
                <a:spcPts val="1200"/>
              </a:spcAft>
              <a:buFont typeface="Arial" panose="020B0604020202020204" pitchFamily="34" charset="0"/>
              <a:buChar char="•"/>
            </a:pPr>
            <a:r>
              <a:rPr lang="en-US" sz="1600" dirty="0">
                <a:cs typeface="Arial"/>
              </a:rPr>
              <a:t>John Thune (R-SD)​</a:t>
            </a:r>
          </a:p>
          <a:p>
            <a:pPr marL="285750" lvl="1" indent="-285750">
              <a:spcAft>
                <a:spcPts val="1200"/>
              </a:spcAft>
              <a:buFont typeface="Arial" panose="020B0604020202020204" pitchFamily="34" charset="0"/>
              <a:buChar char="•"/>
            </a:pPr>
            <a:r>
              <a:rPr lang="en-US" sz="1600" dirty="0">
                <a:cs typeface="Arial"/>
              </a:rPr>
              <a:t>Tammy Baldwin (D-WI)​</a:t>
            </a:r>
          </a:p>
          <a:p>
            <a:pPr marL="285750" lvl="1" indent="-285750">
              <a:spcAft>
                <a:spcPts val="1200"/>
              </a:spcAft>
              <a:buFont typeface="Arial" panose="020B0604020202020204" pitchFamily="34" charset="0"/>
              <a:buChar char="•"/>
            </a:pPr>
            <a:r>
              <a:rPr lang="en-US" sz="1600" dirty="0">
                <a:cs typeface="Arial"/>
              </a:rPr>
              <a:t>Jerry Moran (R-KS)​</a:t>
            </a:r>
          </a:p>
          <a:p>
            <a:pPr marL="285750" lvl="1" indent="-285750">
              <a:spcAft>
                <a:spcPts val="1200"/>
              </a:spcAft>
              <a:buFont typeface="Arial" panose="020B0604020202020204" pitchFamily="34" charset="0"/>
              <a:buChar char="•"/>
            </a:pPr>
            <a:r>
              <a:rPr lang="en-US" sz="1600" dirty="0">
                <a:cs typeface="Arial"/>
              </a:rPr>
              <a:t>Shelley M. Capito (R-WV)​</a:t>
            </a:r>
          </a:p>
          <a:p>
            <a:pPr marL="285750" lvl="1" indent="-285750">
              <a:spcAft>
                <a:spcPts val="1200"/>
              </a:spcAft>
              <a:buFont typeface="Arial" panose="020B0604020202020204" pitchFamily="34" charset="0"/>
              <a:buChar char="•"/>
            </a:pPr>
            <a:r>
              <a:rPr lang="en-US" sz="1600" dirty="0">
                <a:cs typeface="Arial"/>
              </a:rPr>
              <a:t>Ben Cardin (D-MD)​</a:t>
            </a:r>
          </a:p>
          <a:p>
            <a:pPr marL="285750" lvl="1" indent="-285750">
              <a:spcAft>
                <a:spcPts val="1200"/>
              </a:spcAft>
              <a:buFont typeface="Arial" panose="020B0604020202020204" pitchFamily="34" charset="0"/>
              <a:buChar char="•"/>
            </a:pPr>
            <a:r>
              <a:rPr lang="en-US" sz="1600" dirty="0">
                <a:cs typeface="Arial"/>
              </a:rPr>
              <a:t>Debbie Stabenow (D-MI)</a:t>
            </a:r>
          </a:p>
        </p:txBody>
      </p:sp>
    </p:spTree>
    <p:extLst>
      <p:ext uri="{BB962C8B-B14F-4D97-AF65-F5344CB8AC3E}">
        <p14:creationId xmlns:p14="http://schemas.microsoft.com/office/powerpoint/2010/main" val="2931936601"/>
      </p:ext>
    </p:extLst>
  </p:cSld>
  <p:clrMapOvr>
    <a:masterClrMapping/>
  </p:clrMapOvr>
  <p:transition>
    <p:fade/>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p:txBody>
          <a:bodyPr/>
          <a:lstStyle/>
          <a:p>
            <a:r>
              <a:rPr lang="en-US" noProof="0"/>
              <a:t>What </a:t>
            </a:r>
            <a:r>
              <a:rPr lang="en-US"/>
              <a:t>Is</a:t>
            </a:r>
            <a:r>
              <a:rPr lang="en-US" noProof="0"/>
              <a:t> Provider-Based Status?</a:t>
            </a:r>
          </a:p>
        </p:txBody>
      </p:sp>
      <p:sp>
        <p:nvSpPr>
          <p:cNvPr id="9" name="Content Placeholder 8">
            <a:extLst>
              <a:ext uri="{FF2B5EF4-FFF2-40B4-BE49-F238E27FC236}">
                <a16:creationId xmlns:a16="http://schemas.microsoft.com/office/drawing/2014/main" id="{658134E3-A5B6-51AC-E1FF-3FA80D64F7C9}"/>
              </a:ext>
            </a:extLst>
          </p:cNvPr>
          <p:cNvSpPr>
            <a:spLocks noGrp="1"/>
          </p:cNvSpPr>
          <p:nvPr>
            <p:ph sz="quarter" idx="15"/>
          </p:nvPr>
        </p:nvSpPr>
        <p:spPr>
          <a:xfrm>
            <a:off x="306000" y="3823501"/>
            <a:ext cx="5142300" cy="1683950"/>
          </a:xfrm>
        </p:spPr>
        <p:txBody>
          <a:bodyPr vert="horz" lIns="0" tIns="0" rIns="0" bIns="0" rtlCol="0" anchor="t">
            <a:noAutofit/>
          </a:bodyPr>
          <a:lstStyle/>
          <a:p>
            <a:pPr marL="0" indent="0">
              <a:lnSpc>
                <a:spcPct val="120000"/>
              </a:lnSpc>
              <a:spcAft>
                <a:spcPts val="1200"/>
              </a:spcAft>
              <a:buNone/>
            </a:pPr>
            <a:r>
              <a:rPr lang="en-US" b="1" dirty="0"/>
              <a:t>The Medicare/Medicaid provider-based status regulatory requirements apply to a facility if the status of the facility as provider-based or freestanding affects: </a:t>
            </a:r>
          </a:p>
          <a:p>
            <a:pPr marL="285432" indent="-285750">
              <a:lnSpc>
                <a:spcPct val="120000"/>
              </a:lnSpc>
              <a:spcAft>
                <a:spcPts val="0"/>
              </a:spcAft>
            </a:pPr>
            <a:r>
              <a:rPr lang="en-US" dirty="0"/>
              <a:t>Medicare or Medicaid payment amounts </a:t>
            </a:r>
            <a:endParaRPr lang="en-US" dirty="0">
              <a:cs typeface="Arial"/>
            </a:endParaRPr>
          </a:p>
          <a:p>
            <a:pPr marL="285432" indent="-285750">
              <a:lnSpc>
                <a:spcPct val="120000"/>
              </a:lnSpc>
              <a:spcAft>
                <a:spcPts val="0"/>
              </a:spcAft>
            </a:pPr>
            <a:r>
              <a:rPr lang="en-US" dirty="0"/>
              <a:t>The scope of benefits available to a Medicare beneficiary in or at the facility</a:t>
            </a:r>
            <a:endParaRPr lang="en-US" dirty="0">
              <a:cs typeface="Arial"/>
            </a:endParaRPr>
          </a:p>
          <a:p>
            <a:pPr marL="285432" indent="-285750">
              <a:lnSpc>
                <a:spcPct val="120000"/>
              </a:lnSpc>
              <a:spcAft>
                <a:spcPts val="0"/>
              </a:spcAft>
            </a:pPr>
            <a:r>
              <a:rPr lang="en-US" dirty="0"/>
              <a:t>The deductible or coinsurance liability of a Medicare beneficiary in or at the facility</a:t>
            </a:r>
            <a:endParaRPr lang="en-US" noProof="0" dirty="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fld id="{721C06D9-4617-44B0-8711-1EF1C439A609}" type="slidenum">
              <a:rPr lang="en-US" smtClean="0"/>
              <a:pPr/>
              <a:t>4</a:t>
            </a:fld>
            <a:endParaRPr lang="en-US"/>
          </a:p>
        </p:txBody>
      </p:sp>
      <p:sp>
        <p:nvSpPr>
          <p:cNvPr id="5" name="Content Placeholder 8">
            <a:extLst>
              <a:ext uri="{FF2B5EF4-FFF2-40B4-BE49-F238E27FC236}">
                <a16:creationId xmlns:a16="http://schemas.microsoft.com/office/drawing/2014/main" id="{304815AF-4A06-CF35-A56C-AABAC4222D00}"/>
              </a:ext>
            </a:extLst>
          </p:cNvPr>
          <p:cNvSpPr txBox="1">
            <a:spLocks/>
          </p:cNvSpPr>
          <p:nvPr/>
        </p:nvSpPr>
        <p:spPr>
          <a:xfrm>
            <a:off x="6962776" y="3823501"/>
            <a:ext cx="4819649" cy="1683950"/>
          </a:xfrm>
          <a:prstGeom prst="rect">
            <a:avLst/>
          </a:prstGeom>
        </p:spPr>
        <p:txBody>
          <a:bodyPr vert="horz" lIns="0" tIns="0" rIns="0" bIns="0" rtlCol="0" anchor="t">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US" b="1" dirty="0"/>
              <a:t>Types of provider-based facilities/organizations:</a:t>
            </a:r>
          </a:p>
          <a:p>
            <a:pPr marL="285432" indent="-285750">
              <a:lnSpc>
                <a:spcPct val="120000"/>
              </a:lnSpc>
              <a:spcAft>
                <a:spcPts val="0"/>
              </a:spcAft>
            </a:pPr>
            <a:r>
              <a:rPr lang="en-US" dirty="0"/>
              <a:t>Department of provider (hospital outpatient departments)</a:t>
            </a:r>
            <a:endParaRPr lang="en-US" dirty="0">
              <a:cs typeface="Arial"/>
            </a:endParaRPr>
          </a:p>
          <a:p>
            <a:pPr marL="285432" indent="-285750">
              <a:lnSpc>
                <a:spcPct val="120000"/>
              </a:lnSpc>
              <a:spcAft>
                <a:spcPts val="0"/>
              </a:spcAft>
            </a:pPr>
            <a:r>
              <a:rPr lang="en-US" dirty="0"/>
              <a:t>Provider-based entities</a:t>
            </a:r>
            <a:endParaRPr lang="en-US" dirty="0">
              <a:cs typeface="Arial"/>
            </a:endParaRPr>
          </a:p>
          <a:p>
            <a:pPr marL="461645" lvl="1" indent="-285750">
              <a:lnSpc>
                <a:spcPct val="120000"/>
              </a:lnSpc>
              <a:spcAft>
                <a:spcPts val="0"/>
              </a:spcAft>
            </a:pPr>
            <a:r>
              <a:rPr lang="en-US" dirty="0"/>
              <a:t>Clinic</a:t>
            </a:r>
            <a:endParaRPr lang="en-US" dirty="0">
              <a:cs typeface="Arial"/>
            </a:endParaRPr>
          </a:p>
          <a:p>
            <a:pPr marL="461645" lvl="1" indent="-285750">
              <a:lnSpc>
                <a:spcPct val="120000"/>
              </a:lnSpc>
              <a:spcAft>
                <a:spcPts val="0"/>
              </a:spcAft>
            </a:pPr>
            <a:r>
              <a:rPr lang="en-US" dirty="0"/>
              <a:t>RHC</a:t>
            </a:r>
            <a:endParaRPr lang="en-US" dirty="0">
              <a:cs typeface="Arial"/>
            </a:endParaRPr>
          </a:p>
          <a:p>
            <a:pPr marL="461645" lvl="1" indent="-285750">
              <a:lnSpc>
                <a:spcPct val="120000"/>
              </a:lnSpc>
              <a:spcAft>
                <a:spcPts val="0"/>
              </a:spcAft>
            </a:pPr>
            <a:r>
              <a:rPr lang="en-US" dirty="0"/>
              <a:t>Remote location of a hospital</a:t>
            </a:r>
            <a:endParaRPr lang="en-US" dirty="0">
              <a:cs typeface="Arial"/>
            </a:endParaRPr>
          </a:p>
          <a:p>
            <a:pPr marL="820420" lvl="3" indent="-285750">
              <a:lnSpc>
                <a:spcPct val="120000"/>
              </a:lnSpc>
              <a:spcAft>
                <a:spcPts val="0"/>
              </a:spcAft>
            </a:pPr>
            <a:r>
              <a:rPr lang="en-US" dirty="0"/>
              <a:t>Furnishes IP services under a hospital’s </a:t>
            </a:r>
            <a:br>
              <a:rPr lang="en-US" dirty="0"/>
            </a:br>
            <a:r>
              <a:rPr lang="en-US" dirty="0"/>
              <a:t>certification and CMS #</a:t>
            </a:r>
          </a:p>
          <a:p>
            <a:endParaRPr lang="en-US" dirty="0"/>
          </a:p>
        </p:txBody>
      </p:sp>
      <p:pic>
        <p:nvPicPr>
          <p:cNvPr id="42" name="Picture Placeholder 41" descr="A doctor looking at a tablet&#10;&#10;Description automatically generated">
            <a:extLst>
              <a:ext uri="{FF2B5EF4-FFF2-40B4-BE49-F238E27FC236}">
                <a16:creationId xmlns:a16="http://schemas.microsoft.com/office/drawing/2014/main" id="{DACD6BF8-8AB1-1C06-1374-28157B5D874E}"/>
              </a:ext>
            </a:extLst>
          </p:cNvPr>
          <p:cNvPicPr>
            <a:picLocks noGrp="1" noChangeAspect="1"/>
          </p:cNvPicPr>
          <p:nvPr>
            <p:ph type="pic" sz="quarter" idx="16"/>
            <p:custDataLst>
              <p:tags r:id="rId1"/>
            </p:custDataLst>
          </p:nvPr>
        </p:nvPicPr>
        <p:blipFill rotWithShape="1">
          <a:blip r:embed="rId4">
            <a:extLst>
              <a:ext uri="{28A0092B-C50C-407E-A947-70E740481C1C}">
                <a14:useLocalDpi xmlns:a14="http://schemas.microsoft.com/office/drawing/2010/main" val="0"/>
              </a:ext>
            </a:extLst>
          </a:blip>
          <a:srcRect t="60718" r="8551" b="14922"/>
          <a:stretch/>
        </p:blipFill>
        <p:spPr>
          <a:xfrm>
            <a:off x="0" y="1258888"/>
            <a:ext cx="12193200" cy="2165701"/>
          </a:xfrm>
        </p:spPr>
      </p:pic>
      <p:sp>
        <p:nvSpPr>
          <p:cNvPr id="28" name="Rectangle 27">
            <a:extLst>
              <a:ext uri="{FF2B5EF4-FFF2-40B4-BE49-F238E27FC236}">
                <a16:creationId xmlns:a16="http://schemas.microsoft.com/office/drawing/2014/main" id="{AE1862A8-B9BA-C6F1-1FA8-10D363B234A6}"/>
              </a:ext>
            </a:extLst>
          </p:cNvPr>
          <p:cNvSpPr/>
          <p:nvPr/>
        </p:nvSpPr>
        <p:spPr>
          <a:xfrm>
            <a:off x="0" y="1244009"/>
            <a:ext cx="11323674" cy="2184991"/>
          </a:xfrm>
          <a:prstGeom prst="rect">
            <a:avLst/>
          </a:prstGeom>
          <a:gradFill flip="none" rotWithShape="1">
            <a:gsLst>
              <a:gs pos="0">
                <a:schemeClr val="bg2">
                  <a:lumMod val="10000"/>
                  <a:alpha val="65000"/>
                </a:schemeClr>
              </a:gs>
              <a:gs pos="100000">
                <a:schemeClr val="bg2">
                  <a:lumMod val="1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C25E9B5-4A96-8878-3F24-A57F3FF7184B}"/>
              </a:ext>
            </a:extLst>
          </p:cNvPr>
          <p:cNvSpPr>
            <a:spLocks noGrp="1"/>
          </p:cNvSpPr>
          <p:nvPr>
            <p:ph type="body" sz="quarter" idx="14"/>
          </p:nvPr>
        </p:nvSpPr>
        <p:spPr>
          <a:xfrm>
            <a:off x="306000" y="1657800"/>
            <a:ext cx="6264921" cy="334800"/>
          </a:xfrm>
        </p:spPr>
        <p:txBody>
          <a:bodyPr/>
          <a:lstStyle/>
          <a:p>
            <a:r>
              <a:rPr lang="en-US">
                <a:solidFill>
                  <a:schemeClr val="bg1"/>
                </a:solidFill>
              </a:rPr>
              <a:t>Relationship between a main provider &amp; another facility whereby the other entity is considered a department of the main provider. Determination of provider-based status is governed by the regulation at 42 CFR 413.65 &amp; further explained in Program Memorandum Transmittal A-03-030.</a:t>
            </a:r>
          </a:p>
          <a:p>
            <a:endParaRPr lang="en-US">
              <a:solidFill>
                <a:schemeClr val="bg1"/>
              </a:solidFill>
            </a:endParaRPr>
          </a:p>
        </p:txBody>
      </p:sp>
      <p:cxnSp>
        <p:nvCxnSpPr>
          <p:cNvPr id="4" name="Straight Connector 3">
            <a:extLst>
              <a:ext uri="{FF2B5EF4-FFF2-40B4-BE49-F238E27FC236}">
                <a16:creationId xmlns:a16="http://schemas.microsoft.com/office/drawing/2014/main" id="{929B6979-FD24-8F84-0466-19278B2E2346}"/>
              </a:ext>
            </a:extLst>
          </p:cNvPr>
          <p:cNvCxnSpPr/>
          <p:nvPr/>
        </p:nvCxnSpPr>
        <p:spPr>
          <a:xfrm>
            <a:off x="6096000" y="3823501"/>
            <a:ext cx="0" cy="22248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23970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7B5C8F2-BDFB-946E-A557-507FD82790A5}"/>
              </a:ext>
            </a:extLst>
          </p:cNvPr>
          <p:cNvSpPr/>
          <p:nvPr/>
        </p:nvSpPr>
        <p:spPr>
          <a:xfrm>
            <a:off x="0" y="1784890"/>
            <a:ext cx="12192000" cy="35132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E1474-D35B-0576-DCFA-89110532574F}"/>
              </a:ext>
            </a:extLst>
          </p:cNvPr>
          <p:cNvSpPr>
            <a:spLocks noGrp="1"/>
          </p:cNvSpPr>
          <p:nvPr>
            <p:ph type="title"/>
          </p:nvPr>
        </p:nvSpPr>
        <p:spPr/>
        <p:txBody>
          <a:bodyPr/>
          <a:lstStyle/>
          <a:p>
            <a:r>
              <a:rPr lang="en-US"/>
              <a:t>Legislative Updates</a:t>
            </a:r>
          </a:p>
        </p:txBody>
      </p:sp>
      <p:sp>
        <p:nvSpPr>
          <p:cNvPr id="3" name="Text Placeholder 2">
            <a:extLst>
              <a:ext uri="{FF2B5EF4-FFF2-40B4-BE49-F238E27FC236}">
                <a16:creationId xmlns:a16="http://schemas.microsoft.com/office/drawing/2014/main" id="{FE03D8EA-B3E9-0CBA-AB3F-84F8E71C0CCB}"/>
              </a:ext>
            </a:extLst>
          </p:cNvPr>
          <p:cNvSpPr>
            <a:spLocks noGrp="1"/>
          </p:cNvSpPr>
          <p:nvPr>
            <p:ph type="body" sz="quarter" idx="13"/>
          </p:nvPr>
        </p:nvSpPr>
        <p:spPr/>
        <p:txBody>
          <a:bodyPr/>
          <a:lstStyle/>
          <a:p>
            <a:r>
              <a:rPr lang="en-US"/>
              <a:t>Senator Cassidy Investigation</a:t>
            </a:r>
          </a:p>
        </p:txBody>
      </p:sp>
      <p:sp>
        <p:nvSpPr>
          <p:cNvPr id="4" name="Text Placeholder 3">
            <a:extLst>
              <a:ext uri="{FF2B5EF4-FFF2-40B4-BE49-F238E27FC236}">
                <a16:creationId xmlns:a16="http://schemas.microsoft.com/office/drawing/2014/main" id="{6EADD79E-03AB-10FD-045A-BEBB0E83F291}"/>
              </a:ext>
            </a:extLst>
          </p:cNvPr>
          <p:cNvSpPr>
            <a:spLocks noGrp="1"/>
          </p:cNvSpPr>
          <p:nvPr>
            <p:ph type="body" sz="quarter" idx="14"/>
          </p:nvPr>
        </p:nvSpPr>
        <p:spPr>
          <a:xfrm>
            <a:off x="914398" y="2801923"/>
            <a:ext cx="3060000" cy="334800"/>
          </a:xfrm>
        </p:spPr>
        <p:txBody>
          <a:bodyPr/>
          <a:lstStyle/>
          <a:p>
            <a:r>
              <a:rPr lang="en-US"/>
              <a:t>Contract Pharmacies</a:t>
            </a:r>
          </a:p>
          <a:p>
            <a:endParaRPr lang="en-US"/>
          </a:p>
        </p:txBody>
      </p:sp>
      <p:sp>
        <p:nvSpPr>
          <p:cNvPr id="5" name="Content Placeholder 4">
            <a:extLst>
              <a:ext uri="{FF2B5EF4-FFF2-40B4-BE49-F238E27FC236}">
                <a16:creationId xmlns:a16="http://schemas.microsoft.com/office/drawing/2014/main" id="{61B41438-6BBF-828D-30B9-3E9C79988269}"/>
              </a:ext>
            </a:extLst>
          </p:cNvPr>
          <p:cNvSpPr>
            <a:spLocks noGrp="1"/>
          </p:cNvSpPr>
          <p:nvPr>
            <p:ph sz="quarter" idx="15"/>
          </p:nvPr>
        </p:nvSpPr>
        <p:spPr>
          <a:xfrm>
            <a:off x="914399" y="3420959"/>
            <a:ext cx="3060000" cy="1217814"/>
          </a:xfrm>
        </p:spPr>
        <p:txBody>
          <a:bodyPr/>
          <a:lstStyle/>
          <a:p>
            <a:r>
              <a:rPr lang="en-US" sz="1600"/>
              <a:t>CVS Health</a:t>
            </a:r>
          </a:p>
          <a:p>
            <a:r>
              <a:rPr lang="en-US" sz="1600"/>
              <a:t>Walgreens</a:t>
            </a:r>
          </a:p>
          <a:p>
            <a:pPr marL="0" indent="0">
              <a:buNone/>
            </a:pPr>
            <a:endParaRPr lang="en-US" sz="1600"/>
          </a:p>
        </p:txBody>
      </p:sp>
      <p:sp>
        <p:nvSpPr>
          <p:cNvPr id="6" name="Text Placeholder 5">
            <a:extLst>
              <a:ext uri="{FF2B5EF4-FFF2-40B4-BE49-F238E27FC236}">
                <a16:creationId xmlns:a16="http://schemas.microsoft.com/office/drawing/2014/main" id="{6F2BFB2F-A3B6-AEF3-673D-36A375C33858}"/>
              </a:ext>
            </a:extLst>
          </p:cNvPr>
          <p:cNvSpPr>
            <a:spLocks noGrp="1"/>
          </p:cNvSpPr>
          <p:nvPr>
            <p:ph type="body" sz="quarter" idx="16"/>
          </p:nvPr>
        </p:nvSpPr>
        <p:spPr>
          <a:xfrm>
            <a:off x="4873180" y="2801923"/>
            <a:ext cx="3060000" cy="334800"/>
          </a:xfrm>
        </p:spPr>
        <p:txBody>
          <a:bodyPr/>
          <a:lstStyle/>
          <a:p>
            <a:r>
              <a:rPr lang="en-US"/>
              <a:t>Hospitals</a:t>
            </a:r>
          </a:p>
          <a:p>
            <a:endParaRPr lang="en-US"/>
          </a:p>
        </p:txBody>
      </p:sp>
      <p:sp>
        <p:nvSpPr>
          <p:cNvPr id="7" name="Content Placeholder 6">
            <a:extLst>
              <a:ext uri="{FF2B5EF4-FFF2-40B4-BE49-F238E27FC236}">
                <a16:creationId xmlns:a16="http://schemas.microsoft.com/office/drawing/2014/main" id="{B06F3C85-C624-0699-284E-8E5464997405}"/>
              </a:ext>
            </a:extLst>
          </p:cNvPr>
          <p:cNvSpPr>
            <a:spLocks noGrp="1"/>
          </p:cNvSpPr>
          <p:nvPr>
            <p:ph sz="quarter" idx="17"/>
          </p:nvPr>
        </p:nvSpPr>
        <p:spPr>
          <a:xfrm>
            <a:off x="4873181" y="3420959"/>
            <a:ext cx="3060000" cy="1217814"/>
          </a:xfrm>
        </p:spPr>
        <p:txBody>
          <a:bodyPr/>
          <a:lstStyle/>
          <a:p>
            <a:r>
              <a:rPr lang="en-US" sz="1600"/>
              <a:t>Bon Secours Mercy Health</a:t>
            </a:r>
          </a:p>
          <a:p>
            <a:r>
              <a:rPr lang="en-US" sz="1600"/>
              <a:t>Cleveland Clinic</a:t>
            </a:r>
          </a:p>
          <a:p>
            <a:pPr marL="0" indent="0">
              <a:buNone/>
            </a:pPr>
            <a:endParaRPr lang="en-US" sz="1600"/>
          </a:p>
        </p:txBody>
      </p:sp>
      <p:sp>
        <p:nvSpPr>
          <p:cNvPr id="8" name="Slide Number Placeholder 7">
            <a:extLst>
              <a:ext uri="{FF2B5EF4-FFF2-40B4-BE49-F238E27FC236}">
                <a16:creationId xmlns:a16="http://schemas.microsoft.com/office/drawing/2014/main" id="{6D037821-7C90-B436-C790-A2D10C5E64BE}"/>
              </a:ext>
            </a:extLst>
          </p:cNvPr>
          <p:cNvSpPr>
            <a:spLocks noGrp="1"/>
          </p:cNvSpPr>
          <p:nvPr>
            <p:ph type="sldNum" sz="quarter" idx="20"/>
          </p:nvPr>
        </p:nvSpPr>
        <p:spPr/>
        <p:txBody>
          <a:bodyPr/>
          <a:lstStyle/>
          <a:p>
            <a:fld id="{721C06D9-4617-44B0-8711-1EF1C439A609}" type="slidenum">
              <a:rPr lang="en-US" noProof="0" smtClean="0"/>
              <a:pPr/>
              <a:t>40</a:t>
            </a:fld>
            <a:endParaRPr lang="en-US" noProof="0"/>
          </a:p>
        </p:txBody>
      </p:sp>
      <p:sp>
        <p:nvSpPr>
          <p:cNvPr id="9" name="Text Placeholder 8">
            <a:extLst>
              <a:ext uri="{FF2B5EF4-FFF2-40B4-BE49-F238E27FC236}">
                <a16:creationId xmlns:a16="http://schemas.microsoft.com/office/drawing/2014/main" id="{4D1A9FCC-EA84-ED2B-909E-6E32FF17674D}"/>
              </a:ext>
            </a:extLst>
          </p:cNvPr>
          <p:cNvSpPr>
            <a:spLocks noGrp="1"/>
          </p:cNvSpPr>
          <p:nvPr>
            <p:ph type="body" sz="quarter" idx="21"/>
          </p:nvPr>
        </p:nvSpPr>
        <p:spPr>
          <a:xfrm>
            <a:off x="8831962" y="2801923"/>
            <a:ext cx="3060000" cy="334800"/>
          </a:xfrm>
        </p:spPr>
        <p:txBody>
          <a:bodyPr/>
          <a:lstStyle/>
          <a:p>
            <a:r>
              <a:rPr lang="en-US"/>
              <a:t>Community Health Centers</a:t>
            </a:r>
          </a:p>
          <a:p>
            <a:endParaRPr lang="en-US"/>
          </a:p>
        </p:txBody>
      </p:sp>
      <p:sp>
        <p:nvSpPr>
          <p:cNvPr id="10" name="Content Placeholder 9">
            <a:extLst>
              <a:ext uri="{FF2B5EF4-FFF2-40B4-BE49-F238E27FC236}">
                <a16:creationId xmlns:a16="http://schemas.microsoft.com/office/drawing/2014/main" id="{C315E3E8-DEA4-4AAB-A95E-4470789AF4DD}"/>
              </a:ext>
            </a:extLst>
          </p:cNvPr>
          <p:cNvSpPr>
            <a:spLocks noGrp="1"/>
          </p:cNvSpPr>
          <p:nvPr>
            <p:ph sz="quarter" idx="22"/>
          </p:nvPr>
        </p:nvSpPr>
        <p:spPr>
          <a:xfrm>
            <a:off x="8831963" y="3420959"/>
            <a:ext cx="3060000" cy="1217814"/>
          </a:xfrm>
        </p:spPr>
        <p:txBody>
          <a:bodyPr/>
          <a:lstStyle/>
          <a:p>
            <a:r>
              <a:rPr lang="en-US" sz="1600"/>
              <a:t>Sun River Health</a:t>
            </a:r>
          </a:p>
          <a:p>
            <a:r>
              <a:rPr lang="en-US" sz="1600"/>
              <a:t>Yakima Valley Farm </a:t>
            </a:r>
            <a:br>
              <a:rPr lang="en-US" sz="1600"/>
            </a:br>
            <a:r>
              <a:rPr lang="en-US" sz="1600"/>
              <a:t>Workers Clinic</a:t>
            </a:r>
          </a:p>
          <a:p>
            <a:endParaRPr lang="en-US" sz="1600"/>
          </a:p>
        </p:txBody>
      </p:sp>
      <p:pic>
        <p:nvPicPr>
          <p:cNvPr id="14" name="Picture Placeholder 13">
            <a:extLst>
              <a:ext uri="{FF2B5EF4-FFF2-40B4-BE49-F238E27FC236}">
                <a16:creationId xmlns:a16="http://schemas.microsoft.com/office/drawing/2014/main" id="{736564FB-757C-787E-D033-03EDBEA8BC25}"/>
              </a:ext>
            </a:extLst>
          </p:cNvPr>
          <p:cNvPicPr>
            <a:picLocks noGrp="1" noChangeAspect="1"/>
          </p:cNvPicPr>
          <p:nvPr>
            <p:ph type="pic" sz="quarter" idx="24"/>
            <p:custDataLst>
              <p:tags r:id="rId1"/>
            </p:custDataLst>
          </p:nvPr>
        </p:nvPicPr>
        <p:blipFill>
          <a:blip r:embed="rId5"/>
          <a:srcRect l="569" r="569"/>
          <a:stretch>
            <a:fillRect/>
          </a:stretch>
        </p:blipFill>
        <p:spPr>
          <a:xfrm>
            <a:off x="304800" y="2632086"/>
            <a:ext cx="503238" cy="504825"/>
          </a:xfrm>
          <a:prstGeom prst="rect">
            <a:avLst/>
          </a:prstGeom>
        </p:spPr>
      </p:pic>
      <p:pic>
        <p:nvPicPr>
          <p:cNvPr id="16" name="Picture Placeholder 15">
            <a:extLst>
              <a:ext uri="{FF2B5EF4-FFF2-40B4-BE49-F238E27FC236}">
                <a16:creationId xmlns:a16="http://schemas.microsoft.com/office/drawing/2014/main" id="{0A17847D-77B2-4DAF-5361-D8B6D1E2EEFF}"/>
              </a:ext>
            </a:extLst>
          </p:cNvPr>
          <p:cNvPicPr>
            <a:picLocks noGrp="1" noChangeAspect="1"/>
          </p:cNvPicPr>
          <p:nvPr>
            <p:ph type="pic" sz="quarter" idx="25"/>
            <p:custDataLst>
              <p:tags r:id="rId2"/>
            </p:custDataLst>
          </p:nvPr>
        </p:nvPicPr>
        <p:blipFill>
          <a:blip r:embed="rId6"/>
          <a:srcRect l="157" r="157"/>
          <a:stretch>
            <a:fillRect/>
          </a:stretch>
        </p:blipFill>
        <p:spPr>
          <a:xfrm>
            <a:off x="4264025" y="2632086"/>
            <a:ext cx="503238" cy="504825"/>
          </a:xfrm>
          <a:prstGeom prst="rect">
            <a:avLst/>
          </a:prstGeom>
        </p:spPr>
      </p:pic>
      <p:pic>
        <p:nvPicPr>
          <p:cNvPr id="18" name="Picture Placeholder 17">
            <a:extLst>
              <a:ext uri="{FF2B5EF4-FFF2-40B4-BE49-F238E27FC236}">
                <a16:creationId xmlns:a16="http://schemas.microsoft.com/office/drawing/2014/main" id="{8FA4A67E-0CA1-848D-FC78-8F24AAD2F3A3}"/>
              </a:ext>
            </a:extLst>
          </p:cNvPr>
          <p:cNvPicPr>
            <a:picLocks noGrp="1" noChangeAspect="1"/>
          </p:cNvPicPr>
          <p:nvPr>
            <p:ph type="pic" sz="quarter" idx="26"/>
            <p:custDataLst>
              <p:tags r:id="rId3"/>
            </p:custDataLst>
          </p:nvPr>
        </p:nvPicPr>
        <p:blipFill>
          <a:blip r:embed="rId7"/>
          <a:srcRect l="157" r="157"/>
          <a:stretch>
            <a:fillRect/>
          </a:stretch>
        </p:blipFill>
        <p:spPr>
          <a:xfrm>
            <a:off x="8221663" y="2632086"/>
            <a:ext cx="503237" cy="504825"/>
          </a:xfrm>
          <a:prstGeom prst="rect">
            <a:avLst/>
          </a:prstGeom>
        </p:spPr>
      </p:pic>
      <p:grpSp>
        <p:nvGrpSpPr>
          <p:cNvPr id="23" name="Group 22">
            <a:extLst>
              <a:ext uri="{FF2B5EF4-FFF2-40B4-BE49-F238E27FC236}">
                <a16:creationId xmlns:a16="http://schemas.microsoft.com/office/drawing/2014/main" id="{26A8B8A4-5F82-94D2-3198-944CD97E65CD}"/>
              </a:ext>
            </a:extLst>
          </p:cNvPr>
          <p:cNvGrpSpPr/>
          <p:nvPr/>
        </p:nvGrpSpPr>
        <p:grpSpPr>
          <a:xfrm>
            <a:off x="3699163" y="2801922"/>
            <a:ext cx="4213235" cy="1479159"/>
            <a:chOff x="3699163" y="2168050"/>
            <a:chExt cx="4213235" cy="1182568"/>
          </a:xfrm>
        </p:grpSpPr>
        <p:cxnSp>
          <p:nvCxnSpPr>
            <p:cNvPr id="21" name="Straight Connector 20">
              <a:extLst>
                <a:ext uri="{FF2B5EF4-FFF2-40B4-BE49-F238E27FC236}">
                  <a16:creationId xmlns:a16="http://schemas.microsoft.com/office/drawing/2014/main" id="{B6A68EDD-F9A5-68B4-9E93-110D94F52512}"/>
                </a:ext>
              </a:extLst>
            </p:cNvPr>
            <p:cNvCxnSpPr/>
            <p:nvPr/>
          </p:nvCxnSpPr>
          <p:spPr>
            <a:xfrm>
              <a:off x="3699163" y="2168050"/>
              <a:ext cx="0" cy="11825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72F28B-6A0B-94D5-7222-BF55C23A8F8A}"/>
                </a:ext>
              </a:extLst>
            </p:cNvPr>
            <p:cNvCxnSpPr/>
            <p:nvPr/>
          </p:nvCxnSpPr>
          <p:spPr>
            <a:xfrm>
              <a:off x="7912398" y="2168050"/>
              <a:ext cx="0" cy="11825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974347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A444-20AF-4C27-ADF6-F63B6178798B}"/>
              </a:ext>
            </a:extLst>
          </p:cNvPr>
          <p:cNvSpPr>
            <a:spLocks noGrp="1"/>
          </p:cNvSpPr>
          <p:nvPr>
            <p:ph type="title"/>
          </p:nvPr>
        </p:nvSpPr>
        <p:spPr/>
        <p:txBody>
          <a:bodyPr>
            <a:noAutofit/>
          </a:bodyPr>
          <a:lstStyle/>
          <a:p>
            <a:r>
              <a:rPr lang="en-US"/>
              <a:t>Visits With Congress</a:t>
            </a:r>
          </a:p>
        </p:txBody>
      </p:sp>
      <p:sp>
        <p:nvSpPr>
          <p:cNvPr id="5" name="Content Placeholder 4">
            <a:extLst>
              <a:ext uri="{FF2B5EF4-FFF2-40B4-BE49-F238E27FC236}">
                <a16:creationId xmlns:a16="http://schemas.microsoft.com/office/drawing/2014/main" id="{C9C4A98D-A0D1-0583-8DB6-EACE91760078}"/>
              </a:ext>
            </a:extLst>
          </p:cNvPr>
          <p:cNvSpPr>
            <a:spLocks noGrp="1"/>
          </p:cNvSpPr>
          <p:nvPr>
            <p:ph sz="quarter" idx="15"/>
          </p:nvPr>
        </p:nvSpPr>
        <p:spPr>
          <a:xfrm>
            <a:off x="305999" y="1260000"/>
            <a:ext cx="5648399" cy="3357950"/>
          </a:xfrm>
        </p:spPr>
        <p:txBody>
          <a:bodyPr/>
          <a:lstStyle/>
          <a:p>
            <a:r>
              <a:rPr lang="en-US" sz="2000"/>
              <a:t>15 Congressional offices</a:t>
            </a:r>
          </a:p>
          <a:p>
            <a:r>
              <a:rPr lang="en-US" sz="2000"/>
              <a:t>Advocacy organizations</a:t>
            </a:r>
          </a:p>
          <a:p>
            <a:r>
              <a:rPr lang="en-US" sz="2000"/>
              <a:t>“Good” &amp; “bad” players</a:t>
            </a:r>
          </a:p>
          <a:p>
            <a:r>
              <a:rPr lang="en-US" sz="2000"/>
              <a:t>Will need compromise between all 340B parties</a:t>
            </a:r>
          </a:p>
          <a:p>
            <a:r>
              <a:rPr lang="en-US" sz="2000"/>
              <a:t>Watching for future rule changes</a:t>
            </a:r>
          </a:p>
          <a:p>
            <a:endParaRPr lang="en-US" sz="2000"/>
          </a:p>
        </p:txBody>
      </p:sp>
      <p:pic>
        <p:nvPicPr>
          <p:cNvPr id="9" name="Picture Placeholder 8" descr="A building with a dome&#10;&#10;Description automatically generated">
            <a:extLst>
              <a:ext uri="{FF2B5EF4-FFF2-40B4-BE49-F238E27FC236}">
                <a16:creationId xmlns:a16="http://schemas.microsoft.com/office/drawing/2014/main" id="{0CE066AB-BF6C-331C-6854-A83E8C77EC33}"/>
              </a:ext>
            </a:extLst>
          </p:cNvPr>
          <p:cNvPicPr>
            <a:picLocks noGrp="1" noChangeAspect="1"/>
          </p:cNvPicPr>
          <p:nvPr>
            <p:ph type="pic" sz="quarter" idx="24"/>
            <p:custDataLst>
              <p:tags r:id="rId1"/>
            </p:custDataLst>
          </p:nvPr>
        </p:nvPicPr>
        <p:blipFill rotWithShape="1">
          <a:blip r:embed="rId4">
            <a:extLst>
              <a:ext uri="{28A0092B-C50C-407E-A947-70E740481C1C}">
                <a14:useLocalDpi xmlns:a14="http://schemas.microsoft.com/office/drawing/2010/main" val="0"/>
              </a:ext>
            </a:extLst>
          </a:blip>
          <a:srcRect t="24428" b="20278"/>
          <a:stretch/>
        </p:blipFill>
        <p:spPr>
          <a:xfrm>
            <a:off x="6242400" y="1260000"/>
            <a:ext cx="5648400" cy="4689950"/>
          </a:xfrm>
        </p:spPr>
      </p:pic>
      <p:sp>
        <p:nvSpPr>
          <p:cNvPr id="11" name="Slide Number Placeholder 10">
            <a:extLst>
              <a:ext uri="{FF2B5EF4-FFF2-40B4-BE49-F238E27FC236}">
                <a16:creationId xmlns:a16="http://schemas.microsoft.com/office/drawing/2014/main" id="{6B7E74D3-62B7-3DAF-576E-BDA835E8E84C}"/>
              </a:ext>
            </a:extLst>
          </p:cNvPr>
          <p:cNvSpPr>
            <a:spLocks noGrp="1"/>
          </p:cNvSpPr>
          <p:nvPr>
            <p:ph type="sldNum" sz="quarter" idx="12"/>
          </p:nvPr>
        </p:nvSpPr>
        <p:spPr/>
        <p:txBody>
          <a:bodyPr/>
          <a:lstStyle/>
          <a:p>
            <a:fld id="{721C06D9-4617-44B0-8711-1EF1C439A609}" type="slidenum">
              <a:rPr lang="en-US" noProof="0" smtClean="0"/>
              <a:pPr/>
              <a:t>41</a:t>
            </a:fld>
            <a:endParaRPr lang="en-US" noProof="0"/>
          </a:p>
        </p:txBody>
      </p:sp>
    </p:spTree>
    <p:extLst>
      <p:ext uri="{BB962C8B-B14F-4D97-AF65-F5344CB8AC3E}">
        <p14:creationId xmlns:p14="http://schemas.microsoft.com/office/powerpoint/2010/main" val="207352266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C9B9-37EE-4B04-AE76-50244716333A}"/>
              </a:ext>
            </a:extLst>
          </p:cNvPr>
          <p:cNvSpPr>
            <a:spLocks noGrp="1"/>
          </p:cNvSpPr>
          <p:nvPr>
            <p:ph type="title"/>
          </p:nvPr>
        </p:nvSpPr>
        <p:spPr/>
        <p:txBody>
          <a:bodyPr>
            <a:noAutofit/>
          </a:bodyPr>
          <a:lstStyle/>
          <a:p>
            <a:r>
              <a:rPr lang="en-US"/>
              <a:t>Advocacy Action Steps</a:t>
            </a:r>
          </a:p>
        </p:txBody>
      </p:sp>
      <p:sp>
        <p:nvSpPr>
          <p:cNvPr id="4" name="Slide Number Placeholder 3">
            <a:extLst>
              <a:ext uri="{FF2B5EF4-FFF2-40B4-BE49-F238E27FC236}">
                <a16:creationId xmlns:a16="http://schemas.microsoft.com/office/drawing/2014/main" id="{4003495E-16FB-F6CF-1CA5-B024A9C01E3D}"/>
              </a:ext>
            </a:extLst>
          </p:cNvPr>
          <p:cNvSpPr>
            <a:spLocks noGrp="1"/>
          </p:cNvSpPr>
          <p:nvPr>
            <p:ph type="sldNum" sz="quarter" idx="4"/>
          </p:nvPr>
        </p:nvSpPr>
        <p:spPr/>
        <p:txBody>
          <a:bodyPr/>
          <a:lstStyle/>
          <a:p>
            <a:fld id="{721C06D9-4617-44B0-8711-1EF1C439A609}" type="slidenum">
              <a:rPr lang="en-US" noProof="0" smtClean="0"/>
              <a:pPr/>
              <a:t>42</a:t>
            </a:fld>
            <a:endParaRPr lang="en-US" noProof="0"/>
          </a:p>
        </p:txBody>
      </p:sp>
      <p:grpSp>
        <p:nvGrpSpPr>
          <p:cNvPr id="59" name="Group 58">
            <a:extLst>
              <a:ext uri="{FF2B5EF4-FFF2-40B4-BE49-F238E27FC236}">
                <a16:creationId xmlns:a16="http://schemas.microsoft.com/office/drawing/2014/main" id="{14BBB63F-8246-C52A-ED35-76E13C157321}"/>
              </a:ext>
            </a:extLst>
          </p:cNvPr>
          <p:cNvGrpSpPr/>
          <p:nvPr/>
        </p:nvGrpSpPr>
        <p:grpSpPr>
          <a:xfrm>
            <a:off x="0" y="1672389"/>
            <a:ext cx="12192000" cy="3513221"/>
            <a:chOff x="0" y="1672389"/>
            <a:chExt cx="12192000" cy="3513221"/>
          </a:xfrm>
        </p:grpSpPr>
        <p:sp>
          <p:nvSpPr>
            <p:cNvPr id="25" name="Rectangle 24">
              <a:extLst>
                <a:ext uri="{FF2B5EF4-FFF2-40B4-BE49-F238E27FC236}">
                  <a16:creationId xmlns:a16="http://schemas.microsoft.com/office/drawing/2014/main" id="{F463F7BB-BCBA-5E8D-7FD9-D33EB589DEC3}"/>
                </a:ext>
              </a:extLst>
            </p:cNvPr>
            <p:cNvSpPr/>
            <p:nvPr/>
          </p:nvSpPr>
          <p:spPr>
            <a:xfrm>
              <a:off x="0" y="1672389"/>
              <a:ext cx="12192000" cy="35132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87C4043-CD31-AF15-D9E7-8FA6D68B94C4}"/>
                </a:ext>
              </a:extLst>
            </p:cNvPr>
            <p:cNvGrpSpPr/>
            <p:nvPr/>
          </p:nvGrpSpPr>
          <p:grpSpPr>
            <a:xfrm>
              <a:off x="396125" y="3111430"/>
              <a:ext cx="11528022" cy="1384776"/>
              <a:chOff x="396125" y="2926833"/>
              <a:chExt cx="11528022" cy="1384776"/>
            </a:xfrm>
          </p:grpSpPr>
          <p:grpSp>
            <p:nvGrpSpPr>
              <p:cNvPr id="27" name="Group 26">
                <a:extLst>
                  <a:ext uri="{FF2B5EF4-FFF2-40B4-BE49-F238E27FC236}">
                    <a16:creationId xmlns:a16="http://schemas.microsoft.com/office/drawing/2014/main" id="{DD07EED6-85FA-45DE-9433-C9CFB628600B}"/>
                  </a:ext>
                </a:extLst>
              </p:cNvPr>
              <p:cNvGrpSpPr/>
              <p:nvPr/>
            </p:nvGrpSpPr>
            <p:grpSpPr>
              <a:xfrm>
                <a:off x="396125" y="2926833"/>
                <a:ext cx="11528022" cy="201276"/>
                <a:chOff x="300037" y="2137596"/>
                <a:chExt cx="11528022" cy="201276"/>
              </a:xfrm>
            </p:grpSpPr>
            <p:grpSp>
              <p:nvGrpSpPr>
                <p:cNvPr id="40" name="Group 39">
                  <a:extLst>
                    <a:ext uri="{FF2B5EF4-FFF2-40B4-BE49-F238E27FC236}">
                      <a16:creationId xmlns:a16="http://schemas.microsoft.com/office/drawing/2014/main" id="{84F0AF63-C0D3-77FD-7A5A-32A51652D782}"/>
                    </a:ext>
                  </a:extLst>
                </p:cNvPr>
                <p:cNvGrpSpPr/>
                <p:nvPr/>
              </p:nvGrpSpPr>
              <p:grpSpPr>
                <a:xfrm>
                  <a:off x="300037" y="2238233"/>
                  <a:ext cx="11528022" cy="0"/>
                  <a:chOff x="300037" y="2238233"/>
                  <a:chExt cx="11528022" cy="0"/>
                </a:xfrm>
              </p:grpSpPr>
              <p:cxnSp>
                <p:nvCxnSpPr>
                  <p:cNvPr id="46" name="Straight Connector 45">
                    <a:extLst>
                      <a:ext uri="{FF2B5EF4-FFF2-40B4-BE49-F238E27FC236}">
                        <a16:creationId xmlns:a16="http://schemas.microsoft.com/office/drawing/2014/main" id="{F87E46A0-A5F6-D9DC-3BBD-78117E9E0FC6}"/>
                      </a:ext>
                    </a:extLst>
                  </p:cNvPr>
                  <p:cNvCxnSpPr/>
                  <p:nvPr/>
                </p:nvCxnSpPr>
                <p:spPr>
                  <a:xfrm>
                    <a:off x="300037" y="2238233"/>
                    <a:ext cx="186995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59C4D1-53B0-0AD2-F03C-C5AEEC75F2E7}"/>
                      </a:ext>
                    </a:extLst>
                  </p:cNvPr>
                  <p:cNvCxnSpPr/>
                  <p:nvPr/>
                </p:nvCxnSpPr>
                <p:spPr>
                  <a:xfrm>
                    <a:off x="2714553" y="2238233"/>
                    <a:ext cx="186995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BD98B69-5679-B753-569B-A5AE6FC12EF2}"/>
                      </a:ext>
                    </a:extLst>
                  </p:cNvPr>
                  <p:cNvCxnSpPr/>
                  <p:nvPr/>
                </p:nvCxnSpPr>
                <p:spPr>
                  <a:xfrm>
                    <a:off x="5129069" y="2238233"/>
                    <a:ext cx="186995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E732134-3B20-E2F6-387E-EC693D661284}"/>
                      </a:ext>
                    </a:extLst>
                  </p:cNvPr>
                  <p:cNvCxnSpPr/>
                  <p:nvPr/>
                </p:nvCxnSpPr>
                <p:spPr>
                  <a:xfrm>
                    <a:off x="7543585" y="2238233"/>
                    <a:ext cx="186995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DB03C3-62C8-4F75-AAF4-7C0A7BA810B7}"/>
                      </a:ext>
                    </a:extLst>
                  </p:cNvPr>
                  <p:cNvCxnSpPr/>
                  <p:nvPr/>
                </p:nvCxnSpPr>
                <p:spPr>
                  <a:xfrm>
                    <a:off x="9958102" y="2238233"/>
                    <a:ext cx="186995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47D8B7D-E3D5-4DF0-2AD0-E715B90B7486}"/>
                    </a:ext>
                  </a:extLst>
                </p:cNvPr>
                <p:cNvGrpSpPr/>
                <p:nvPr/>
              </p:nvGrpSpPr>
              <p:grpSpPr>
                <a:xfrm>
                  <a:off x="2380879" y="2137596"/>
                  <a:ext cx="7363824" cy="201276"/>
                  <a:chOff x="2380879" y="2137596"/>
                  <a:chExt cx="7363824" cy="201276"/>
                </a:xfrm>
              </p:grpSpPr>
              <p:sp>
                <p:nvSpPr>
                  <p:cNvPr id="42" name="Isosceles Triangle 41">
                    <a:extLst>
                      <a:ext uri="{FF2B5EF4-FFF2-40B4-BE49-F238E27FC236}">
                        <a16:creationId xmlns:a16="http://schemas.microsoft.com/office/drawing/2014/main" id="{B4D49B12-6580-4CE4-D9FD-2D6B40BF9384}"/>
                      </a:ext>
                    </a:extLst>
                  </p:cNvPr>
                  <p:cNvSpPr/>
                  <p:nvPr/>
                </p:nvSpPr>
                <p:spPr>
                  <a:xfrm rot="5400000">
                    <a:off x="2341636" y="2176839"/>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E2B15B4A-2F88-2E45-8AAD-71A4BEB8D77C}"/>
                      </a:ext>
                    </a:extLst>
                  </p:cNvPr>
                  <p:cNvSpPr/>
                  <p:nvPr/>
                </p:nvSpPr>
                <p:spPr>
                  <a:xfrm rot="5400000">
                    <a:off x="4756153" y="2176840"/>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2BF90CA6-09E1-E1A5-E397-3AF9FF41482B}"/>
                      </a:ext>
                    </a:extLst>
                  </p:cNvPr>
                  <p:cNvSpPr/>
                  <p:nvPr/>
                </p:nvSpPr>
                <p:spPr>
                  <a:xfrm rot="5400000">
                    <a:off x="7173182" y="2176841"/>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F5CFB5E-1F69-7A83-A73C-5E227F4590CD}"/>
                      </a:ext>
                    </a:extLst>
                  </p:cNvPr>
                  <p:cNvSpPr/>
                  <p:nvPr/>
                </p:nvSpPr>
                <p:spPr>
                  <a:xfrm rot="5400000">
                    <a:off x="9582672" y="2176842"/>
                    <a:ext cx="201273" cy="12278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71A37D5-D75F-92C2-4E2D-8B91A593D4B1}"/>
                  </a:ext>
                </a:extLst>
              </p:cNvPr>
              <p:cNvGrpSpPr/>
              <p:nvPr/>
            </p:nvGrpSpPr>
            <p:grpSpPr>
              <a:xfrm>
                <a:off x="396125" y="3350438"/>
                <a:ext cx="11528021" cy="961171"/>
                <a:chOff x="300037" y="2561201"/>
                <a:chExt cx="11528021" cy="961171"/>
              </a:xfrm>
            </p:grpSpPr>
            <p:sp>
              <p:nvSpPr>
                <p:cNvPr id="35" name="Text Placeholder 20">
                  <a:extLst>
                    <a:ext uri="{FF2B5EF4-FFF2-40B4-BE49-F238E27FC236}">
                      <a16:creationId xmlns:a16="http://schemas.microsoft.com/office/drawing/2014/main" id="{AF59D0F4-83ED-D1AC-057A-FF9F03C8E255}"/>
                    </a:ext>
                  </a:extLst>
                </p:cNvPr>
                <p:cNvSpPr txBox="1">
                  <a:spLocks/>
                </p:cNvSpPr>
                <p:nvPr/>
              </p:nvSpPr>
              <p:spPr>
                <a:xfrm>
                  <a:off x="300037" y="2566193"/>
                  <a:ext cx="1869957" cy="956179"/>
                </a:xfrm>
                <a:prstGeom prst="rect">
                  <a:avLst/>
                </a:prstGeom>
              </p:spPr>
              <p:txBody>
                <a:bodyPr lIns="0" r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Contact Congress &amp; state legislators </a:t>
                  </a:r>
                </a:p>
              </p:txBody>
            </p:sp>
            <p:sp>
              <p:nvSpPr>
                <p:cNvPr id="36" name="Text Placeholder 20">
                  <a:extLst>
                    <a:ext uri="{FF2B5EF4-FFF2-40B4-BE49-F238E27FC236}">
                      <a16:creationId xmlns:a16="http://schemas.microsoft.com/office/drawing/2014/main" id="{F9634641-412D-C08B-362F-7948E897577E}"/>
                    </a:ext>
                  </a:extLst>
                </p:cNvPr>
                <p:cNvSpPr txBox="1">
                  <a:spLocks/>
                </p:cNvSpPr>
                <p:nvPr/>
              </p:nvSpPr>
              <p:spPr>
                <a:xfrm>
                  <a:off x="2720235" y="2566193"/>
                  <a:ext cx="1952371" cy="956179"/>
                </a:xfrm>
                <a:prstGeom prst="rect">
                  <a:avLst/>
                </a:prstGeom>
              </p:spPr>
              <p:txBody>
                <a:bodyPr lIns="0" r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spc="-20"/>
                    <a:t>Work with </a:t>
                  </a:r>
                  <a:br>
                    <a:rPr lang="en-US" sz="1600" spc="-20"/>
                  </a:br>
                  <a:r>
                    <a:rPr lang="en-US" sz="1600" spc="-20"/>
                    <a:t>advocacy groups </a:t>
                  </a:r>
                </a:p>
              </p:txBody>
            </p:sp>
            <p:sp>
              <p:nvSpPr>
                <p:cNvPr id="37" name="Text Placeholder 20">
                  <a:extLst>
                    <a:ext uri="{FF2B5EF4-FFF2-40B4-BE49-F238E27FC236}">
                      <a16:creationId xmlns:a16="http://schemas.microsoft.com/office/drawing/2014/main" id="{11BDBD7D-28EF-9C63-FD21-2F48406F15D8}"/>
                    </a:ext>
                  </a:extLst>
                </p:cNvPr>
                <p:cNvSpPr txBox="1">
                  <a:spLocks/>
                </p:cNvSpPr>
                <p:nvPr/>
              </p:nvSpPr>
              <p:spPr>
                <a:xfrm>
                  <a:off x="5129070" y="2566193"/>
                  <a:ext cx="1869956" cy="956179"/>
                </a:xfrm>
                <a:prstGeom prst="rect">
                  <a:avLst/>
                </a:prstGeom>
              </p:spPr>
              <p:txBody>
                <a:bodyPr lIns="0" r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Report overcharges </a:t>
                  </a:r>
                  <a:br>
                    <a:rPr lang="en-US" sz="1600"/>
                  </a:br>
                  <a:r>
                    <a:rPr lang="en-US" sz="1600"/>
                    <a:t>to HRSA</a:t>
                  </a:r>
                </a:p>
              </p:txBody>
            </p:sp>
            <p:sp>
              <p:nvSpPr>
                <p:cNvPr id="38" name="Text Placeholder 20">
                  <a:extLst>
                    <a:ext uri="{FF2B5EF4-FFF2-40B4-BE49-F238E27FC236}">
                      <a16:creationId xmlns:a16="http://schemas.microsoft.com/office/drawing/2014/main" id="{711590C8-F97F-6A13-4B17-BF0EB96099D8}"/>
                    </a:ext>
                  </a:extLst>
                </p:cNvPr>
                <p:cNvSpPr txBox="1">
                  <a:spLocks/>
                </p:cNvSpPr>
                <p:nvPr/>
              </p:nvSpPr>
              <p:spPr>
                <a:xfrm>
                  <a:off x="7537903" y="2561201"/>
                  <a:ext cx="1869957" cy="956179"/>
                </a:xfrm>
                <a:prstGeom prst="rect">
                  <a:avLst/>
                </a:prstGeom>
              </p:spPr>
              <p:txBody>
                <a:bodyPr lIns="0" r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Educate </a:t>
                  </a:r>
                  <a:br>
                    <a:rPr lang="en-US" sz="1600"/>
                  </a:br>
                  <a:r>
                    <a:rPr lang="en-US" sz="1600"/>
                    <a:t>your board</a:t>
                  </a:r>
                </a:p>
              </p:txBody>
            </p:sp>
            <p:sp>
              <p:nvSpPr>
                <p:cNvPr id="39" name="Text Placeholder 20">
                  <a:extLst>
                    <a:ext uri="{FF2B5EF4-FFF2-40B4-BE49-F238E27FC236}">
                      <a16:creationId xmlns:a16="http://schemas.microsoft.com/office/drawing/2014/main" id="{5AB7F8F5-65B6-5227-4426-81CBD190E0DC}"/>
                    </a:ext>
                  </a:extLst>
                </p:cNvPr>
                <p:cNvSpPr txBox="1">
                  <a:spLocks/>
                </p:cNvSpPr>
                <p:nvPr/>
              </p:nvSpPr>
              <p:spPr>
                <a:xfrm>
                  <a:off x="9958102" y="2566193"/>
                  <a:ext cx="1869956" cy="956179"/>
                </a:xfrm>
                <a:prstGeom prst="rect">
                  <a:avLst/>
                </a:prstGeom>
              </p:spPr>
              <p:txBody>
                <a:bodyPr lIns="0" r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Maximize &amp; maintain your 340B savings </a:t>
                  </a:r>
                </a:p>
              </p:txBody>
            </p:sp>
          </p:grpSp>
        </p:grpSp>
        <p:grpSp>
          <p:nvGrpSpPr>
            <p:cNvPr id="57" name="Group 56">
              <a:extLst>
                <a:ext uri="{FF2B5EF4-FFF2-40B4-BE49-F238E27FC236}">
                  <a16:creationId xmlns:a16="http://schemas.microsoft.com/office/drawing/2014/main" id="{A5EBEE90-9C70-D9CD-B7C2-9F274EBBC797}"/>
                </a:ext>
              </a:extLst>
            </p:cNvPr>
            <p:cNvGrpSpPr/>
            <p:nvPr/>
          </p:nvGrpSpPr>
          <p:grpSpPr>
            <a:xfrm>
              <a:off x="300037" y="2305935"/>
              <a:ext cx="10485674" cy="733858"/>
              <a:chOff x="300037" y="2305935"/>
              <a:chExt cx="10485674" cy="733858"/>
            </a:xfrm>
          </p:grpSpPr>
          <p:pic>
            <p:nvPicPr>
              <p:cNvPr id="51" name="Picture 50" descr="A black and white logo of a graduation cap&#10;&#10;Description automatically generated">
                <a:extLst>
                  <a:ext uri="{FF2B5EF4-FFF2-40B4-BE49-F238E27FC236}">
                    <a16:creationId xmlns:a16="http://schemas.microsoft.com/office/drawing/2014/main" id="{06427B27-B64F-115A-7960-034E368AFF29}"/>
                  </a:ext>
                </a:extLst>
              </p:cNvPr>
              <p:cNvPicPr>
                <a:picLocks noChangeAspect="1"/>
              </p:cNvPicPr>
              <p:nvPr>
                <p:custDataLst>
                  <p:tags r:id="rId1"/>
                </p:custDataLst>
              </p:nvPr>
            </p:nvPicPr>
            <p:blipFill>
              <a:blip r:embed="rId8"/>
              <a:stretch>
                <a:fillRect/>
              </a:stretch>
            </p:blipFill>
            <p:spPr>
              <a:xfrm>
                <a:off x="7628696" y="2307104"/>
                <a:ext cx="731521" cy="731521"/>
              </a:xfrm>
              <a:prstGeom prst="rect">
                <a:avLst/>
              </a:prstGeom>
            </p:spPr>
          </p:pic>
          <p:pic>
            <p:nvPicPr>
              <p:cNvPr id="52" name="Picture 51" descr="A graph and money with arrow&#10;&#10;Description automatically generated with medium confidence">
                <a:extLst>
                  <a:ext uri="{FF2B5EF4-FFF2-40B4-BE49-F238E27FC236}">
                    <a16:creationId xmlns:a16="http://schemas.microsoft.com/office/drawing/2014/main" id="{76BA0E67-D7E0-BD14-68C3-43F15E59D1D5}"/>
                  </a:ext>
                </a:extLst>
              </p:cNvPr>
              <p:cNvPicPr>
                <a:picLocks noChangeAspect="1"/>
              </p:cNvPicPr>
              <p:nvPr>
                <p:custDataLst>
                  <p:tags r:id="rId2"/>
                </p:custDataLst>
              </p:nvPr>
            </p:nvPicPr>
            <p:blipFill>
              <a:blip r:embed="rId9"/>
              <a:stretch>
                <a:fillRect/>
              </a:stretch>
            </p:blipFill>
            <p:spPr>
              <a:xfrm>
                <a:off x="10054190" y="2305935"/>
                <a:ext cx="731521" cy="733858"/>
              </a:xfrm>
              <a:prstGeom prst="rect">
                <a:avLst/>
              </a:prstGeom>
            </p:spPr>
          </p:pic>
          <p:pic>
            <p:nvPicPr>
              <p:cNvPr id="54" name="Picture 53" descr="A handshake with a black background&#10;&#10;Description automatically generated">
                <a:extLst>
                  <a:ext uri="{FF2B5EF4-FFF2-40B4-BE49-F238E27FC236}">
                    <a16:creationId xmlns:a16="http://schemas.microsoft.com/office/drawing/2014/main" id="{933A21DC-1178-265B-D527-61010B9729F7}"/>
                  </a:ext>
                </a:extLst>
              </p:cNvPr>
              <p:cNvPicPr>
                <a:picLocks noChangeAspect="1"/>
              </p:cNvPicPr>
              <p:nvPr>
                <p:custDataLst>
                  <p:tags r:id="rId3"/>
                </p:custDataLst>
              </p:nvPr>
            </p:nvPicPr>
            <p:blipFill>
              <a:blip r:embed="rId10"/>
              <a:stretch>
                <a:fillRect/>
              </a:stretch>
            </p:blipFill>
            <p:spPr>
              <a:xfrm>
                <a:off x="2810641" y="2308269"/>
                <a:ext cx="729190" cy="729190"/>
              </a:xfrm>
              <a:prstGeom prst="rect">
                <a:avLst/>
              </a:prstGeom>
            </p:spPr>
          </p:pic>
          <p:pic>
            <p:nvPicPr>
              <p:cNvPr id="55" name="Picture 54" descr="A black and grey building with columns&#10;&#10;Description automatically generated">
                <a:extLst>
                  <a:ext uri="{FF2B5EF4-FFF2-40B4-BE49-F238E27FC236}">
                    <a16:creationId xmlns:a16="http://schemas.microsoft.com/office/drawing/2014/main" id="{52193184-77FE-9B35-24FD-5F908AE327FB}"/>
                  </a:ext>
                </a:extLst>
              </p:cNvPr>
              <p:cNvPicPr>
                <a:picLocks noChangeAspect="1"/>
              </p:cNvPicPr>
              <p:nvPr>
                <p:custDataLst>
                  <p:tags r:id="rId4"/>
                </p:custDataLst>
              </p:nvPr>
            </p:nvPicPr>
            <p:blipFill>
              <a:blip r:embed="rId11"/>
              <a:stretch>
                <a:fillRect/>
              </a:stretch>
            </p:blipFill>
            <p:spPr>
              <a:xfrm>
                <a:off x="300037" y="2305936"/>
                <a:ext cx="733857" cy="733857"/>
              </a:xfrm>
              <a:prstGeom prst="rect">
                <a:avLst/>
              </a:prstGeom>
            </p:spPr>
          </p:pic>
          <p:pic>
            <p:nvPicPr>
              <p:cNvPr id="56" name="Picture 55" descr="A triangle with a exclamation mark&#10;&#10;Description automatically generated">
                <a:extLst>
                  <a:ext uri="{FF2B5EF4-FFF2-40B4-BE49-F238E27FC236}">
                    <a16:creationId xmlns:a16="http://schemas.microsoft.com/office/drawing/2014/main" id="{6EFB9648-2342-752D-5ADA-30B3C9118F4D}"/>
                  </a:ext>
                </a:extLst>
              </p:cNvPr>
              <p:cNvPicPr>
                <a:picLocks noChangeAspect="1"/>
              </p:cNvPicPr>
              <p:nvPr>
                <p:custDataLst>
                  <p:tags r:id="rId5"/>
                </p:custDataLst>
              </p:nvPr>
            </p:nvPicPr>
            <p:blipFill>
              <a:blip r:embed="rId12"/>
              <a:stretch>
                <a:fillRect/>
              </a:stretch>
            </p:blipFill>
            <p:spPr>
              <a:xfrm>
                <a:off x="5178282" y="2308269"/>
                <a:ext cx="731520" cy="729190"/>
              </a:xfrm>
              <a:prstGeom prst="rect">
                <a:avLst/>
              </a:prstGeom>
            </p:spPr>
          </p:pic>
        </p:grpSp>
      </p:grpSp>
    </p:spTree>
    <p:extLst>
      <p:ext uri="{BB962C8B-B14F-4D97-AF65-F5344CB8AC3E}">
        <p14:creationId xmlns:p14="http://schemas.microsoft.com/office/powerpoint/2010/main" val="2284269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6C710-753B-7C55-3617-C841E61A454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45A4B1-6542-6B0B-607A-151AB02ABC2B}"/>
              </a:ext>
            </a:extLst>
          </p:cNvPr>
          <p:cNvSpPr>
            <a:spLocks noGrp="1"/>
          </p:cNvSpPr>
          <p:nvPr>
            <p:ph sz="quarter" idx="10"/>
          </p:nvPr>
        </p:nvSpPr>
        <p:spPr/>
        <p:txBody>
          <a:bodyPr vert="horz" lIns="0" tIns="0" rIns="0" bIns="0" numCol="2" spcCol="288000" rtlCol="0" anchor="t">
            <a:noAutofit/>
          </a:bodyPr>
          <a:lstStyle/>
          <a:p>
            <a:r>
              <a:rPr lang="en-US">
                <a:cs typeface="Arial"/>
              </a:rPr>
              <a:t>Brian Bell</a:t>
            </a:r>
          </a:p>
          <a:p>
            <a:r>
              <a:rPr lang="en-US" b="0">
                <a:cs typeface="Arial"/>
              </a:rPr>
              <a:t>Principal</a:t>
            </a:r>
          </a:p>
          <a:p>
            <a:r>
              <a:rPr lang="en-US" b="0">
                <a:cs typeface="Arial"/>
              </a:rPr>
              <a:t>P: 513.562.5562</a:t>
            </a:r>
          </a:p>
          <a:p>
            <a:r>
              <a:rPr lang="en-US" b="0">
                <a:cs typeface="Arial"/>
              </a:rPr>
              <a:t>brian.bell@us.forvismazars.com</a:t>
            </a:r>
          </a:p>
          <a:p>
            <a:endParaRPr lang="en-US">
              <a:cs typeface="Arial"/>
            </a:endParaRPr>
          </a:p>
          <a:p>
            <a:r>
              <a:rPr lang="en-US">
                <a:cs typeface="Arial"/>
              </a:rPr>
              <a:t>Jill Griffith-Goodwin</a:t>
            </a:r>
          </a:p>
          <a:p>
            <a:r>
              <a:rPr lang="en-US" b="0">
                <a:cs typeface="Arial"/>
              </a:rPr>
              <a:t>Managing Director</a:t>
            </a:r>
          </a:p>
          <a:p>
            <a:r>
              <a:rPr lang="en-US" b="0">
                <a:cs typeface="Arial"/>
              </a:rPr>
              <a:t>P: 304.414.2613</a:t>
            </a:r>
          </a:p>
          <a:p>
            <a:r>
              <a:rPr lang="en-US" b="0">
                <a:cs typeface="Arial"/>
              </a:rPr>
              <a:t>jill.griffithgoodwin@us.forvismazars.com</a:t>
            </a:r>
          </a:p>
        </p:txBody>
      </p:sp>
    </p:spTree>
    <p:extLst>
      <p:ext uri="{BB962C8B-B14F-4D97-AF65-F5344CB8AC3E}">
        <p14:creationId xmlns:p14="http://schemas.microsoft.com/office/powerpoint/2010/main" val="8228599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a:xfrm>
            <a:off x="306000" y="306000"/>
            <a:ext cx="5648400" cy="360000"/>
          </a:xfrm>
        </p:spPr>
        <p:txBody>
          <a:bodyPr/>
          <a:lstStyle/>
          <a:p>
            <a:r>
              <a:rPr lang="en-US"/>
              <a:t>On-Campus &amp; Off-Campus</a:t>
            </a:r>
            <a:endParaRPr lang="en-US" noProof="0"/>
          </a:p>
        </p:txBody>
      </p:sp>
      <p:sp>
        <p:nvSpPr>
          <p:cNvPr id="9" name="Content Placeholder 8">
            <a:extLst>
              <a:ext uri="{FF2B5EF4-FFF2-40B4-BE49-F238E27FC236}">
                <a16:creationId xmlns:a16="http://schemas.microsoft.com/office/drawing/2014/main" id="{658134E3-A5B6-51AC-E1FF-3FA80D64F7C9}"/>
              </a:ext>
            </a:extLst>
          </p:cNvPr>
          <p:cNvSpPr>
            <a:spLocks noGrp="1"/>
          </p:cNvSpPr>
          <p:nvPr>
            <p:ph sz="quarter" idx="15"/>
          </p:nvPr>
        </p:nvSpPr>
        <p:spPr>
          <a:xfrm>
            <a:off x="1095375" y="1116419"/>
            <a:ext cx="10791824" cy="4546194"/>
          </a:xfrm>
        </p:spPr>
        <p:txBody>
          <a:bodyPr vert="horz" lIns="0" tIns="0" rIns="0" bIns="0" rtlCol="0" anchor="t">
            <a:noAutofit/>
          </a:bodyPr>
          <a:lstStyle/>
          <a:p>
            <a:pPr marL="0" indent="0">
              <a:buNone/>
            </a:pPr>
            <a:r>
              <a:rPr lang="en-US" sz="1800" b="1" dirty="0">
                <a:solidFill>
                  <a:schemeClr val="tx2"/>
                </a:solidFill>
              </a:rPr>
              <a:t>Measure “as the crow flies”</a:t>
            </a:r>
          </a:p>
          <a:p>
            <a:pPr marL="0" indent="0">
              <a:buNone/>
            </a:pPr>
            <a:endParaRPr lang="en-US" sz="1800" b="1" dirty="0">
              <a:solidFill>
                <a:schemeClr val="tx2"/>
              </a:solidFill>
            </a:endParaRPr>
          </a:p>
          <a:p>
            <a:pPr marL="0" indent="0">
              <a:buNone/>
            </a:pPr>
            <a:r>
              <a:rPr lang="en-US" sz="1800" b="1" dirty="0">
                <a:solidFill>
                  <a:schemeClr val="tx2"/>
                </a:solidFill>
              </a:rPr>
              <a:t>On-campus locations are:</a:t>
            </a:r>
          </a:p>
          <a:p>
            <a:r>
              <a:rPr lang="en-US" sz="1800" dirty="0"/>
              <a:t>Buildings or structures within 250 yards from main building</a:t>
            </a:r>
          </a:p>
          <a:p>
            <a:r>
              <a:rPr lang="en-US" sz="1800" dirty="0"/>
              <a:t>CMS Regional Office has discretion to determine on-campus on case-by-case basis</a:t>
            </a:r>
          </a:p>
          <a:p>
            <a:r>
              <a:rPr lang="en-US" sz="1800" dirty="0"/>
              <a:t>Joint ventures must be located on main campus of a provider who is partial owner</a:t>
            </a:r>
          </a:p>
          <a:p>
            <a:pPr lvl="3"/>
            <a:endParaRPr lang="en-US" sz="1800" dirty="0"/>
          </a:p>
          <a:p>
            <a:pPr marL="0" indent="0">
              <a:buNone/>
            </a:pPr>
            <a:r>
              <a:rPr lang="en-US" sz="1800" b="1" dirty="0">
                <a:solidFill>
                  <a:schemeClr val="tx2"/>
                </a:solidFill>
              </a:rPr>
              <a:t>Off-campus locations are:</a:t>
            </a:r>
          </a:p>
          <a:p>
            <a:r>
              <a:rPr lang="en-US" sz="1800" dirty="0"/>
              <a:t>Not on the main campus or 250 yards from main building or a “remote location” of the hospital</a:t>
            </a:r>
          </a:p>
          <a:p>
            <a:r>
              <a:rPr lang="en-US" sz="1800" dirty="0"/>
              <a:t>Must be located within a 35-mile radius from main building</a:t>
            </a:r>
          </a:p>
          <a:p>
            <a:r>
              <a:rPr lang="en-US" sz="1800" dirty="0"/>
              <a:t>Alternative test, if unable to meet 35-mile rule within the same state as hospital: </a:t>
            </a:r>
          </a:p>
          <a:p>
            <a:pPr lvl="1"/>
            <a:r>
              <a:rPr lang="en-US" sz="1800" dirty="0"/>
              <a:t>DSH Adjustment Factor &gt;11.75% &amp; has agreement with local government to provide indigent care, or</a:t>
            </a:r>
          </a:p>
          <a:p>
            <a:pPr lvl="1"/>
            <a:r>
              <a:rPr lang="en-US" sz="1800" dirty="0"/>
              <a:t>75% of clinic patients served reside in same ZIP code as at least 75% of hospital patients served</a:t>
            </a:r>
          </a:p>
          <a:p>
            <a:endParaRPr lang="en-US" sz="1800" noProof="0" dirty="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a:xfrm>
            <a:off x="300037" y="6417000"/>
            <a:ext cx="900000" cy="270000"/>
          </a:xfrm>
        </p:spPr>
        <p:txBody>
          <a:bodyPr/>
          <a:lstStyle/>
          <a:p>
            <a:fld id="{721C06D9-4617-44B0-8711-1EF1C439A609}" type="slidenum">
              <a:rPr lang="en-US" smtClean="0"/>
              <a:pPr/>
              <a:t>5</a:t>
            </a:fld>
            <a:endParaRPr lang="en-US"/>
          </a:p>
        </p:txBody>
      </p:sp>
      <p:pic>
        <p:nvPicPr>
          <p:cNvPr id="2" name="Picture 1" descr="A grey line drawing of a hospital&#10;&#10;Description automatically generated">
            <a:extLst>
              <a:ext uri="{FF2B5EF4-FFF2-40B4-BE49-F238E27FC236}">
                <a16:creationId xmlns:a16="http://schemas.microsoft.com/office/drawing/2014/main" id="{3C3A1622-74B1-C89A-982A-426D49260A60}"/>
              </a:ext>
            </a:extLst>
          </p:cNvPr>
          <p:cNvPicPr>
            <a:picLocks noChangeAspect="1"/>
          </p:cNvPicPr>
          <p:nvPr>
            <p:custDataLst>
              <p:tags r:id="rId1"/>
            </p:custDataLst>
          </p:nvPr>
        </p:nvPicPr>
        <p:blipFill>
          <a:blip r:embed="rId5"/>
          <a:stretch>
            <a:fillRect/>
          </a:stretch>
        </p:blipFill>
        <p:spPr>
          <a:xfrm>
            <a:off x="300037" y="1780622"/>
            <a:ext cx="548640" cy="548640"/>
          </a:xfrm>
          <a:prstGeom prst="rect">
            <a:avLst/>
          </a:prstGeom>
        </p:spPr>
      </p:pic>
      <p:pic>
        <p:nvPicPr>
          <p:cNvPr id="3" name="Picture 2" descr="A pencil and a cross&#10;&#10;Description automatically generated with medium confidence">
            <a:extLst>
              <a:ext uri="{FF2B5EF4-FFF2-40B4-BE49-F238E27FC236}">
                <a16:creationId xmlns:a16="http://schemas.microsoft.com/office/drawing/2014/main" id="{DEF7D6D9-66B8-997A-6182-1C117F0975E0}"/>
              </a:ext>
            </a:extLst>
          </p:cNvPr>
          <p:cNvPicPr>
            <a:picLocks noChangeAspect="1"/>
          </p:cNvPicPr>
          <p:nvPr>
            <p:custDataLst>
              <p:tags r:id="rId2"/>
            </p:custDataLst>
          </p:nvPr>
        </p:nvPicPr>
        <p:blipFill>
          <a:blip r:embed="rId6"/>
          <a:stretch>
            <a:fillRect/>
          </a:stretch>
        </p:blipFill>
        <p:spPr>
          <a:xfrm>
            <a:off x="300037" y="948991"/>
            <a:ext cx="548640" cy="548640"/>
          </a:xfrm>
          <a:prstGeom prst="rect">
            <a:avLst/>
          </a:prstGeom>
        </p:spPr>
      </p:pic>
      <p:pic>
        <p:nvPicPr>
          <p:cNvPr id="4" name="Picture 3" descr="A map with a pin on it&#10;&#10;Description automatically generated">
            <a:extLst>
              <a:ext uri="{FF2B5EF4-FFF2-40B4-BE49-F238E27FC236}">
                <a16:creationId xmlns:a16="http://schemas.microsoft.com/office/drawing/2014/main" id="{11A00021-9CE8-259B-AA5A-2442C2995376}"/>
              </a:ext>
            </a:extLst>
          </p:cNvPr>
          <p:cNvPicPr>
            <a:picLocks noChangeAspect="1"/>
          </p:cNvPicPr>
          <p:nvPr>
            <p:custDataLst>
              <p:tags r:id="rId3"/>
            </p:custDataLst>
          </p:nvPr>
        </p:nvPicPr>
        <p:blipFill>
          <a:blip r:embed="rId7"/>
          <a:stretch>
            <a:fillRect/>
          </a:stretch>
        </p:blipFill>
        <p:spPr>
          <a:xfrm>
            <a:off x="300037" y="3592720"/>
            <a:ext cx="550393" cy="548640"/>
          </a:xfrm>
          <a:prstGeom prst="rect">
            <a:avLst/>
          </a:prstGeom>
        </p:spPr>
      </p:pic>
    </p:spTree>
    <p:extLst>
      <p:ext uri="{BB962C8B-B14F-4D97-AF65-F5344CB8AC3E}">
        <p14:creationId xmlns:p14="http://schemas.microsoft.com/office/powerpoint/2010/main" val="269742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a:xfrm>
            <a:off x="306388" y="306388"/>
            <a:ext cx="7848784" cy="360362"/>
          </a:xfrm>
        </p:spPr>
        <p:txBody>
          <a:bodyPr/>
          <a:lstStyle/>
          <a:p>
            <a:r>
              <a:rPr lang="en-US"/>
              <a:t>Medicare Provider-Based Reimbursement</a:t>
            </a:r>
            <a:endParaRPr lang="en-US" noProof="0"/>
          </a:p>
        </p:txBody>
      </p:sp>
      <p:sp>
        <p:nvSpPr>
          <p:cNvPr id="9" name="Content Placeholder 8">
            <a:extLst>
              <a:ext uri="{FF2B5EF4-FFF2-40B4-BE49-F238E27FC236}">
                <a16:creationId xmlns:a16="http://schemas.microsoft.com/office/drawing/2014/main" id="{658134E3-A5B6-51AC-E1FF-3FA80D64F7C9}"/>
              </a:ext>
            </a:extLst>
          </p:cNvPr>
          <p:cNvSpPr>
            <a:spLocks noGrp="1"/>
          </p:cNvSpPr>
          <p:nvPr>
            <p:ph sz="quarter" idx="15"/>
          </p:nvPr>
        </p:nvSpPr>
        <p:spPr>
          <a:xfrm>
            <a:off x="306388" y="1105786"/>
            <a:ext cx="11580812" cy="4556827"/>
          </a:xfrm>
        </p:spPr>
        <p:txBody>
          <a:bodyPr vert="horz" lIns="0" tIns="0" rIns="0" bIns="0" rtlCol="0" anchor="t">
            <a:noAutofit/>
          </a:bodyPr>
          <a:lstStyle/>
          <a:p>
            <a:pPr marL="0" indent="0">
              <a:buNone/>
            </a:pPr>
            <a:r>
              <a:rPr lang="en-US" sz="1800" b="1" dirty="0">
                <a:solidFill>
                  <a:schemeClr val="tx2"/>
                </a:solidFill>
              </a:rPr>
              <a:t>Off-Campus Locations</a:t>
            </a:r>
          </a:p>
          <a:p>
            <a:r>
              <a:rPr lang="en-US" sz="1800" dirty="0"/>
              <a:t>Subject to site-neutral payment rules</a:t>
            </a:r>
          </a:p>
          <a:p>
            <a:r>
              <a:rPr lang="en-US" sz="1800" dirty="0"/>
              <a:t>More than 250 yards, less than 35 miles from main hospital</a:t>
            </a:r>
          </a:p>
          <a:p>
            <a:pPr lvl="1"/>
            <a:r>
              <a:rPr lang="en-US" sz="1800" dirty="0"/>
              <a:t>35-mile rule does not apply to RHCs</a:t>
            </a:r>
          </a:p>
          <a:p>
            <a:r>
              <a:rPr lang="en-US" sz="1800" dirty="0"/>
              <a:t>Excepted Locations – HOPDs Established Prior to November 1, 2015 </a:t>
            </a:r>
          </a:p>
          <a:p>
            <a:r>
              <a:rPr lang="en-US" sz="1800" dirty="0"/>
              <a:t>Paid 100% of OPPS for procedures</a:t>
            </a:r>
          </a:p>
          <a:p>
            <a:r>
              <a:rPr lang="en-US" sz="1800" dirty="0"/>
              <a:t>Paid 40% of OPPS for evaluation &amp; management (E&amp;M) codes (equivalent to physician fee schedule)</a:t>
            </a:r>
          </a:p>
          <a:p>
            <a:r>
              <a:rPr lang="en-US" sz="1800" dirty="0"/>
              <a:t>Specific to location – service changes acceptable, with limitations</a:t>
            </a:r>
          </a:p>
          <a:p>
            <a:r>
              <a:rPr lang="en-US" sz="1800" dirty="0"/>
              <a:t>OPPS Final Rule – Rural SCH Excepted Locations will be paid at 100% OPPS for E&amp;M codes</a:t>
            </a:r>
          </a:p>
          <a:p>
            <a:r>
              <a:rPr lang="en-US" sz="1800" dirty="0"/>
              <a:t>Non-Excepted Locations </a:t>
            </a:r>
          </a:p>
          <a:p>
            <a:r>
              <a:rPr lang="en-US" sz="1800" dirty="0"/>
              <a:t>Regulatory intent – Paid Physician fee schedule for procedures &amp; E&amp;M codes</a:t>
            </a:r>
          </a:p>
          <a:p>
            <a:pPr lvl="1"/>
            <a:r>
              <a:rPr lang="en-US" sz="1800" dirty="0"/>
              <a:t>Operationalized as: Reduced payment to 40% of APC payment (MPFS Relative Adjuster)</a:t>
            </a:r>
          </a:p>
          <a:p>
            <a:r>
              <a:rPr lang="en-US" sz="1800" dirty="0"/>
              <a:t>New offsite locations (after November 1, 2015)</a:t>
            </a:r>
          </a:p>
          <a:p>
            <a:endParaRPr lang="en-US" sz="1800" noProof="0" dirty="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a:xfrm>
            <a:off x="300037" y="6417000"/>
            <a:ext cx="900000" cy="270000"/>
          </a:xfrm>
        </p:spPr>
        <p:txBody>
          <a:bodyPr/>
          <a:lstStyle/>
          <a:p>
            <a:fld id="{721C06D9-4617-44B0-8711-1EF1C439A609}" type="slidenum">
              <a:rPr lang="en-US" smtClean="0"/>
              <a:pPr/>
              <a:t>6</a:t>
            </a:fld>
            <a:endParaRPr lang="en-US"/>
          </a:p>
        </p:txBody>
      </p:sp>
    </p:spTree>
    <p:extLst>
      <p:ext uri="{BB962C8B-B14F-4D97-AF65-F5344CB8AC3E}">
        <p14:creationId xmlns:p14="http://schemas.microsoft.com/office/powerpoint/2010/main" val="34423189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9428D-CE4E-3B7C-9210-E44544F69B51}"/>
              </a:ext>
            </a:extLst>
          </p:cNvPr>
          <p:cNvSpPr>
            <a:spLocks noGrp="1"/>
          </p:cNvSpPr>
          <p:nvPr>
            <p:ph type="title"/>
          </p:nvPr>
        </p:nvSpPr>
        <p:spPr>
          <a:xfrm>
            <a:off x="306000" y="306000"/>
            <a:ext cx="5648400" cy="360000"/>
          </a:xfrm>
        </p:spPr>
        <p:txBody>
          <a:bodyPr/>
          <a:lstStyle/>
          <a:p>
            <a:r>
              <a:rPr lang="en-US"/>
              <a:t>Space Sharing Requirements</a:t>
            </a:r>
            <a:endParaRPr lang="en-US" noProof="0"/>
          </a:p>
        </p:txBody>
      </p:sp>
      <p:sp>
        <p:nvSpPr>
          <p:cNvPr id="9" name="Content Placeholder 8">
            <a:extLst>
              <a:ext uri="{FF2B5EF4-FFF2-40B4-BE49-F238E27FC236}">
                <a16:creationId xmlns:a16="http://schemas.microsoft.com/office/drawing/2014/main" id="{658134E3-A5B6-51AC-E1FF-3FA80D64F7C9}"/>
              </a:ext>
            </a:extLst>
          </p:cNvPr>
          <p:cNvSpPr>
            <a:spLocks noGrp="1"/>
          </p:cNvSpPr>
          <p:nvPr>
            <p:ph sz="quarter" idx="15"/>
          </p:nvPr>
        </p:nvSpPr>
        <p:spPr>
          <a:xfrm>
            <a:off x="306388" y="1160647"/>
            <a:ext cx="11580812" cy="3970338"/>
          </a:xfrm>
        </p:spPr>
        <p:txBody>
          <a:bodyPr vert="horz" lIns="0" tIns="0" rIns="0" bIns="0" rtlCol="0" anchor="t">
            <a:noAutofit/>
          </a:bodyPr>
          <a:lstStyle/>
          <a:p>
            <a:r>
              <a:rPr lang="en-US" sz="1800"/>
              <a:t>All certified hospital space, locations must be 100% hospital usage</a:t>
            </a:r>
          </a:p>
          <a:p>
            <a:r>
              <a:rPr lang="en-US" sz="1800"/>
              <a:t>Can’t carve out areas as non-hospital or part-time</a:t>
            </a:r>
          </a:p>
          <a:p>
            <a:r>
              <a:rPr lang="en-US" sz="1800"/>
              <a:t>USPS designation (address)</a:t>
            </a:r>
          </a:p>
          <a:p>
            <a:r>
              <a:rPr lang="en-US" sz="1800"/>
              <a:t>QSO-19-13 finalized November 2021</a:t>
            </a:r>
          </a:p>
          <a:p>
            <a:r>
              <a:rPr lang="en-US" sz="1800"/>
              <a:t>Co-location occurs when two Medicare certified hospitals or a Medicare certified hospital and another healthcare entity are located on the same campus or in the same building and share space, staff, or services.</a:t>
            </a:r>
          </a:p>
          <a:p>
            <a:r>
              <a:rPr lang="en-US" sz="1800"/>
              <a:t>Each entity is responsible for demonstrating separate and independent compliance with the hospital’s CoPs.</a:t>
            </a:r>
          </a:p>
          <a:p>
            <a:r>
              <a:rPr lang="en-US" sz="1800"/>
              <a:t>Consider whether hospital space used by another healthcare entity pose a risk to the hospital’s CoPs.</a:t>
            </a:r>
          </a:p>
          <a:p>
            <a:r>
              <a:rPr lang="en-US" sz="1800"/>
              <a:t>Areas of consideration when sharing space may relate to patient rights, infection prevention and control, governing body, and/or physical environment.</a:t>
            </a:r>
          </a:p>
          <a:p>
            <a:endParaRPr lang="en-US" sz="1800" noProof="0"/>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a:xfrm>
            <a:off x="300037" y="6417000"/>
            <a:ext cx="900000" cy="270000"/>
          </a:xfrm>
        </p:spPr>
        <p:txBody>
          <a:bodyPr/>
          <a:lstStyle/>
          <a:p>
            <a:fld id="{721C06D9-4617-44B0-8711-1EF1C439A609}" type="slidenum">
              <a:rPr lang="en-US" smtClean="0"/>
              <a:pPr/>
              <a:t>7</a:t>
            </a:fld>
            <a:endParaRPr lang="en-US"/>
          </a:p>
        </p:txBody>
      </p:sp>
    </p:spTree>
    <p:extLst>
      <p:ext uri="{BB962C8B-B14F-4D97-AF65-F5344CB8AC3E}">
        <p14:creationId xmlns:p14="http://schemas.microsoft.com/office/powerpoint/2010/main" val="17711824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2DB7-CD56-454D-BBB5-322558424836}"/>
              </a:ext>
            </a:extLst>
          </p:cNvPr>
          <p:cNvSpPr>
            <a:spLocks noGrp="1"/>
          </p:cNvSpPr>
          <p:nvPr>
            <p:ph type="title"/>
          </p:nvPr>
        </p:nvSpPr>
        <p:spPr/>
        <p:txBody>
          <a:bodyPr anchor="ctr">
            <a:normAutofit/>
          </a:bodyPr>
          <a:lstStyle/>
          <a:p>
            <a:r>
              <a:rPr lang="en-US"/>
              <a:t>Medicare Enrollment 855 Requirements</a:t>
            </a:r>
          </a:p>
        </p:txBody>
      </p:sp>
      <p:sp>
        <p:nvSpPr>
          <p:cNvPr id="11" name="Slide Number Placeholder 4">
            <a:extLst>
              <a:ext uri="{FF2B5EF4-FFF2-40B4-BE49-F238E27FC236}">
                <a16:creationId xmlns:a16="http://schemas.microsoft.com/office/drawing/2014/main" id="{DCE02716-0E25-DE4D-002F-4DB8F706873A}"/>
              </a:ext>
            </a:extLst>
          </p:cNvPr>
          <p:cNvSpPr>
            <a:spLocks noGrp="1"/>
          </p:cNvSpPr>
          <p:nvPr>
            <p:ph type="sldNum" sz="quarter" idx="12"/>
          </p:nvPr>
        </p:nvSpPr>
        <p:spPr/>
        <p:txBody>
          <a:bodyPr/>
          <a:lstStyle/>
          <a:p>
            <a:pPr>
              <a:spcAft>
                <a:spcPts val="600"/>
              </a:spcAft>
            </a:pPr>
            <a:fld id="{721C06D9-4617-44B0-8711-1EF1C439A609}" type="slidenum">
              <a:rPr lang="en-US" noProof="0" smtClean="0"/>
              <a:pPr>
                <a:spcAft>
                  <a:spcPts val="600"/>
                </a:spcAft>
              </a:pPr>
              <a:t>8</a:t>
            </a:fld>
            <a:endParaRPr lang="en-US" noProof="0"/>
          </a:p>
        </p:txBody>
      </p:sp>
      <p:sp>
        <p:nvSpPr>
          <p:cNvPr id="5" name="Content Placeholder 4">
            <a:extLst>
              <a:ext uri="{FF2B5EF4-FFF2-40B4-BE49-F238E27FC236}">
                <a16:creationId xmlns:a16="http://schemas.microsoft.com/office/drawing/2014/main" id="{A718FD68-000D-BD29-36D6-AFDBE491F384}"/>
              </a:ext>
            </a:extLst>
          </p:cNvPr>
          <p:cNvSpPr>
            <a:spLocks noGrp="1"/>
          </p:cNvSpPr>
          <p:nvPr>
            <p:ph sz="quarter" idx="15"/>
          </p:nvPr>
        </p:nvSpPr>
        <p:spPr>
          <a:xfrm>
            <a:off x="305999" y="1260000"/>
            <a:ext cx="5648399" cy="4689950"/>
          </a:xfrm>
        </p:spPr>
        <p:txBody>
          <a:bodyPr/>
          <a:lstStyle/>
          <a:p>
            <a:r>
              <a:rPr lang="en-US" sz="2000"/>
              <a:t>855A new enrollment in PECOS</a:t>
            </a:r>
          </a:p>
          <a:p>
            <a:pPr lvl="1"/>
            <a:r>
              <a:rPr lang="en-US" sz="2000"/>
              <a:t>Accuracy</a:t>
            </a:r>
          </a:p>
          <a:p>
            <a:pPr lvl="1"/>
            <a:r>
              <a:rPr lang="en-US" sz="2000"/>
              <a:t>Correct locations</a:t>
            </a:r>
          </a:p>
          <a:p>
            <a:pPr lvl="1"/>
            <a:r>
              <a:rPr lang="en-US" sz="2000"/>
              <a:t>Provider information</a:t>
            </a:r>
          </a:p>
          <a:p>
            <a:r>
              <a:rPr lang="en-US" sz="2000"/>
              <a:t>Locations must comply at requested </a:t>
            </a:r>
            <a:br>
              <a:rPr lang="en-US" sz="2000"/>
            </a:br>
            <a:r>
              <a:rPr lang="en-US" sz="2000"/>
              <a:t>effective date</a:t>
            </a:r>
          </a:p>
        </p:txBody>
      </p:sp>
      <p:pic>
        <p:nvPicPr>
          <p:cNvPr id="13" name="Picture Placeholder 12" descr="A group of people standing in a room&#10;&#10;Description automatically generated">
            <a:extLst>
              <a:ext uri="{FF2B5EF4-FFF2-40B4-BE49-F238E27FC236}">
                <a16:creationId xmlns:a16="http://schemas.microsoft.com/office/drawing/2014/main" id="{BEA6D17A-661C-FB92-9F7A-01AE8644E549}"/>
              </a:ext>
            </a:extLst>
          </p:cNvPr>
          <p:cNvPicPr>
            <a:picLocks noGrp="1" noChangeAspect="1"/>
          </p:cNvPicPr>
          <p:nvPr>
            <p:ph type="pic" sz="quarter" idx="24"/>
            <p:custDataLst>
              <p:tags r:id="rId1"/>
            </p:custDataLst>
          </p:nvPr>
        </p:nvPicPr>
        <p:blipFill rotWithShape="1">
          <a:blip r:embed="rId3">
            <a:extLst>
              <a:ext uri="{28A0092B-C50C-407E-A947-70E740481C1C}">
                <a14:useLocalDpi xmlns:a14="http://schemas.microsoft.com/office/drawing/2010/main" val="0"/>
              </a:ext>
            </a:extLst>
          </a:blip>
          <a:srcRect l="68" r="19634"/>
          <a:stretch/>
        </p:blipFill>
        <p:spPr>
          <a:xfrm>
            <a:off x="6242400" y="1260000"/>
            <a:ext cx="5648400" cy="4689950"/>
          </a:xfrm>
        </p:spPr>
      </p:pic>
    </p:spTree>
    <p:extLst>
      <p:ext uri="{BB962C8B-B14F-4D97-AF65-F5344CB8AC3E}">
        <p14:creationId xmlns:p14="http://schemas.microsoft.com/office/powerpoint/2010/main" val="24356917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F7F2-7D27-45EC-8901-8FCB003BF269}"/>
              </a:ext>
            </a:extLst>
          </p:cNvPr>
          <p:cNvSpPr>
            <a:spLocks noGrp="1"/>
          </p:cNvSpPr>
          <p:nvPr>
            <p:ph type="title"/>
          </p:nvPr>
        </p:nvSpPr>
        <p:spPr/>
        <p:txBody>
          <a:bodyPr anchor="ctr">
            <a:normAutofit/>
          </a:bodyPr>
          <a:lstStyle/>
          <a:p>
            <a:r>
              <a:rPr lang="en-US"/>
              <a:t>Compliance Requirements</a:t>
            </a:r>
          </a:p>
        </p:txBody>
      </p:sp>
      <p:sp>
        <p:nvSpPr>
          <p:cNvPr id="15" name="Slide Number Placeholder 6">
            <a:extLst>
              <a:ext uri="{FF2B5EF4-FFF2-40B4-BE49-F238E27FC236}">
                <a16:creationId xmlns:a16="http://schemas.microsoft.com/office/drawing/2014/main" id="{ED440FF5-A7A3-6D83-43D9-42D39D8D6131}"/>
              </a:ext>
            </a:extLst>
          </p:cNvPr>
          <p:cNvSpPr>
            <a:spLocks noGrp="1"/>
          </p:cNvSpPr>
          <p:nvPr>
            <p:ph type="sldNum" sz="quarter" idx="12"/>
          </p:nvPr>
        </p:nvSpPr>
        <p:spPr/>
        <p:txBody>
          <a:bodyPr/>
          <a:lstStyle/>
          <a:p>
            <a:pPr>
              <a:spcAft>
                <a:spcPts val="600"/>
              </a:spcAft>
            </a:pPr>
            <a:fld id="{721C06D9-4617-44B0-8711-1EF1C439A609}" type="slidenum">
              <a:rPr lang="en-US" noProof="0" smtClean="0"/>
              <a:pPr>
                <a:spcAft>
                  <a:spcPts val="600"/>
                </a:spcAft>
              </a:pPr>
              <a:t>9</a:t>
            </a:fld>
            <a:endParaRPr lang="en-US" noProof="0"/>
          </a:p>
        </p:txBody>
      </p:sp>
      <p:sp>
        <p:nvSpPr>
          <p:cNvPr id="5" name="Content Placeholder 4">
            <a:extLst>
              <a:ext uri="{FF2B5EF4-FFF2-40B4-BE49-F238E27FC236}">
                <a16:creationId xmlns:a16="http://schemas.microsoft.com/office/drawing/2014/main" id="{9A959229-657C-434E-8EFA-933374EC868B}"/>
              </a:ext>
            </a:extLst>
          </p:cNvPr>
          <p:cNvSpPr>
            <a:spLocks noGrp="1"/>
          </p:cNvSpPr>
          <p:nvPr>
            <p:ph sz="quarter" idx="15"/>
          </p:nvPr>
        </p:nvSpPr>
        <p:spPr>
          <a:xfrm>
            <a:off x="305999" y="1260000"/>
            <a:ext cx="5648399" cy="4689950"/>
          </a:xfrm>
        </p:spPr>
        <p:txBody>
          <a:bodyPr/>
          <a:lstStyle/>
          <a:p>
            <a:r>
              <a:rPr lang="en-US" sz="2000"/>
              <a:t>Assessment of provider-based compliance </a:t>
            </a:r>
            <a:br>
              <a:rPr lang="en-US" sz="2000"/>
            </a:br>
            <a:r>
              <a:rPr lang="en-US" sz="2000"/>
              <a:t>for all locations</a:t>
            </a:r>
          </a:p>
          <a:p>
            <a:pPr lvl="1"/>
            <a:r>
              <a:rPr lang="en-US" sz="2000"/>
              <a:t>Promote compliance</a:t>
            </a:r>
          </a:p>
          <a:p>
            <a:pPr lvl="1"/>
            <a:r>
              <a:rPr lang="en-US" sz="2000"/>
              <a:t>Identify risks &amp; opportunities</a:t>
            </a:r>
          </a:p>
          <a:p>
            <a:r>
              <a:rPr lang="en-US" sz="2000"/>
              <a:t>Assess on-campus &amp; off-campus</a:t>
            </a:r>
          </a:p>
          <a:p>
            <a:r>
              <a:rPr lang="en-US" sz="2000"/>
              <a:t>Develop assessment checklist &amp; depository </a:t>
            </a:r>
            <a:br>
              <a:rPr lang="en-US" sz="2000"/>
            </a:br>
            <a:r>
              <a:rPr lang="en-US" sz="2000"/>
              <a:t>for supporting documentation &amp; attestations</a:t>
            </a:r>
          </a:p>
        </p:txBody>
      </p:sp>
      <p:pic>
        <p:nvPicPr>
          <p:cNvPr id="11" name="Picture Placeholder 10" descr="A few men looking at a blueprint&#10;&#10;Description automatically generated">
            <a:extLst>
              <a:ext uri="{FF2B5EF4-FFF2-40B4-BE49-F238E27FC236}">
                <a16:creationId xmlns:a16="http://schemas.microsoft.com/office/drawing/2014/main" id="{CEB432B6-2746-FC7E-043C-296D76BD0D51}"/>
              </a:ext>
            </a:extLst>
          </p:cNvPr>
          <p:cNvPicPr>
            <a:picLocks noGrp="1" noChangeAspect="1"/>
          </p:cNvPicPr>
          <p:nvPr>
            <p:ph type="pic" sz="quarter" idx="24"/>
            <p:custDataLst>
              <p:tags r:id="rId1"/>
            </p:custDataLst>
          </p:nvPr>
        </p:nvPicPr>
        <p:blipFill>
          <a:blip r:embed="rId3">
            <a:extLst>
              <a:ext uri="{28A0092B-C50C-407E-A947-70E740481C1C}">
                <a14:useLocalDpi xmlns:a14="http://schemas.microsoft.com/office/drawing/2010/main" val="0"/>
              </a:ext>
            </a:extLst>
          </a:blip>
          <a:srcRect l="9851" r="9851"/>
          <a:stretch>
            <a:fillRect/>
          </a:stretch>
        </p:blipFill>
        <p:spPr/>
      </p:pic>
    </p:spTree>
    <p:extLst>
      <p:ext uri="{BB962C8B-B14F-4D97-AF65-F5344CB8AC3E}">
        <p14:creationId xmlns:p14="http://schemas.microsoft.com/office/powerpoint/2010/main" val="29060807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10.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11.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12.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13.xml><?xml version="1.0" encoding="utf-8"?>
<p:tagLst xmlns:a="http://schemas.openxmlformats.org/drawingml/2006/main" xmlns:r="http://schemas.openxmlformats.org/officeDocument/2006/relationships" xmlns:p="http://schemas.openxmlformats.org/presentationml/2006/main">
  <p:tag name="ASSET_SIZE_ON_INSERT" val="720,480"/>
</p:tagLst>
</file>

<file path=ppt/tags/tag14.xml><?xml version="1.0" encoding="utf-8"?>
<p:tagLst xmlns:a="http://schemas.openxmlformats.org/drawingml/2006/main" xmlns:r="http://schemas.openxmlformats.org/officeDocument/2006/relationships" xmlns:p="http://schemas.openxmlformats.org/presentationml/2006/main">
  <p:tag name="ASSET_SIZE_ON_INSERT" val="720,444"/>
</p:tagLst>
</file>

<file path=ppt/tags/tag15.xml><?xml version="1.0" encoding="utf-8"?>
<p:tagLst xmlns:a="http://schemas.openxmlformats.org/drawingml/2006/main" xmlns:r="http://schemas.openxmlformats.org/officeDocument/2006/relationships" xmlns:p="http://schemas.openxmlformats.org/presentationml/2006/main">
  <p:tag name="ASSET_SIZE_ON_INSERT" val="720,480"/>
</p:tagLst>
</file>

<file path=ppt/tags/tag16.xml><?xml version="1.0" encoding="utf-8"?>
<p:tagLst xmlns:a="http://schemas.openxmlformats.org/drawingml/2006/main" xmlns:r="http://schemas.openxmlformats.org/officeDocument/2006/relationships" xmlns:p="http://schemas.openxmlformats.org/presentationml/2006/main">
  <p:tag name="ASSET_SIZE_ON_INSERT" val="150.253,150.253"/>
</p:tagLst>
</file>

<file path=ppt/tags/tag17.xml><?xml version="1.0" encoding="utf-8"?>
<p:tagLst xmlns:a="http://schemas.openxmlformats.org/drawingml/2006/main" xmlns:r="http://schemas.openxmlformats.org/officeDocument/2006/relationships" xmlns:p="http://schemas.openxmlformats.org/presentationml/2006/main">
  <p:tag name="ASSET_SIZE_ON_INSERT" val="150.253,150.253"/>
</p:tagLst>
</file>

<file path=ppt/tags/tag18.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19.xml><?xml version="1.0" encoding="utf-8"?>
<p:tagLst xmlns:a="http://schemas.openxmlformats.org/drawingml/2006/main" xmlns:r="http://schemas.openxmlformats.org/officeDocument/2006/relationships" xmlns:p="http://schemas.openxmlformats.org/presentationml/2006/main">
  <p:tag name="ASSET_SIZE_ON_INSERT" val="720,480"/>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20.xml><?xml version="1.0" encoding="utf-8"?>
<p:tagLst xmlns:a="http://schemas.openxmlformats.org/drawingml/2006/main" xmlns:r="http://schemas.openxmlformats.org/officeDocument/2006/relationships" xmlns:p="http://schemas.openxmlformats.org/presentationml/2006/main">
  <p:tag name="ASSET_SIZE_ON_INSERT" val="720,480"/>
</p:tagLst>
</file>

<file path=ppt/tags/tag21.xml><?xml version="1.0" encoding="utf-8"?>
<p:tagLst xmlns:a="http://schemas.openxmlformats.org/drawingml/2006/main" xmlns:r="http://schemas.openxmlformats.org/officeDocument/2006/relationships" xmlns:p="http://schemas.openxmlformats.org/presentationml/2006/main">
  <p:tag name="ASSET_SIZE_ON_INSERT" val="150.253,150.253"/>
</p:tagLst>
</file>

<file path=ppt/tags/tag22.xml><?xml version="1.0" encoding="utf-8"?>
<p:tagLst xmlns:a="http://schemas.openxmlformats.org/drawingml/2006/main" xmlns:r="http://schemas.openxmlformats.org/officeDocument/2006/relationships" xmlns:p="http://schemas.openxmlformats.org/presentationml/2006/main">
  <p:tag name="ASSET_SIZE_ON_INSERT" val="720,444.48"/>
</p:tagLst>
</file>

<file path=ppt/tags/tag23.xml><?xml version="1.0" encoding="utf-8"?>
<p:tagLst xmlns:a="http://schemas.openxmlformats.org/drawingml/2006/main" xmlns:r="http://schemas.openxmlformats.org/officeDocument/2006/relationships" xmlns:p="http://schemas.openxmlformats.org/presentationml/2006/main">
  <p:tag name="ASSET_SIZE_ON_INSERT" val="720,445.68"/>
</p:tagLst>
</file>

<file path=ppt/tags/tag24.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25.xml><?xml version="1.0" encoding="utf-8"?>
<p:tagLst xmlns:a="http://schemas.openxmlformats.org/drawingml/2006/main" xmlns:r="http://schemas.openxmlformats.org/officeDocument/2006/relationships" xmlns:p="http://schemas.openxmlformats.org/presentationml/2006/main">
  <p:tag name="ASSET_SIZE_ON_INSERT" val="150.253,150.253"/>
</p:tagLst>
</file>

<file path=ppt/tags/tag26.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27.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28.xml><?xml version="1.0" encoding="utf-8"?>
<p:tagLst xmlns:a="http://schemas.openxmlformats.org/drawingml/2006/main" xmlns:r="http://schemas.openxmlformats.org/officeDocument/2006/relationships" xmlns:p="http://schemas.openxmlformats.org/presentationml/2006/main">
  <p:tag name="ASSET_SIZE_ON_INSERT" val="720,457.2"/>
</p:tagLst>
</file>

<file path=ppt/tags/tag29.xml><?xml version="1.0" encoding="utf-8"?>
<p:tagLst xmlns:a="http://schemas.openxmlformats.org/drawingml/2006/main" xmlns:r="http://schemas.openxmlformats.org/officeDocument/2006/relationships" xmlns:p="http://schemas.openxmlformats.org/presentationml/2006/main">
  <p:tag name="ASSET_SIZE_ON_INSERT" val="57.60496,57.60496"/>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30.xml><?xml version="1.0" encoding="utf-8"?>
<p:tagLst xmlns:a="http://schemas.openxmlformats.org/drawingml/2006/main" xmlns:r="http://schemas.openxmlformats.org/officeDocument/2006/relationships" xmlns:p="http://schemas.openxmlformats.org/presentationml/2006/main">
  <p:tag name="ASSET_SIZE_ON_INSERT" val="57.60496,57.60496"/>
</p:tagLst>
</file>

<file path=ppt/tags/tag31.xml><?xml version="1.0" encoding="utf-8"?>
<p:tagLst xmlns:a="http://schemas.openxmlformats.org/drawingml/2006/main" xmlns:r="http://schemas.openxmlformats.org/officeDocument/2006/relationships" xmlns:p="http://schemas.openxmlformats.org/presentationml/2006/main">
  <p:tag name="ASSET_SIZE_ON_INSERT" val="57.60496,57.12496"/>
</p:tagLst>
</file>

<file path=ppt/tags/tag32.xml><?xml version="1.0" encoding="utf-8"?>
<p:tagLst xmlns:a="http://schemas.openxmlformats.org/drawingml/2006/main" xmlns:r="http://schemas.openxmlformats.org/officeDocument/2006/relationships" xmlns:p="http://schemas.openxmlformats.org/presentationml/2006/main">
  <p:tag name="ASSET_SIZE_ON_INSERT" val="150.7331,150.7331"/>
</p:tagLst>
</file>

<file path=ppt/tags/tag33.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34.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35.xml><?xml version="1.0" encoding="utf-8"?>
<p:tagLst xmlns:a="http://schemas.openxmlformats.org/drawingml/2006/main" xmlns:r="http://schemas.openxmlformats.org/officeDocument/2006/relationships" xmlns:p="http://schemas.openxmlformats.org/presentationml/2006/main">
  <p:tag name="ASSET_SIZE_ON_INSERT" val="67.20583,67.68591"/>
</p:tagLst>
</file>

<file path=ppt/tags/tag36.xml><?xml version="1.0" encoding="utf-8"?>
<p:tagLst xmlns:a="http://schemas.openxmlformats.org/drawingml/2006/main" xmlns:r="http://schemas.openxmlformats.org/officeDocument/2006/relationships" xmlns:p="http://schemas.openxmlformats.org/presentationml/2006/main">
  <p:tag name="ASSET_SIZE_ON_INSERT" val="86.40748,76.32661"/>
</p:tagLst>
</file>

<file path=ppt/tags/tag37.xml><?xml version="1.0" encoding="utf-8"?>
<p:tagLst xmlns:a="http://schemas.openxmlformats.org/drawingml/2006/main" xmlns:r="http://schemas.openxmlformats.org/officeDocument/2006/relationships" xmlns:p="http://schemas.openxmlformats.org/presentationml/2006/main">
  <p:tag name="ASSET_SIZE_ON_INSERT" val="63.36551,72.4863"/>
</p:tagLst>
</file>

<file path=ppt/tags/tag38.xml><?xml version="1.0" encoding="utf-8"?>
<p:tagLst xmlns:a="http://schemas.openxmlformats.org/drawingml/2006/main" xmlns:r="http://schemas.openxmlformats.org/officeDocument/2006/relationships" xmlns:p="http://schemas.openxmlformats.org/presentationml/2006/main">
  <p:tag name="ASSET_SIZE_ON_INSERT" val="720,480"/>
</p:tagLst>
</file>

<file path=ppt/tags/tag39.xml><?xml version="1.0" encoding="utf-8"?>
<p:tagLst xmlns:a="http://schemas.openxmlformats.org/drawingml/2006/main" xmlns:r="http://schemas.openxmlformats.org/officeDocument/2006/relationships" xmlns:p="http://schemas.openxmlformats.org/presentationml/2006/main">
  <p:tag name="ASSET_SIZE_ON_INSERT" val="900,600"/>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1266,424"/>
</p:tagLst>
</file>

<file path=ppt/tags/tag40.xml><?xml version="1.0" encoding="utf-8"?>
<p:tagLst xmlns:a="http://schemas.openxmlformats.org/drawingml/2006/main" xmlns:r="http://schemas.openxmlformats.org/officeDocument/2006/relationships" xmlns:p="http://schemas.openxmlformats.org/presentationml/2006/main">
  <p:tag name="ASSET_SIZE_ON_INSERT" val="900,600"/>
</p:tagLst>
</file>

<file path=ppt/tags/tag41.xml><?xml version="1.0" encoding="utf-8"?>
<p:tagLst xmlns:a="http://schemas.openxmlformats.org/drawingml/2006/main" xmlns:r="http://schemas.openxmlformats.org/officeDocument/2006/relationships" xmlns:p="http://schemas.openxmlformats.org/presentationml/2006/main">
  <p:tag name="ASSET_SIZE_ON_INSERT" val="708.8489,87.01212"/>
</p:tagLst>
</file>

<file path=ppt/tags/tag42.xml><?xml version="1.0" encoding="utf-8"?>
<p:tagLst xmlns:a="http://schemas.openxmlformats.org/drawingml/2006/main" xmlns:r="http://schemas.openxmlformats.org/officeDocument/2006/relationships" xmlns:p="http://schemas.openxmlformats.org/presentationml/2006/main">
  <p:tag name="ASSET_SIZE_ON_INSERT" val="468.0406,321.6279"/>
</p:tagLst>
</file>

<file path=ppt/tags/tag43.xml><?xml version="1.0" encoding="utf-8"?>
<p:tagLst xmlns:a="http://schemas.openxmlformats.org/drawingml/2006/main" xmlns:r="http://schemas.openxmlformats.org/officeDocument/2006/relationships" xmlns:p="http://schemas.openxmlformats.org/presentationml/2006/main">
  <p:tag name="ASSET_SIZE_ON_INSERT" val="708.8489,87.01212"/>
</p:tagLst>
</file>

<file path=ppt/tags/tag44.xml><?xml version="1.0" encoding="utf-8"?>
<p:tagLst xmlns:a="http://schemas.openxmlformats.org/drawingml/2006/main" xmlns:r="http://schemas.openxmlformats.org/officeDocument/2006/relationships" xmlns:p="http://schemas.openxmlformats.org/presentationml/2006/main">
  <p:tag name="ASSET_SIZE_ON_INSERT" val="708.8489,87.01212"/>
</p:tagLst>
</file>

<file path=ppt/tags/tag45.xml><?xml version="1.0" encoding="utf-8"?>
<p:tagLst xmlns:a="http://schemas.openxmlformats.org/drawingml/2006/main" xmlns:r="http://schemas.openxmlformats.org/officeDocument/2006/relationships" xmlns:p="http://schemas.openxmlformats.org/presentationml/2006/main">
  <p:tag name="ASSET_SIZE_ON_INSERT" val="708.8489,87.01212"/>
</p:tagLst>
</file>

<file path=ppt/tags/tag46.xml><?xml version="1.0" encoding="utf-8"?>
<p:tagLst xmlns:a="http://schemas.openxmlformats.org/drawingml/2006/main" xmlns:r="http://schemas.openxmlformats.org/officeDocument/2006/relationships" xmlns:p="http://schemas.openxmlformats.org/presentationml/2006/main">
  <p:tag name="ASSET_SIZE_ON_INSERT" val="720,480.48"/>
</p:tagLst>
</file>

<file path=ppt/tags/tag47.xml><?xml version="1.0" encoding="utf-8"?>
<p:tagLst xmlns:a="http://schemas.openxmlformats.org/drawingml/2006/main" xmlns:r="http://schemas.openxmlformats.org/officeDocument/2006/relationships" xmlns:p="http://schemas.openxmlformats.org/presentationml/2006/main">
  <p:tag name="ASSET_SIZE_ON_INSERT" val="150.253,150.7331"/>
</p:tagLst>
</file>

<file path=ppt/tags/tag48.xml><?xml version="1.0" encoding="utf-8"?>
<p:tagLst xmlns:a="http://schemas.openxmlformats.org/drawingml/2006/main" xmlns:r="http://schemas.openxmlformats.org/officeDocument/2006/relationships" xmlns:p="http://schemas.openxmlformats.org/presentationml/2006/main">
  <p:tag name="ASSET_SIZE_ON_INSERT" val="150.253,150.7331"/>
</p:tagLst>
</file>

<file path=ppt/tags/tag49.xml><?xml version="1.0" encoding="utf-8"?>
<p:tagLst xmlns:a="http://schemas.openxmlformats.org/drawingml/2006/main" xmlns:r="http://schemas.openxmlformats.org/officeDocument/2006/relationships" xmlns:p="http://schemas.openxmlformats.org/presentationml/2006/main">
  <p:tag name="ASSET_SIZE_ON_INSERT" val="93.12811,81.12701"/>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50.xml><?xml version="1.0" encoding="utf-8"?>
<p:tagLst xmlns:a="http://schemas.openxmlformats.org/drawingml/2006/main" xmlns:r="http://schemas.openxmlformats.org/officeDocument/2006/relationships" xmlns:p="http://schemas.openxmlformats.org/presentationml/2006/main">
  <p:tag name="ASSET_SIZE_ON_INSERT" val="93.12811,81.12701"/>
</p:tagLst>
</file>

<file path=ppt/tags/tag51.xml><?xml version="1.0" encoding="utf-8"?>
<p:tagLst xmlns:a="http://schemas.openxmlformats.org/drawingml/2006/main" xmlns:r="http://schemas.openxmlformats.org/officeDocument/2006/relationships" xmlns:p="http://schemas.openxmlformats.org/presentationml/2006/main">
  <p:tag name="ASSET_SIZE_ON_INSERT" val="93.12811,81.12701"/>
</p:tagLst>
</file>

<file path=ppt/tags/tag52.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53.xml><?xml version="1.0" encoding="utf-8"?>
<p:tagLst xmlns:a="http://schemas.openxmlformats.org/drawingml/2006/main" xmlns:r="http://schemas.openxmlformats.org/officeDocument/2006/relationships" xmlns:p="http://schemas.openxmlformats.org/presentationml/2006/main">
  <p:tag name="ASSET_SIZE_ON_INSERT" val="720,433.92"/>
</p:tagLst>
</file>

<file path=ppt/tags/tag54.xml><?xml version="1.0" encoding="utf-8"?>
<p:tagLst xmlns:a="http://schemas.openxmlformats.org/drawingml/2006/main" xmlns:r="http://schemas.openxmlformats.org/officeDocument/2006/relationships" xmlns:p="http://schemas.openxmlformats.org/presentationml/2006/main">
  <p:tag name="ASSET_SIZE_ON_INSERT" val="58.08504,57.60496"/>
</p:tagLst>
</file>

<file path=ppt/tags/tag55.xml><?xml version="1.0" encoding="utf-8"?>
<p:tagLst xmlns:a="http://schemas.openxmlformats.org/drawingml/2006/main" xmlns:r="http://schemas.openxmlformats.org/officeDocument/2006/relationships" xmlns:p="http://schemas.openxmlformats.org/presentationml/2006/main">
  <p:tag name="ASSET_SIZE_ON_INSERT" val="57.60496,57.60496"/>
</p:tagLst>
</file>

<file path=ppt/tags/tag56.xml><?xml version="1.0" encoding="utf-8"?>
<p:tagLst xmlns:a="http://schemas.openxmlformats.org/drawingml/2006/main" xmlns:r="http://schemas.openxmlformats.org/officeDocument/2006/relationships" xmlns:p="http://schemas.openxmlformats.org/presentationml/2006/main">
  <p:tag name="ASSET_SIZE_ON_INSERT" val="57.60496,57.60496"/>
</p:tagLst>
</file>

<file path=ppt/tags/tag57.xml><?xml version="1.0" encoding="utf-8"?>
<p:tagLst xmlns:a="http://schemas.openxmlformats.org/drawingml/2006/main" xmlns:r="http://schemas.openxmlformats.org/officeDocument/2006/relationships" xmlns:p="http://schemas.openxmlformats.org/presentationml/2006/main">
  <p:tag name="ASSET_SIZE_ON_INSERT" val="599.4,900"/>
</p:tagLst>
</file>

<file path=ppt/tags/tag58.xml><?xml version="1.0" encoding="utf-8"?>
<p:tagLst xmlns:a="http://schemas.openxmlformats.org/drawingml/2006/main" xmlns:r="http://schemas.openxmlformats.org/officeDocument/2006/relationships" xmlns:p="http://schemas.openxmlformats.org/presentationml/2006/main">
  <p:tag name="ASSET_SIZE_ON_INSERT" val="150.253,150.253"/>
</p:tagLst>
</file>

<file path=ppt/tags/tag59.xml><?xml version="1.0" encoding="utf-8"?>
<p:tagLst xmlns:a="http://schemas.openxmlformats.org/drawingml/2006/main" xmlns:r="http://schemas.openxmlformats.org/officeDocument/2006/relationships" xmlns:p="http://schemas.openxmlformats.org/presentationml/2006/main">
  <p:tag name="ASSET_SIZE_ON_INSERT" val="150.253,150.7331"/>
</p:tagLst>
</file>

<file path=ppt/tags/tag6.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60.xml><?xml version="1.0" encoding="utf-8"?>
<p:tagLst xmlns:a="http://schemas.openxmlformats.org/drawingml/2006/main" xmlns:r="http://schemas.openxmlformats.org/officeDocument/2006/relationships" xmlns:p="http://schemas.openxmlformats.org/presentationml/2006/main">
  <p:tag name="ASSET_SIZE_ON_INSERT" val="150.253,150.253"/>
</p:tagLst>
</file>

<file path=ppt/tags/tag61.xml><?xml version="1.0" encoding="utf-8"?>
<p:tagLst xmlns:a="http://schemas.openxmlformats.org/drawingml/2006/main" xmlns:r="http://schemas.openxmlformats.org/officeDocument/2006/relationships" xmlns:p="http://schemas.openxmlformats.org/presentationml/2006/main">
  <p:tag name="ASSET_SIZE_ON_INSERT" val="150.7331,150.7331"/>
</p:tagLst>
</file>

<file path=ppt/tags/tag62.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8.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9.xml><?xml version="1.0" encoding="utf-8"?>
<p:tagLst xmlns:a="http://schemas.openxmlformats.org/drawingml/2006/main" xmlns:r="http://schemas.openxmlformats.org/officeDocument/2006/relationships" xmlns:p="http://schemas.openxmlformats.org/presentationml/2006/main">
  <p:tag name="ASSET_SIZE_ON_INSERT" val="1266,424"/>
</p:tagLst>
</file>

<file path=ppt/theme/theme1.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6A2717F3-8116-DD43-AFE7-A8D6963B082A}" vid="{E305A9E8-1541-C946-BD84-CFD27E8009CD}"/>
    </a:ext>
  </a:extLst>
</a:theme>
</file>

<file path=ppt/theme/theme2.xml><?xml version="1.0" encoding="utf-8"?>
<a:theme xmlns:a="http://schemas.openxmlformats.org/drawingml/2006/main" name="1_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5E4FFFF-BA74-A74A-AA02-A3869AFFDB00}" vid="{DD10991D-7435-AE4C-A823-BFEE18B698CC}"/>
    </a:ext>
  </a:extLst>
</a:theme>
</file>

<file path=ppt/theme/theme3.xml><?xml version="1.0" encoding="utf-8"?>
<a:theme xmlns:a="http://schemas.openxmlformats.org/drawingml/2006/main" name="2_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5E4FFFF-BA74-A74A-AA02-A3869AFFDB00}" vid="{DD10991D-7435-AE4C-A823-BFEE18B698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737bc8-aa67-47cd-bf14-1498d3414f64" xsi:nil="true"/>
    <lcf76f155ced4ddcb4097134ff3c332f xmlns="973c5ef6-6e20-404f-8ea3-21fb9a08358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EE6B1796B2344AED5C792554F4F10" ma:contentTypeVersion="20" ma:contentTypeDescription="Create a new document." ma:contentTypeScope="" ma:versionID="296b7a7fa3c9a0c4435cea18db08291c">
  <xsd:schema xmlns:xsd="http://www.w3.org/2001/XMLSchema" xmlns:xs="http://www.w3.org/2001/XMLSchema" xmlns:p="http://schemas.microsoft.com/office/2006/metadata/properties" xmlns:ns1="http://schemas.microsoft.com/sharepoint/v3" xmlns:ns2="12737bc8-aa67-47cd-bf14-1498d3414f64" xmlns:ns3="973c5ef6-6e20-404f-8ea3-21fb9a083589" targetNamespace="http://schemas.microsoft.com/office/2006/metadata/properties" ma:root="true" ma:fieldsID="c725bdbc67dcd06a86e41849d767139f" ns1:_="" ns2:_="" ns3:_="">
    <xsd:import namespace="http://schemas.microsoft.com/sharepoint/v3"/>
    <xsd:import namespace="12737bc8-aa67-47cd-bf14-1498d3414f64"/>
    <xsd:import namespace="973c5ef6-6e20-404f-8ea3-21fb9a0835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element ref="ns3:MediaLengthInSeconds"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37bc8-aa67-47cd-bf14-1498d3414f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71d623f-7897-4839-a767-02f58ef33bde}" ma:internalName="TaxCatchAll" ma:showField="CatchAllData" ma:web="12737bc8-aa67-47cd-bf14-1498d3414f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3c5ef6-6e20-404f-8ea3-21fb9a0835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874ca1-6181-4beb-ab40-42f883e41f7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D7993-1C4A-4B0A-BB38-4674B64AA39B}">
  <ds:schemaRefs>
    <ds:schemaRef ds:uri="http://schemas.microsoft.com/office/infopath/2007/PartnerControls"/>
    <ds:schemaRef ds:uri="http://www.w3.org/XML/1998/namespace"/>
    <ds:schemaRef ds:uri="12737bc8-aa67-47cd-bf14-1498d3414f64"/>
    <ds:schemaRef ds:uri="http://schemas.microsoft.com/office/2006/documentManagement/types"/>
    <ds:schemaRef ds:uri="http://schemas.microsoft.com/sharepoint/v3"/>
    <ds:schemaRef ds:uri="http://purl.org/dc/dcmitype/"/>
    <ds:schemaRef ds:uri="http://schemas.microsoft.com/office/2006/metadata/properties"/>
    <ds:schemaRef ds:uri="http://purl.org/dc/elements/1.1/"/>
    <ds:schemaRef ds:uri="http://schemas.openxmlformats.org/package/2006/metadata/core-properties"/>
    <ds:schemaRef ds:uri="973c5ef6-6e20-404f-8ea3-21fb9a083589"/>
    <ds:schemaRef ds:uri="http://purl.org/dc/terms/"/>
  </ds:schemaRefs>
</ds:datastoreItem>
</file>

<file path=customXml/itemProps2.xml><?xml version="1.0" encoding="utf-8"?>
<ds:datastoreItem xmlns:ds="http://schemas.openxmlformats.org/officeDocument/2006/customXml" ds:itemID="{AB3098DF-3A0F-489E-87EA-A07713978BB0}">
  <ds:schemaRefs>
    <ds:schemaRef ds:uri="12737bc8-aa67-47cd-bf14-1498d3414f64"/>
    <ds:schemaRef ds:uri="973c5ef6-6e20-404f-8ea3-21fb9a083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5A034C-9A65-4ECD-988D-7A55C25B17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Forvis_Mazars_PPT_Template_U.S.English</Template>
  <TotalTime>59</TotalTime>
  <Words>2922</Words>
  <Application>Microsoft Office PowerPoint</Application>
  <PresentationFormat>Widescreen</PresentationFormat>
  <Paragraphs>532</Paragraphs>
  <Slides>43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Aptos</vt:lpstr>
      <vt:lpstr>Arial</vt:lpstr>
      <vt:lpstr>Arial Black</vt:lpstr>
      <vt:lpstr>Calibri</vt:lpstr>
      <vt:lpstr>Wingdings</vt:lpstr>
      <vt:lpstr>Office Theme</vt:lpstr>
      <vt:lpstr>1_Office Theme</vt:lpstr>
      <vt:lpstr>2_Office Theme</vt:lpstr>
      <vt:lpstr>Navigating 340B and Clinics, Updates and Strategies</vt:lpstr>
      <vt:lpstr>Agenda</vt:lpstr>
      <vt:lpstr>Provider-Based Overview</vt:lpstr>
      <vt:lpstr>What Is Provider-Based Status?</vt:lpstr>
      <vt:lpstr>On-Campus &amp; Off-Campus</vt:lpstr>
      <vt:lpstr>Medicare Provider-Based Reimbursement</vt:lpstr>
      <vt:lpstr>Space Sharing Requirements</vt:lpstr>
      <vt:lpstr>Medicare Enrollment 855 Requirements</vt:lpstr>
      <vt:lpstr>Compliance Requirements</vt:lpstr>
      <vt:lpstr>Provider-Based Billing Clinics</vt:lpstr>
      <vt:lpstr>Outline</vt:lpstr>
      <vt:lpstr>Legislative Concerns – Site Neutrality</vt:lpstr>
      <vt:lpstr>340B Program Overview</vt:lpstr>
      <vt:lpstr>340B Drug Pricing Program Overview</vt:lpstr>
      <vt:lpstr>Eligibility</vt:lpstr>
      <vt:lpstr>HRSA Audits</vt:lpstr>
      <vt:lpstr>340B Program Strategy</vt:lpstr>
      <vt:lpstr>340B Steering Committee</vt:lpstr>
      <vt:lpstr>340B KPIs</vt:lpstr>
      <vt:lpstr>Key Performance Indicator</vt:lpstr>
      <vt:lpstr>Key Performance Indicator</vt:lpstr>
      <vt:lpstr>Contract Pharmacy </vt:lpstr>
      <vt:lpstr>Community Pharmacy</vt:lpstr>
      <vt:lpstr>Outpatient Pharmacy</vt:lpstr>
      <vt:lpstr>340B Operations</vt:lpstr>
      <vt:lpstr>Manufacturer Barriers</vt:lpstr>
      <vt:lpstr>Contract Pharmacy</vt:lpstr>
      <vt:lpstr>Contract Pharmacy</vt:lpstr>
      <vt:lpstr>Legal Action</vt:lpstr>
      <vt:lpstr>Johnson &amp; Johnson</vt:lpstr>
      <vt:lpstr>Legislative Update</vt:lpstr>
      <vt:lpstr>340B Program Outlook</vt:lpstr>
      <vt:lpstr>OPPS Remedy Timeline</vt:lpstr>
      <vt:lpstr>Unregistered Child Sites</vt:lpstr>
      <vt:lpstr>Inflation Reduction Act</vt:lpstr>
      <vt:lpstr>Inflation Reduction Act</vt:lpstr>
      <vt:lpstr>Legislative Update</vt:lpstr>
      <vt:lpstr>Legislative Update</vt:lpstr>
      <vt:lpstr>Legislative Update</vt:lpstr>
      <vt:lpstr>Legislative Updates</vt:lpstr>
      <vt:lpstr>Visits With Congress</vt:lpstr>
      <vt:lpstr>Advocacy Action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Zinger, Megan</dc:creator>
  <cp:lastModifiedBy>Griffith-Goodwin, Jill</cp:lastModifiedBy>
  <cp:revision>13</cp:revision>
  <dcterms:created xsi:type="dcterms:W3CDTF">2024-06-10T13:24:17Z</dcterms:created>
  <dcterms:modified xsi:type="dcterms:W3CDTF">2024-09-20T12:59:47Z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0x010100581EE6B1796B2344AED5C792554F4F10</vt:lpwstr>
  </property>
  <property fmtid="{D5CDD505-2E9C-101B-9397-08002B2CF9AE}" pid="3" name="MediaServiceImageTags">
    <vt:lpwstr/>
  </property>
</Properties>
</file>