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8" r:id="rId1"/>
  </p:sldMasterIdLst>
  <p:notesMasterIdLst>
    <p:notesMasterId r:id="rId43"/>
  </p:notesMasterIdLst>
  <p:sldIdLst>
    <p:sldId id="256" r:id="rId2"/>
    <p:sldId id="257" r:id="rId3"/>
    <p:sldId id="259" r:id="rId4"/>
    <p:sldId id="261" r:id="rId5"/>
    <p:sldId id="613" r:id="rId6"/>
    <p:sldId id="265" r:id="rId7"/>
    <p:sldId id="623" r:id="rId8"/>
    <p:sldId id="2147481740" r:id="rId9"/>
    <p:sldId id="286" r:id="rId10"/>
    <p:sldId id="315" r:id="rId11"/>
    <p:sldId id="275" r:id="rId12"/>
    <p:sldId id="2147481742" r:id="rId13"/>
    <p:sldId id="289" r:id="rId14"/>
    <p:sldId id="285" r:id="rId15"/>
    <p:sldId id="2147481743" r:id="rId16"/>
    <p:sldId id="300" r:id="rId17"/>
    <p:sldId id="319" r:id="rId18"/>
    <p:sldId id="2147481745" r:id="rId19"/>
    <p:sldId id="287" r:id="rId20"/>
    <p:sldId id="295" r:id="rId21"/>
    <p:sldId id="2147481744" r:id="rId22"/>
    <p:sldId id="2147481747" r:id="rId23"/>
    <p:sldId id="308" r:id="rId24"/>
    <p:sldId id="2147481748" r:id="rId25"/>
    <p:sldId id="322" r:id="rId26"/>
    <p:sldId id="2147481749" r:id="rId27"/>
    <p:sldId id="334" r:id="rId28"/>
    <p:sldId id="2147481750" r:id="rId29"/>
    <p:sldId id="272" r:id="rId30"/>
    <p:sldId id="273" r:id="rId31"/>
    <p:sldId id="274" r:id="rId32"/>
    <p:sldId id="276" r:id="rId33"/>
    <p:sldId id="277" r:id="rId34"/>
    <p:sldId id="2147481754" r:id="rId35"/>
    <p:sldId id="2147481752" r:id="rId36"/>
    <p:sldId id="335" r:id="rId37"/>
    <p:sldId id="293" r:id="rId38"/>
    <p:sldId id="2147481722" r:id="rId39"/>
    <p:sldId id="2147481739" r:id="rId40"/>
    <p:sldId id="338" r:id="rId41"/>
    <p:sldId id="279" r:id="rId42"/>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A8BB4D-0D1E-4734-A851-D61243DFD786}" v="25" dt="2024-09-30T20:15:26.464"/>
    <p1510:client id="{BF44711E-558C-4A64-8BCD-9982DF89E4EA}" v="81" dt="2024-09-30T20:13:27.92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7" d="100"/>
          <a:sy n="57" d="100"/>
        </p:scale>
        <p:origin x="545" y="51"/>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170287893700789"/>
          <c:y val="0.15799217778099298"/>
          <c:w val="0.44534424212598434"/>
          <c:h val="0.6680163220954527"/>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61C-4390-BBC6-B6AE5F112FC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61C-4390-BBC6-B6AE5F112FC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61C-4390-BBC6-B6AE5F112FC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61C-4390-BBC6-B6AE5F112FC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61C-4390-BBC6-B6AE5F112FC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61C-4390-BBC6-B6AE5F112FCE}"/>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D61C-4390-BBC6-B6AE5F112FCE}"/>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D61C-4390-BBC6-B6AE5F112FCE}"/>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D61C-4390-BBC6-B6AE5F112FCE}"/>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D61C-4390-BBC6-B6AE5F112FCE}"/>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D61C-4390-BBC6-B6AE5F112FCE}"/>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D61C-4390-BBC6-B6AE5F112FCE}"/>
              </c:ext>
            </c:extLst>
          </c:dPt>
          <c:cat>
            <c:strRef>
              <c:f>Sheet1!$A$2:$A$13</c:f>
              <c:strCache>
                <c:ptCount val="12"/>
                <c:pt idx="0">
                  <c:v>Revenue Integrity</c:v>
                </c:pt>
                <c:pt idx="1">
                  <c:v>Revenue Cycle Operations</c:v>
                </c:pt>
                <c:pt idx="2">
                  <c:v>Payer Strategy</c:v>
                </c:pt>
                <c:pt idx="3">
                  <c:v>Supply Chain</c:v>
                </c:pt>
                <c:pt idx="4">
                  <c:v>Pharamcy Strategy</c:v>
                </c:pt>
                <c:pt idx="5">
                  <c:v>Government Payer Strategy</c:v>
                </c:pt>
                <c:pt idx="6">
                  <c:v>Clinical Operations</c:v>
                </c:pt>
                <c:pt idx="7">
                  <c:v>Technology / Automation</c:v>
                </c:pt>
                <c:pt idx="8">
                  <c:v>Data Analytics</c:v>
                </c:pt>
                <c:pt idx="9">
                  <c:v>Finance and Accounting Transformation</c:v>
                </c:pt>
                <c:pt idx="10">
                  <c:v>Healthcare Consulting</c:v>
                </c:pt>
                <c:pt idx="11">
                  <c:v>Internal Audit</c:v>
                </c:pt>
              </c:strCache>
            </c:strRef>
          </c:cat>
          <c:val>
            <c:numRef>
              <c:f>Sheet1!$B$2:$B$13</c:f>
              <c:numCache>
                <c:formatCode>General</c:formatCode>
                <c:ptCount val="12"/>
                <c:pt idx="0">
                  <c:v>2</c:v>
                </c:pt>
                <c:pt idx="1">
                  <c:v>2</c:v>
                </c:pt>
                <c:pt idx="2">
                  <c:v>2</c:v>
                </c:pt>
                <c:pt idx="3">
                  <c:v>2</c:v>
                </c:pt>
                <c:pt idx="4">
                  <c:v>2</c:v>
                </c:pt>
                <c:pt idx="5">
                  <c:v>4</c:v>
                </c:pt>
                <c:pt idx="6">
                  <c:v>2</c:v>
                </c:pt>
                <c:pt idx="7">
                  <c:v>2</c:v>
                </c:pt>
                <c:pt idx="8">
                  <c:v>2</c:v>
                </c:pt>
                <c:pt idx="9">
                  <c:v>2</c:v>
                </c:pt>
                <c:pt idx="10">
                  <c:v>2</c:v>
                </c:pt>
                <c:pt idx="11">
                  <c:v>2</c:v>
                </c:pt>
              </c:numCache>
            </c:numRef>
          </c:val>
          <c:extLst>
            <c:ext xmlns:c16="http://schemas.microsoft.com/office/drawing/2014/chart" uri="{C3380CC4-5D6E-409C-BE32-E72D297353CC}">
              <c16:uniqueId val="{00000018-D61C-4390-BBC6-B6AE5F112FC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28B477-1919-4B26-9C2C-53469A00A2AF}"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US"/>
        </a:p>
      </dgm:t>
    </dgm:pt>
    <dgm:pt modelId="{E1A9D282-094D-46AD-A4E2-A7EBFEF627C1}">
      <dgm:prSet phldrT="[Text]"/>
      <dgm:spPr/>
      <dgm:t>
        <a:bodyPr/>
        <a:lstStyle/>
        <a:p>
          <a:r>
            <a:rPr lang="en-US" dirty="0"/>
            <a:t>Assess</a:t>
          </a:r>
        </a:p>
      </dgm:t>
    </dgm:pt>
    <dgm:pt modelId="{83FECC49-51D1-432F-9897-B1A1DBB1DA37}" type="parTrans" cxnId="{E4DADC56-4262-4452-928C-052DBEEA470B}">
      <dgm:prSet/>
      <dgm:spPr/>
      <dgm:t>
        <a:bodyPr/>
        <a:lstStyle/>
        <a:p>
          <a:endParaRPr lang="en-US"/>
        </a:p>
      </dgm:t>
    </dgm:pt>
    <dgm:pt modelId="{ABF74CBC-016E-46C1-9CF8-3F51FF10BD3C}" type="sibTrans" cxnId="{E4DADC56-4262-4452-928C-052DBEEA470B}">
      <dgm:prSet/>
      <dgm:spPr/>
      <dgm:t>
        <a:bodyPr/>
        <a:lstStyle/>
        <a:p>
          <a:endParaRPr lang="en-US"/>
        </a:p>
      </dgm:t>
    </dgm:pt>
    <dgm:pt modelId="{FBD0E522-CE07-442D-B745-A309FD859905}">
      <dgm:prSet phldrT="[Text]"/>
      <dgm:spPr/>
      <dgm:t>
        <a:bodyPr/>
        <a:lstStyle/>
        <a:p>
          <a:r>
            <a:rPr lang="en-US" dirty="0"/>
            <a:t>Improve</a:t>
          </a:r>
        </a:p>
      </dgm:t>
    </dgm:pt>
    <dgm:pt modelId="{8AF33A1B-F26B-4516-BD98-B9C484D8FFFD}" type="parTrans" cxnId="{02DEC96F-9CF3-453F-A694-593660365B1F}">
      <dgm:prSet/>
      <dgm:spPr/>
      <dgm:t>
        <a:bodyPr/>
        <a:lstStyle/>
        <a:p>
          <a:endParaRPr lang="en-US"/>
        </a:p>
      </dgm:t>
    </dgm:pt>
    <dgm:pt modelId="{FF857387-8293-4B4C-AB88-F4D706790A54}" type="sibTrans" cxnId="{02DEC96F-9CF3-453F-A694-593660365B1F}">
      <dgm:prSet/>
      <dgm:spPr/>
      <dgm:t>
        <a:bodyPr/>
        <a:lstStyle/>
        <a:p>
          <a:endParaRPr lang="en-US"/>
        </a:p>
      </dgm:t>
    </dgm:pt>
    <dgm:pt modelId="{8366263A-BDCF-418D-878B-964421D6DEEE}">
      <dgm:prSet phldrT="[Text]" custT="1"/>
      <dgm:spPr/>
      <dgm:t>
        <a:bodyPr/>
        <a:lstStyle/>
        <a:p>
          <a:r>
            <a:rPr lang="en-US" sz="1200" dirty="0"/>
            <a:t>Analyze Data</a:t>
          </a:r>
        </a:p>
      </dgm:t>
    </dgm:pt>
    <dgm:pt modelId="{3B052F1B-9757-44A8-A64A-91F99B8C0D89}" type="parTrans" cxnId="{462C172F-8E1B-4ED7-9430-40454C21D980}">
      <dgm:prSet/>
      <dgm:spPr/>
      <dgm:t>
        <a:bodyPr/>
        <a:lstStyle/>
        <a:p>
          <a:endParaRPr lang="en-US"/>
        </a:p>
      </dgm:t>
    </dgm:pt>
    <dgm:pt modelId="{D9C056DE-F084-4870-AEA5-34D08B2DD0B5}" type="sibTrans" cxnId="{462C172F-8E1B-4ED7-9430-40454C21D980}">
      <dgm:prSet/>
      <dgm:spPr/>
      <dgm:t>
        <a:bodyPr/>
        <a:lstStyle/>
        <a:p>
          <a:endParaRPr lang="en-US"/>
        </a:p>
      </dgm:t>
    </dgm:pt>
    <dgm:pt modelId="{5C96B070-AE60-435D-A0B4-0768BBD34BCB}">
      <dgm:prSet phldrT="[Text]" custT="1"/>
      <dgm:spPr/>
      <dgm:t>
        <a:bodyPr/>
        <a:lstStyle/>
        <a:p>
          <a:r>
            <a:rPr lang="en-US" sz="1200" dirty="0"/>
            <a:t>Create a Roadmap</a:t>
          </a:r>
        </a:p>
      </dgm:t>
    </dgm:pt>
    <dgm:pt modelId="{E27A1ECC-132E-4D2D-994D-B9F6C3BFA1B7}" type="parTrans" cxnId="{6898CF92-8832-438A-B760-BEDA1B3C768F}">
      <dgm:prSet/>
      <dgm:spPr/>
      <dgm:t>
        <a:bodyPr/>
        <a:lstStyle/>
        <a:p>
          <a:endParaRPr lang="en-US"/>
        </a:p>
      </dgm:t>
    </dgm:pt>
    <dgm:pt modelId="{7AF61EA9-CDD6-433C-8B8F-BF8EA0C916A4}" type="sibTrans" cxnId="{6898CF92-8832-438A-B760-BEDA1B3C768F}">
      <dgm:prSet/>
      <dgm:spPr/>
      <dgm:t>
        <a:bodyPr/>
        <a:lstStyle/>
        <a:p>
          <a:endParaRPr lang="en-US"/>
        </a:p>
      </dgm:t>
    </dgm:pt>
    <dgm:pt modelId="{68B91837-60BC-4D89-90CF-3E2C702A2035}">
      <dgm:prSet phldrT="[Text]" custT="1"/>
      <dgm:spPr/>
      <dgm:t>
        <a:bodyPr/>
        <a:lstStyle/>
        <a:p>
          <a:r>
            <a:rPr lang="en-US" sz="1200" dirty="0"/>
            <a:t>Identify Opportunities</a:t>
          </a:r>
        </a:p>
      </dgm:t>
    </dgm:pt>
    <dgm:pt modelId="{AC49A6BA-CD50-496B-A381-ACDFD59F0C46}" type="parTrans" cxnId="{31DD8FD7-3B4B-4F33-9317-ADEDC50DB642}">
      <dgm:prSet/>
      <dgm:spPr/>
      <dgm:t>
        <a:bodyPr/>
        <a:lstStyle/>
        <a:p>
          <a:endParaRPr lang="en-US"/>
        </a:p>
      </dgm:t>
    </dgm:pt>
    <dgm:pt modelId="{7E96D566-6642-4FC3-A6E0-4A0F58592E05}" type="sibTrans" cxnId="{31DD8FD7-3B4B-4F33-9317-ADEDC50DB642}">
      <dgm:prSet/>
      <dgm:spPr/>
      <dgm:t>
        <a:bodyPr/>
        <a:lstStyle/>
        <a:p>
          <a:endParaRPr lang="en-US"/>
        </a:p>
      </dgm:t>
    </dgm:pt>
    <dgm:pt modelId="{70D4872E-7F13-4D46-8BDB-49F7EE8E9450}">
      <dgm:prSet phldrT="[Text]" custT="1"/>
      <dgm:spPr/>
      <dgm:t>
        <a:bodyPr/>
        <a:lstStyle/>
        <a:p>
          <a:r>
            <a:rPr lang="en-US" sz="1200" dirty="0"/>
            <a:t>Quantify ROI potential</a:t>
          </a:r>
        </a:p>
      </dgm:t>
    </dgm:pt>
    <dgm:pt modelId="{46D68E26-DDA3-478B-A233-DFB86364CDDC}" type="parTrans" cxnId="{4EE7A484-D2D4-42F7-86F8-BEE0EA35961E}">
      <dgm:prSet/>
      <dgm:spPr/>
      <dgm:t>
        <a:bodyPr/>
        <a:lstStyle/>
        <a:p>
          <a:endParaRPr lang="en-US"/>
        </a:p>
      </dgm:t>
    </dgm:pt>
    <dgm:pt modelId="{1AFEA6BC-057E-48BD-9C14-337ACE483B4F}" type="sibTrans" cxnId="{4EE7A484-D2D4-42F7-86F8-BEE0EA35961E}">
      <dgm:prSet/>
      <dgm:spPr/>
      <dgm:t>
        <a:bodyPr/>
        <a:lstStyle/>
        <a:p>
          <a:endParaRPr lang="en-US"/>
        </a:p>
      </dgm:t>
    </dgm:pt>
    <dgm:pt modelId="{BE3DA264-DB96-4550-931D-809B63B5F333}">
      <dgm:prSet phldrT="[Text]"/>
      <dgm:spPr/>
      <dgm:t>
        <a:bodyPr/>
        <a:lstStyle/>
        <a:p>
          <a:r>
            <a:rPr lang="en-US" dirty="0"/>
            <a:t>Evaluate</a:t>
          </a:r>
        </a:p>
      </dgm:t>
    </dgm:pt>
    <dgm:pt modelId="{C452E9F8-4FF9-4AEA-A363-CB8FF1F071BE}" type="parTrans" cxnId="{4BBADE38-80BB-4D0B-BD95-6AFDDA051E1F}">
      <dgm:prSet/>
      <dgm:spPr/>
      <dgm:t>
        <a:bodyPr/>
        <a:lstStyle/>
        <a:p>
          <a:endParaRPr lang="en-US"/>
        </a:p>
      </dgm:t>
    </dgm:pt>
    <dgm:pt modelId="{DC4035D6-E0B3-495A-A1CC-C97EA5BF7580}" type="sibTrans" cxnId="{4BBADE38-80BB-4D0B-BD95-6AFDDA051E1F}">
      <dgm:prSet/>
      <dgm:spPr/>
      <dgm:t>
        <a:bodyPr/>
        <a:lstStyle/>
        <a:p>
          <a:endParaRPr lang="en-US"/>
        </a:p>
      </dgm:t>
    </dgm:pt>
    <dgm:pt modelId="{D98B8B0D-B75E-41E9-8FA9-8C9E173E7776}">
      <dgm:prSet phldrT="[Text]"/>
      <dgm:spPr/>
      <dgm:t>
        <a:bodyPr/>
        <a:lstStyle/>
        <a:p>
          <a:r>
            <a:rPr lang="en-US" dirty="0"/>
            <a:t>What worked, what didn’t</a:t>
          </a:r>
        </a:p>
      </dgm:t>
    </dgm:pt>
    <dgm:pt modelId="{A99844C1-35D9-46E4-8FED-7B9A0EECFCBD}" type="parTrans" cxnId="{F36785B5-98D0-47E5-9ECB-0F12C57100CF}">
      <dgm:prSet/>
      <dgm:spPr/>
      <dgm:t>
        <a:bodyPr/>
        <a:lstStyle/>
        <a:p>
          <a:endParaRPr lang="en-US"/>
        </a:p>
      </dgm:t>
    </dgm:pt>
    <dgm:pt modelId="{92D68309-DC6C-48FC-8C41-C7E1DAAD89F9}" type="sibTrans" cxnId="{F36785B5-98D0-47E5-9ECB-0F12C57100CF}">
      <dgm:prSet/>
      <dgm:spPr/>
      <dgm:t>
        <a:bodyPr/>
        <a:lstStyle/>
        <a:p>
          <a:endParaRPr lang="en-US"/>
        </a:p>
      </dgm:t>
    </dgm:pt>
    <dgm:pt modelId="{B811B2BA-8644-40C9-8755-1204A5CF49BF}">
      <dgm:prSet phldrT="[Text]"/>
      <dgm:spPr/>
      <dgm:t>
        <a:bodyPr/>
        <a:lstStyle/>
        <a:p>
          <a:r>
            <a:rPr lang="en-US" dirty="0"/>
            <a:t>Sustain</a:t>
          </a:r>
        </a:p>
      </dgm:t>
    </dgm:pt>
    <dgm:pt modelId="{1AA2E943-3537-449D-A5FB-C71243AF2752}" type="parTrans" cxnId="{BC6B7297-0363-47C5-96AC-A97E0351B3E0}">
      <dgm:prSet/>
      <dgm:spPr/>
      <dgm:t>
        <a:bodyPr/>
        <a:lstStyle/>
        <a:p>
          <a:endParaRPr lang="en-US"/>
        </a:p>
      </dgm:t>
    </dgm:pt>
    <dgm:pt modelId="{2691909F-A66F-4566-A644-FA6C9632D905}" type="sibTrans" cxnId="{BC6B7297-0363-47C5-96AC-A97E0351B3E0}">
      <dgm:prSet/>
      <dgm:spPr/>
      <dgm:t>
        <a:bodyPr/>
        <a:lstStyle/>
        <a:p>
          <a:endParaRPr lang="en-US"/>
        </a:p>
      </dgm:t>
    </dgm:pt>
    <dgm:pt modelId="{6C9908B0-D1DF-4C7D-99FF-A5F9E82A17FD}">
      <dgm:prSet phldrT="[Text]"/>
      <dgm:spPr/>
      <dgm:t>
        <a:bodyPr/>
        <a:lstStyle/>
        <a:p>
          <a:r>
            <a:rPr lang="en-US" dirty="0"/>
            <a:t>Analytics to Monitor</a:t>
          </a:r>
        </a:p>
      </dgm:t>
    </dgm:pt>
    <dgm:pt modelId="{5BCCFB2C-A332-467A-A8F8-37F346A09A0A}" type="parTrans" cxnId="{FD5F05F7-78A6-4793-864F-626C435D0A10}">
      <dgm:prSet/>
      <dgm:spPr/>
      <dgm:t>
        <a:bodyPr/>
        <a:lstStyle/>
        <a:p>
          <a:endParaRPr lang="en-US"/>
        </a:p>
      </dgm:t>
    </dgm:pt>
    <dgm:pt modelId="{FC37F739-236D-4DE4-BB2F-317F1BC31D48}" type="sibTrans" cxnId="{FD5F05F7-78A6-4793-864F-626C435D0A10}">
      <dgm:prSet/>
      <dgm:spPr/>
      <dgm:t>
        <a:bodyPr/>
        <a:lstStyle/>
        <a:p>
          <a:endParaRPr lang="en-US"/>
        </a:p>
      </dgm:t>
    </dgm:pt>
    <dgm:pt modelId="{A66F2212-E5C2-4776-8149-B5A9176389AA}">
      <dgm:prSet phldrT="[Text]"/>
      <dgm:spPr/>
      <dgm:t>
        <a:bodyPr/>
        <a:lstStyle/>
        <a:p>
          <a:r>
            <a:rPr lang="en-US" dirty="0"/>
            <a:t>Processes to Manage</a:t>
          </a:r>
        </a:p>
      </dgm:t>
    </dgm:pt>
    <dgm:pt modelId="{3F791C0E-2E69-48C9-8085-05796481A870}" type="parTrans" cxnId="{FDE03523-6A3D-4C6F-8CB2-F447C9DFE6A7}">
      <dgm:prSet/>
      <dgm:spPr/>
      <dgm:t>
        <a:bodyPr/>
        <a:lstStyle/>
        <a:p>
          <a:endParaRPr lang="en-US"/>
        </a:p>
      </dgm:t>
    </dgm:pt>
    <dgm:pt modelId="{DDEA20B1-A726-43F4-9C35-4810B7748F00}" type="sibTrans" cxnId="{FDE03523-6A3D-4C6F-8CB2-F447C9DFE6A7}">
      <dgm:prSet/>
      <dgm:spPr/>
      <dgm:t>
        <a:bodyPr/>
        <a:lstStyle/>
        <a:p>
          <a:endParaRPr lang="en-US"/>
        </a:p>
      </dgm:t>
    </dgm:pt>
    <dgm:pt modelId="{DE6F382E-EC00-4F73-933F-7A5E6E14ADE5}">
      <dgm:prSet phldrT="[Text]" custT="1"/>
      <dgm:spPr/>
      <dgm:t>
        <a:bodyPr/>
        <a:lstStyle/>
        <a:p>
          <a:r>
            <a:rPr lang="en-US" sz="1200" dirty="0"/>
            <a:t>Process Improvement</a:t>
          </a:r>
        </a:p>
      </dgm:t>
    </dgm:pt>
    <dgm:pt modelId="{7A4175DC-5144-4330-875F-A40AB9985CE6}" type="parTrans" cxnId="{AF380286-7F79-42A5-9859-78C462BD245E}">
      <dgm:prSet/>
      <dgm:spPr/>
      <dgm:t>
        <a:bodyPr/>
        <a:lstStyle/>
        <a:p>
          <a:endParaRPr lang="en-US"/>
        </a:p>
      </dgm:t>
    </dgm:pt>
    <dgm:pt modelId="{E2CD95DF-64DF-46B4-AF9A-1997E105E8CD}" type="sibTrans" cxnId="{AF380286-7F79-42A5-9859-78C462BD245E}">
      <dgm:prSet/>
      <dgm:spPr/>
      <dgm:t>
        <a:bodyPr/>
        <a:lstStyle/>
        <a:p>
          <a:endParaRPr lang="en-US"/>
        </a:p>
      </dgm:t>
    </dgm:pt>
    <dgm:pt modelId="{5BF09E35-2157-4A72-8AF9-BD37C24A27D4}">
      <dgm:prSet phldrT="[Text]" custT="1"/>
      <dgm:spPr/>
      <dgm:t>
        <a:bodyPr/>
        <a:lstStyle/>
        <a:p>
          <a:pPr>
            <a:buFont typeface="Wingdings" panose="05000000000000000000" pitchFamily="2" charset="2"/>
            <a:buChar char="§"/>
          </a:pPr>
          <a:r>
            <a:rPr lang="en-US" sz="1200" dirty="0"/>
            <a:t>Targeted Analytics</a:t>
          </a:r>
        </a:p>
      </dgm:t>
    </dgm:pt>
    <dgm:pt modelId="{E8A7759B-AB88-48AD-8EAA-81E64224F212}" type="sibTrans" cxnId="{8F7D366D-1FA6-47B1-817F-2CF01B33ABAC}">
      <dgm:prSet/>
      <dgm:spPr/>
      <dgm:t>
        <a:bodyPr/>
        <a:lstStyle/>
        <a:p>
          <a:endParaRPr lang="en-US"/>
        </a:p>
      </dgm:t>
    </dgm:pt>
    <dgm:pt modelId="{EBD76D8F-D1D6-4D18-8F4E-36F76A038D80}" type="parTrans" cxnId="{8F7D366D-1FA6-47B1-817F-2CF01B33ABAC}">
      <dgm:prSet/>
      <dgm:spPr/>
      <dgm:t>
        <a:bodyPr/>
        <a:lstStyle/>
        <a:p>
          <a:endParaRPr lang="en-US"/>
        </a:p>
      </dgm:t>
    </dgm:pt>
    <dgm:pt modelId="{9D57242A-056C-42D5-B60A-BB41BE41B8D5}">
      <dgm:prSet phldrT="[Text]" custT="1"/>
      <dgm:spPr/>
      <dgm:t>
        <a:bodyPr/>
        <a:lstStyle/>
        <a:p>
          <a:pPr>
            <a:buFont typeface="Wingdings" panose="05000000000000000000" pitchFamily="2" charset="2"/>
            <a:buChar char="§"/>
          </a:pPr>
          <a:r>
            <a:rPr lang="en-US" sz="1200" dirty="0"/>
            <a:t>Data-Guided, People Driven</a:t>
          </a:r>
        </a:p>
      </dgm:t>
    </dgm:pt>
    <dgm:pt modelId="{4EF772D6-8BE9-4084-97B3-819146A4E28A}" type="parTrans" cxnId="{267A2DE0-2D93-407C-825E-A60BA2E41B57}">
      <dgm:prSet/>
      <dgm:spPr/>
      <dgm:t>
        <a:bodyPr/>
        <a:lstStyle/>
        <a:p>
          <a:endParaRPr lang="en-US"/>
        </a:p>
      </dgm:t>
    </dgm:pt>
    <dgm:pt modelId="{2566A70E-17E4-4EF6-9E4D-CE86A3E444AD}" type="sibTrans" cxnId="{267A2DE0-2D93-407C-825E-A60BA2E41B57}">
      <dgm:prSet/>
      <dgm:spPr/>
      <dgm:t>
        <a:bodyPr/>
        <a:lstStyle/>
        <a:p>
          <a:endParaRPr lang="en-US"/>
        </a:p>
      </dgm:t>
    </dgm:pt>
    <dgm:pt modelId="{DE231AE7-4B80-435F-9333-9F7680719E89}" type="pres">
      <dgm:prSet presAssocID="{E828B477-1919-4B26-9C2C-53469A00A2AF}" presName="cycleMatrixDiagram" presStyleCnt="0">
        <dgm:presLayoutVars>
          <dgm:chMax val="1"/>
          <dgm:dir/>
          <dgm:animLvl val="lvl"/>
          <dgm:resizeHandles val="exact"/>
        </dgm:presLayoutVars>
      </dgm:prSet>
      <dgm:spPr/>
    </dgm:pt>
    <dgm:pt modelId="{9E66D1DD-031F-479C-B40F-9B86CBDA197F}" type="pres">
      <dgm:prSet presAssocID="{E828B477-1919-4B26-9C2C-53469A00A2AF}" presName="children" presStyleCnt="0"/>
      <dgm:spPr/>
    </dgm:pt>
    <dgm:pt modelId="{2CE49A43-9E67-4E1F-BC51-AEA5400BE70B}" type="pres">
      <dgm:prSet presAssocID="{E828B477-1919-4B26-9C2C-53469A00A2AF}" presName="child1group" presStyleCnt="0"/>
      <dgm:spPr/>
    </dgm:pt>
    <dgm:pt modelId="{3387CC3E-B11A-4A5C-BD88-39FEAA4CAF20}" type="pres">
      <dgm:prSet presAssocID="{E828B477-1919-4B26-9C2C-53469A00A2AF}" presName="child1" presStyleLbl="bgAcc1" presStyleIdx="0" presStyleCnt="4"/>
      <dgm:spPr/>
    </dgm:pt>
    <dgm:pt modelId="{7D8F2D0A-F383-4658-B477-C9F0584C67EB}" type="pres">
      <dgm:prSet presAssocID="{E828B477-1919-4B26-9C2C-53469A00A2AF}" presName="child1Text" presStyleLbl="bgAcc1" presStyleIdx="0" presStyleCnt="4">
        <dgm:presLayoutVars>
          <dgm:bulletEnabled val="1"/>
        </dgm:presLayoutVars>
      </dgm:prSet>
      <dgm:spPr/>
    </dgm:pt>
    <dgm:pt modelId="{617AE5F4-3EAB-4E2E-B099-7B2DB027E648}" type="pres">
      <dgm:prSet presAssocID="{E828B477-1919-4B26-9C2C-53469A00A2AF}" presName="child2group" presStyleCnt="0"/>
      <dgm:spPr/>
    </dgm:pt>
    <dgm:pt modelId="{B707E416-68F8-4E59-AFDE-7541362D87A5}" type="pres">
      <dgm:prSet presAssocID="{E828B477-1919-4B26-9C2C-53469A00A2AF}" presName="child2" presStyleLbl="bgAcc1" presStyleIdx="1" presStyleCnt="4"/>
      <dgm:spPr/>
    </dgm:pt>
    <dgm:pt modelId="{AB62A4E6-3A32-4AD4-8590-7E2B33288434}" type="pres">
      <dgm:prSet presAssocID="{E828B477-1919-4B26-9C2C-53469A00A2AF}" presName="child2Text" presStyleLbl="bgAcc1" presStyleIdx="1" presStyleCnt="4">
        <dgm:presLayoutVars>
          <dgm:bulletEnabled val="1"/>
        </dgm:presLayoutVars>
      </dgm:prSet>
      <dgm:spPr/>
    </dgm:pt>
    <dgm:pt modelId="{CB17E35B-588B-4015-BA46-3C8EDCC20DF3}" type="pres">
      <dgm:prSet presAssocID="{E828B477-1919-4B26-9C2C-53469A00A2AF}" presName="child3group" presStyleCnt="0"/>
      <dgm:spPr/>
    </dgm:pt>
    <dgm:pt modelId="{2EB6C786-563E-4099-AB20-7DEB42577A5A}" type="pres">
      <dgm:prSet presAssocID="{E828B477-1919-4B26-9C2C-53469A00A2AF}" presName="child3" presStyleLbl="bgAcc1" presStyleIdx="2" presStyleCnt="4"/>
      <dgm:spPr/>
    </dgm:pt>
    <dgm:pt modelId="{9F7062F6-63F2-4B3C-ADAF-662BB68F353F}" type="pres">
      <dgm:prSet presAssocID="{E828B477-1919-4B26-9C2C-53469A00A2AF}" presName="child3Text" presStyleLbl="bgAcc1" presStyleIdx="2" presStyleCnt="4">
        <dgm:presLayoutVars>
          <dgm:bulletEnabled val="1"/>
        </dgm:presLayoutVars>
      </dgm:prSet>
      <dgm:spPr/>
    </dgm:pt>
    <dgm:pt modelId="{BB820880-7172-42B8-9EFF-269F2CEE5DA8}" type="pres">
      <dgm:prSet presAssocID="{E828B477-1919-4B26-9C2C-53469A00A2AF}" presName="child4group" presStyleCnt="0"/>
      <dgm:spPr/>
    </dgm:pt>
    <dgm:pt modelId="{D4B9FBEB-3DA9-4BB3-A195-3014401FB0EA}" type="pres">
      <dgm:prSet presAssocID="{E828B477-1919-4B26-9C2C-53469A00A2AF}" presName="child4" presStyleLbl="bgAcc1" presStyleIdx="3" presStyleCnt="4"/>
      <dgm:spPr/>
    </dgm:pt>
    <dgm:pt modelId="{C240E47D-1EAE-4EA3-9592-73BC011EC032}" type="pres">
      <dgm:prSet presAssocID="{E828B477-1919-4B26-9C2C-53469A00A2AF}" presName="child4Text" presStyleLbl="bgAcc1" presStyleIdx="3" presStyleCnt="4">
        <dgm:presLayoutVars>
          <dgm:bulletEnabled val="1"/>
        </dgm:presLayoutVars>
      </dgm:prSet>
      <dgm:spPr/>
    </dgm:pt>
    <dgm:pt modelId="{EB863CF5-54EB-428B-B458-697498D9414D}" type="pres">
      <dgm:prSet presAssocID="{E828B477-1919-4B26-9C2C-53469A00A2AF}" presName="childPlaceholder" presStyleCnt="0"/>
      <dgm:spPr/>
    </dgm:pt>
    <dgm:pt modelId="{01710962-60F4-4FAC-9905-1F9FC79024A7}" type="pres">
      <dgm:prSet presAssocID="{E828B477-1919-4B26-9C2C-53469A00A2AF}" presName="circle" presStyleCnt="0"/>
      <dgm:spPr/>
    </dgm:pt>
    <dgm:pt modelId="{7C7CBE31-A425-43F5-B7E2-2947A68AA3E4}" type="pres">
      <dgm:prSet presAssocID="{E828B477-1919-4B26-9C2C-53469A00A2AF}" presName="quadrant1" presStyleLbl="node1" presStyleIdx="0" presStyleCnt="4">
        <dgm:presLayoutVars>
          <dgm:chMax val="1"/>
          <dgm:bulletEnabled val="1"/>
        </dgm:presLayoutVars>
      </dgm:prSet>
      <dgm:spPr/>
    </dgm:pt>
    <dgm:pt modelId="{4DF4DDCA-0992-43F9-8278-92247E5BD83B}" type="pres">
      <dgm:prSet presAssocID="{E828B477-1919-4B26-9C2C-53469A00A2AF}" presName="quadrant2" presStyleLbl="node1" presStyleIdx="1" presStyleCnt="4">
        <dgm:presLayoutVars>
          <dgm:chMax val="1"/>
          <dgm:bulletEnabled val="1"/>
        </dgm:presLayoutVars>
      </dgm:prSet>
      <dgm:spPr/>
    </dgm:pt>
    <dgm:pt modelId="{54808289-5747-4F9F-8C54-B3CCFD0E47B9}" type="pres">
      <dgm:prSet presAssocID="{E828B477-1919-4B26-9C2C-53469A00A2AF}" presName="quadrant3" presStyleLbl="node1" presStyleIdx="2" presStyleCnt="4">
        <dgm:presLayoutVars>
          <dgm:chMax val="1"/>
          <dgm:bulletEnabled val="1"/>
        </dgm:presLayoutVars>
      </dgm:prSet>
      <dgm:spPr/>
    </dgm:pt>
    <dgm:pt modelId="{C8D0B894-1D62-476C-8493-F9C41A9660D0}" type="pres">
      <dgm:prSet presAssocID="{E828B477-1919-4B26-9C2C-53469A00A2AF}" presName="quadrant4" presStyleLbl="node1" presStyleIdx="3" presStyleCnt="4">
        <dgm:presLayoutVars>
          <dgm:chMax val="1"/>
          <dgm:bulletEnabled val="1"/>
        </dgm:presLayoutVars>
      </dgm:prSet>
      <dgm:spPr/>
    </dgm:pt>
    <dgm:pt modelId="{73AFBB7A-B081-4570-9E7C-B60F1C8AF81B}" type="pres">
      <dgm:prSet presAssocID="{E828B477-1919-4B26-9C2C-53469A00A2AF}" presName="quadrantPlaceholder" presStyleCnt="0"/>
      <dgm:spPr/>
    </dgm:pt>
    <dgm:pt modelId="{BD844B1B-FAA8-4401-A1FF-FDE01D140567}" type="pres">
      <dgm:prSet presAssocID="{E828B477-1919-4B26-9C2C-53469A00A2AF}" presName="center1" presStyleLbl="fgShp" presStyleIdx="0" presStyleCnt="2"/>
      <dgm:spPr/>
    </dgm:pt>
    <dgm:pt modelId="{2A21F023-FF14-430C-A3E8-E282A0AB603A}" type="pres">
      <dgm:prSet presAssocID="{E828B477-1919-4B26-9C2C-53469A00A2AF}" presName="center2" presStyleLbl="fgShp" presStyleIdx="1" presStyleCnt="2"/>
      <dgm:spPr/>
    </dgm:pt>
  </dgm:ptLst>
  <dgm:cxnLst>
    <dgm:cxn modelId="{4B562C04-AF9F-4DD0-BB32-00077ECA2E0C}" type="presOf" srcId="{6C9908B0-D1DF-4C7D-99FF-A5F9E82A17FD}" destId="{D4B9FBEB-3DA9-4BB3-A195-3014401FB0EA}" srcOrd="0" destOrd="0" presId="urn:microsoft.com/office/officeart/2005/8/layout/cycle4"/>
    <dgm:cxn modelId="{FDE03523-6A3D-4C6F-8CB2-F447C9DFE6A7}" srcId="{B811B2BA-8644-40C9-8755-1204A5CF49BF}" destId="{A66F2212-E5C2-4776-8149-B5A9176389AA}" srcOrd="1" destOrd="0" parTransId="{3F791C0E-2E69-48C9-8085-05796481A870}" sibTransId="{DDEA20B1-A726-43F4-9C35-4810B7748F00}"/>
    <dgm:cxn modelId="{56C73A27-457A-4220-9850-EBF38EA7702D}" type="presOf" srcId="{5C96B070-AE60-435D-A0B4-0768BBD34BCB}" destId="{3387CC3E-B11A-4A5C-BD88-39FEAA4CAF20}" srcOrd="0" destOrd="3" presId="urn:microsoft.com/office/officeart/2005/8/layout/cycle4"/>
    <dgm:cxn modelId="{FDC6922E-54F6-4CB1-9E64-54D826881BB8}" type="presOf" srcId="{5BF09E35-2157-4A72-8AF9-BD37C24A27D4}" destId="{AB62A4E6-3A32-4AD4-8590-7E2B33288434}" srcOrd="1" destOrd="1" presId="urn:microsoft.com/office/officeart/2005/8/layout/cycle4"/>
    <dgm:cxn modelId="{462C172F-8E1B-4ED7-9430-40454C21D980}" srcId="{E1A9D282-094D-46AD-A4E2-A7EBFEF627C1}" destId="{8366263A-BDCF-418D-878B-964421D6DEEE}" srcOrd="0" destOrd="0" parTransId="{3B052F1B-9757-44A8-A64A-91F99B8C0D89}" sibTransId="{D9C056DE-F084-4870-AEA5-34D08B2DD0B5}"/>
    <dgm:cxn modelId="{92BAD530-80AB-43ED-8470-AC34347FB132}" type="presOf" srcId="{8366263A-BDCF-418D-878B-964421D6DEEE}" destId="{7D8F2D0A-F383-4658-B477-C9F0584C67EB}" srcOrd="1" destOrd="0" presId="urn:microsoft.com/office/officeart/2005/8/layout/cycle4"/>
    <dgm:cxn modelId="{87550B33-6842-4F9E-B840-EE36B792BAE7}" type="presOf" srcId="{DE6F382E-EC00-4F73-933F-7A5E6E14ADE5}" destId="{B707E416-68F8-4E59-AFDE-7541362D87A5}" srcOrd="0" destOrd="0" presId="urn:microsoft.com/office/officeart/2005/8/layout/cycle4"/>
    <dgm:cxn modelId="{4BBADE38-80BB-4D0B-BD95-6AFDDA051E1F}" srcId="{E828B477-1919-4B26-9C2C-53469A00A2AF}" destId="{BE3DA264-DB96-4550-931D-809B63B5F333}" srcOrd="2" destOrd="0" parTransId="{C452E9F8-4FF9-4AEA-A363-CB8FF1F071BE}" sibTransId="{DC4035D6-E0B3-495A-A1CC-C97EA5BF7580}"/>
    <dgm:cxn modelId="{AB33A83A-73FF-4A4D-9A9D-2074DB088A7F}" type="presOf" srcId="{5C96B070-AE60-435D-A0B4-0768BBD34BCB}" destId="{7D8F2D0A-F383-4658-B477-C9F0584C67EB}" srcOrd="1" destOrd="3" presId="urn:microsoft.com/office/officeart/2005/8/layout/cycle4"/>
    <dgm:cxn modelId="{6E398B65-6C68-48C6-A9D1-222171CB5D5F}" type="presOf" srcId="{D98B8B0D-B75E-41E9-8FA9-8C9E173E7776}" destId="{2EB6C786-563E-4099-AB20-7DEB42577A5A}" srcOrd="0" destOrd="0" presId="urn:microsoft.com/office/officeart/2005/8/layout/cycle4"/>
    <dgm:cxn modelId="{5BFF3B68-D450-43F8-8095-6564CDC43FC4}" type="presOf" srcId="{B811B2BA-8644-40C9-8755-1204A5CF49BF}" destId="{C8D0B894-1D62-476C-8493-F9C41A9660D0}" srcOrd="0" destOrd="0" presId="urn:microsoft.com/office/officeart/2005/8/layout/cycle4"/>
    <dgm:cxn modelId="{4BF4154D-AF86-498C-8F8C-A6852EBDDE55}" type="presOf" srcId="{8366263A-BDCF-418D-878B-964421D6DEEE}" destId="{3387CC3E-B11A-4A5C-BD88-39FEAA4CAF20}" srcOrd="0" destOrd="0" presId="urn:microsoft.com/office/officeart/2005/8/layout/cycle4"/>
    <dgm:cxn modelId="{8F7D366D-1FA6-47B1-817F-2CF01B33ABAC}" srcId="{FBD0E522-CE07-442D-B745-A309FD859905}" destId="{5BF09E35-2157-4A72-8AF9-BD37C24A27D4}" srcOrd="1" destOrd="0" parTransId="{EBD76D8F-D1D6-4D18-8F4E-36F76A038D80}" sibTransId="{E8A7759B-AB88-48AD-8EAA-81E64224F212}"/>
    <dgm:cxn modelId="{02DEC96F-9CF3-453F-A694-593660365B1F}" srcId="{E828B477-1919-4B26-9C2C-53469A00A2AF}" destId="{FBD0E522-CE07-442D-B745-A309FD859905}" srcOrd="1" destOrd="0" parTransId="{8AF33A1B-F26B-4516-BD98-B9C484D8FFFD}" sibTransId="{FF857387-8293-4B4C-AB88-F4D706790A54}"/>
    <dgm:cxn modelId="{3CAAC372-7550-401D-8769-239932DAF0F8}" type="presOf" srcId="{70D4872E-7F13-4D46-8BDB-49F7EE8E9450}" destId="{3387CC3E-B11A-4A5C-BD88-39FEAA4CAF20}" srcOrd="0" destOrd="2" presId="urn:microsoft.com/office/officeart/2005/8/layout/cycle4"/>
    <dgm:cxn modelId="{E4DADC56-4262-4452-928C-052DBEEA470B}" srcId="{E828B477-1919-4B26-9C2C-53469A00A2AF}" destId="{E1A9D282-094D-46AD-A4E2-A7EBFEF627C1}" srcOrd="0" destOrd="0" parTransId="{83FECC49-51D1-432F-9897-B1A1DBB1DA37}" sibTransId="{ABF74CBC-016E-46C1-9CF8-3F51FF10BD3C}"/>
    <dgm:cxn modelId="{4246737B-3197-4FB5-B60B-B4C1DCD2BC2F}" type="presOf" srcId="{9D57242A-056C-42D5-B60A-BB41BE41B8D5}" destId="{B707E416-68F8-4E59-AFDE-7541362D87A5}" srcOrd="0" destOrd="2" presId="urn:microsoft.com/office/officeart/2005/8/layout/cycle4"/>
    <dgm:cxn modelId="{4EE7A484-D2D4-42F7-86F8-BEE0EA35961E}" srcId="{E1A9D282-094D-46AD-A4E2-A7EBFEF627C1}" destId="{70D4872E-7F13-4D46-8BDB-49F7EE8E9450}" srcOrd="2" destOrd="0" parTransId="{46D68E26-DDA3-478B-A233-DFB86364CDDC}" sibTransId="{1AFEA6BC-057E-48BD-9C14-337ACE483B4F}"/>
    <dgm:cxn modelId="{AF380286-7F79-42A5-9859-78C462BD245E}" srcId="{FBD0E522-CE07-442D-B745-A309FD859905}" destId="{DE6F382E-EC00-4F73-933F-7A5E6E14ADE5}" srcOrd="0" destOrd="0" parTransId="{7A4175DC-5144-4330-875F-A40AB9985CE6}" sibTransId="{E2CD95DF-64DF-46B4-AF9A-1997E105E8CD}"/>
    <dgm:cxn modelId="{9C0A0A91-2A91-4D59-8975-08346D080A5D}" type="presOf" srcId="{A66F2212-E5C2-4776-8149-B5A9176389AA}" destId="{C240E47D-1EAE-4EA3-9592-73BC011EC032}" srcOrd="1" destOrd="1" presId="urn:microsoft.com/office/officeart/2005/8/layout/cycle4"/>
    <dgm:cxn modelId="{02F16B92-640B-48B6-BBC9-24D6E0B873F6}" type="presOf" srcId="{BE3DA264-DB96-4550-931D-809B63B5F333}" destId="{54808289-5747-4F9F-8C54-B3CCFD0E47B9}" srcOrd="0" destOrd="0" presId="urn:microsoft.com/office/officeart/2005/8/layout/cycle4"/>
    <dgm:cxn modelId="{6898CF92-8832-438A-B760-BEDA1B3C768F}" srcId="{E1A9D282-094D-46AD-A4E2-A7EBFEF627C1}" destId="{5C96B070-AE60-435D-A0B4-0768BBD34BCB}" srcOrd="3" destOrd="0" parTransId="{E27A1ECC-132E-4D2D-994D-B9F6C3BFA1B7}" sibTransId="{7AF61EA9-CDD6-433C-8B8F-BF8EA0C916A4}"/>
    <dgm:cxn modelId="{B9AC3297-13DC-4F61-9885-DAEA96AC116A}" type="presOf" srcId="{DE6F382E-EC00-4F73-933F-7A5E6E14ADE5}" destId="{AB62A4E6-3A32-4AD4-8590-7E2B33288434}" srcOrd="1" destOrd="0" presId="urn:microsoft.com/office/officeart/2005/8/layout/cycle4"/>
    <dgm:cxn modelId="{BC6B7297-0363-47C5-96AC-A97E0351B3E0}" srcId="{E828B477-1919-4B26-9C2C-53469A00A2AF}" destId="{B811B2BA-8644-40C9-8755-1204A5CF49BF}" srcOrd="3" destOrd="0" parTransId="{1AA2E943-3537-449D-A5FB-C71243AF2752}" sibTransId="{2691909F-A66F-4566-A644-FA6C9632D905}"/>
    <dgm:cxn modelId="{2E31A199-53A5-441B-8713-2833391683E7}" type="presOf" srcId="{6C9908B0-D1DF-4C7D-99FF-A5F9E82A17FD}" destId="{C240E47D-1EAE-4EA3-9592-73BC011EC032}" srcOrd="1" destOrd="0" presId="urn:microsoft.com/office/officeart/2005/8/layout/cycle4"/>
    <dgm:cxn modelId="{B81E0CA8-A0BD-408C-8C28-9AFF7BB5BF97}" type="presOf" srcId="{A66F2212-E5C2-4776-8149-B5A9176389AA}" destId="{D4B9FBEB-3DA9-4BB3-A195-3014401FB0EA}" srcOrd="0" destOrd="1" presId="urn:microsoft.com/office/officeart/2005/8/layout/cycle4"/>
    <dgm:cxn modelId="{91091EA9-B4EA-4B57-BC54-E9ED7B9D0B1F}" type="presOf" srcId="{FBD0E522-CE07-442D-B745-A309FD859905}" destId="{4DF4DDCA-0992-43F9-8278-92247E5BD83B}" srcOrd="0" destOrd="0" presId="urn:microsoft.com/office/officeart/2005/8/layout/cycle4"/>
    <dgm:cxn modelId="{8D93DFAC-5549-471D-9855-C4D383F05535}" type="presOf" srcId="{70D4872E-7F13-4D46-8BDB-49F7EE8E9450}" destId="{7D8F2D0A-F383-4658-B477-C9F0584C67EB}" srcOrd="1" destOrd="2" presId="urn:microsoft.com/office/officeart/2005/8/layout/cycle4"/>
    <dgm:cxn modelId="{F36785B5-98D0-47E5-9ECB-0F12C57100CF}" srcId="{BE3DA264-DB96-4550-931D-809B63B5F333}" destId="{D98B8B0D-B75E-41E9-8FA9-8C9E173E7776}" srcOrd="0" destOrd="0" parTransId="{A99844C1-35D9-46E4-8FED-7B9A0EECFCBD}" sibTransId="{92D68309-DC6C-48FC-8C41-C7E1DAAD89F9}"/>
    <dgm:cxn modelId="{69D049B7-5EAC-42E7-8710-CA2632975555}" type="presOf" srcId="{68B91837-60BC-4D89-90CF-3E2C702A2035}" destId="{7D8F2D0A-F383-4658-B477-C9F0584C67EB}" srcOrd="1" destOrd="1" presId="urn:microsoft.com/office/officeart/2005/8/layout/cycle4"/>
    <dgm:cxn modelId="{5B527EBC-5655-4170-8116-292D6240D2C4}" type="presOf" srcId="{D98B8B0D-B75E-41E9-8FA9-8C9E173E7776}" destId="{9F7062F6-63F2-4B3C-ADAF-662BB68F353F}" srcOrd="1" destOrd="0" presId="urn:microsoft.com/office/officeart/2005/8/layout/cycle4"/>
    <dgm:cxn modelId="{2E1332C5-5BA0-44A9-A07A-329634856459}" type="presOf" srcId="{68B91837-60BC-4D89-90CF-3E2C702A2035}" destId="{3387CC3E-B11A-4A5C-BD88-39FEAA4CAF20}" srcOrd="0" destOrd="1" presId="urn:microsoft.com/office/officeart/2005/8/layout/cycle4"/>
    <dgm:cxn modelId="{8FBC76CA-D713-45FB-B23F-E5D529B2AE76}" type="presOf" srcId="{E1A9D282-094D-46AD-A4E2-A7EBFEF627C1}" destId="{7C7CBE31-A425-43F5-B7E2-2947A68AA3E4}" srcOrd="0" destOrd="0" presId="urn:microsoft.com/office/officeart/2005/8/layout/cycle4"/>
    <dgm:cxn modelId="{31DD8FD7-3B4B-4F33-9317-ADEDC50DB642}" srcId="{E1A9D282-094D-46AD-A4E2-A7EBFEF627C1}" destId="{68B91837-60BC-4D89-90CF-3E2C702A2035}" srcOrd="1" destOrd="0" parTransId="{AC49A6BA-CD50-496B-A381-ACDFD59F0C46}" sibTransId="{7E96D566-6642-4FC3-A6E0-4A0F58592E05}"/>
    <dgm:cxn modelId="{42700FDC-F538-484B-B6EF-02B7BBB4737A}" type="presOf" srcId="{9D57242A-056C-42D5-B60A-BB41BE41B8D5}" destId="{AB62A4E6-3A32-4AD4-8590-7E2B33288434}" srcOrd="1" destOrd="2" presId="urn:microsoft.com/office/officeart/2005/8/layout/cycle4"/>
    <dgm:cxn modelId="{267A2DE0-2D93-407C-825E-A60BA2E41B57}" srcId="{FBD0E522-CE07-442D-B745-A309FD859905}" destId="{9D57242A-056C-42D5-B60A-BB41BE41B8D5}" srcOrd="2" destOrd="0" parTransId="{4EF772D6-8BE9-4084-97B3-819146A4E28A}" sibTransId="{2566A70E-17E4-4EF6-9E4D-CE86A3E444AD}"/>
    <dgm:cxn modelId="{092DA6F3-A463-48FC-8172-443937A06173}" type="presOf" srcId="{E828B477-1919-4B26-9C2C-53469A00A2AF}" destId="{DE231AE7-4B80-435F-9333-9F7680719E89}" srcOrd="0" destOrd="0" presId="urn:microsoft.com/office/officeart/2005/8/layout/cycle4"/>
    <dgm:cxn modelId="{FD5F05F7-78A6-4793-864F-626C435D0A10}" srcId="{B811B2BA-8644-40C9-8755-1204A5CF49BF}" destId="{6C9908B0-D1DF-4C7D-99FF-A5F9E82A17FD}" srcOrd="0" destOrd="0" parTransId="{5BCCFB2C-A332-467A-A8F8-37F346A09A0A}" sibTransId="{FC37F739-236D-4DE4-BB2F-317F1BC31D48}"/>
    <dgm:cxn modelId="{B15AEAFC-63C9-49D3-8C6F-558550695BF1}" type="presOf" srcId="{5BF09E35-2157-4A72-8AF9-BD37C24A27D4}" destId="{B707E416-68F8-4E59-AFDE-7541362D87A5}" srcOrd="0" destOrd="1" presId="urn:microsoft.com/office/officeart/2005/8/layout/cycle4"/>
    <dgm:cxn modelId="{2009F023-CBE8-4F72-8738-DD9880C2701B}" type="presParOf" srcId="{DE231AE7-4B80-435F-9333-9F7680719E89}" destId="{9E66D1DD-031F-479C-B40F-9B86CBDA197F}" srcOrd="0" destOrd="0" presId="urn:microsoft.com/office/officeart/2005/8/layout/cycle4"/>
    <dgm:cxn modelId="{8495AD1C-A9DF-4402-8858-1F8FEDC3061C}" type="presParOf" srcId="{9E66D1DD-031F-479C-B40F-9B86CBDA197F}" destId="{2CE49A43-9E67-4E1F-BC51-AEA5400BE70B}" srcOrd="0" destOrd="0" presId="urn:microsoft.com/office/officeart/2005/8/layout/cycle4"/>
    <dgm:cxn modelId="{08DDBBEF-57CE-4791-A16E-F81E554F800A}" type="presParOf" srcId="{2CE49A43-9E67-4E1F-BC51-AEA5400BE70B}" destId="{3387CC3E-B11A-4A5C-BD88-39FEAA4CAF20}" srcOrd="0" destOrd="0" presId="urn:microsoft.com/office/officeart/2005/8/layout/cycle4"/>
    <dgm:cxn modelId="{B43B1039-E6B5-40D9-B4A4-6E747933DEC0}" type="presParOf" srcId="{2CE49A43-9E67-4E1F-BC51-AEA5400BE70B}" destId="{7D8F2D0A-F383-4658-B477-C9F0584C67EB}" srcOrd="1" destOrd="0" presId="urn:microsoft.com/office/officeart/2005/8/layout/cycle4"/>
    <dgm:cxn modelId="{EACD1E69-80A2-47A8-BD44-AA8D1B242318}" type="presParOf" srcId="{9E66D1DD-031F-479C-B40F-9B86CBDA197F}" destId="{617AE5F4-3EAB-4E2E-B099-7B2DB027E648}" srcOrd="1" destOrd="0" presId="urn:microsoft.com/office/officeart/2005/8/layout/cycle4"/>
    <dgm:cxn modelId="{42F356E0-5033-46D1-A030-7B800167849A}" type="presParOf" srcId="{617AE5F4-3EAB-4E2E-B099-7B2DB027E648}" destId="{B707E416-68F8-4E59-AFDE-7541362D87A5}" srcOrd="0" destOrd="0" presId="urn:microsoft.com/office/officeart/2005/8/layout/cycle4"/>
    <dgm:cxn modelId="{9442BB37-5822-429E-866A-F50B0BE66EF5}" type="presParOf" srcId="{617AE5F4-3EAB-4E2E-B099-7B2DB027E648}" destId="{AB62A4E6-3A32-4AD4-8590-7E2B33288434}" srcOrd="1" destOrd="0" presId="urn:microsoft.com/office/officeart/2005/8/layout/cycle4"/>
    <dgm:cxn modelId="{68869A35-9D5C-4DA0-AF32-493E53EF03A0}" type="presParOf" srcId="{9E66D1DD-031F-479C-B40F-9B86CBDA197F}" destId="{CB17E35B-588B-4015-BA46-3C8EDCC20DF3}" srcOrd="2" destOrd="0" presId="urn:microsoft.com/office/officeart/2005/8/layout/cycle4"/>
    <dgm:cxn modelId="{CCEA3E0D-4292-4C1C-A315-34ADA3D2A206}" type="presParOf" srcId="{CB17E35B-588B-4015-BA46-3C8EDCC20DF3}" destId="{2EB6C786-563E-4099-AB20-7DEB42577A5A}" srcOrd="0" destOrd="0" presId="urn:microsoft.com/office/officeart/2005/8/layout/cycle4"/>
    <dgm:cxn modelId="{9508F5A1-C301-4397-9E51-094291CF7CC5}" type="presParOf" srcId="{CB17E35B-588B-4015-BA46-3C8EDCC20DF3}" destId="{9F7062F6-63F2-4B3C-ADAF-662BB68F353F}" srcOrd="1" destOrd="0" presId="urn:microsoft.com/office/officeart/2005/8/layout/cycle4"/>
    <dgm:cxn modelId="{7549A305-BBD2-4133-BBF8-0AA2E68E221B}" type="presParOf" srcId="{9E66D1DD-031F-479C-B40F-9B86CBDA197F}" destId="{BB820880-7172-42B8-9EFF-269F2CEE5DA8}" srcOrd="3" destOrd="0" presId="urn:microsoft.com/office/officeart/2005/8/layout/cycle4"/>
    <dgm:cxn modelId="{06E2C111-1CF5-452B-A779-C9F8808A8088}" type="presParOf" srcId="{BB820880-7172-42B8-9EFF-269F2CEE5DA8}" destId="{D4B9FBEB-3DA9-4BB3-A195-3014401FB0EA}" srcOrd="0" destOrd="0" presId="urn:microsoft.com/office/officeart/2005/8/layout/cycle4"/>
    <dgm:cxn modelId="{62E6ACE5-80F7-41C4-BD95-2909AC7F7771}" type="presParOf" srcId="{BB820880-7172-42B8-9EFF-269F2CEE5DA8}" destId="{C240E47D-1EAE-4EA3-9592-73BC011EC032}" srcOrd="1" destOrd="0" presId="urn:microsoft.com/office/officeart/2005/8/layout/cycle4"/>
    <dgm:cxn modelId="{AF786592-1BDA-4D6A-839B-CE2099801B87}" type="presParOf" srcId="{9E66D1DD-031F-479C-B40F-9B86CBDA197F}" destId="{EB863CF5-54EB-428B-B458-697498D9414D}" srcOrd="4" destOrd="0" presId="urn:microsoft.com/office/officeart/2005/8/layout/cycle4"/>
    <dgm:cxn modelId="{D87D4E72-44E4-428E-BE83-19F8E722C082}" type="presParOf" srcId="{DE231AE7-4B80-435F-9333-9F7680719E89}" destId="{01710962-60F4-4FAC-9905-1F9FC79024A7}" srcOrd="1" destOrd="0" presId="urn:microsoft.com/office/officeart/2005/8/layout/cycle4"/>
    <dgm:cxn modelId="{92A9CB5E-4980-4F63-8238-98763741655B}" type="presParOf" srcId="{01710962-60F4-4FAC-9905-1F9FC79024A7}" destId="{7C7CBE31-A425-43F5-B7E2-2947A68AA3E4}" srcOrd="0" destOrd="0" presId="urn:microsoft.com/office/officeart/2005/8/layout/cycle4"/>
    <dgm:cxn modelId="{5FE5A14D-30AF-4420-B5D0-43F67A4FE057}" type="presParOf" srcId="{01710962-60F4-4FAC-9905-1F9FC79024A7}" destId="{4DF4DDCA-0992-43F9-8278-92247E5BD83B}" srcOrd="1" destOrd="0" presId="urn:microsoft.com/office/officeart/2005/8/layout/cycle4"/>
    <dgm:cxn modelId="{D0FA184A-19CB-425A-8D04-9AA9E31488F8}" type="presParOf" srcId="{01710962-60F4-4FAC-9905-1F9FC79024A7}" destId="{54808289-5747-4F9F-8C54-B3CCFD0E47B9}" srcOrd="2" destOrd="0" presId="urn:microsoft.com/office/officeart/2005/8/layout/cycle4"/>
    <dgm:cxn modelId="{EE17FA26-05E2-474B-9E98-F50CE4F16D13}" type="presParOf" srcId="{01710962-60F4-4FAC-9905-1F9FC79024A7}" destId="{C8D0B894-1D62-476C-8493-F9C41A9660D0}" srcOrd="3" destOrd="0" presId="urn:microsoft.com/office/officeart/2005/8/layout/cycle4"/>
    <dgm:cxn modelId="{7D95957D-7806-417C-8DB3-6792661156F9}" type="presParOf" srcId="{01710962-60F4-4FAC-9905-1F9FC79024A7}" destId="{73AFBB7A-B081-4570-9E7C-B60F1C8AF81B}" srcOrd="4" destOrd="0" presId="urn:microsoft.com/office/officeart/2005/8/layout/cycle4"/>
    <dgm:cxn modelId="{AD394DE7-19EB-4589-B1A9-DC612CAC1063}" type="presParOf" srcId="{DE231AE7-4B80-435F-9333-9F7680719E89}" destId="{BD844B1B-FAA8-4401-A1FF-FDE01D140567}" srcOrd="2" destOrd="0" presId="urn:microsoft.com/office/officeart/2005/8/layout/cycle4"/>
    <dgm:cxn modelId="{BB1C19D9-B82D-48C7-B866-B2C3B7FDA8EC}" type="presParOf" srcId="{DE231AE7-4B80-435F-9333-9F7680719E89}" destId="{2A21F023-FF14-430C-A3E8-E282A0AB603A}" srcOrd="3" destOrd="0" presId="urn:microsoft.com/office/officeart/2005/8/layout/cycle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D1E5C68-95E7-4C13-8073-7D731482D3EA}" type="doc">
      <dgm:prSet loTypeId="urn:microsoft.com/office/officeart/2005/8/layout/hProcess9" loCatId="process" qsTypeId="urn:microsoft.com/office/officeart/2005/8/quickstyle/simple1" qsCatId="simple" csTypeId="urn:microsoft.com/office/officeart/2005/8/colors/accent1_2" csCatId="accent1" phldr="1"/>
      <dgm:spPr/>
    </dgm:pt>
    <dgm:pt modelId="{921959EB-86A3-4A3A-AFD4-136213C3D281}">
      <dgm:prSet phldrT="[Text]"/>
      <dgm:spPr/>
      <dgm:t>
        <a:bodyPr/>
        <a:lstStyle/>
        <a:p>
          <a:r>
            <a:rPr lang="en-US"/>
            <a:t>MIPS</a:t>
          </a:r>
          <a:endParaRPr lang="en-US" dirty="0"/>
        </a:p>
      </dgm:t>
    </dgm:pt>
    <dgm:pt modelId="{266743F3-6E0C-4F1E-8EF6-89E8F78A921C}" type="parTrans" cxnId="{C5B8730D-DEC3-4873-B2B8-CDE7C4E77F43}">
      <dgm:prSet/>
      <dgm:spPr/>
      <dgm:t>
        <a:bodyPr/>
        <a:lstStyle/>
        <a:p>
          <a:endParaRPr lang="en-US"/>
        </a:p>
      </dgm:t>
    </dgm:pt>
    <dgm:pt modelId="{94A5BC49-0E3A-4E48-87A1-E628BAA6A479}" type="sibTrans" cxnId="{C5B8730D-DEC3-4873-B2B8-CDE7C4E77F43}">
      <dgm:prSet/>
      <dgm:spPr/>
      <dgm:t>
        <a:bodyPr/>
        <a:lstStyle/>
        <a:p>
          <a:endParaRPr lang="en-US"/>
        </a:p>
      </dgm:t>
    </dgm:pt>
    <dgm:pt modelId="{5FBD10AA-5839-4892-B483-E71420DB43A1}">
      <dgm:prSet phldrT="[Text]"/>
      <dgm:spPr/>
      <dgm:t>
        <a:bodyPr/>
        <a:lstStyle/>
        <a:p>
          <a:r>
            <a:rPr lang="en-US"/>
            <a:t>Care Management</a:t>
          </a:r>
          <a:endParaRPr lang="en-US" dirty="0"/>
        </a:p>
      </dgm:t>
    </dgm:pt>
    <dgm:pt modelId="{F7590623-AB25-4B9A-A831-301EB22EEB5C}" type="parTrans" cxnId="{944AF542-77FE-4CC9-BCD0-9E8E709E659B}">
      <dgm:prSet/>
      <dgm:spPr/>
      <dgm:t>
        <a:bodyPr/>
        <a:lstStyle/>
        <a:p>
          <a:endParaRPr lang="en-US"/>
        </a:p>
      </dgm:t>
    </dgm:pt>
    <dgm:pt modelId="{5FEBE309-B82C-445E-A78C-C40B2052647C}" type="sibTrans" cxnId="{944AF542-77FE-4CC9-BCD0-9E8E709E659B}">
      <dgm:prSet/>
      <dgm:spPr/>
      <dgm:t>
        <a:bodyPr/>
        <a:lstStyle/>
        <a:p>
          <a:endParaRPr lang="en-US"/>
        </a:p>
      </dgm:t>
    </dgm:pt>
    <dgm:pt modelId="{108966E4-459F-4ABA-967C-229ECF4E35F1}">
      <dgm:prSet phldrT="[Text]"/>
      <dgm:spPr/>
      <dgm:t>
        <a:bodyPr/>
        <a:lstStyle/>
        <a:p>
          <a:r>
            <a:rPr lang="en-US"/>
            <a:t>Value Based Care</a:t>
          </a:r>
          <a:endParaRPr lang="en-US" dirty="0"/>
        </a:p>
      </dgm:t>
    </dgm:pt>
    <dgm:pt modelId="{656E90D0-4B33-4E77-916B-C303A9207B20}" type="parTrans" cxnId="{AED5E2CC-2C42-4894-8853-BDF64F6EBCD8}">
      <dgm:prSet/>
      <dgm:spPr/>
      <dgm:t>
        <a:bodyPr/>
        <a:lstStyle/>
        <a:p>
          <a:endParaRPr lang="en-US"/>
        </a:p>
      </dgm:t>
    </dgm:pt>
    <dgm:pt modelId="{6DF301E5-5BBF-49FC-8392-DA40F61076CC}" type="sibTrans" cxnId="{AED5E2CC-2C42-4894-8853-BDF64F6EBCD8}">
      <dgm:prSet/>
      <dgm:spPr/>
      <dgm:t>
        <a:bodyPr/>
        <a:lstStyle/>
        <a:p>
          <a:endParaRPr lang="en-US"/>
        </a:p>
      </dgm:t>
    </dgm:pt>
    <dgm:pt modelId="{A137FC68-D815-4845-B3A8-0D1CD95437CA}" type="pres">
      <dgm:prSet presAssocID="{2D1E5C68-95E7-4C13-8073-7D731482D3EA}" presName="CompostProcess" presStyleCnt="0">
        <dgm:presLayoutVars>
          <dgm:dir/>
          <dgm:resizeHandles val="exact"/>
        </dgm:presLayoutVars>
      </dgm:prSet>
      <dgm:spPr/>
    </dgm:pt>
    <dgm:pt modelId="{A5D08B34-4649-4542-BAA7-F69F07A7C91A}" type="pres">
      <dgm:prSet presAssocID="{2D1E5C68-95E7-4C13-8073-7D731482D3EA}" presName="arrow" presStyleLbl="bgShp" presStyleIdx="0" presStyleCnt="1"/>
      <dgm:spPr/>
    </dgm:pt>
    <dgm:pt modelId="{A76B2BD4-E770-4132-A75E-0906EFF086E7}" type="pres">
      <dgm:prSet presAssocID="{2D1E5C68-95E7-4C13-8073-7D731482D3EA}" presName="linearProcess" presStyleCnt="0"/>
      <dgm:spPr/>
    </dgm:pt>
    <dgm:pt modelId="{BAB874B2-5007-4FDC-BBDA-66428054447C}" type="pres">
      <dgm:prSet presAssocID="{921959EB-86A3-4A3A-AFD4-136213C3D281}" presName="textNode" presStyleLbl="node1" presStyleIdx="0" presStyleCnt="3">
        <dgm:presLayoutVars>
          <dgm:bulletEnabled val="1"/>
        </dgm:presLayoutVars>
      </dgm:prSet>
      <dgm:spPr/>
    </dgm:pt>
    <dgm:pt modelId="{94CF2E4B-EBFA-400D-8F58-5B9B69D67A73}" type="pres">
      <dgm:prSet presAssocID="{94A5BC49-0E3A-4E48-87A1-E628BAA6A479}" presName="sibTrans" presStyleCnt="0"/>
      <dgm:spPr/>
    </dgm:pt>
    <dgm:pt modelId="{80E6A08B-0F1D-44A6-BBE2-1358264F65F4}" type="pres">
      <dgm:prSet presAssocID="{5FBD10AA-5839-4892-B483-E71420DB43A1}" presName="textNode" presStyleLbl="node1" presStyleIdx="1" presStyleCnt="3">
        <dgm:presLayoutVars>
          <dgm:bulletEnabled val="1"/>
        </dgm:presLayoutVars>
      </dgm:prSet>
      <dgm:spPr/>
    </dgm:pt>
    <dgm:pt modelId="{F9774F97-E4D1-4D1C-AC1F-3387937B03EF}" type="pres">
      <dgm:prSet presAssocID="{5FEBE309-B82C-445E-A78C-C40B2052647C}" presName="sibTrans" presStyleCnt="0"/>
      <dgm:spPr/>
    </dgm:pt>
    <dgm:pt modelId="{01BF8010-45A8-48BB-8C11-2F5E6D758D85}" type="pres">
      <dgm:prSet presAssocID="{108966E4-459F-4ABA-967C-229ECF4E35F1}" presName="textNode" presStyleLbl="node1" presStyleIdx="2" presStyleCnt="3" custLinFactX="3599" custLinFactNeighborX="100000" custLinFactNeighborY="7030">
        <dgm:presLayoutVars>
          <dgm:bulletEnabled val="1"/>
        </dgm:presLayoutVars>
      </dgm:prSet>
      <dgm:spPr/>
    </dgm:pt>
  </dgm:ptLst>
  <dgm:cxnLst>
    <dgm:cxn modelId="{C5B8730D-DEC3-4873-B2B8-CDE7C4E77F43}" srcId="{2D1E5C68-95E7-4C13-8073-7D731482D3EA}" destId="{921959EB-86A3-4A3A-AFD4-136213C3D281}" srcOrd="0" destOrd="0" parTransId="{266743F3-6E0C-4F1E-8EF6-89E8F78A921C}" sibTransId="{94A5BC49-0E3A-4E48-87A1-E628BAA6A479}"/>
    <dgm:cxn modelId="{944AF542-77FE-4CC9-BCD0-9E8E709E659B}" srcId="{2D1E5C68-95E7-4C13-8073-7D731482D3EA}" destId="{5FBD10AA-5839-4892-B483-E71420DB43A1}" srcOrd="1" destOrd="0" parTransId="{F7590623-AB25-4B9A-A831-301EB22EEB5C}" sibTransId="{5FEBE309-B82C-445E-A78C-C40B2052647C}"/>
    <dgm:cxn modelId="{9C63CF6D-F17A-4822-B63B-07BB3375E917}" type="presOf" srcId="{2D1E5C68-95E7-4C13-8073-7D731482D3EA}" destId="{A137FC68-D815-4845-B3A8-0D1CD95437CA}" srcOrd="0" destOrd="0" presId="urn:microsoft.com/office/officeart/2005/8/layout/hProcess9"/>
    <dgm:cxn modelId="{B0969AA2-B92B-4870-8636-DE4C65B6C2C1}" type="presOf" srcId="{108966E4-459F-4ABA-967C-229ECF4E35F1}" destId="{01BF8010-45A8-48BB-8C11-2F5E6D758D85}" srcOrd="0" destOrd="0" presId="urn:microsoft.com/office/officeart/2005/8/layout/hProcess9"/>
    <dgm:cxn modelId="{DE832FB8-C039-44A7-80FE-0E5B2A4E6B08}" type="presOf" srcId="{921959EB-86A3-4A3A-AFD4-136213C3D281}" destId="{BAB874B2-5007-4FDC-BBDA-66428054447C}" srcOrd="0" destOrd="0" presId="urn:microsoft.com/office/officeart/2005/8/layout/hProcess9"/>
    <dgm:cxn modelId="{AED5E2CC-2C42-4894-8853-BDF64F6EBCD8}" srcId="{2D1E5C68-95E7-4C13-8073-7D731482D3EA}" destId="{108966E4-459F-4ABA-967C-229ECF4E35F1}" srcOrd="2" destOrd="0" parTransId="{656E90D0-4B33-4E77-916B-C303A9207B20}" sibTransId="{6DF301E5-5BBF-49FC-8392-DA40F61076CC}"/>
    <dgm:cxn modelId="{634A03DA-E622-421C-AEB9-553C1E60E3B6}" type="presOf" srcId="{5FBD10AA-5839-4892-B483-E71420DB43A1}" destId="{80E6A08B-0F1D-44A6-BBE2-1358264F65F4}" srcOrd="0" destOrd="0" presId="urn:microsoft.com/office/officeart/2005/8/layout/hProcess9"/>
    <dgm:cxn modelId="{E82013E7-2446-4CB7-9155-F863A02CD0CB}" type="presParOf" srcId="{A137FC68-D815-4845-B3A8-0D1CD95437CA}" destId="{A5D08B34-4649-4542-BAA7-F69F07A7C91A}" srcOrd="0" destOrd="0" presId="urn:microsoft.com/office/officeart/2005/8/layout/hProcess9"/>
    <dgm:cxn modelId="{9F739074-ECFA-49A2-B217-353B5BF7C4B4}" type="presParOf" srcId="{A137FC68-D815-4845-B3A8-0D1CD95437CA}" destId="{A76B2BD4-E770-4132-A75E-0906EFF086E7}" srcOrd="1" destOrd="0" presId="urn:microsoft.com/office/officeart/2005/8/layout/hProcess9"/>
    <dgm:cxn modelId="{042960D7-C2CE-428B-BAB7-CD35040BC626}" type="presParOf" srcId="{A76B2BD4-E770-4132-A75E-0906EFF086E7}" destId="{BAB874B2-5007-4FDC-BBDA-66428054447C}" srcOrd="0" destOrd="0" presId="urn:microsoft.com/office/officeart/2005/8/layout/hProcess9"/>
    <dgm:cxn modelId="{3E223BF2-C474-4ABD-8750-892E9E31D290}" type="presParOf" srcId="{A76B2BD4-E770-4132-A75E-0906EFF086E7}" destId="{94CF2E4B-EBFA-400D-8F58-5B9B69D67A73}" srcOrd="1" destOrd="0" presId="urn:microsoft.com/office/officeart/2005/8/layout/hProcess9"/>
    <dgm:cxn modelId="{40CF48E7-3B43-4778-A6BE-70B14C0E3AE5}" type="presParOf" srcId="{A76B2BD4-E770-4132-A75E-0906EFF086E7}" destId="{80E6A08B-0F1D-44A6-BBE2-1358264F65F4}" srcOrd="2" destOrd="0" presId="urn:microsoft.com/office/officeart/2005/8/layout/hProcess9"/>
    <dgm:cxn modelId="{96FB5EFF-CD6C-4306-9726-5CDB45B91EDD}" type="presParOf" srcId="{A76B2BD4-E770-4132-A75E-0906EFF086E7}" destId="{F9774F97-E4D1-4D1C-AC1F-3387937B03EF}" srcOrd="3" destOrd="0" presId="urn:microsoft.com/office/officeart/2005/8/layout/hProcess9"/>
    <dgm:cxn modelId="{1DCC6DAB-29D5-4039-A5B1-B9F5ECE9C2CB}" type="presParOf" srcId="{A76B2BD4-E770-4132-A75E-0906EFF086E7}" destId="{01BF8010-45A8-48BB-8C11-2F5E6D758D85}" srcOrd="4" destOrd="0" presId="urn:microsoft.com/office/officeart/2005/8/layout/hProcess9"/>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47C8F0-D298-4953-8BE6-C26D8F6D73F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256C604-3F02-4698-A054-BF3DF1446B64}">
      <dgm:prSet phldrT="[Text]"/>
      <dgm:spPr/>
      <dgm:t>
        <a:bodyPr/>
        <a:lstStyle/>
        <a:p>
          <a:r>
            <a:rPr lang="en-US" dirty="0"/>
            <a:t>LOS Opportunity</a:t>
          </a:r>
        </a:p>
      </dgm:t>
    </dgm:pt>
    <dgm:pt modelId="{7D02FD2D-B3C9-447C-BAF6-836BE9EAC9C6}" type="parTrans" cxnId="{215D5C4E-B25E-42FC-B391-5D01A1AA0EFE}">
      <dgm:prSet/>
      <dgm:spPr/>
      <dgm:t>
        <a:bodyPr/>
        <a:lstStyle/>
        <a:p>
          <a:endParaRPr lang="en-US"/>
        </a:p>
      </dgm:t>
    </dgm:pt>
    <dgm:pt modelId="{03E9343E-39EE-44FC-986F-612CD48C6010}" type="sibTrans" cxnId="{215D5C4E-B25E-42FC-B391-5D01A1AA0EFE}">
      <dgm:prSet/>
      <dgm:spPr/>
      <dgm:t>
        <a:bodyPr/>
        <a:lstStyle/>
        <a:p>
          <a:endParaRPr lang="en-US"/>
        </a:p>
      </dgm:t>
    </dgm:pt>
    <dgm:pt modelId="{2221721B-192E-4090-9D80-6E787A0A7E7E}">
      <dgm:prSet phldrT="[Text]"/>
      <dgm:spPr/>
      <dgm:t>
        <a:bodyPr/>
        <a:lstStyle/>
        <a:p>
          <a:r>
            <a:rPr lang="en-US" dirty="0"/>
            <a:t>Discharge Efficiency</a:t>
          </a:r>
        </a:p>
      </dgm:t>
    </dgm:pt>
    <dgm:pt modelId="{9EBE059E-DF1B-4BCD-8D1C-C9A3C997AE10}" type="parTrans" cxnId="{4A95A6F1-3D31-49F3-B15F-ACBCF5A1BADD}">
      <dgm:prSet/>
      <dgm:spPr/>
      <dgm:t>
        <a:bodyPr/>
        <a:lstStyle/>
        <a:p>
          <a:endParaRPr lang="en-US"/>
        </a:p>
      </dgm:t>
    </dgm:pt>
    <dgm:pt modelId="{A5F3EFFD-703C-4464-AC86-B052A67AC8B9}" type="sibTrans" cxnId="{4A95A6F1-3D31-49F3-B15F-ACBCF5A1BADD}">
      <dgm:prSet/>
      <dgm:spPr/>
      <dgm:t>
        <a:bodyPr/>
        <a:lstStyle/>
        <a:p>
          <a:endParaRPr lang="en-US"/>
        </a:p>
      </dgm:t>
    </dgm:pt>
    <dgm:pt modelId="{A547E4F7-06E2-4A69-A1AD-EC257BE5BFDE}">
      <dgm:prSet phldrT="[Text]"/>
      <dgm:spPr/>
      <dgm:t>
        <a:bodyPr/>
        <a:lstStyle/>
        <a:p>
          <a:r>
            <a:rPr lang="en-US" dirty="0"/>
            <a:t>ED Boarder Time</a:t>
          </a:r>
        </a:p>
      </dgm:t>
    </dgm:pt>
    <dgm:pt modelId="{EF39C874-5303-4987-8CA2-BE95F0BF90F3}" type="parTrans" cxnId="{542FCE1E-DF62-47EF-AD22-D499EC577EF4}">
      <dgm:prSet/>
      <dgm:spPr/>
      <dgm:t>
        <a:bodyPr/>
        <a:lstStyle/>
        <a:p>
          <a:endParaRPr lang="en-US"/>
        </a:p>
      </dgm:t>
    </dgm:pt>
    <dgm:pt modelId="{8818B2DE-1577-4CA8-8473-AC7B08876FCE}" type="sibTrans" cxnId="{542FCE1E-DF62-47EF-AD22-D499EC577EF4}">
      <dgm:prSet/>
      <dgm:spPr/>
      <dgm:t>
        <a:bodyPr/>
        <a:lstStyle/>
        <a:p>
          <a:endParaRPr lang="en-US"/>
        </a:p>
      </dgm:t>
    </dgm:pt>
    <dgm:pt modelId="{EFAAC399-B2E4-488B-B59E-54EE12F3676A}">
      <dgm:prSet phldrT="[Text]"/>
      <dgm:spPr/>
      <dgm:t>
        <a:bodyPr/>
        <a:lstStyle/>
        <a:p>
          <a:r>
            <a:rPr lang="en-US" dirty="0"/>
            <a:t>Scheduling Efficiency</a:t>
          </a:r>
        </a:p>
      </dgm:t>
    </dgm:pt>
    <dgm:pt modelId="{14195870-2143-4191-AEDE-E3DF2526F167}" type="parTrans" cxnId="{40452354-F5E9-4D3F-AFB4-E556913237AD}">
      <dgm:prSet/>
      <dgm:spPr/>
      <dgm:t>
        <a:bodyPr/>
        <a:lstStyle/>
        <a:p>
          <a:endParaRPr lang="en-US"/>
        </a:p>
      </dgm:t>
    </dgm:pt>
    <dgm:pt modelId="{2BF039FE-B371-4E0D-9AF7-D67BA084FCEE}" type="sibTrans" cxnId="{40452354-F5E9-4D3F-AFB4-E556913237AD}">
      <dgm:prSet/>
      <dgm:spPr/>
      <dgm:t>
        <a:bodyPr/>
        <a:lstStyle/>
        <a:p>
          <a:endParaRPr lang="en-US"/>
        </a:p>
      </dgm:t>
    </dgm:pt>
    <dgm:pt modelId="{345DB786-E083-4AE9-B523-6418A824CF2C}">
      <dgm:prSet phldrT="[Text]"/>
      <dgm:spPr/>
      <dgm:t>
        <a:bodyPr/>
        <a:lstStyle/>
        <a:p>
          <a:r>
            <a:rPr lang="en-US" dirty="0"/>
            <a:t>OR Block Utilization</a:t>
          </a:r>
        </a:p>
      </dgm:t>
    </dgm:pt>
    <dgm:pt modelId="{1921575D-8043-4BE6-8924-55F332366149}" type="parTrans" cxnId="{8EBE70FA-1CBE-4BDD-95DE-4F6CD4E506A2}">
      <dgm:prSet/>
      <dgm:spPr/>
      <dgm:t>
        <a:bodyPr/>
        <a:lstStyle/>
        <a:p>
          <a:endParaRPr lang="en-US"/>
        </a:p>
      </dgm:t>
    </dgm:pt>
    <dgm:pt modelId="{ECD6BFDD-E910-4977-9795-9808883A7A40}" type="sibTrans" cxnId="{8EBE70FA-1CBE-4BDD-95DE-4F6CD4E506A2}">
      <dgm:prSet/>
      <dgm:spPr/>
      <dgm:t>
        <a:bodyPr/>
        <a:lstStyle/>
        <a:p>
          <a:endParaRPr lang="en-US"/>
        </a:p>
      </dgm:t>
    </dgm:pt>
    <dgm:pt modelId="{BB15FB1C-514D-4038-90EF-B95176199C0D}">
      <dgm:prSet phldrT="[Text]"/>
      <dgm:spPr/>
      <dgm:t>
        <a:bodyPr/>
        <a:lstStyle/>
        <a:p>
          <a:r>
            <a:rPr lang="en-US" dirty="0"/>
            <a:t>Denials</a:t>
          </a:r>
        </a:p>
      </dgm:t>
    </dgm:pt>
    <dgm:pt modelId="{B10593C6-1299-4305-A327-5DFB21A5110D}" type="parTrans" cxnId="{DABFABE6-4E6B-4478-93FF-878A4C1BFE90}">
      <dgm:prSet/>
      <dgm:spPr/>
      <dgm:t>
        <a:bodyPr/>
        <a:lstStyle/>
        <a:p>
          <a:endParaRPr lang="en-US"/>
        </a:p>
      </dgm:t>
    </dgm:pt>
    <dgm:pt modelId="{5B24D64C-F1E3-4539-B4BA-04564DD354EC}" type="sibTrans" cxnId="{DABFABE6-4E6B-4478-93FF-878A4C1BFE90}">
      <dgm:prSet/>
      <dgm:spPr/>
      <dgm:t>
        <a:bodyPr/>
        <a:lstStyle/>
        <a:p>
          <a:endParaRPr lang="en-US"/>
        </a:p>
      </dgm:t>
    </dgm:pt>
    <dgm:pt modelId="{0BB84429-967B-4231-BEF3-BAFBA7E9F22A}">
      <dgm:prSet phldrT="[Text]"/>
      <dgm:spPr/>
      <dgm:t>
        <a:bodyPr/>
        <a:lstStyle/>
        <a:p>
          <a:r>
            <a:rPr lang="en-US" dirty="0"/>
            <a:t>CMI</a:t>
          </a:r>
        </a:p>
      </dgm:t>
    </dgm:pt>
    <dgm:pt modelId="{3077B36D-88B0-483F-8919-4B6D28D0B871}" type="parTrans" cxnId="{4A363375-F4B6-46DF-B298-E97A7F70D75C}">
      <dgm:prSet/>
      <dgm:spPr/>
      <dgm:t>
        <a:bodyPr/>
        <a:lstStyle/>
        <a:p>
          <a:endParaRPr lang="en-US"/>
        </a:p>
      </dgm:t>
    </dgm:pt>
    <dgm:pt modelId="{5FCBDE97-D0A0-490C-B7DE-C0B390191417}" type="sibTrans" cxnId="{4A363375-F4B6-46DF-B298-E97A7F70D75C}">
      <dgm:prSet/>
      <dgm:spPr/>
      <dgm:t>
        <a:bodyPr/>
        <a:lstStyle/>
        <a:p>
          <a:endParaRPr lang="en-US"/>
        </a:p>
      </dgm:t>
    </dgm:pt>
    <dgm:pt modelId="{41D38B47-E3BA-4F46-BE95-BED59D691F24}">
      <dgm:prSet phldrT="[Text]"/>
      <dgm:spPr/>
      <dgm:t>
        <a:bodyPr/>
        <a:lstStyle/>
        <a:p>
          <a:r>
            <a:rPr lang="en-US" dirty="0"/>
            <a:t>Market share for specialties</a:t>
          </a:r>
        </a:p>
      </dgm:t>
    </dgm:pt>
    <dgm:pt modelId="{78CC95CB-EFC8-4A96-B483-35F97CABD845}" type="parTrans" cxnId="{7502B70D-0CDB-4E18-97FF-2DF95BAB9C4C}">
      <dgm:prSet/>
      <dgm:spPr/>
      <dgm:t>
        <a:bodyPr/>
        <a:lstStyle/>
        <a:p>
          <a:endParaRPr lang="en-US"/>
        </a:p>
      </dgm:t>
    </dgm:pt>
    <dgm:pt modelId="{4F3B4CFF-BCAA-4849-B3D0-7A0370B10A68}" type="sibTrans" cxnId="{7502B70D-0CDB-4E18-97FF-2DF95BAB9C4C}">
      <dgm:prSet/>
      <dgm:spPr/>
      <dgm:t>
        <a:bodyPr/>
        <a:lstStyle/>
        <a:p>
          <a:endParaRPr lang="en-US"/>
        </a:p>
      </dgm:t>
    </dgm:pt>
    <dgm:pt modelId="{80E27A1D-3D50-478D-A185-B34C1DC7EC22}">
      <dgm:prSet phldrT="[Text]"/>
      <dgm:spPr/>
      <dgm:t>
        <a:bodyPr/>
        <a:lstStyle/>
        <a:p>
          <a:r>
            <a:rPr lang="en-US" dirty="0"/>
            <a:t>Avoidable ED visits</a:t>
          </a:r>
        </a:p>
      </dgm:t>
    </dgm:pt>
    <dgm:pt modelId="{803D7EE5-8719-4E34-8BF1-602BDD8E9F67}" type="parTrans" cxnId="{DD5465D7-A223-40F9-8177-56D484ED4385}">
      <dgm:prSet/>
      <dgm:spPr/>
      <dgm:t>
        <a:bodyPr/>
        <a:lstStyle/>
        <a:p>
          <a:endParaRPr lang="en-US"/>
        </a:p>
      </dgm:t>
    </dgm:pt>
    <dgm:pt modelId="{F00E8BB0-9997-4A79-AA20-7A49E0D75566}" type="sibTrans" cxnId="{DD5465D7-A223-40F9-8177-56D484ED4385}">
      <dgm:prSet/>
      <dgm:spPr/>
      <dgm:t>
        <a:bodyPr/>
        <a:lstStyle/>
        <a:p>
          <a:endParaRPr lang="en-US"/>
        </a:p>
      </dgm:t>
    </dgm:pt>
    <dgm:pt modelId="{FC4D76E3-B9C8-40E6-8292-0C94351BE72B}">
      <dgm:prSet phldrT="[Text]"/>
      <dgm:spPr/>
      <dgm:t>
        <a:bodyPr/>
        <a:lstStyle/>
        <a:p>
          <a:r>
            <a:rPr lang="en-US" dirty="0"/>
            <a:t>Supply cost</a:t>
          </a:r>
        </a:p>
      </dgm:t>
    </dgm:pt>
    <dgm:pt modelId="{8BFC1943-AF59-4B2B-8AB7-6B5111943877}" type="parTrans" cxnId="{2494FC3B-145E-4FF7-B172-2EC301C36703}">
      <dgm:prSet/>
      <dgm:spPr/>
      <dgm:t>
        <a:bodyPr/>
        <a:lstStyle/>
        <a:p>
          <a:endParaRPr lang="en-US"/>
        </a:p>
      </dgm:t>
    </dgm:pt>
    <dgm:pt modelId="{FD3D973F-98E4-4D99-B060-DC9736709818}" type="sibTrans" cxnId="{2494FC3B-145E-4FF7-B172-2EC301C36703}">
      <dgm:prSet/>
      <dgm:spPr/>
      <dgm:t>
        <a:bodyPr/>
        <a:lstStyle/>
        <a:p>
          <a:endParaRPr lang="en-US"/>
        </a:p>
      </dgm:t>
    </dgm:pt>
    <dgm:pt modelId="{B2469925-ECFB-4D8F-81C8-D582DA58E0E3}">
      <dgm:prSet phldrT="[Text]"/>
      <dgm:spPr/>
      <dgm:t>
        <a:bodyPr/>
        <a:lstStyle/>
        <a:p>
          <a:r>
            <a:rPr lang="en-US" dirty="0"/>
            <a:t>Write-offs</a:t>
          </a:r>
        </a:p>
      </dgm:t>
    </dgm:pt>
    <dgm:pt modelId="{78BFBEAB-D1F9-4657-8F32-48C33ACC6EA5}" type="parTrans" cxnId="{2CBED91B-041C-4C06-949B-94737E950BC5}">
      <dgm:prSet/>
      <dgm:spPr/>
      <dgm:t>
        <a:bodyPr/>
        <a:lstStyle/>
        <a:p>
          <a:endParaRPr lang="en-US"/>
        </a:p>
      </dgm:t>
    </dgm:pt>
    <dgm:pt modelId="{7CAB8BB9-390E-4D30-9220-D5BD4F5B0346}" type="sibTrans" cxnId="{2CBED91B-041C-4C06-949B-94737E950BC5}">
      <dgm:prSet/>
      <dgm:spPr/>
      <dgm:t>
        <a:bodyPr/>
        <a:lstStyle/>
        <a:p>
          <a:endParaRPr lang="en-US"/>
        </a:p>
      </dgm:t>
    </dgm:pt>
    <dgm:pt modelId="{56284F9A-989D-4AC7-8284-4B842C190D78}">
      <dgm:prSet phldrT="[Text]"/>
      <dgm:spPr/>
      <dgm:t>
        <a:bodyPr/>
        <a:lstStyle/>
        <a:p>
          <a:r>
            <a:rPr lang="en-US" dirty="0"/>
            <a:t>Clinical variation</a:t>
          </a:r>
        </a:p>
      </dgm:t>
    </dgm:pt>
    <dgm:pt modelId="{1ED043F0-0CF3-40ED-897F-3A5F671D1213}" type="parTrans" cxnId="{D6B77835-0950-4DA4-B98C-C5B87DFBA050}">
      <dgm:prSet/>
      <dgm:spPr/>
      <dgm:t>
        <a:bodyPr/>
        <a:lstStyle/>
        <a:p>
          <a:endParaRPr lang="en-US"/>
        </a:p>
      </dgm:t>
    </dgm:pt>
    <dgm:pt modelId="{D9D36508-DF51-4E06-A307-6A1E510D0DD2}" type="sibTrans" cxnId="{D6B77835-0950-4DA4-B98C-C5B87DFBA050}">
      <dgm:prSet/>
      <dgm:spPr/>
      <dgm:t>
        <a:bodyPr/>
        <a:lstStyle/>
        <a:p>
          <a:endParaRPr lang="en-US"/>
        </a:p>
      </dgm:t>
    </dgm:pt>
    <dgm:pt modelId="{20E0ABD0-7DF2-44F2-ACEE-7988545787D9}">
      <dgm:prSet phldrT="[Text]"/>
      <dgm:spPr/>
      <dgm:t>
        <a:bodyPr/>
        <a:lstStyle/>
        <a:p>
          <a:r>
            <a:rPr lang="en-US" dirty="0"/>
            <a:t>Supply waste</a:t>
          </a:r>
        </a:p>
      </dgm:t>
    </dgm:pt>
    <dgm:pt modelId="{6242FFBA-B32D-4EDF-A293-891E97AFD297}" type="parTrans" cxnId="{9EF396BE-1CC1-4074-BFE2-579B1A5AF5AF}">
      <dgm:prSet/>
      <dgm:spPr/>
      <dgm:t>
        <a:bodyPr/>
        <a:lstStyle/>
        <a:p>
          <a:endParaRPr lang="en-US"/>
        </a:p>
      </dgm:t>
    </dgm:pt>
    <dgm:pt modelId="{3DDBD760-0C35-42E5-A451-8758929B9907}" type="sibTrans" cxnId="{9EF396BE-1CC1-4074-BFE2-579B1A5AF5AF}">
      <dgm:prSet/>
      <dgm:spPr/>
      <dgm:t>
        <a:bodyPr/>
        <a:lstStyle/>
        <a:p>
          <a:endParaRPr lang="en-US"/>
        </a:p>
      </dgm:t>
    </dgm:pt>
    <dgm:pt modelId="{3AC5644E-CCF1-4968-9614-9987A18DC952}">
      <dgm:prSet phldrT="[Text]"/>
      <dgm:spPr/>
      <dgm:t>
        <a:bodyPr/>
        <a:lstStyle/>
        <a:p>
          <a:r>
            <a:rPr lang="en-US" dirty="0"/>
            <a:t>Blood utilization</a:t>
          </a:r>
        </a:p>
      </dgm:t>
    </dgm:pt>
    <dgm:pt modelId="{FC3FBEFD-7E0C-4469-9BF6-D903B5ECE1D3}" type="parTrans" cxnId="{76D61DA4-4A8C-4594-AF78-05E454F98BE9}">
      <dgm:prSet/>
      <dgm:spPr/>
      <dgm:t>
        <a:bodyPr/>
        <a:lstStyle/>
        <a:p>
          <a:endParaRPr lang="en-US"/>
        </a:p>
      </dgm:t>
    </dgm:pt>
    <dgm:pt modelId="{2D5E7580-BBD8-401F-A858-7538C8A6DDD7}" type="sibTrans" cxnId="{76D61DA4-4A8C-4594-AF78-05E454F98BE9}">
      <dgm:prSet/>
      <dgm:spPr/>
      <dgm:t>
        <a:bodyPr/>
        <a:lstStyle/>
        <a:p>
          <a:endParaRPr lang="en-US"/>
        </a:p>
      </dgm:t>
    </dgm:pt>
    <dgm:pt modelId="{51E84C4A-8A66-45E7-93CD-2DA39096D68A}">
      <dgm:prSet phldrT="[Text]"/>
      <dgm:spPr/>
      <dgm:t>
        <a:bodyPr/>
        <a:lstStyle/>
        <a:p>
          <a:r>
            <a:rPr lang="en-US" dirty="0"/>
            <a:t>ACO Metrics</a:t>
          </a:r>
        </a:p>
      </dgm:t>
    </dgm:pt>
    <dgm:pt modelId="{F1F7E15C-CAC4-4106-A3A9-73CA5BE83A94}" type="parTrans" cxnId="{DA435DD5-7CB7-4AEC-9982-FF38D8F317B2}">
      <dgm:prSet/>
      <dgm:spPr/>
      <dgm:t>
        <a:bodyPr/>
        <a:lstStyle/>
        <a:p>
          <a:endParaRPr lang="en-US"/>
        </a:p>
      </dgm:t>
    </dgm:pt>
    <dgm:pt modelId="{FBFF3D02-6DB1-49AE-BC0E-5291A337104D}" type="sibTrans" cxnId="{DA435DD5-7CB7-4AEC-9982-FF38D8F317B2}">
      <dgm:prSet/>
      <dgm:spPr/>
      <dgm:t>
        <a:bodyPr/>
        <a:lstStyle/>
        <a:p>
          <a:endParaRPr lang="en-US"/>
        </a:p>
      </dgm:t>
    </dgm:pt>
    <dgm:pt modelId="{23AA40AC-4482-4AEB-8584-D6918FE7E3C1}">
      <dgm:prSet phldrT="[Text]"/>
      <dgm:spPr/>
      <dgm:t>
        <a:bodyPr/>
        <a:lstStyle/>
        <a:p>
          <a:r>
            <a:rPr lang="en-US" dirty="0"/>
            <a:t>Medicare Wellness</a:t>
          </a:r>
        </a:p>
      </dgm:t>
    </dgm:pt>
    <dgm:pt modelId="{1A816D10-D3D8-4F35-A050-E0AC27762F92}" type="parTrans" cxnId="{76FE0A55-6EE2-4928-A5D0-30272A336F53}">
      <dgm:prSet/>
      <dgm:spPr/>
      <dgm:t>
        <a:bodyPr/>
        <a:lstStyle/>
        <a:p>
          <a:endParaRPr lang="en-US"/>
        </a:p>
      </dgm:t>
    </dgm:pt>
    <dgm:pt modelId="{C32FB735-DBB5-4FDE-A3C4-9B27AB86F4A9}" type="sibTrans" cxnId="{76FE0A55-6EE2-4928-A5D0-30272A336F53}">
      <dgm:prSet/>
      <dgm:spPr/>
      <dgm:t>
        <a:bodyPr/>
        <a:lstStyle/>
        <a:p>
          <a:endParaRPr lang="en-US"/>
        </a:p>
      </dgm:t>
    </dgm:pt>
    <dgm:pt modelId="{14F6F746-382B-4E67-86BF-A65578CEFD13}">
      <dgm:prSet phldrT="[Text]"/>
      <dgm:spPr/>
      <dgm:t>
        <a:bodyPr/>
        <a:lstStyle/>
        <a:p>
          <a:r>
            <a:rPr lang="en-US" dirty="0"/>
            <a:t>Readmissions</a:t>
          </a:r>
        </a:p>
      </dgm:t>
    </dgm:pt>
    <dgm:pt modelId="{3605D753-7EA8-4F8A-9BA3-C2FC2A9BD954}" type="parTrans" cxnId="{85A3F96C-E694-44AF-A2EA-8C5C8FA8AF68}">
      <dgm:prSet/>
      <dgm:spPr/>
      <dgm:t>
        <a:bodyPr/>
        <a:lstStyle/>
        <a:p>
          <a:endParaRPr lang="en-US"/>
        </a:p>
      </dgm:t>
    </dgm:pt>
    <dgm:pt modelId="{3784FD98-9CB7-408A-9B59-0E911390E648}" type="sibTrans" cxnId="{85A3F96C-E694-44AF-A2EA-8C5C8FA8AF68}">
      <dgm:prSet/>
      <dgm:spPr/>
      <dgm:t>
        <a:bodyPr/>
        <a:lstStyle/>
        <a:p>
          <a:endParaRPr lang="en-US"/>
        </a:p>
      </dgm:t>
    </dgm:pt>
    <dgm:pt modelId="{8B675237-2A2C-43FC-8971-2D4D10E12CEA}">
      <dgm:prSet phldrT="[Text]"/>
      <dgm:spPr/>
      <dgm:t>
        <a:bodyPr/>
        <a:lstStyle/>
        <a:p>
          <a:r>
            <a:rPr lang="en-US" dirty="0"/>
            <a:t>Observation Analytics</a:t>
          </a:r>
        </a:p>
      </dgm:t>
    </dgm:pt>
    <dgm:pt modelId="{07423CBD-6291-4BAA-97A0-279B3C058E96}" type="parTrans" cxnId="{3522B880-5ECF-4265-8456-17368C8467D2}">
      <dgm:prSet/>
      <dgm:spPr/>
      <dgm:t>
        <a:bodyPr/>
        <a:lstStyle/>
        <a:p>
          <a:endParaRPr lang="en-US"/>
        </a:p>
      </dgm:t>
    </dgm:pt>
    <dgm:pt modelId="{4B75E1B6-0B65-4396-BA3C-4220D462ACB9}" type="sibTrans" cxnId="{3522B880-5ECF-4265-8456-17368C8467D2}">
      <dgm:prSet/>
      <dgm:spPr/>
      <dgm:t>
        <a:bodyPr/>
        <a:lstStyle/>
        <a:p>
          <a:endParaRPr lang="en-US"/>
        </a:p>
      </dgm:t>
    </dgm:pt>
    <dgm:pt modelId="{5C9E5C6B-17E3-4A6D-B3FD-A0F743700629}">
      <dgm:prSet phldrT="[Text]"/>
      <dgm:spPr/>
      <dgm:t>
        <a:bodyPr/>
        <a:lstStyle/>
        <a:p>
          <a:r>
            <a:rPr lang="en-US" dirty="0"/>
            <a:t>Payment Variation</a:t>
          </a:r>
        </a:p>
      </dgm:t>
    </dgm:pt>
    <dgm:pt modelId="{780EA5D5-ED31-4019-AC01-6EAFFC9A8436}" type="parTrans" cxnId="{EF09E38F-E493-4A74-A583-53279613B5D9}">
      <dgm:prSet/>
      <dgm:spPr/>
      <dgm:t>
        <a:bodyPr/>
        <a:lstStyle/>
        <a:p>
          <a:endParaRPr lang="en-US"/>
        </a:p>
      </dgm:t>
    </dgm:pt>
    <dgm:pt modelId="{235E611E-EEDE-4DA6-83D1-5A1136BC96DA}" type="sibTrans" cxnId="{EF09E38F-E493-4A74-A583-53279613B5D9}">
      <dgm:prSet/>
      <dgm:spPr/>
      <dgm:t>
        <a:bodyPr/>
        <a:lstStyle/>
        <a:p>
          <a:endParaRPr lang="en-US"/>
        </a:p>
      </dgm:t>
    </dgm:pt>
    <dgm:pt modelId="{A742DEF5-9CF5-49CE-88CC-00D4624281E7}">
      <dgm:prSet phldrT="[Text]"/>
      <dgm:spPr/>
      <dgm:t>
        <a:bodyPr/>
        <a:lstStyle/>
        <a:p>
          <a:r>
            <a:rPr lang="en-US" dirty="0"/>
            <a:t>Cash Collections</a:t>
          </a:r>
        </a:p>
      </dgm:t>
    </dgm:pt>
    <dgm:pt modelId="{3B73AE0C-FBE0-43A4-85BD-1197CBC0D45A}" type="parTrans" cxnId="{2E946F7F-F604-44A9-A35B-BBDBF2AEF8EA}">
      <dgm:prSet/>
      <dgm:spPr/>
      <dgm:t>
        <a:bodyPr/>
        <a:lstStyle/>
        <a:p>
          <a:endParaRPr lang="en-US"/>
        </a:p>
      </dgm:t>
    </dgm:pt>
    <dgm:pt modelId="{615D490F-B4A8-4197-AEED-9A2AD0506801}" type="sibTrans" cxnId="{2E946F7F-F604-44A9-A35B-BBDBF2AEF8EA}">
      <dgm:prSet/>
      <dgm:spPr/>
      <dgm:t>
        <a:bodyPr/>
        <a:lstStyle/>
        <a:p>
          <a:endParaRPr lang="en-US"/>
        </a:p>
      </dgm:t>
    </dgm:pt>
    <dgm:pt modelId="{8CBDE76A-BDB2-4E71-90A2-CA9EBE9829EE}">
      <dgm:prSet phldrT="[Text]"/>
      <dgm:spPr/>
      <dgm:t>
        <a:bodyPr/>
        <a:lstStyle/>
        <a:p>
          <a:r>
            <a:rPr lang="en-US" dirty="0"/>
            <a:t>Authorizations</a:t>
          </a:r>
        </a:p>
      </dgm:t>
    </dgm:pt>
    <dgm:pt modelId="{D5BF5E84-38F3-440A-84B4-725C3AC8D5ED}" type="parTrans" cxnId="{7361EE67-93D6-4154-8CEE-F5EDE0B9EFAD}">
      <dgm:prSet/>
      <dgm:spPr/>
      <dgm:t>
        <a:bodyPr/>
        <a:lstStyle/>
        <a:p>
          <a:endParaRPr lang="en-US"/>
        </a:p>
      </dgm:t>
    </dgm:pt>
    <dgm:pt modelId="{47CBF371-BF27-431E-BD47-808E16F63554}" type="sibTrans" cxnId="{7361EE67-93D6-4154-8CEE-F5EDE0B9EFAD}">
      <dgm:prSet/>
      <dgm:spPr/>
      <dgm:t>
        <a:bodyPr/>
        <a:lstStyle/>
        <a:p>
          <a:endParaRPr lang="en-US"/>
        </a:p>
      </dgm:t>
    </dgm:pt>
    <dgm:pt modelId="{BE47F633-724A-4EFA-903B-83A3CFD38120}">
      <dgm:prSet phldrT="[Text]"/>
      <dgm:spPr/>
      <dgm:t>
        <a:bodyPr/>
        <a:lstStyle/>
        <a:p>
          <a:r>
            <a:rPr lang="en-US" dirty="0"/>
            <a:t>LWBS rates</a:t>
          </a:r>
        </a:p>
      </dgm:t>
    </dgm:pt>
    <dgm:pt modelId="{7418285D-066C-403F-9D11-016E591DAC10}" type="parTrans" cxnId="{C1BBA69A-162F-4F30-94F6-4DE7AF6E1517}">
      <dgm:prSet/>
      <dgm:spPr/>
      <dgm:t>
        <a:bodyPr/>
        <a:lstStyle/>
        <a:p>
          <a:endParaRPr lang="en-US"/>
        </a:p>
      </dgm:t>
    </dgm:pt>
    <dgm:pt modelId="{38D80232-F9C2-447C-AAD9-83F339A637F5}" type="sibTrans" cxnId="{C1BBA69A-162F-4F30-94F6-4DE7AF6E1517}">
      <dgm:prSet/>
      <dgm:spPr/>
      <dgm:t>
        <a:bodyPr/>
        <a:lstStyle/>
        <a:p>
          <a:endParaRPr lang="en-US"/>
        </a:p>
      </dgm:t>
    </dgm:pt>
    <dgm:pt modelId="{8470E2FB-6C93-441F-BBF9-D1E66BDBAE82}">
      <dgm:prSet phldrT="[Text]"/>
      <dgm:spPr/>
      <dgm:t>
        <a:bodyPr/>
        <a:lstStyle/>
        <a:p>
          <a:r>
            <a:rPr lang="en-US" dirty="0"/>
            <a:t>Preference card analysis</a:t>
          </a:r>
        </a:p>
      </dgm:t>
    </dgm:pt>
    <dgm:pt modelId="{2451BC8F-1466-491B-BD76-0B1C64EA90BB}" type="parTrans" cxnId="{0118B324-E431-4633-8E9F-34133CB8E419}">
      <dgm:prSet/>
      <dgm:spPr/>
      <dgm:t>
        <a:bodyPr/>
        <a:lstStyle/>
        <a:p>
          <a:endParaRPr lang="en-US"/>
        </a:p>
      </dgm:t>
    </dgm:pt>
    <dgm:pt modelId="{EBE79B98-2A68-4A7F-BEC1-3D99CE8F3DAF}" type="sibTrans" cxnId="{0118B324-E431-4633-8E9F-34133CB8E419}">
      <dgm:prSet/>
      <dgm:spPr/>
      <dgm:t>
        <a:bodyPr/>
        <a:lstStyle/>
        <a:p>
          <a:endParaRPr lang="en-US"/>
        </a:p>
      </dgm:t>
    </dgm:pt>
    <dgm:pt modelId="{A39D3ADF-6337-405F-B73C-FE4C0248322B}">
      <dgm:prSet phldrT="[Text]"/>
      <dgm:spPr/>
      <dgm:t>
        <a:bodyPr/>
        <a:lstStyle/>
        <a:p>
          <a:r>
            <a:rPr lang="en-US" dirty="0"/>
            <a:t>Pharmacy costs</a:t>
          </a:r>
        </a:p>
      </dgm:t>
    </dgm:pt>
    <dgm:pt modelId="{A02CC681-20A9-4138-8025-7632E6569C6E}" type="parTrans" cxnId="{5CE4AC2F-CE38-4A5C-89E7-22319023AEDC}">
      <dgm:prSet/>
      <dgm:spPr/>
      <dgm:t>
        <a:bodyPr/>
        <a:lstStyle/>
        <a:p>
          <a:endParaRPr lang="en-US"/>
        </a:p>
      </dgm:t>
    </dgm:pt>
    <dgm:pt modelId="{199476D7-5661-4C5B-B3D4-727147C1DF56}" type="sibTrans" cxnId="{5CE4AC2F-CE38-4A5C-89E7-22319023AEDC}">
      <dgm:prSet/>
      <dgm:spPr/>
      <dgm:t>
        <a:bodyPr/>
        <a:lstStyle/>
        <a:p>
          <a:endParaRPr lang="en-US"/>
        </a:p>
      </dgm:t>
    </dgm:pt>
    <dgm:pt modelId="{9F76F352-34DC-4DB5-AFCD-DEA5BEB8A7A0}">
      <dgm:prSet phldrT="[Text]"/>
      <dgm:spPr/>
      <dgm:t>
        <a:bodyPr/>
        <a:lstStyle/>
        <a:p>
          <a:r>
            <a:rPr lang="en-US" dirty="0"/>
            <a:t>Automation Opportunities</a:t>
          </a:r>
        </a:p>
      </dgm:t>
    </dgm:pt>
    <dgm:pt modelId="{FDFE2983-65B4-46EB-AABD-9CA500EA263C}" type="parTrans" cxnId="{73DEA931-1EF7-4FF8-BE03-4D874F6FC385}">
      <dgm:prSet/>
      <dgm:spPr/>
      <dgm:t>
        <a:bodyPr/>
        <a:lstStyle/>
        <a:p>
          <a:endParaRPr lang="en-US"/>
        </a:p>
      </dgm:t>
    </dgm:pt>
    <dgm:pt modelId="{91B4C5C6-C380-4501-BE4D-DA5961290FCC}" type="sibTrans" cxnId="{73DEA931-1EF7-4FF8-BE03-4D874F6FC385}">
      <dgm:prSet/>
      <dgm:spPr/>
      <dgm:t>
        <a:bodyPr/>
        <a:lstStyle/>
        <a:p>
          <a:endParaRPr lang="en-US"/>
        </a:p>
      </dgm:t>
    </dgm:pt>
    <dgm:pt modelId="{6C0F5C81-CAF2-4955-B1F2-CAE180A70AD1}" type="pres">
      <dgm:prSet presAssocID="{FA47C8F0-D298-4953-8BE6-C26D8F6D73FA}" presName="diagram" presStyleCnt="0">
        <dgm:presLayoutVars>
          <dgm:dir/>
          <dgm:resizeHandles val="exact"/>
        </dgm:presLayoutVars>
      </dgm:prSet>
      <dgm:spPr/>
    </dgm:pt>
    <dgm:pt modelId="{B21BA9D8-5DDB-4037-9167-894C23AFC06F}" type="pres">
      <dgm:prSet presAssocID="{6256C604-3F02-4698-A054-BF3DF1446B64}" presName="node" presStyleLbl="node1" presStyleIdx="0" presStyleCnt="25">
        <dgm:presLayoutVars>
          <dgm:bulletEnabled val="1"/>
        </dgm:presLayoutVars>
      </dgm:prSet>
      <dgm:spPr/>
    </dgm:pt>
    <dgm:pt modelId="{87488FD6-BE8D-47A2-BC91-A59B911619AA}" type="pres">
      <dgm:prSet presAssocID="{03E9343E-39EE-44FC-986F-612CD48C6010}" presName="sibTrans" presStyleCnt="0"/>
      <dgm:spPr/>
    </dgm:pt>
    <dgm:pt modelId="{27D2B5A6-3A1C-4D59-AE45-3226DCD9A57D}" type="pres">
      <dgm:prSet presAssocID="{2221721B-192E-4090-9D80-6E787A0A7E7E}" presName="node" presStyleLbl="node1" presStyleIdx="1" presStyleCnt="25">
        <dgm:presLayoutVars>
          <dgm:bulletEnabled val="1"/>
        </dgm:presLayoutVars>
      </dgm:prSet>
      <dgm:spPr/>
    </dgm:pt>
    <dgm:pt modelId="{24793E72-B85A-4E57-BAEE-5F6EEDB24777}" type="pres">
      <dgm:prSet presAssocID="{A5F3EFFD-703C-4464-AC86-B052A67AC8B9}" presName="sibTrans" presStyleCnt="0"/>
      <dgm:spPr/>
    </dgm:pt>
    <dgm:pt modelId="{DE0751EF-6CE7-4DB5-8E1A-E3393C341BE9}" type="pres">
      <dgm:prSet presAssocID="{A547E4F7-06E2-4A69-A1AD-EC257BE5BFDE}" presName="node" presStyleLbl="node1" presStyleIdx="2" presStyleCnt="25">
        <dgm:presLayoutVars>
          <dgm:bulletEnabled val="1"/>
        </dgm:presLayoutVars>
      </dgm:prSet>
      <dgm:spPr/>
    </dgm:pt>
    <dgm:pt modelId="{3E83B8F8-43B0-4147-8244-B31343E75E7D}" type="pres">
      <dgm:prSet presAssocID="{8818B2DE-1577-4CA8-8473-AC7B08876FCE}" presName="sibTrans" presStyleCnt="0"/>
      <dgm:spPr/>
    </dgm:pt>
    <dgm:pt modelId="{4445F1CE-C26A-406B-BBF3-A40441AAA21A}" type="pres">
      <dgm:prSet presAssocID="{EFAAC399-B2E4-488B-B59E-54EE12F3676A}" presName="node" presStyleLbl="node1" presStyleIdx="3" presStyleCnt="25">
        <dgm:presLayoutVars>
          <dgm:bulletEnabled val="1"/>
        </dgm:presLayoutVars>
      </dgm:prSet>
      <dgm:spPr/>
    </dgm:pt>
    <dgm:pt modelId="{467BB2E2-FB75-4D1B-9680-C02986A5B2A4}" type="pres">
      <dgm:prSet presAssocID="{2BF039FE-B371-4E0D-9AF7-D67BA084FCEE}" presName="sibTrans" presStyleCnt="0"/>
      <dgm:spPr/>
    </dgm:pt>
    <dgm:pt modelId="{02766BEB-B94B-43C6-A1D4-4154CE117F1E}" type="pres">
      <dgm:prSet presAssocID="{345DB786-E083-4AE9-B523-6418A824CF2C}" presName="node" presStyleLbl="node1" presStyleIdx="4" presStyleCnt="25">
        <dgm:presLayoutVars>
          <dgm:bulletEnabled val="1"/>
        </dgm:presLayoutVars>
      </dgm:prSet>
      <dgm:spPr/>
    </dgm:pt>
    <dgm:pt modelId="{4B6AC5BC-4C02-434B-8406-FBB61A93B1B8}" type="pres">
      <dgm:prSet presAssocID="{ECD6BFDD-E910-4977-9795-9808883A7A40}" presName="sibTrans" presStyleCnt="0"/>
      <dgm:spPr/>
    </dgm:pt>
    <dgm:pt modelId="{CE193FCC-43F0-49AE-AD81-970585F89F92}" type="pres">
      <dgm:prSet presAssocID="{BB15FB1C-514D-4038-90EF-B95176199C0D}" presName="node" presStyleLbl="node1" presStyleIdx="5" presStyleCnt="25">
        <dgm:presLayoutVars>
          <dgm:bulletEnabled val="1"/>
        </dgm:presLayoutVars>
      </dgm:prSet>
      <dgm:spPr/>
    </dgm:pt>
    <dgm:pt modelId="{BD3DBBC1-5F8D-4B5D-B6EA-CE585AC3209F}" type="pres">
      <dgm:prSet presAssocID="{5B24D64C-F1E3-4539-B4BA-04564DD354EC}" presName="sibTrans" presStyleCnt="0"/>
      <dgm:spPr/>
    </dgm:pt>
    <dgm:pt modelId="{DC146D2A-5506-4D5C-851E-0FC1DFACB42F}" type="pres">
      <dgm:prSet presAssocID="{B2469925-ECFB-4D8F-81C8-D582DA58E0E3}" presName="node" presStyleLbl="node1" presStyleIdx="6" presStyleCnt="25">
        <dgm:presLayoutVars>
          <dgm:bulletEnabled val="1"/>
        </dgm:presLayoutVars>
      </dgm:prSet>
      <dgm:spPr/>
    </dgm:pt>
    <dgm:pt modelId="{B4D18658-80D5-4BDF-A4F0-839F98AE0431}" type="pres">
      <dgm:prSet presAssocID="{7CAB8BB9-390E-4D30-9220-D5BD4F5B0346}" presName="sibTrans" presStyleCnt="0"/>
      <dgm:spPr/>
    </dgm:pt>
    <dgm:pt modelId="{AD1A5961-FCED-4A9D-83E4-92C1AC392D97}" type="pres">
      <dgm:prSet presAssocID="{0BB84429-967B-4231-BEF3-BAFBA7E9F22A}" presName="node" presStyleLbl="node1" presStyleIdx="7" presStyleCnt="25">
        <dgm:presLayoutVars>
          <dgm:bulletEnabled val="1"/>
        </dgm:presLayoutVars>
      </dgm:prSet>
      <dgm:spPr/>
    </dgm:pt>
    <dgm:pt modelId="{2255148A-7BAD-49E9-B2C5-E975CD71E02A}" type="pres">
      <dgm:prSet presAssocID="{5FCBDE97-D0A0-490C-B7DE-C0B390191417}" presName="sibTrans" presStyleCnt="0"/>
      <dgm:spPr/>
    </dgm:pt>
    <dgm:pt modelId="{63D196F8-A71D-4864-8C70-24FE08D8B800}" type="pres">
      <dgm:prSet presAssocID="{41D38B47-E3BA-4F46-BE95-BED59D691F24}" presName="node" presStyleLbl="node1" presStyleIdx="8" presStyleCnt="25">
        <dgm:presLayoutVars>
          <dgm:bulletEnabled val="1"/>
        </dgm:presLayoutVars>
      </dgm:prSet>
      <dgm:spPr/>
    </dgm:pt>
    <dgm:pt modelId="{EF2ECD5A-9528-47DD-B446-3B4DBCDCBEC7}" type="pres">
      <dgm:prSet presAssocID="{4F3B4CFF-BCAA-4849-B3D0-7A0370B10A68}" presName="sibTrans" presStyleCnt="0"/>
      <dgm:spPr/>
    </dgm:pt>
    <dgm:pt modelId="{38F5B395-E891-4A17-AC99-9F3601B6EBC6}" type="pres">
      <dgm:prSet presAssocID="{80E27A1D-3D50-478D-A185-B34C1DC7EC22}" presName="node" presStyleLbl="node1" presStyleIdx="9" presStyleCnt="25">
        <dgm:presLayoutVars>
          <dgm:bulletEnabled val="1"/>
        </dgm:presLayoutVars>
      </dgm:prSet>
      <dgm:spPr/>
    </dgm:pt>
    <dgm:pt modelId="{7F3AE5F0-BB28-4A01-A9E3-9F7A74B22004}" type="pres">
      <dgm:prSet presAssocID="{F00E8BB0-9997-4A79-AA20-7A49E0D75566}" presName="sibTrans" presStyleCnt="0"/>
      <dgm:spPr/>
    </dgm:pt>
    <dgm:pt modelId="{456C9AB7-BCCF-44F5-85A8-EC6B1EEBA518}" type="pres">
      <dgm:prSet presAssocID="{FC4D76E3-B9C8-40E6-8292-0C94351BE72B}" presName="node" presStyleLbl="node1" presStyleIdx="10" presStyleCnt="25">
        <dgm:presLayoutVars>
          <dgm:bulletEnabled val="1"/>
        </dgm:presLayoutVars>
      </dgm:prSet>
      <dgm:spPr/>
    </dgm:pt>
    <dgm:pt modelId="{CFBB71D9-5EC7-4EFB-BE9F-39475432EF75}" type="pres">
      <dgm:prSet presAssocID="{FD3D973F-98E4-4D99-B060-DC9736709818}" presName="sibTrans" presStyleCnt="0"/>
      <dgm:spPr/>
    </dgm:pt>
    <dgm:pt modelId="{84B1B2CD-D06A-472B-88C9-E5C31A0C3200}" type="pres">
      <dgm:prSet presAssocID="{56284F9A-989D-4AC7-8284-4B842C190D78}" presName="node" presStyleLbl="node1" presStyleIdx="11" presStyleCnt="25">
        <dgm:presLayoutVars>
          <dgm:bulletEnabled val="1"/>
        </dgm:presLayoutVars>
      </dgm:prSet>
      <dgm:spPr/>
    </dgm:pt>
    <dgm:pt modelId="{17C371CD-2DE6-4585-B1DD-9EB12A7523D2}" type="pres">
      <dgm:prSet presAssocID="{D9D36508-DF51-4E06-A307-6A1E510D0DD2}" presName="sibTrans" presStyleCnt="0"/>
      <dgm:spPr/>
    </dgm:pt>
    <dgm:pt modelId="{C0E03E8B-22D4-430E-9752-888E065A0FDD}" type="pres">
      <dgm:prSet presAssocID="{20E0ABD0-7DF2-44F2-ACEE-7988545787D9}" presName="node" presStyleLbl="node1" presStyleIdx="12" presStyleCnt="25">
        <dgm:presLayoutVars>
          <dgm:bulletEnabled val="1"/>
        </dgm:presLayoutVars>
      </dgm:prSet>
      <dgm:spPr/>
    </dgm:pt>
    <dgm:pt modelId="{52E40283-0964-431D-B43F-7C2598C58330}" type="pres">
      <dgm:prSet presAssocID="{3DDBD760-0C35-42E5-A451-8758929B9907}" presName="sibTrans" presStyleCnt="0"/>
      <dgm:spPr/>
    </dgm:pt>
    <dgm:pt modelId="{718004F8-CE96-483B-A5DE-63E464E93094}" type="pres">
      <dgm:prSet presAssocID="{3AC5644E-CCF1-4968-9614-9987A18DC952}" presName="node" presStyleLbl="node1" presStyleIdx="13" presStyleCnt="25">
        <dgm:presLayoutVars>
          <dgm:bulletEnabled val="1"/>
        </dgm:presLayoutVars>
      </dgm:prSet>
      <dgm:spPr/>
    </dgm:pt>
    <dgm:pt modelId="{7DD69CF1-688C-4429-953C-B51C69818955}" type="pres">
      <dgm:prSet presAssocID="{2D5E7580-BBD8-401F-A858-7538C8A6DDD7}" presName="sibTrans" presStyleCnt="0"/>
      <dgm:spPr/>
    </dgm:pt>
    <dgm:pt modelId="{5E470E9C-26F2-4A77-ABE2-9C4F3342B54C}" type="pres">
      <dgm:prSet presAssocID="{51E84C4A-8A66-45E7-93CD-2DA39096D68A}" presName="node" presStyleLbl="node1" presStyleIdx="14" presStyleCnt="25">
        <dgm:presLayoutVars>
          <dgm:bulletEnabled val="1"/>
        </dgm:presLayoutVars>
      </dgm:prSet>
      <dgm:spPr/>
    </dgm:pt>
    <dgm:pt modelId="{565448AC-F6AE-4F29-9E1A-7E675C3919A5}" type="pres">
      <dgm:prSet presAssocID="{FBFF3D02-6DB1-49AE-BC0E-5291A337104D}" presName="sibTrans" presStyleCnt="0"/>
      <dgm:spPr/>
    </dgm:pt>
    <dgm:pt modelId="{8E9FBC10-F976-4D01-B577-56ACD0C9C883}" type="pres">
      <dgm:prSet presAssocID="{23AA40AC-4482-4AEB-8584-D6918FE7E3C1}" presName="node" presStyleLbl="node1" presStyleIdx="15" presStyleCnt="25">
        <dgm:presLayoutVars>
          <dgm:bulletEnabled val="1"/>
        </dgm:presLayoutVars>
      </dgm:prSet>
      <dgm:spPr/>
    </dgm:pt>
    <dgm:pt modelId="{DC6A2F67-8128-419E-97B1-FDA154AE5E95}" type="pres">
      <dgm:prSet presAssocID="{C32FB735-DBB5-4FDE-A3C4-9B27AB86F4A9}" presName="sibTrans" presStyleCnt="0"/>
      <dgm:spPr/>
    </dgm:pt>
    <dgm:pt modelId="{2D562E47-4AD9-47DC-B48F-CCD7888EECD2}" type="pres">
      <dgm:prSet presAssocID="{14F6F746-382B-4E67-86BF-A65578CEFD13}" presName="node" presStyleLbl="node1" presStyleIdx="16" presStyleCnt="25">
        <dgm:presLayoutVars>
          <dgm:bulletEnabled val="1"/>
        </dgm:presLayoutVars>
      </dgm:prSet>
      <dgm:spPr/>
    </dgm:pt>
    <dgm:pt modelId="{888E8A7A-3FA1-40A8-9371-FD29521E5A81}" type="pres">
      <dgm:prSet presAssocID="{3784FD98-9CB7-408A-9B59-0E911390E648}" presName="sibTrans" presStyleCnt="0"/>
      <dgm:spPr/>
    </dgm:pt>
    <dgm:pt modelId="{B535620A-2EB1-42FD-A753-A31CAA1F039B}" type="pres">
      <dgm:prSet presAssocID="{8B675237-2A2C-43FC-8971-2D4D10E12CEA}" presName="node" presStyleLbl="node1" presStyleIdx="17" presStyleCnt="25">
        <dgm:presLayoutVars>
          <dgm:bulletEnabled val="1"/>
        </dgm:presLayoutVars>
      </dgm:prSet>
      <dgm:spPr/>
    </dgm:pt>
    <dgm:pt modelId="{9F4F6484-CB0D-4181-A621-1581A2BA7774}" type="pres">
      <dgm:prSet presAssocID="{4B75E1B6-0B65-4396-BA3C-4220D462ACB9}" presName="sibTrans" presStyleCnt="0"/>
      <dgm:spPr/>
    </dgm:pt>
    <dgm:pt modelId="{131B9B48-374F-4364-BFCF-9E91B83D667B}" type="pres">
      <dgm:prSet presAssocID="{5C9E5C6B-17E3-4A6D-B3FD-A0F743700629}" presName="node" presStyleLbl="node1" presStyleIdx="18" presStyleCnt="25">
        <dgm:presLayoutVars>
          <dgm:bulletEnabled val="1"/>
        </dgm:presLayoutVars>
      </dgm:prSet>
      <dgm:spPr/>
    </dgm:pt>
    <dgm:pt modelId="{7DE0F68D-7C2D-48C3-8863-643DF01BABDB}" type="pres">
      <dgm:prSet presAssocID="{235E611E-EEDE-4DA6-83D1-5A1136BC96DA}" presName="sibTrans" presStyleCnt="0"/>
      <dgm:spPr/>
    </dgm:pt>
    <dgm:pt modelId="{40B1F42B-4E0C-4795-B343-4A8345912E63}" type="pres">
      <dgm:prSet presAssocID="{A742DEF5-9CF5-49CE-88CC-00D4624281E7}" presName="node" presStyleLbl="node1" presStyleIdx="19" presStyleCnt="25">
        <dgm:presLayoutVars>
          <dgm:bulletEnabled val="1"/>
        </dgm:presLayoutVars>
      </dgm:prSet>
      <dgm:spPr/>
    </dgm:pt>
    <dgm:pt modelId="{3ABA938D-3E52-47F6-9AAF-102C361740C0}" type="pres">
      <dgm:prSet presAssocID="{615D490F-B4A8-4197-AEED-9A2AD0506801}" presName="sibTrans" presStyleCnt="0"/>
      <dgm:spPr/>
    </dgm:pt>
    <dgm:pt modelId="{28B36386-BD96-4FBC-96F4-63F0C6A6A2B0}" type="pres">
      <dgm:prSet presAssocID="{8CBDE76A-BDB2-4E71-90A2-CA9EBE9829EE}" presName="node" presStyleLbl="node1" presStyleIdx="20" presStyleCnt="25" custLinFactNeighborX="-185" custLinFactNeighborY="2214">
        <dgm:presLayoutVars>
          <dgm:bulletEnabled val="1"/>
        </dgm:presLayoutVars>
      </dgm:prSet>
      <dgm:spPr/>
    </dgm:pt>
    <dgm:pt modelId="{007F9E6A-B677-4074-8894-EBDCA557A733}" type="pres">
      <dgm:prSet presAssocID="{47CBF371-BF27-431E-BD47-808E16F63554}" presName="sibTrans" presStyleCnt="0"/>
      <dgm:spPr/>
    </dgm:pt>
    <dgm:pt modelId="{1ACA7E0E-C3CE-4CB0-98AC-AF4520D53279}" type="pres">
      <dgm:prSet presAssocID="{BE47F633-724A-4EFA-903B-83A3CFD38120}" presName="node" presStyleLbl="node1" presStyleIdx="21" presStyleCnt="25">
        <dgm:presLayoutVars>
          <dgm:bulletEnabled val="1"/>
        </dgm:presLayoutVars>
      </dgm:prSet>
      <dgm:spPr/>
    </dgm:pt>
    <dgm:pt modelId="{6E4BB954-C29B-47A1-8895-F0AE5606B7D0}" type="pres">
      <dgm:prSet presAssocID="{38D80232-F9C2-447C-AAD9-83F339A637F5}" presName="sibTrans" presStyleCnt="0"/>
      <dgm:spPr/>
    </dgm:pt>
    <dgm:pt modelId="{238FD4F6-572C-4ECA-9C37-E1C9273C6493}" type="pres">
      <dgm:prSet presAssocID="{8470E2FB-6C93-441F-BBF9-D1E66BDBAE82}" presName="node" presStyleLbl="node1" presStyleIdx="22" presStyleCnt="25">
        <dgm:presLayoutVars>
          <dgm:bulletEnabled val="1"/>
        </dgm:presLayoutVars>
      </dgm:prSet>
      <dgm:spPr/>
    </dgm:pt>
    <dgm:pt modelId="{5464E154-BD58-4D0C-9F40-1E885FC8CA9A}" type="pres">
      <dgm:prSet presAssocID="{EBE79B98-2A68-4A7F-BEC1-3D99CE8F3DAF}" presName="sibTrans" presStyleCnt="0"/>
      <dgm:spPr/>
    </dgm:pt>
    <dgm:pt modelId="{0235ED6C-2A12-47DB-91A9-0C712DB7B365}" type="pres">
      <dgm:prSet presAssocID="{A39D3ADF-6337-405F-B73C-FE4C0248322B}" presName="node" presStyleLbl="node1" presStyleIdx="23" presStyleCnt="25">
        <dgm:presLayoutVars>
          <dgm:bulletEnabled val="1"/>
        </dgm:presLayoutVars>
      </dgm:prSet>
      <dgm:spPr/>
    </dgm:pt>
    <dgm:pt modelId="{D36AB26F-2472-434B-A1DC-9E7DDB87B055}" type="pres">
      <dgm:prSet presAssocID="{199476D7-5661-4C5B-B3D4-727147C1DF56}" presName="sibTrans" presStyleCnt="0"/>
      <dgm:spPr/>
    </dgm:pt>
    <dgm:pt modelId="{DE6013DB-A0B0-4446-8E11-F32435F70522}" type="pres">
      <dgm:prSet presAssocID="{9F76F352-34DC-4DB5-AFCD-DEA5BEB8A7A0}" presName="node" presStyleLbl="node1" presStyleIdx="24" presStyleCnt="25">
        <dgm:presLayoutVars>
          <dgm:bulletEnabled val="1"/>
        </dgm:presLayoutVars>
      </dgm:prSet>
      <dgm:spPr/>
    </dgm:pt>
  </dgm:ptLst>
  <dgm:cxnLst>
    <dgm:cxn modelId="{793D400D-60FD-4A4E-9334-6991BF2C78DB}" type="presOf" srcId="{14F6F746-382B-4E67-86BF-A65578CEFD13}" destId="{2D562E47-4AD9-47DC-B48F-CCD7888EECD2}" srcOrd="0" destOrd="0" presId="urn:microsoft.com/office/officeart/2005/8/layout/default"/>
    <dgm:cxn modelId="{7502B70D-0CDB-4E18-97FF-2DF95BAB9C4C}" srcId="{FA47C8F0-D298-4953-8BE6-C26D8F6D73FA}" destId="{41D38B47-E3BA-4F46-BE95-BED59D691F24}" srcOrd="8" destOrd="0" parTransId="{78CC95CB-EFC8-4A96-B483-35F97CABD845}" sibTransId="{4F3B4CFF-BCAA-4849-B3D0-7A0370B10A68}"/>
    <dgm:cxn modelId="{230EA80F-5AEB-4DDA-9D21-242D5F53B566}" type="presOf" srcId="{56284F9A-989D-4AC7-8284-4B842C190D78}" destId="{84B1B2CD-D06A-472B-88C9-E5C31A0C3200}" srcOrd="0" destOrd="0" presId="urn:microsoft.com/office/officeart/2005/8/layout/default"/>
    <dgm:cxn modelId="{5FBDCF12-4DD1-457D-9C52-64F940AF10EE}" type="presOf" srcId="{9F76F352-34DC-4DB5-AFCD-DEA5BEB8A7A0}" destId="{DE6013DB-A0B0-4446-8E11-F32435F70522}" srcOrd="0" destOrd="0" presId="urn:microsoft.com/office/officeart/2005/8/layout/default"/>
    <dgm:cxn modelId="{2CBED91B-041C-4C06-949B-94737E950BC5}" srcId="{FA47C8F0-D298-4953-8BE6-C26D8F6D73FA}" destId="{B2469925-ECFB-4D8F-81C8-D582DA58E0E3}" srcOrd="6" destOrd="0" parTransId="{78BFBEAB-D1F9-4657-8F32-48C33ACC6EA5}" sibTransId="{7CAB8BB9-390E-4D30-9220-D5BD4F5B0346}"/>
    <dgm:cxn modelId="{542FCE1E-DF62-47EF-AD22-D499EC577EF4}" srcId="{FA47C8F0-D298-4953-8BE6-C26D8F6D73FA}" destId="{A547E4F7-06E2-4A69-A1AD-EC257BE5BFDE}" srcOrd="2" destOrd="0" parTransId="{EF39C874-5303-4987-8CA2-BE95F0BF90F3}" sibTransId="{8818B2DE-1577-4CA8-8473-AC7B08876FCE}"/>
    <dgm:cxn modelId="{0118B324-E431-4633-8E9F-34133CB8E419}" srcId="{FA47C8F0-D298-4953-8BE6-C26D8F6D73FA}" destId="{8470E2FB-6C93-441F-BBF9-D1E66BDBAE82}" srcOrd="22" destOrd="0" parTransId="{2451BC8F-1466-491B-BD76-0B1C64EA90BB}" sibTransId="{EBE79B98-2A68-4A7F-BEC1-3D99CE8F3DAF}"/>
    <dgm:cxn modelId="{31D6A525-742A-43B0-A658-273DC2C82864}" type="presOf" srcId="{EFAAC399-B2E4-488B-B59E-54EE12F3676A}" destId="{4445F1CE-C26A-406B-BBF3-A40441AAA21A}" srcOrd="0" destOrd="0" presId="urn:microsoft.com/office/officeart/2005/8/layout/default"/>
    <dgm:cxn modelId="{45546527-D226-40AF-B691-DC320E0E07B1}" type="presOf" srcId="{B2469925-ECFB-4D8F-81C8-D582DA58E0E3}" destId="{DC146D2A-5506-4D5C-851E-0FC1DFACB42F}" srcOrd="0" destOrd="0" presId="urn:microsoft.com/office/officeart/2005/8/layout/default"/>
    <dgm:cxn modelId="{5CE4AC2F-CE38-4A5C-89E7-22319023AEDC}" srcId="{FA47C8F0-D298-4953-8BE6-C26D8F6D73FA}" destId="{A39D3ADF-6337-405F-B73C-FE4C0248322B}" srcOrd="23" destOrd="0" parTransId="{A02CC681-20A9-4138-8025-7632E6569C6E}" sibTransId="{199476D7-5661-4C5B-B3D4-727147C1DF56}"/>
    <dgm:cxn modelId="{73DEA931-1EF7-4FF8-BE03-4D874F6FC385}" srcId="{FA47C8F0-D298-4953-8BE6-C26D8F6D73FA}" destId="{9F76F352-34DC-4DB5-AFCD-DEA5BEB8A7A0}" srcOrd="24" destOrd="0" parTransId="{FDFE2983-65B4-46EB-AABD-9CA500EA263C}" sibTransId="{91B4C5C6-C380-4501-BE4D-DA5961290FCC}"/>
    <dgm:cxn modelId="{D6B77835-0950-4DA4-B98C-C5B87DFBA050}" srcId="{FA47C8F0-D298-4953-8BE6-C26D8F6D73FA}" destId="{56284F9A-989D-4AC7-8284-4B842C190D78}" srcOrd="11" destOrd="0" parTransId="{1ED043F0-0CF3-40ED-897F-3A5F671D1213}" sibTransId="{D9D36508-DF51-4E06-A307-6A1E510D0DD2}"/>
    <dgm:cxn modelId="{68655C37-5514-454D-A380-2899B9A030C6}" type="presOf" srcId="{A547E4F7-06E2-4A69-A1AD-EC257BE5BFDE}" destId="{DE0751EF-6CE7-4DB5-8E1A-E3393C341BE9}" srcOrd="0" destOrd="0" presId="urn:microsoft.com/office/officeart/2005/8/layout/default"/>
    <dgm:cxn modelId="{2494FC3B-145E-4FF7-B172-2EC301C36703}" srcId="{FA47C8F0-D298-4953-8BE6-C26D8F6D73FA}" destId="{FC4D76E3-B9C8-40E6-8292-0C94351BE72B}" srcOrd="10" destOrd="0" parTransId="{8BFC1943-AF59-4B2B-8AB7-6B5111943877}" sibTransId="{FD3D973F-98E4-4D99-B060-DC9736709818}"/>
    <dgm:cxn modelId="{6591B03E-079E-4378-8319-DD28DC0D8EBF}" type="presOf" srcId="{A39D3ADF-6337-405F-B73C-FE4C0248322B}" destId="{0235ED6C-2A12-47DB-91A9-0C712DB7B365}" srcOrd="0" destOrd="0" presId="urn:microsoft.com/office/officeart/2005/8/layout/default"/>
    <dgm:cxn modelId="{299CB03E-E628-4DF3-8CA7-9C876428156D}" type="presOf" srcId="{0BB84429-967B-4231-BEF3-BAFBA7E9F22A}" destId="{AD1A5961-FCED-4A9D-83E4-92C1AC392D97}" srcOrd="0" destOrd="0" presId="urn:microsoft.com/office/officeart/2005/8/layout/default"/>
    <dgm:cxn modelId="{9125F641-8AFD-4135-BCBE-7CABC722A988}" type="presOf" srcId="{5C9E5C6B-17E3-4A6D-B3FD-A0F743700629}" destId="{131B9B48-374F-4364-BFCF-9E91B83D667B}" srcOrd="0" destOrd="0" presId="urn:microsoft.com/office/officeart/2005/8/layout/default"/>
    <dgm:cxn modelId="{FC458463-04B5-42F4-B82D-D0C1176F51BD}" type="presOf" srcId="{6256C604-3F02-4698-A054-BF3DF1446B64}" destId="{B21BA9D8-5DDB-4037-9167-894C23AFC06F}" srcOrd="0" destOrd="0" presId="urn:microsoft.com/office/officeart/2005/8/layout/default"/>
    <dgm:cxn modelId="{7361EE67-93D6-4154-8CEE-F5EDE0B9EFAD}" srcId="{FA47C8F0-D298-4953-8BE6-C26D8F6D73FA}" destId="{8CBDE76A-BDB2-4E71-90A2-CA9EBE9829EE}" srcOrd="20" destOrd="0" parTransId="{D5BF5E84-38F3-440A-84B4-725C3AC8D5ED}" sibTransId="{47CBF371-BF27-431E-BD47-808E16F63554}"/>
    <dgm:cxn modelId="{FEE98948-B7A9-48BA-8376-69B24A613528}" type="presOf" srcId="{BE47F633-724A-4EFA-903B-83A3CFD38120}" destId="{1ACA7E0E-C3CE-4CB0-98AC-AF4520D53279}" srcOrd="0" destOrd="0" presId="urn:microsoft.com/office/officeart/2005/8/layout/default"/>
    <dgm:cxn modelId="{85A3F96C-E694-44AF-A2EA-8C5C8FA8AF68}" srcId="{FA47C8F0-D298-4953-8BE6-C26D8F6D73FA}" destId="{14F6F746-382B-4E67-86BF-A65578CEFD13}" srcOrd="16" destOrd="0" parTransId="{3605D753-7EA8-4F8A-9BA3-C2FC2A9BD954}" sibTransId="{3784FD98-9CB7-408A-9B59-0E911390E648}"/>
    <dgm:cxn modelId="{215D5C4E-B25E-42FC-B391-5D01A1AA0EFE}" srcId="{FA47C8F0-D298-4953-8BE6-C26D8F6D73FA}" destId="{6256C604-3F02-4698-A054-BF3DF1446B64}" srcOrd="0" destOrd="0" parTransId="{7D02FD2D-B3C9-447C-BAF6-836BE9EAC9C6}" sibTransId="{03E9343E-39EE-44FC-986F-612CD48C6010}"/>
    <dgm:cxn modelId="{40452354-F5E9-4D3F-AFB4-E556913237AD}" srcId="{FA47C8F0-D298-4953-8BE6-C26D8F6D73FA}" destId="{EFAAC399-B2E4-488B-B59E-54EE12F3676A}" srcOrd="3" destOrd="0" parTransId="{14195870-2143-4191-AEDE-E3DF2526F167}" sibTransId="{2BF039FE-B371-4E0D-9AF7-D67BA084FCEE}"/>
    <dgm:cxn modelId="{76FE0A55-6EE2-4928-A5D0-30272A336F53}" srcId="{FA47C8F0-D298-4953-8BE6-C26D8F6D73FA}" destId="{23AA40AC-4482-4AEB-8584-D6918FE7E3C1}" srcOrd="15" destOrd="0" parTransId="{1A816D10-D3D8-4F35-A050-E0AC27762F92}" sibTransId="{C32FB735-DBB5-4FDE-A3C4-9B27AB86F4A9}"/>
    <dgm:cxn modelId="{4A363375-F4B6-46DF-B298-E97A7F70D75C}" srcId="{FA47C8F0-D298-4953-8BE6-C26D8F6D73FA}" destId="{0BB84429-967B-4231-BEF3-BAFBA7E9F22A}" srcOrd="7" destOrd="0" parTransId="{3077B36D-88B0-483F-8919-4B6D28D0B871}" sibTransId="{5FCBDE97-D0A0-490C-B7DE-C0B390191417}"/>
    <dgm:cxn modelId="{2BE9F978-22E6-4655-9A1C-C9D12A78E8C9}" type="presOf" srcId="{3AC5644E-CCF1-4968-9614-9987A18DC952}" destId="{718004F8-CE96-483B-A5DE-63E464E93094}" srcOrd="0" destOrd="0" presId="urn:microsoft.com/office/officeart/2005/8/layout/default"/>
    <dgm:cxn modelId="{509F057C-534F-4DB9-8C25-6E4501608797}" type="presOf" srcId="{2221721B-192E-4090-9D80-6E787A0A7E7E}" destId="{27D2B5A6-3A1C-4D59-AE45-3226DCD9A57D}" srcOrd="0" destOrd="0" presId="urn:microsoft.com/office/officeart/2005/8/layout/default"/>
    <dgm:cxn modelId="{2E946F7F-F604-44A9-A35B-BBDBF2AEF8EA}" srcId="{FA47C8F0-D298-4953-8BE6-C26D8F6D73FA}" destId="{A742DEF5-9CF5-49CE-88CC-00D4624281E7}" srcOrd="19" destOrd="0" parTransId="{3B73AE0C-FBE0-43A4-85BD-1197CBC0D45A}" sibTransId="{615D490F-B4A8-4197-AEED-9A2AD0506801}"/>
    <dgm:cxn modelId="{0584A47F-7A3C-469C-ABD0-90FA6187499B}" type="presOf" srcId="{20E0ABD0-7DF2-44F2-ACEE-7988545787D9}" destId="{C0E03E8B-22D4-430E-9752-888E065A0FDD}" srcOrd="0" destOrd="0" presId="urn:microsoft.com/office/officeart/2005/8/layout/default"/>
    <dgm:cxn modelId="{3522B880-5ECF-4265-8456-17368C8467D2}" srcId="{FA47C8F0-D298-4953-8BE6-C26D8F6D73FA}" destId="{8B675237-2A2C-43FC-8971-2D4D10E12CEA}" srcOrd="17" destOrd="0" parTransId="{07423CBD-6291-4BAA-97A0-279B3C058E96}" sibTransId="{4B75E1B6-0B65-4396-BA3C-4220D462ACB9}"/>
    <dgm:cxn modelId="{6CCAB08B-B0C1-450A-992E-400E9721E59D}" type="presOf" srcId="{8CBDE76A-BDB2-4E71-90A2-CA9EBE9829EE}" destId="{28B36386-BD96-4FBC-96F4-63F0C6A6A2B0}" srcOrd="0" destOrd="0" presId="urn:microsoft.com/office/officeart/2005/8/layout/default"/>
    <dgm:cxn modelId="{EF09E38F-E493-4A74-A583-53279613B5D9}" srcId="{FA47C8F0-D298-4953-8BE6-C26D8F6D73FA}" destId="{5C9E5C6B-17E3-4A6D-B3FD-A0F743700629}" srcOrd="18" destOrd="0" parTransId="{780EA5D5-ED31-4019-AC01-6EAFFC9A8436}" sibTransId="{235E611E-EEDE-4DA6-83D1-5A1136BC96DA}"/>
    <dgm:cxn modelId="{FC6FB293-E74D-4135-9E66-A9C90112B0F7}" type="presOf" srcId="{23AA40AC-4482-4AEB-8584-D6918FE7E3C1}" destId="{8E9FBC10-F976-4D01-B577-56ACD0C9C883}" srcOrd="0" destOrd="0" presId="urn:microsoft.com/office/officeart/2005/8/layout/default"/>
    <dgm:cxn modelId="{C1BBA69A-162F-4F30-94F6-4DE7AF6E1517}" srcId="{FA47C8F0-D298-4953-8BE6-C26D8F6D73FA}" destId="{BE47F633-724A-4EFA-903B-83A3CFD38120}" srcOrd="21" destOrd="0" parTransId="{7418285D-066C-403F-9D11-016E591DAC10}" sibTransId="{38D80232-F9C2-447C-AAD9-83F339A637F5}"/>
    <dgm:cxn modelId="{4408DFA3-0210-4D84-9345-E1A5A4A28E13}" type="presOf" srcId="{FC4D76E3-B9C8-40E6-8292-0C94351BE72B}" destId="{456C9AB7-BCCF-44F5-85A8-EC6B1EEBA518}" srcOrd="0" destOrd="0" presId="urn:microsoft.com/office/officeart/2005/8/layout/default"/>
    <dgm:cxn modelId="{76D61DA4-4A8C-4594-AF78-05E454F98BE9}" srcId="{FA47C8F0-D298-4953-8BE6-C26D8F6D73FA}" destId="{3AC5644E-CCF1-4968-9614-9987A18DC952}" srcOrd="13" destOrd="0" parTransId="{FC3FBEFD-7E0C-4469-9BF6-D903B5ECE1D3}" sibTransId="{2D5E7580-BBD8-401F-A858-7538C8A6DDD7}"/>
    <dgm:cxn modelId="{2991D0AF-8F9F-4EC6-9BFC-145507DD8908}" type="presOf" srcId="{A742DEF5-9CF5-49CE-88CC-00D4624281E7}" destId="{40B1F42B-4E0C-4795-B343-4A8345912E63}" srcOrd="0" destOrd="0" presId="urn:microsoft.com/office/officeart/2005/8/layout/default"/>
    <dgm:cxn modelId="{7D07F2B3-1117-4A75-8BB0-AA22B9CC0628}" type="presOf" srcId="{8470E2FB-6C93-441F-BBF9-D1E66BDBAE82}" destId="{238FD4F6-572C-4ECA-9C37-E1C9273C6493}" srcOrd="0" destOrd="0" presId="urn:microsoft.com/office/officeart/2005/8/layout/default"/>
    <dgm:cxn modelId="{C73DCEBA-7ADE-4F13-8282-5F0A877BC8BE}" type="presOf" srcId="{51E84C4A-8A66-45E7-93CD-2DA39096D68A}" destId="{5E470E9C-26F2-4A77-ABE2-9C4F3342B54C}" srcOrd="0" destOrd="0" presId="urn:microsoft.com/office/officeart/2005/8/layout/default"/>
    <dgm:cxn modelId="{9EF396BE-1CC1-4074-BFE2-579B1A5AF5AF}" srcId="{FA47C8F0-D298-4953-8BE6-C26D8F6D73FA}" destId="{20E0ABD0-7DF2-44F2-ACEE-7988545787D9}" srcOrd="12" destOrd="0" parTransId="{6242FFBA-B32D-4EDF-A293-891E97AFD297}" sibTransId="{3DDBD760-0C35-42E5-A451-8758929B9907}"/>
    <dgm:cxn modelId="{5A93C9C2-09E0-4D6A-AFFD-A6D6ABD4A711}" type="presOf" srcId="{8B675237-2A2C-43FC-8971-2D4D10E12CEA}" destId="{B535620A-2EB1-42FD-A753-A31CAA1F039B}" srcOrd="0" destOrd="0" presId="urn:microsoft.com/office/officeart/2005/8/layout/default"/>
    <dgm:cxn modelId="{CF708EC5-78BF-4FA2-BCA9-FF717ADBBD74}" type="presOf" srcId="{345DB786-E083-4AE9-B523-6418A824CF2C}" destId="{02766BEB-B94B-43C6-A1D4-4154CE117F1E}" srcOrd="0" destOrd="0" presId="urn:microsoft.com/office/officeart/2005/8/layout/default"/>
    <dgm:cxn modelId="{DA435DD5-7CB7-4AEC-9982-FF38D8F317B2}" srcId="{FA47C8F0-D298-4953-8BE6-C26D8F6D73FA}" destId="{51E84C4A-8A66-45E7-93CD-2DA39096D68A}" srcOrd="14" destOrd="0" parTransId="{F1F7E15C-CAC4-4106-A3A9-73CA5BE83A94}" sibTransId="{FBFF3D02-6DB1-49AE-BC0E-5291A337104D}"/>
    <dgm:cxn modelId="{DD5465D7-A223-40F9-8177-56D484ED4385}" srcId="{FA47C8F0-D298-4953-8BE6-C26D8F6D73FA}" destId="{80E27A1D-3D50-478D-A185-B34C1DC7EC22}" srcOrd="9" destOrd="0" parTransId="{803D7EE5-8719-4E34-8BF1-602BDD8E9F67}" sibTransId="{F00E8BB0-9997-4A79-AA20-7A49E0D75566}"/>
    <dgm:cxn modelId="{5E2EACD7-6E24-442A-9772-1162ABEC10C9}" type="presOf" srcId="{FA47C8F0-D298-4953-8BE6-C26D8F6D73FA}" destId="{6C0F5C81-CAF2-4955-B1F2-CAE180A70AD1}" srcOrd="0" destOrd="0" presId="urn:microsoft.com/office/officeart/2005/8/layout/default"/>
    <dgm:cxn modelId="{204C10DE-990E-402C-887D-A4EE1258956F}" type="presOf" srcId="{BB15FB1C-514D-4038-90EF-B95176199C0D}" destId="{CE193FCC-43F0-49AE-AD81-970585F89F92}" srcOrd="0" destOrd="0" presId="urn:microsoft.com/office/officeart/2005/8/layout/default"/>
    <dgm:cxn modelId="{64EAE8E3-52A9-4C0B-86E2-4A48B12D7D8E}" type="presOf" srcId="{41D38B47-E3BA-4F46-BE95-BED59D691F24}" destId="{63D196F8-A71D-4864-8C70-24FE08D8B800}" srcOrd="0" destOrd="0" presId="urn:microsoft.com/office/officeart/2005/8/layout/default"/>
    <dgm:cxn modelId="{DABFABE6-4E6B-4478-93FF-878A4C1BFE90}" srcId="{FA47C8F0-D298-4953-8BE6-C26D8F6D73FA}" destId="{BB15FB1C-514D-4038-90EF-B95176199C0D}" srcOrd="5" destOrd="0" parTransId="{B10593C6-1299-4305-A327-5DFB21A5110D}" sibTransId="{5B24D64C-F1E3-4539-B4BA-04564DD354EC}"/>
    <dgm:cxn modelId="{76C80FE9-E3DD-4D8E-9EA2-237E6D93EFB9}" type="presOf" srcId="{80E27A1D-3D50-478D-A185-B34C1DC7EC22}" destId="{38F5B395-E891-4A17-AC99-9F3601B6EBC6}" srcOrd="0" destOrd="0" presId="urn:microsoft.com/office/officeart/2005/8/layout/default"/>
    <dgm:cxn modelId="{4A95A6F1-3D31-49F3-B15F-ACBCF5A1BADD}" srcId="{FA47C8F0-D298-4953-8BE6-C26D8F6D73FA}" destId="{2221721B-192E-4090-9D80-6E787A0A7E7E}" srcOrd="1" destOrd="0" parTransId="{9EBE059E-DF1B-4BCD-8D1C-C9A3C997AE10}" sibTransId="{A5F3EFFD-703C-4464-AC86-B052A67AC8B9}"/>
    <dgm:cxn modelId="{8EBE70FA-1CBE-4BDD-95DE-4F6CD4E506A2}" srcId="{FA47C8F0-D298-4953-8BE6-C26D8F6D73FA}" destId="{345DB786-E083-4AE9-B523-6418A824CF2C}" srcOrd="4" destOrd="0" parTransId="{1921575D-8043-4BE6-8924-55F332366149}" sibTransId="{ECD6BFDD-E910-4977-9795-9808883A7A40}"/>
    <dgm:cxn modelId="{0BB48CEE-30AF-4E39-A52A-E8672BFB63DA}" type="presParOf" srcId="{6C0F5C81-CAF2-4955-B1F2-CAE180A70AD1}" destId="{B21BA9D8-5DDB-4037-9167-894C23AFC06F}" srcOrd="0" destOrd="0" presId="urn:microsoft.com/office/officeart/2005/8/layout/default"/>
    <dgm:cxn modelId="{3E43AF1A-F37E-4779-A52A-6335A8C0888C}" type="presParOf" srcId="{6C0F5C81-CAF2-4955-B1F2-CAE180A70AD1}" destId="{87488FD6-BE8D-47A2-BC91-A59B911619AA}" srcOrd="1" destOrd="0" presId="urn:microsoft.com/office/officeart/2005/8/layout/default"/>
    <dgm:cxn modelId="{3840CC37-F4B7-4852-BFB4-06F1A2C7F89E}" type="presParOf" srcId="{6C0F5C81-CAF2-4955-B1F2-CAE180A70AD1}" destId="{27D2B5A6-3A1C-4D59-AE45-3226DCD9A57D}" srcOrd="2" destOrd="0" presId="urn:microsoft.com/office/officeart/2005/8/layout/default"/>
    <dgm:cxn modelId="{C9BE45FE-A2A3-459B-9871-F3143A9DFAB6}" type="presParOf" srcId="{6C0F5C81-CAF2-4955-B1F2-CAE180A70AD1}" destId="{24793E72-B85A-4E57-BAEE-5F6EEDB24777}" srcOrd="3" destOrd="0" presId="urn:microsoft.com/office/officeart/2005/8/layout/default"/>
    <dgm:cxn modelId="{46508DCE-8EE8-4C59-B76C-9B6D39D9581F}" type="presParOf" srcId="{6C0F5C81-CAF2-4955-B1F2-CAE180A70AD1}" destId="{DE0751EF-6CE7-4DB5-8E1A-E3393C341BE9}" srcOrd="4" destOrd="0" presId="urn:microsoft.com/office/officeart/2005/8/layout/default"/>
    <dgm:cxn modelId="{0FD55113-EF3E-4CE9-AFED-BBFA7123D91D}" type="presParOf" srcId="{6C0F5C81-CAF2-4955-B1F2-CAE180A70AD1}" destId="{3E83B8F8-43B0-4147-8244-B31343E75E7D}" srcOrd="5" destOrd="0" presId="urn:microsoft.com/office/officeart/2005/8/layout/default"/>
    <dgm:cxn modelId="{EC1CC657-7A34-4A4F-8443-D7D5E9128BE0}" type="presParOf" srcId="{6C0F5C81-CAF2-4955-B1F2-CAE180A70AD1}" destId="{4445F1CE-C26A-406B-BBF3-A40441AAA21A}" srcOrd="6" destOrd="0" presId="urn:microsoft.com/office/officeart/2005/8/layout/default"/>
    <dgm:cxn modelId="{0F2E30D8-5617-4F35-9AC2-BA15A8451121}" type="presParOf" srcId="{6C0F5C81-CAF2-4955-B1F2-CAE180A70AD1}" destId="{467BB2E2-FB75-4D1B-9680-C02986A5B2A4}" srcOrd="7" destOrd="0" presId="urn:microsoft.com/office/officeart/2005/8/layout/default"/>
    <dgm:cxn modelId="{6E6A6334-7DC8-4B1D-9322-1F86F7462AB4}" type="presParOf" srcId="{6C0F5C81-CAF2-4955-B1F2-CAE180A70AD1}" destId="{02766BEB-B94B-43C6-A1D4-4154CE117F1E}" srcOrd="8" destOrd="0" presId="urn:microsoft.com/office/officeart/2005/8/layout/default"/>
    <dgm:cxn modelId="{6CAB6D70-A8AE-4575-9D00-6AFD685DD15F}" type="presParOf" srcId="{6C0F5C81-CAF2-4955-B1F2-CAE180A70AD1}" destId="{4B6AC5BC-4C02-434B-8406-FBB61A93B1B8}" srcOrd="9" destOrd="0" presId="urn:microsoft.com/office/officeart/2005/8/layout/default"/>
    <dgm:cxn modelId="{FBD4F50B-8228-4424-817E-AAF586708CB7}" type="presParOf" srcId="{6C0F5C81-CAF2-4955-B1F2-CAE180A70AD1}" destId="{CE193FCC-43F0-49AE-AD81-970585F89F92}" srcOrd="10" destOrd="0" presId="urn:microsoft.com/office/officeart/2005/8/layout/default"/>
    <dgm:cxn modelId="{6F6A3C7B-4077-4488-9B4E-4D791AA03878}" type="presParOf" srcId="{6C0F5C81-CAF2-4955-B1F2-CAE180A70AD1}" destId="{BD3DBBC1-5F8D-4B5D-B6EA-CE585AC3209F}" srcOrd="11" destOrd="0" presId="urn:microsoft.com/office/officeart/2005/8/layout/default"/>
    <dgm:cxn modelId="{895681C2-0B7F-4232-8316-9A27A3EC53A9}" type="presParOf" srcId="{6C0F5C81-CAF2-4955-B1F2-CAE180A70AD1}" destId="{DC146D2A-5506-4D5C-851E-0FC1DFACB42F}" srcOrd="12" destOrd="0" presId="urn:microsoft.com/office/officeart/2005/8/layout/default"/>
    <dgm:cxn modelId="{15703AB6-974D-4912-8358-F32B0F95DF27}" type="presParOf" srcId="{6C0F5C81-CAF2-4955-B1F2-CAE180A70AD1}" destId="{B4D18658-80D5-4BDF-A4F0-839F98AE0431}" srcOrd="13" destOrd="0" presId="urn:microsoft.com/office/officeart/2005/8/layout/default"/>
    <dgm:cxn modelId="{F8408C57-454B-47D5-B695-0DBC744CE64E}" type="presParOf" srcId="{6C0F5C81-CAF2-4955-B1F2-CAE180A70AD1}" destId="{AD1A5961-FCED-4A9D-83E4-92C1AC392D97}" srcOrd="14" destOrd="0" presId="urn:microsoft.com/office/officeart/2005/8/layout/default"/>
    <dgm:cxn modelId="{F87F23C3-6686-41F0-8156-2C48DA1825EF}" type="presParOf" srcId="{6C0F5C81-CAF2-4955-B1F2-CAE180A70AD1}" destId="{2255148A-7BAD-49E9-B2C5-E975CD71E02A}" srcOrd="15" destOrd="0" presId="urn:microsoft.com/office/officeart/2005/8/layout/default"/>
    <dgm:cxn modelId="{1D2EC89A-8D83-42AB-9CC6-54F3AE8B6B1C}" type="presParOf" srcId="{6C0F5C81-CAF2-4955-B1F2-CAE180A70AD1}" destId="{63D196F8-A71D-4864-8C70-24FE08D8B800}" srcOrd="16" destOrd="0" presId="urn:microsoft.com/office/officeart/2005/8/layout/default"/>
    <dgm:cxn modelId="{4FA39700-24DF-4DF1-A0C8-66A00E9C3757}" type="presParOf" srcId="{6C0F5C81-CAF2-4955-B1F2-CAE180A70AD1}" destId="{EF2ECD5A-9528-47DD-B446-3B4DBCDCBEC7}" srcOrd="17" destOrd="0" presId="urn:microsoft.com/office/officeart/2005/8/layout/default"/>
    <dgm:cxn modelId="{4EA0B365-8B92-4695-A72D-43F3E05CBA47}" type="presParOf" srcId="{6C0F5C81-CAF2-4955-B1F2-CAE180A70AD1}" destId="{38F5B395-E891-4A17-AC99-9F3601B6EBC6}" srcOrd="18" destOrd="0" presId="urn:microsoft.com/office/officeart/2005/8/layout/default"/>
    <dgm:cxn modelId="{22E36348-02FC-4AD6-AB54-9AFBD8BF29CA}" type="presParOf" srcId="{6C0F5C81-CAF2-4955-B1F2-CAE180A70AD1}" destId="{7F3AE5F0-BB28-4A01-A9E3-9F7A74B22004}" srcOrd="19" destOrd="0" presId="urn:microsoft.com/office/officeart/2005/8/layout/default"/>
    <dgm:cxn modelId="{1BA03EDF-7F75-4285-9C89-90D636480F3F}" type="presParOf" srcId="{6C0F5C81-CAF2-4955-B1F2-CAE180A70AD1}" destId="{456C9AB7-BCCF-44F5-85A8-EC6B1EEBA518}" srcOrd="20" destOrd="0" presId="urn:microsoft.com/office/officeart/2005/8/layout/default"/>
    <dgm:cxn modelId="{6361DEEF-4624-47D5-AAD3-B49029722D0B}" type="presParOf" srcId="{6C0F5C81-CAF2-4955-B1F2-CAE180A70AD1}" destId="{CFBB71D9-5EC7-4EFB-BE9F-39475432EF75}" srcOrd="21" destOrd="0" presId="urn:microsoft.com/office/officeart/2005/8/layout/default"/>
    <dgm:cxn modelId="{CF6428E8-F633-45F3-8FB0-AA3749B7C30E}" type="presParOf" srcId="{6C0F5C81-CAF2-4955-B1F2-CAE180A70AD1}" destId="{84B1B2CD-D06A-472B-88C9-E5C31A0C3200}" srcOrd="22" destOrd="0" presId="urn:microsoft.com/office/officeart/2005/8/layout/default"/>
    <dgm:cxn modelId="{4ED59F93-972E-476D-B2CA-CE915F632D83}" type="presParOf" srcId="{6C0F5C81-CAF2-4955-B1F2-CAE180A70AD1}" destId="{17C371CD-2DE6-4585-B1DD-9EB12A7523D2}" srcOrd="23" destOrd="0" presId="urn:microsoft.com/office/officeart/2005/8/layout/default"/>
    <dgm:cxn modelId="{9D8A2493-D163-4CC7-A634-97E0BAD9A637}" type="presParOf" srcId="{6C0F5C81-CAF2-4955-B1F2-CAE180A70AD1}" destId="{C0E03E8B-22D4-430E-9752-888E065A0FDD}" srcOrd="24" destOrd="0" presId="urn:microsoft.com/office/officeart/2005/8/layout/default"/>
    <dgm:cxn modelId="{9E7797CD-A534-4719-B0F5-895AF7937FAA}" type="presParOf" srcId="{6C0F5C81-CAF2-4955-B1F2-CAE180A70AD1}" destId="{52E40283-0964-431D-B43F-7C2598C58330}" srcOrd="25" destOrd="0" presId="urn:microsoft.com/office/officeart/2005/8/layout/default"/>
    <dgm:cxn modelId="{1986FE56-BC80-43C6-9251-8DC84978CED4}" type="presParOf" srcId="{6C0F5C81-CAF2-4955-B1F2-CAE180A70AD1}" destId="{718004F8-CE96-483B-A5DE-63E464E93094}" srcOrd="26" destOrd="0" presId="urn:microsoft.com/office/officeart/2005/8/layout/default"/>
    <dgm:cxn modelId="{9E536DC7-3BBC-4C2F-8B7A-466B4B8BB978}" type="presParOf" srcId="{6C0F5C81-CAF2-4955-B1F2-CAE180A70AD1}" destId="{7DD69CF1-688C-4429-953C-B51C69818955}" srcOrd="27" destOrd="0" presId="urn:microsoft.com/office/officeart/2005/8/layout/default"/>
    <dgm:cxn modelId="{1308D2C4-2437-495D-907C-91016C835AA1}" type="presParOf" srcId="{6C0F5C81-CAF2-4955-B1F2-CAE180A70AD1}" destId="{5E470E9C-26F2-4A77-ABE2-9C4F3342B54C}" srcOrd="28" destOrd="0" presId="urn:microsoft.com/office/officeart/2005/8/layout/default"/>
    <dgm:cxn modelId="{703C07C6-4189-4E88-B339-D147A0BDD1A2}" type="presParOf" srcId="{6C0F5C81-CAF2-4955-B1F2-CAE180A70AD1}" destId="{565448AC-F6AE-4F29-9E1A-7E675C3919A5}" srcOrd="29" destOrd="0" presId="urn:microsoft.com/office/officeart/2005/8/layout/default"/>
    <dgm:cxn modelId="{BEE2EAB1-DCCB-4881-8A9E-AC92B2344460}" type="presParOf" srcId="{6C0F5C81-CAF2-4955-B1F2-CAE180A70AD1}" destId="{8E9FBC10-F976-4D01-B577-56ACD0C9C883}" srcOrd="30" destOrd="0" presId="urn:microsoft.com/office/officeart/2005/8/layout/default"/>
    <dgm:cxn modelId="{66660488-9006-4D86-B8DA-0E3A2572F192}" type="presParOf" srcId="{6C0F5C81-CAF2-4955-B1F2-CAE180A70AD1}" destId="{DC6A2F67-8128-419E-97B1-FDA154AE5E95}" srcOrd="31" destOrd="0" presId="urn:microsoft.com/office/officeart/2005/8/layout/default"/>
    <dgm:cxn modelId="{D6A466AA-3587-4019-B28F-0984EB91B2D7}" type="presParOf" srcId="{6C0F5C81-CAF2-4955-B1F2-CAE180A70AD1}" destId="{2D562E47-4AD9-47DC-B48F-CCD7888EECD2}" srcOrd="32" destOrd="0" presId="urn:microsoft.com/office/officeart/2005/8/layout/default"/>
    <dgm:cxn modelId="{199EE5B8-F152-41E2-A500-6AC2FB64C29A}" type="presParOf" srcId="{6C0F5C81-CAF2-4955-B1F2-CAE180A70AD1}" destId="{888E8A7A-3FA1-40A8-9371-FD29521E5A81}" srcOrd="33" destOrd="0" presId="urn:microsoft.com/office/officeart/2005/8/layout/default"/>
    <dgm:cxn modelId="{3833E63A-EE35-47F5-9F62-6C17095F5422}" type="presParOf" srcId="{6C0F5C81-CAF2-4955-B1F2-CAE180A70AD1}" destId="{B535620A-2EB1-42FD-A753-A31CAA1F039B}" srcOrd="34" destOrd="0" presId="urn:microsoft.com/office/officeart/2005/8/layout/default"/>
    <dgm:cxn modelId="{56741C1C-E2BF-40FB-855F-CBFFB23B7A03}" type="presParOf" srcId="{6C0F5C81-CAF2-4955-B1F2-CAE180A70AD1}" destId="{9F4F6484-CB0D-4181-A621-1581A2BA7774}" srcOrd="35" destOrd="0" presId="urn:microsoft.com/office/officeart/2005/8/layout/default"/>
    <dgm:cxn modelId="{266BF32D-6D89-48BE-AD2F-E2ECA54880FF}" type="presParOf" srcId="{6C0F5C81-CAF2-4955-B1F2-CAE180A70AD1}" destId="{131B9B48-374F-4364-BFCF-9E91B83D667B}" srcOrd="36" destOrd="0" presId="urn:microsoft.com/office/officeart/2005/8/layout/default"/>
    <dgm:cxn modelId="{D4E17FF8-B738-40E2-8B7E-7A3AB094A1EF}" type="presParOf" srcId="{6C0F5C81-CAF2-4955-B1F2-CAE180A70AD1}" destId="{7DE0F68D-7C2D-48C3-8863-643DF01BABDB}" srcOrd="37" destOrd="0" presId="urn:microsoft.com/office/officeart/2005/8/layout/default"/>
    <dgm:cxn modelId="{150574A7-65B1-4ECC-9154-E3A0D8F1D325}" type="presParOf" srcId="{6C0F5C81-CAF2-4955-B1F2-CAE180A70AD1}" destId="{40B1F42B-4E0C-4795-B343-4A8345912E63}" srcOrd="38" destOrd="0" presId="urn:microsoft.com/office/officeart/2005/8/layout/default"/>
    <dgm:cxn modelId="{09180399-A357-4432-B2D9-F8B7D1B5AD2E}" type="presParOf" srcId="{6C0F5C81-CAF2-4955-B1F2-CAE180A70AD1}" destId="{3ABA938D-3E52-47F6-9AAF-102C361740C0}" srcOrd="39" destOrd="0" presId="urn:microsoft.com/office/officeart/2005/8/layout/default"/>
    <dgm:cxn modelId="{8412E046-45AF-4A70-AEC1-E5CA434B73F8}" type="presParOf" srcId="{6C0F5C81-CAF2-4955-B1F2-CAE180A70AD1}" destId="{28B36386-BD96-4FBC-96F4-63F0C6A6A2B0}" srcOrd="40" destOrd="0" presId="urn:microsoft.com/office/officeart/2005/8/layout/default"/>
    <dgm:cxn modelId="{B8DDBD67-1CE8-4D0F-8FA2-5E3497F4DBEF}" type="presParOf" srcId="{6C0F5C81-CAF2-4955-B1F2-CAE180A70AD1}" destId="{007F9E6A-B677-4074-8894-EBDCA557A733}" srcOrd="41" destOrd="0" presId="urn:microsoft.com/office/officeart/2005/8/layout/default"/>
    <dgm:cxn modelId="{289075D1-84DD-40F3-AA8E-A45AE676B34A}" type="presParOf" srcId="{6C0F5C81-CAF2-4955-B1F2-CAE180A70AD1}" destId="{1ACA7E0E-C3CE-4CB0-98AC-AF4520D53279}" srcOrd="42" destOrd="0" presId="urn:microsoft.com/office/officeart/2005/8/layout/default"/>
    <dgm:cxn modelId="{3914128D-7801-4DE3-A2DF-29A47C74CB1D}" type="presParOf" srcId="{6C0F5C81-CAF2-4955-B1F2-CAE180A70AD1}" destId="{6E4BB954-C29B-47A1-8895-F0AE5606B7D0}" srcOrd="43" destOrd="0" presId="urn:microsoft.com/office/officeart/2005/8/layout/default"/>
    <dgm:cxn modelId="{42EFFB5B-1AAE-4DCB-923E-9ED51B33FF6B}" type="presParOf" srcId="{6C0F5C81-CAF2-4955-B1F2-CAE180A70AD1}" destId="{238FD4F6-572C-4ECA-9C37-E1C9273C6493}" srcOrd="44" destOrd="0" presId="urn:microsoft.com/office/officeart/2005/8/layout/default"/>
    <dgm:cxn modelId="{53C49422-5538-460D-8C8D-7CDF634B2E6F}" type="presParOf" srcId="{6C0F5C81-CAF2-4955-B1F2-CAE180A70AD1}" destId="{5464E154-BD58-4D0C-9F40-1E885FC8CA9A}" srcOrd="45" destOrd="0" presId="urn:microsoft.com/office/officeart/2005/8/layout/default"/>
    <dgm:cxn modelId="{60BB0E45-5154-4B5D-852C-ED5955C709F2}" type="presParOf" srcId="{6C0F5C81-CAF2-4955-B1F2-CAE180A70AD1}" destId="{0235ED6C-2A12-47DB-91A9-0C712DB7B365}" srcOrd="46" destOrd="0" presId="urn:microsoft.com/office/officeart/2005/8/layout/default"/>
    <dgm:cxn modelId="{B15767FD-7AA7-44A1-B990-0F68A9205AFF}" type="presParOf" srcId="{6C0F5C81-CAF2-4955-B1F2-CAE180A70AD1}" destId="{D36AB26F-2472-434B-A1DC-9E7DDB87B055}" srcOrd="47" destOrd="0" presId="urn:microsoft.com/office/officeart/2005/8/layout/default"/>
    <dgm:cxn modelId="{B64D4EA9-24A6-4BCD-9178-2F4005416C5B}" type="presParOf" srcId="{6C0F5C81-CAF2-4955-B1F2-CAE180A70AD1}" destId="{DE6013DB-A0B0-4446-8E11-F32435F70522}" srcOrd="4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4122DC-15F7-438B-B087-15C74B35CD8C}"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93B6E9A1-A5DE-4594-83A3-FFAC9DE9E986}">
      <dgm:prSet phldrT="[Text]"/>
      <dgm:spPr/>
      <dgm:t>
        <a:bodyPr/>
        <a:lstStyle/>
        <a:p>
          <a:r>
            <a:rPr lang="en-US" dirty="0"/>
            <a:t>Extract</a:t>
          </a:r>
        </a:p>
      </dgm:t>
    </dgm:pt>
    <dgm:pt modelId="{6B6DDAA0-CC9F-4773-9F8A-C2FAAAABE2D5}" type="parTrans" cxnId="{49A5554E-70BB-436F-8939-B6E78B761986}">
      <dgm:prSet/>
      <dgm:spPr/>
      <dgm:t>
        <a:bodyPr/>
        <a:lstStyle/>
        <a:p>
          <a:endParaRPr lang="en-US"/>
        </a:p>
      </dgm:t>
    </dgm:pt>
    <dgm:pt modelId="{DE3CA194-AACC-48D3-8199-3E5241C21F98}" type="sibTrans" cxnId="{49A5554E-70BB-436F-8939-B6E78B761986}">
      <dgm:prSet/>
      <dgm:spPr/>
      <dgm:t>
        <a:bodyPr/>
        <a:lstStyle/>
        <a:p>
          <a:endParaRPr lang="en-US"/>
        </a:p>
      </dgm:t>
    </dgm:pt>
    <dgm:pt modelId="{B0D1E989-BBEE-4642-9F20-9C8E4252CCC7}">
      <dgm:prSet phldrT="[Text]"/>
      <dgm:spPr/>
      <dgm:t>
        <a:bodyPr/>
        <a:lstStyle/>
        <a:p>
          <a:r>
            <a:rPr lang="en-US" dirty="0"/>
            <a:t>Labs</a:t>
          </a:r>
        </a:p>
      </dgm:t>
    </dgm:pt>
    <dgm:pt modelId="{A5F391A7-2FA9-4F5F-8D9E-12B4C7BFC445}" type="parTrans" cxnId="{B73D17AB-6E07-468C-B08D-F7159521BC71}">
      <dgm:prSet/>
      <dgm:spPr/>
      <dgm:t>
        <a:bodyPr/>
        <a:lstStyle/>
        <a:p>
          <a:endParaRPr lang="en-US"/>
        </a:p>
      </dgm:t>
    </dgm:pt>
    <dgm:pt modelId="{3FD9F1B4-E5C1-4A67-88B6-F145C3F7275A}" type="sibTrans" cxnId="{B73D17AB-6E07-468C-B08D-F7159521BC71}">
      <dgm:prSet/>
      <dgm:spPr/>
      <dgm:t>
        <a:bodyPr/>
        <a:lstStyle/>
        <a:p>
          <a:endParaRPr lang="en-US"/>
        </a:p>
      </dgm:t>
    </dgm:pt>
    <dgm:pt modelId="{F33514DA-25E1-42A1-A570-CCD0F69D33B3}">
      <dgm:prSet phldrT="[Text]"/>
      <dgm:spPr/>
      <dgm:t>
        <a:bodyPr/>
        <a:lstStyle/>
        <a:p>
          <a:r>
            <a:rPr lang="en-US" dirty="0"/>
            <a:t>Images</a:t>
          </a:r>
        </a:p>
      </dgm:t>
    </dgm:pt>
    <dgm:pt modelId="{A9CC3742-7A1D-4FA2-A489-909EC8916CCF}" type="parTrans" cxnId="{0CB88EAD-925E-4215-8A20-DF441BBAFFD8}">
      <dgm:prSet/>
      <dgm:spPr/>
      <dgm:t>
        <a:bodyPr/>
        <a:lstStyle/>
        <a:p>
          <a:endParaRPr lang="en-US"/>
        </a:p>
      </dgm:t>
    </dgm:pt>
    <dgm:pt modelId="{05374281-B4BF-4524-A863-B9A97587D82A}" type="sibTrans" cxnId="{0CB88EAD-925E-4215-8A20-DF441BBAFFD8}">
      <dgm:prSet/>
      <dgm:spPr/>
      <dgm:t>
        <a:bodyPr/>
        <a:lstStyle/>
        <a:p>
          <a:endParaRPr lang="en-US"/>
        </a:p>
      </dgm:t>
    </dgm:pt>
    <dgm:pt modelId="{A269DAA8-5DA9-4D1A-B8E0-AC3E25AFC94B}">
      <dgm:prSet phldrT="[Text]"/>
      <dgm:spPr/>
      <dgm:t>
        <a:bodyPr/>
        <a:lstStyle/>
        <a:p>
          <a:r>
            <a:rPr lang="en-US" dirty="0"/>
            <a:t>Stratify</a:t>
          </a:r>
        </a:p>
      </dgm:t>
    </dgm:pt>
    <dgm:pt modelId="{7DCDF8C2-04F5-4902-BE5F-A471F3817800}" type="parTrans" cxnId="{42D2AF94-5D4C-4219-A88D-BC6F09BE7C2E}">
      <dgm:prSet/>
      <dgm:spPr/>
      <dgm:t>
        <a:bodyPr/>
        <a:lstStyle/>
        <a:p>
          <a:endParaRPr lang="en-US"/>
        </a:p>
      </dgm:t>
    </dgm:pt>
    <dgm:pt modelId="{4349550D-E5D5-47DF-9122-A347A1127690}" type="sibTrans" cxnId="{42D2AF94-5D4C-4219-A88D-BC6F09BE7C2E}">
      <dgm:prSet/>
      <dgm:spPr/>
      <dgm:t>
        <a:bodyPr/>
        <a:lstStyle/>
        <a:p>
          <a:endParaRPr lang="en-US"/>
        </a:p>
      </dgm:t>
    </dgm:pt>
    <dgm:pt modelId="{C3134D89-EEA7-4CA3-976E-25E1612F8F7F}">
      <dgm:prSet phldrT="[Text]"/>
      <dgm:spPr/>
      <dgm:t>
        <a:bodyPr/>
        <a:lstStyle/>
        <a:p>
          <a:r>
            <a:rPr lang="en-US" dirty="0"/>
            <a:t>Patient Details</a:t>
          </a:r>
        </a:p>
      </dgm:t>
    </dgm:pt>
    <dgm:pt modelId="{B219DCA0-32C8-46B2-9096-D1BE536E70B5}" type="parTrans" cxnId="{08B66E68-BB33-42F8-8680-5EA825CAFBBF}">
      <dgm:prSet/>
      <dgm:spPr/>
      <dgm:t>
        <a:bodyPr/>
        <a:lstStyle/>
        <a:p>
          <a:endParaRPr lang="en-US"/>
        </a:p>
      </dgm:t>
    </dgm:pt>
    <dgm:pt modelId="{CB5F8A7F-A017-47E6-8CFA-CCDB94A9DA67}" type="sibTrans" cxnId="{08B66E68-BB33-42F8-8680-5EA825CAFBBF}">
      <dgm:prSet/>
      <dgm:spPr/>
      <dgm:t>
        <a:bodyPr/>
        <a:lstStyle/>
        <a:p>
          <a:endParaRPr lang="en-US"/>
        </a:p>
      </dgm:t>
    </dgm:pt>
    <dgm:pt modelId="{D339B387-4085-4685-84ED-69909D466203}">
      <dgm:prSet phldrT="[Text]"/>
      <dgm:spPr/>
      <dgm:t>
        <a:bodyPr/>
        <a:lstStyle/>
        <a:p>
          <a:r>
            <a:rPr lang="en-US" dirty="0"/>
            <a:t>Order Details</a:t>
          </a:r>
        </a:p>
      </dgm:t>
    </dgm:pt>
    <dgm:pt modelId="{8E904FB2-6F76-4D98-93F5-443CB9F5ACA4}" type="parTrans" cxnId="{372375D9-0975-4867-B31D-3CB5D70A1014}">
      <dgm:prSet/>
      <dgm:spPr/>
      <dgm:t>
        <a:bodyPr/>
        <a:lstStyle/>
        <a:p>
          <a:endParaRPr lang="en-US"/>
        </a:p>
      </dgm:t>
    </dgm:pt>
    <dgm:pt modelId="{FDEE8DCF-C5D2-4162-842F-FA428052B7C2}" type="sibTrans" cxnId="{372375D9-0975-4867-B31D-3CB5D70A1014}">
      <dgm:prSet/>
      <dgm:spPr/>
      <dgm:t>
        <a:bodyPr/>
        <a:lstStyle/>
        <a:p>
          <a:endParaRPr lang="en-US"/>
        </a:p>
      </dgm:t>
    </dgm:pt>
    <dgm:pt modelId="{53819702-6DA6-43E2-A6B8-D96B76CA61A0}">
      <dgm:prSet phldrT="[Text]"/>
      <dgm:spPr/>
      <dgm:t>
        <a:bodyPr/>
        <a:lstStyle/>
        <a:p>
          <a:r>
            <a:rPr lang="en-US" dirty="0"/>
            <a:t>Categorize</a:t>
          </a:r>
        </a:p>
      </dgm:t>
    </dgm:pt>
    <dgm:pt modelId="{6F067316-6F7A-4DA4-9D1C-AC678C710FDF}" type="parTrans" cxnId="{B1BB00A5-79EE-4B0A-BDFE-55F90B314B7B}">
      <dgm:prSet/>
      <dgm:spPr/>
      <dgm:t>
        <a:bodyPr/>
        <a:lstStyle/>
        <a:p>
          <a:endParaRPr lang="en-US"/>
        </a:p>
      </dgm:t>
    </dgm:pt>
    <dgm:pt modelId="{DD8F419C-9233-4BDF-979B-2C442FE2EAE5}" type="sibTrans" cxnId="{B1BB00A5-79EE-4B0A-BDFE-55F90B314B7B}">
      <dgm:prSet/>
      <dgm:spPr/>
      <dgm:t>
        <a:bodyPr/>
        <a:lstStyle/>
        <a:p>
          <a:endParaRPr lang="en-US"/>
        </a:p>
      </dgm:t>
    </dgm:pt>
    <dgm:pt modelId="{DB6A0F3C-738B-41B2-B9DC-76AE50CDBD25}">
      <dgm:prSet phldrT="[Text]"/>
      <dgm:spPr/>
      <dgm:t>
        <a:bodyPr/>
        <a:lstStyle/>
        <a:p>
          <a:r>
            <a:rPr lang="en-US" dirty="0"/>
            <a:t>Meds</a:t>
          </a:r>
        </a:p>
      </dgm:t>
    </dgm:pt>
    <dgm:pt modelId="{61E444E4-4555-42CC-A106-98A5D947E7FF}" type="parTrans" cxnId="{D1395B36-F5FB-4741-997B-C5C3552D00A7}">
      <dgm:prSet/>
      <dgm:spPr/>
      <dgm:t>
        <a:bodyPr/>
        <a:lstStyle/>
        <a:p>
          <a:endParaRPr lang="en-US"/>
        </a:p>
      </dgm:t>
    </dgm:pt>
    <dgm:pt modelId="{4624D146-A822-409B-88E0-00AA361EA305}" type="sibTrans" cxnId="{D1395B36-F5FB-4741-997B-C5C3552D00A7}">
      <dgm:prSet/>
      <dgm:spPr/>
      <dgm:t>
        <a:bodyPr/>
        <a:lstStyle/>
        <a:p>
          <a:endParaRPr lang="en-US"/>
        </a:p>
      </dgm:t>
    </dgm:pt>
    <dgm:pt modelId="{8CBA578F-0097-4E0A-BAD8-CB043DD29B08}">
      <dgm:prSet phldrT="[Text]"/>
      <dgm:spPr/>
      <dgm:t>
        <a:bodyPr/>
        <a:lstStyle/>
        <a:p>
          <a:r>
            <a:rPr lang="en-US" dirty="0"/>
            <a:t>Orders</a:t>
          </a:r>
        </a:p>
      </dgm:t>
    </dgm:pt>
    <dgm:pt modelId="{8F35C816-0693-4CE2-B199-93EE1E5221DF}" type="parTrans" cxnId="{51C6BC7C-DF89-4ED5-A261-8E5753B954B7}">
      <dgm:prSet/>
      <dgm:spPr/>
      <dgm:t>
        <a:bodyPr/>
        <a:lstStyle/>
        <a:p>
          <a:endParaRPr lang="en-US"/>
        </a:p>
      </dgm:t>
    </dgm:pt>
    <dgm:pt modelId="{5E2911F7-25FC-4688-B2AF-E480D0AAF85C}" type="sibTrans" cxnId="{51C6BC7C-DF89-4ED5-A261-8E5753B954B7}">
      <dgm:prSet/>
      <dgm:spPr/>
      <dgm:t>
        <a:bodyPr/>
        <a:lstStyle/>
        <a:p>
          <a:endParaRPr lang="en-US"/>
        </a:p>
      </dgm:t>
    </dgm:pt>
    <dgm:pt modelId="{D41E2E02-0571-4C5A-A3A2-F4FBBAEA4918}">
      <dgm:prSet phldrT="[Text]"/>
      <dgm:spPr/>
      <dgm:t>
        <a:bodyPr/>
        <a:lstStyle/>
        <a:p>
          <a:r>
            <a:rPr lang="en-US" dirty="0"/>
            <a:t>Age, Diagnosis, Comorbidity</a:t>
          </a:r>
        </a:p>
      </dgm:t>
    </dgm:pt>
    <dgm:pt modelId="{58468F00-C571-4827-BEC9-2D0937D40FB7}" type="parTrans" cxnId="{B5648954-5FFA-402A-96F7-DCB0BD8F1B93}">
      <dgm:prSet/>
      <dgm:spPr/>
      <dgm:t>
        <a:bodyPr/>
        <a:lstStyle/>
        <a:p>
          <a:endParaRPr lang="en-US"/>
        </a:p>
      </dgm:t>
    </dgm:pt>
    <dgm:pt modelId="{1C0342A3-5A52-4965-9CCC-F660CAA1BFAE}" type="sibTrans" cxnId="{B5648954-5FFA-402A-96F7-DCB0BD8F1B93}">
      <dgm:prSet/>
      <dgm:spPr/>
      <dgm:t>
        <a:bodyPr/>
        <a:lstStyle/>
        <a:p>
          <a:endParaRPr lang="en-US"/>
        </a:p>
      </dgm:t>
    </dgm:pt>
    <dgm:pt modelId="{A4412CDB-E785-4B70-A14B-300A16AEFEE5}">
      <dgm:prSet phldrT="[Text]"/>
      <dgm:spPr/>
      <dgm:t>
        <a:bodyPr/>
        <a:lstStyle/>
        <a:p>
          <a:r>
            <a:rPr lang="en-US" dirty="0"/>
            <a:t>Provider</a:t>
          </a:r>
        </a:p>
      </dgm:t>
    </dgm:pt>
    <dgm:pt modelId="{E9FADEA9-0D1E-4594-B92B-EB86FB92D000}" type="parTrans" cxnId="{FDF62D4D-D7D7-4FCF-A7E7-C2CD0E0F9094}">
      <dgm:prSet/>
      <dgm:spPr/>
      <dgm:t>
        <a:bodyPr/>
        <a:lstStyle/>
        <a:p>
          <a:endParaRPr lang="en-US"/>
        </a:p>
      </dgm:t>
    </dgm:pt>
    <dgm:pt modelId="{9613F138-8B17-42D3-8268-63F998EF851C}" type="sibTrans" cxnId="{FDF62D4D-D7D7-4FCF-A7E7-C2CD0E0F9094}">
      <dgm:prSet/>
      <dgm:spPr/>
      <dgm:t>
        <a:bodyPr/>
        <a:lstStyle/>
        <a:p>
          <a:endParaRPr lang="en-US"/>
        </a:p>
      </dgm:t>
    </dgm:pt>
    <dgm:pt modelId="{FB8BD312-6C04-4DDE-9692-E31F2149F0E1}">
      <dgm:prSet phldrT="[Text]"/>
      <dgm:spPr/>
      <dgm:t>
        <a:bodyPr/>
        <a:lstStyle/>
        <a:p>
          <a:r>
            <a:rPr lang="en-US" dirty="0"/>
            <a:t>Service</a:t>
          </a:r>
        </a:p>
      </dgm:t>
    </dgm:pt>
    <dgm:pt modelId="{6243995D-7D2C-47F1-974F-7D1DF2988549}" type="parTrans" cxnId="{421E4635-3066-4252-BE11-2F607601B0E5}">
      <dgm:prSet/>
      <dgm:spPr/>
      <dgm:t>
        <a:bodyPr/>
        <a:lstStyle/>
        <a:p>
          <a:endParaRPr lang="en-US"/>
        </a:p>
      </dgm:t>
    </dgm:pt>
    <dgm:pt modelId="{B70169F0-F206-4F77-A08F-A88E5C929416}" type="sibTrans" cxnId="{421E4635-3066-4252-BE11-2F607601B0E5}">
      <dgm:prSet/>
      <dgm:spPr/>
      <dgm:t>
        <a:bodyPr/>
        <a:lstStyle/>
        <a:p>
          <a:endParaRPr lang="en-US"/>
        </a:p>
      </dgm:t>
    </dgm:pt>
    <dgm:pt modelId="{A8108E3F-F7EB-495F-8D4F-02CDD18E4ADF}">
      <dgm:prSet phldrT="[Text]"/>
      <dgm:spPr/>
      <dgm:t>
        <a:bodyPr/>
        <a:lstStyle/>
        <a:p>
          <a:r>
            <a:rPr lang="en-US" dirty="0"/>
            <a:t>Workflow</a:t>
          </a:r>
        </a:p>
      </dgm:t>
    </dgm:pt>
    <dgm:pt modelId="{D646DD7D-A92B-4A30-AFB7-9A8C3BCF5A7F}" type="parTrans" cxnId="{E91D45C6-D057-4301-B31E-EACFB35F811C}">
      <dgm:prSet/>
      <dgm:spPr/>
      <dgm:t>
        <a:bodyPr/>
        <a:lstStyle/>
        <a:p>
          <a:endParaRPr lang="en-US"/>
        </a:p>
      </dgm:t>
    </dgm:pt>
    <dgm:pt modelId="{308821B0-2102-4FA5-B230-631DC01AC2D4}" type="sibTrans" cxnId="{E91D45C6-D057-4301-B31E-EACFB35F811C}">
      <dgm:prSet/>
      <dgm:spPr/>
      <dgm:t>
        <a:bodyPr/>
        <a:lstStyle/>
        <a:p>
          <a:endParaRPr lang="en-US"/>
        </a:p>
      </dgm:t>
    </dgm:pt>
    <dgm:pt modelId="{B77CBFA2-6590-4BC6-B688-F4CB6BF8FB6C}">
      <dgm:prSet phldrT="[Text]"/>
      <dgm:spPr/>
      <dgm:t>
        <a:bodyPr/>
        <a:lstStyle/>
        <a:p>
          <a:r>
            <a:rPr lang="en-US" dirty="0"/>
            <a:t>Location</a:t>
          </a:r>
        </a:p>
      </dgm:t>
    </dgm:pt>
    <dgm:pt modelId="{5A37BC6E-62D7-463D-A7DA-3FB61E9BE189}" type="parTrans" cxnId="{5E819774-C458-46EE-83E7-0DF159E936D5}">
      <dgm:prSet/>
      <dgm:spPr/>
      <dgm:t>
        <a:bodyPr/>
        <a:lstStyle/>
        <a:p>
          <a:endParaRPr lang="en-US"/>
        </a:p>
      </dgm:t>
    </dgm:pt>
    <dgm:pt modelId="{BCEEA092-2033-4CB3-BA28-67CA968C6000}" type="sibTrans" cxnId="{5E819774-C458-46EE-83E7-0DF159E936D5}">
      <dgm:prSet/>
      <dgm:spPr/>
      <dgm:t>
        <a:bodyPr/>
        <a:lstStyle/>
        <a:p>
          <a:endParaRPr lang="en-US"/>
        </a:p>
      </dgm:t>
    </dgm:pt>
    <dgm:pt modelId="{A2CB7967-0F1B-4CBA-B656-055CA6E70AC0}">
      <dgm:prSet phldrT="[Text]"/>
      <dgm:spPr/>
      <dgm:t>
        <a:bodyPr/>
        <a:lstStyle/>
        <a:p>
          <a:r>
            <a:rPr lang="en-US" dirty="0"/>
            <a:t>Antibiotics</a:t>
          </a:r>
        </a:p>
      </dgm:t>
    </dgm:pt>
    <dgm:pt modelId="{849A5BEB-4E99-4218-B313-DA8DAAE7AC9E}" type="parTrans" cxnId="{71846567-D186-4D0F-BD6D-302E4A63A30F}">
      <dgm:prSet/>
      <dgm:spPr/>
      <dgm:t>
        <a:bodyPr/>
        <a:lstStyle/>
        <a:p>
          <a:endParaRPr lang="en-US"/>
        </a:p>
      </dgm:t>
    </dgm:pt>
    <dgm:pt modelId="{08F29EC6-094D-4F4E-91F7-CEFF5A30A028}" type="sibTrans" cxnId="{71846567-D186-4D0F-BD6D-302E4A63A30F}">
      <dgm:prSet/>
      <dgm:spPr/>
      <dgm:t>
        <a:bodyPr/>
        <a:lstStyle/>
        <a:p>
          <a:endParaRPr lang="en-US"/>
        </a:p>
      </dgm:t>
    </dgm:pt>
    <dgm:pt modelId="{F0A587F8-E415-4BC3-9479-3788D024E760}">
      <dgm:prSet phldrT="[Text]"/>
      <dgm:spPr/>
      <dgm:t>
        <a:bodyPr/>
        <a:lstStyle/>
        <a:p>
          <a:r>
            <a:rPr lang="en-US" dirty="0"/>
            <a:t>Opioids</a:t>
          </a:r>
        </a:p>
      </dgm:t>
    </dgm:pt>
    <dgm:pt modelId="{1173BAC4-1139-45F5-B7F3-4F8A3949C009}" type="parTrans" cxnId="{E9524D45-689C-4EF9-B910-1F2B1D15DA62}">
      <dgm:prSet/>
      <dgm:spPr/>
      <dgm:t>
        <a:bodyPr/>
        <a:lstStyle/>
        <a:p>
          <a:endParaRPr lang="en-US"/>
        </a:p>
      </dgm:t>
    </dgm:pt>
    <dgm:pt modelId="{CA2158BE-EC37-49A9-9627-C2F45B9DF14D}" type="sibTrans" cxnId="{E9524D45-689C-4EF9-B910-1F2B1D15DA62}">
      <dgm:prSet/>
      <dgm:spPr/>
      <dgm:t>
        <a:bodyPr/>
        <a:lstStyle/>
        <a:p>
          <a:endParaRPr lang="en-US"/>
        </a:p>
      </dgm:t>
    </dgm:pt>
    <dgm:pt modelId="{5061B28C-E262-4559-AA7A-5CE732DDD5BC}">
      <dgm:prSet phldrT="[Text]"/>
      <dgm:spPr/>
      <dgm:t>
        <a:bodyPr/>
        <a:lstStyle/>
        <a:p>
          <a:r>
            <a:rPr lang="en-US" dirty="0"/>
            <a:t>X-Rays</a:t>
          </a:r>
        </a:p>
      </dgm:t>
    </dgm:pt>
    <dgm:pt modelId="{657DE90E-C9A7-4E33-879C-7BFBDB1C6BEC}" type="parTrans" cxnId="{1C680554-94CF-4162-9F3C-3F84F76506C0}">
      <dgm:prSet/>
      <dgm:spPr/>
      <dgm:t>
        <a:bodyPr/>
        <a:lstStyle/>
        <a:p>
          <a:endParaRPr lang="en-US"/>
        </a:p>
      </dgm:t>
    </dgm:pt>
    <dgm:pt modelId="{BCF34204-D045-4C71-8047-2B023BD3344D}" type="sibTrans" cxnId="{1C680554-94CF-4162-9F3C-3F84F76506C0}">
      <dgm:prSet/>
      <dgm:spPr/>
      <dgm:t>
        <a:bodyPr/>
        <a:lstStyle/>
        <a:p>
          <a:endParaRPr lang="en-US"/>
        </a:p>
      </dgm:t>
    </dgm:pt>
    <dgm:pt modelId="{91D1B89E-7124-46CF-B3F3-79AB3CD6DF09}">
      <dgm:prSet phldrT="[Text]"/>
      <dgm:spPr/>
      <dgm:t>
        <a:bodyPr/>
        <a:lstStyle/>
        <a:p>
          <a:r>
            <a:rPr lang="en-US" dirty="0"/>
            <a:t>Blood  Products</a:t>
          </a:r>
        </a:p>
      </dgm:t>
    </dgm:pt>
    <dgm:pt modelId="{995CF348-FC06-4763-8803-A4E1724ECC58}" type="parTrans" cxnId="{FB96C32C-BDC2-44F6-AB52-DE82D64A081E}">
      <dgm:prSet/>
      <dgm:spPr/>
      <dgm:t>
        <a:bodyPr/>
        <a:lstStyle/>
        <a:p>
          <a:endParaRPr lang="en-US"/>
        </a:p>
      </dgm:t>
    </dgm:pt>
    <dgm:pt modelId="{2A699C32-760B-405D-A75D-7D3D7B8370EA}" type="sibTrans" cxnId="{FB96C32C-BDC2-44F6-AB52-DE82D64A081E}">
      <dgm:prSet/>
      <dgm:spPr/>
      <dgm:t>
        <a:bodyPr/>
        <a:lstStyle/>
        <a:p>
          <a:endParaRPr lang="en-US"/>
        </a:p>
      </dgm:t>
    </dgm:pt>
    <dgm:pt modelId="{5AF6C718-D9C3-411C-BFFC-34BECDC8A260}">
      <dgm:prSet phldrT="[Text]"/>
      <dgm:spPr/>
      <dgm:t>
        <a:bodyPr/>
        <a:lstStyle/>
        <a:p>
          <a:r>
            <a:rPr lang="en-US" dirty="0"/>
            <a:t>Standardize</a:t>
          </a:r>
        </a:p>
      </dgm:t>
    </dgm:pt>
    <dgm:pt modelId="{461344A7-4B8F-4CFC-B3A0-467DFA6F5423}" type="parTrans" cxnId="{77C00199-9A11-4C89-9524-19DF13C09F03}">
      <dgm:prSet/>
      <dgm:spPr/>
      <dgm:t>
        <a:bodyPr/>
        <a:lstStyle/>
        <a:p>
          <a:endParaRPr lang="en-US"/>
        </a:p>
      </dgm:t>
    </dgm:pt>
    <dgm:pt modelId="{6E27D878-BDA9-424E-9B6D-0D2715FD963B}" type="sibTrans" cxnId="{77C00199-9A11-4C89-9524-19DF13C09F03}">
      <dgm:prSet/>
      <dgm:spPr/>
      <dgm:t>
        <a:bodyPr/>
        <a:lstStyle/>
        <a:p>
          <a:endParaRPr lang="en-US"/>
        </a:p>
      </dgm:t>
    </dgm:pt>
    <dgm:pt modelId="{907A4AC0-BD51-4088-A28D-58C30AB77E42}">
      <dgm:prSet phldrT="[Text]"/>
      <dgm:spPr/>
      <dgm:t>
        <a:bodyPr/>
        <a:lstStyle/>
        <a:p>
          <a:r>
            <a:rPr lang="en-US" dirty="0"/>
            <a:t>Per encounter</a:t>
          </a:r>
        </a:p>
      </dgm:t>
    </dgm:pt>
    <dgm:pt modelId="{FF4C41D2-C640-4D2F-A815-8965A516FDCA}" type="parTrans" cxnId="{FFCC16C4-CB80-4B01-84DC-4500FE12DE4C}">
      <dgm:prSet/>
      <dgm:spPr/>
      <dgm:t>
        <a:bodyPr/>
        <a:lstStyle/>
        <a:p>
          <a:endParaRPr lang="en-US"/>
        </a:p>
      </dgm:t>
    </dgm:pt>
    <dgm:pt modelId="{8A1FF646-CAB5-4419-8E5F-454FB6399913}" type="sibTrans" cxnId="{FFCC16C4-CB80-4B01-84DC-4500FE12DE4C}">
      <dgm:prSet/>
      <dgm:spPr/>
      <dgm:t>
        <a:bodyPr/>
        <a:lstStyle/>
        <a:p>
          <a:endParaRPr lang="en-US"/>
        </a:p>
      </dgm:t>
    </dgm:pt>
    <dgm:pt modelId="{F05860E0-BC87-4E87-984A-36BFB89B9049}">
      <dgm:prSet phldrT="[Text]"/>
      <dgm:spPr/>
      <dgm:t>
        <a:bodyPr/>
        <a:lstStyle/>
        <a:p>
          <a:r>
            <a:rPr lang="en-US" dirty="0"/>
            <a:t>Per patient</a:t>
          </a:r>
        </a:p>
      </dgm:t>
    </dgm:pt>
    <dgm:pt modelId="{F4509485-978C-4F44-B1BC-A20B9BDA49CF}" type="parTrans" cxnId="{461B06E5-3EAA-4904-BECF-F4AEE1C3F89D}">
      <dgm:prSet/>
      <dgm:spPr/>
      <dgm:t>
        <a:bodyPr/>
        <a:lstStyle/>
        <a:p>
          <a:endParaRPr lang="en-US"/>
        </a:p>
      </dgm:t>
    </dgm:pt>
    <dgm:pt modelId="{6364AE48-CF64-4339-A011-7CA0A370D986}" type="sibTrans" cxnId="{461B06E5-3EAA-4904-BECF-F4AEE1C3F89D}">
      <dgm:prSet/>
      <dgm:spPr/>
      <dgm:t>
        <a:bodyPr/>
        <a:lstStyle/>
        <a:p>
          <a:endParaRPr lang="en-US"/>
        </a:p>
      </dgm:t>
    </dgm:pt>
    <dgm:pt modelId="{31A6811B-539F-4725-98CB-1B02F4D40294}">
      <dgm:prSet phldrT="[Text]"/>
      <dgm:spPr/>
      <dgm:t>
        <a:bodyPr/>
        <a:lstStyle/>
        <a:p>
          <a:r>
            <a:rPr lang="en-US" dirty="0"/>
            <a:t>Per Day</a:t>
          </a:r>
        </a:p>
      </dgm:t>
    </dgm:pt>
    <dgm:pt modelId="{E1AC66C9-F469-4330-9442-C0DEEF6D50DE}" type="parTrans" cxnId="{B60AC2F0-8736-4EDD-9949-70321A684CCB}">
      <dgm:prSet/>
      <dgm:spPr/>
      <dgm:t>
        <a:bodyPr/>
        <a:lstStyle/>
        <a:p>
          <a:endParaRPr lang="en-US"/>
        </a:p>
      </dgm:t>
    </dgm:pt>
    <dgm:pt modelId="{72907BFD-3A50-4573-8521-E8F1083D955E}" type="sibTrans" cxnId="{B60AC2F0-8736-4EDD-9949-70321A684CCB}">
      <dgm:prSet/>
      <dgm:spPr/>
      <dgm:t>
        <a:bodyPr/>
        <a:lstStyle/>
        <a:p>
          <a:endParaRPr lang="en-US"/>
        </a:p>
      </dgm:t>
    </dgm:pt>
    <dgm:pt modelId="{97404A4D-FC47-4AF1-9AB0-E00E18C1C3A8}" type="pres">
      <dgm:prSet presAssocID="{474122DC-15F7-438B-B087-15C74B35CD8C}" presName="Name0" presStyleCnt="0">
        <dgm:presLayoutVars>
          <dgm:dir/>
          <dgm:animLvl val="lvl"/>
          <dgm:resizeHandles val="exact"/>
        </dgm:presLayoutVars>
      </dgm:prSet>
      <dgm:spPr/>
    </dgm:pt>
    <dgm:pt modelId="{04586904-C370-40F0-A5BE-D6F8C68D8FB9}" type="pres">
      <dgm:prSet presAssocID="{474122DC-15F7-438B-B087-15C74B35CD8C}" presName="tSp" presStyleCnt="0"/>
      <dgm:spPr/>
    </dgm:pt>
    <dgm:pt modelId="{501EDE6B-98D9-418E-8EC6-1E9B778B1F0F}" type="pres">
      <dgm:prSet presAssocID="{474122DC-15F7-438B-B087-15C74B35CD8C}" presName="bSp" presStyleCnt="0"/>
      <dgm:spPr/>
    </dgm:pt>
    <dgm:pt modelId="{FAE2C12B-D6F4-47EE-AB10-550C802C61C5}" type="pres">
      <dgm:prSet presAssocID="{474122DC-15F7-438B-B087-15C74B35CD8C}" presName="process" presStyleCnt="0"/>
      <dgm:spPr/>
    </dgm:pt>
    <dgm:pt modelId="{DF447CDE-B113-494A-99BB-FCD9D4F15C81}" type="pres">
      <dgm:prSet presAssocID="{93B6E9A1-A5DE-4594-83A3-FFAC9DE9E986}" presName="composite1" presStyleCnt="0"/>
      <dgm:spPr/>
    </dgm:pt>
    <dgm:pt modelId="{7D6D6065-082F-4498-93BE-AA426C1A055C}" type="pres">
      <dgm:prSet presAssocID="{93B6E9A1-A5DE-4594-83A3-FFAC9DE9E986}" presName="dummyNode1" presStyleLbl="node1" presStyleIdx="0" presStyleCnt="4"/>
      <dgm:spPr/>
    </dgm:pt>
    <dgm:pt modelId="{A6C6787A-77D1-41A9-BD23-4BD1521C267B}" type="pres">
      <dgm:prSet presAssocID="{93B6E9A1-A5DE-4594-83A3-FFAC9DE9E986}" presName="childNode1" presStyleLbl="bgAcc1" presStyleIdx="0" presStyleCnt="4">
        <dgm:presLayoutVars>
          <dgm:bulletEnabled val="1"/>
        </dgm:presLayoutVars>
      </dgm:prSet>
      <dgm:spPr/>
    </dgm:pt>
    <dgm:pt modelId="{8522C4A1-1B79-49A8-A6FD-8882DE6C27DB}" type="pres">
      <dgm:prSet presAssocID="{93B6E9A1-A5DE-4594-83A3-FFAC9DE9E986}" presName="childNode1tx" presStyleLbl="bgAcc1" presStyleIdx="0" presStyleCnt="4">
        <dgm:presLayoutVars>
          <dgm:bulletEnabled val="1"/>
        </dgm:presLayoutVars>
      </dgm:prSet>
      <dgm:spPr/>
    </dgm:pt>
    <dgm:pt modelId="{B4CBD840-C6E2-48B6-89B5-5BF5460D3849}" type="pres">
      <dgm:prSet presAssocID="{93B6E9A1-A5DE-4594-83A3-FFAC9DE9E986}" presName="parentNode1" presStyleLbl="node1" presStyleIdx="0" presStyleCnt="4">
        <dgm:presLayoutVars>
          <dgm:chMax val="1"/>
          <dgm:bulletEnabled val="1"/>
        </dgm:presLayoutVars>
      </dgm:prSet>
      <dgm:spPr/>
    </dgm:pt>
    <dgm:pt modelId="{6B4FA1BD-8A66-4A44-8009-9DD2352DF681}" type="pres">
      <dgm:prSet presAssocID="{93B6E9A1-A5DE-4594-83A3-FFAC9DE9E986}" presName="connSite1" presStyleCnt="0"/>
      <dgm:spPr/>
    </dgm:pt>
    <dgm:pt modelId="{35002F35-793B-46EB-B9C4-FA230EDB987C}" type="pres">
      <dgm:prSet presAssocID="{DE3CA194-AACC-48D3-8199-3E5241C21F98}" presName="Name9" presStyleLbl="sibTrans2D1" presStyleIdx="0" presStyleCnt="3"/>
      <dgm:spPr/>
    </dgm:pt>
    <dgm:pt modelId="{EEDEB6A3-4446-4F3A-B8BD-148B449E356A}" type="pres">
      <dgm:prSet presAssocID="{A269DAA8-5DA9-4D1A-B8E0-AC3E25AFC94B}" presName="composite2" presStyleCnt="0"/>
      <dgm:spPr/>
    </dgm:pt>
    <dgm:pt modelId="{F78D771A-8956-4DCE-9263-75BE81767055}" type="pres">
      <dgm:prSet presAssocID="{A269DAA8-5DA9-4D1A-B8E0-AC3E25AFC94B}" presName="dummyNode2" presStyleLbl="node1" presStyleIdx="0" presStyleCnt="4"/>
      <dgm:spPr/>
    </dgm:pt>
    <dgm:pt modelId="{CB34F760-D58D-40F7-995B-5ACBF74AB851}" type="pres">
      <dgm:prSet presAssocID="{A269DAA8-5DA9-4D1A-B8E0-AC3E25AFC94B}" presName="childNode2" presStyleLbl="bgAcc1" presStyleIdx="1" presStyleCnt="4">
        <dgm:presLayoutVars>
          <dgm:bulletEnabled val="1"/>
        </dgm:presLayoutVars>
      </dgm:prSet>
      <dgm:spPr/>
    </dgm:pt>
    <dgm:pt modelId="{717C7A3F-5B07-4405-A7EA-351FC48A13DB}" type="pres">
      <dgm:prSet presAssocID="{A269DAA8-5DA9-4D1A-B8E0-AC3E25AFC94B}" presName="childNode2tx" presStyleLbl="bgAcc1" presStyleIdx="1" presStyleCnt="4">
        <dgm:presLayoutVars>
          <dgm:bulletEnabled val="1"/>
        </dgm:presLayoutVars>
      </dgm:prSet>
      <dgm:spPr/>
    </dgm:pt>
    <dgm:pt modelId="{F4C05A69-0BF7-4502-91EA-8A06B2D454A9}" type="pres">
      <dgm:prSet presAssocID="{A269DAA8-5DA9-4D1A-B8E0-AC3E25AFC94B}" presName="parentNode2" presStyleLbl="node1" presStyleIdx="1" presStyleCnt="4">
        <dgm:presLayoutVars>
          <dgm:chMax val="0"/>
          <dgm:bulletEnabled val="1"/>
        </dgm:presLayoutVars>
      </dgm:prSet>
      <dgm:spPr/>
    </dgm:pt>
    <dgm:pt modelId="{79906BE5-A4BB-4CB6-A0AF-5659AC0EC2D0}" type="pres">
      <dgm:prSet presAssocID="{A269DAA8-5DA9-4D1A-B8E0-AC3E25AFC94B}" presName="connSite2" presStyleCnt="0"/>
      <dgm:spPr/>
    </dgm:pt>
    <dgm:pt modelId="{E858729C-9422-4465-AFFF-0F00D65D7786}" type="pres">
      <dgm:prSet presAssocID="{4349550D-E5D5-47DF-9122-A347A1127690}" presName="Name18" presStyleLbl="sibTrans2D1" presStyleIdx="1" presStyleCnt="3"/>
      <dgm:spPr/>
    </dgm:pt>
    <dgm:pt modelId="{7033B343-4133-4049-95EC-4FD03F9AF88B}" type="pres">
      <dgm:prSet presAssocID="{53819702-6DA6-43E2-A6B8-D96B76CA61A0}" presName="composite1" presStyleCnt="0"/>
      <dgm:spPr/>
    </dgm:pt>
    <dgm:pt modelId="{65A6246C-C7C0-4AAF-BBA9-B4E4116EA88A}" type="pres">
      <dgm:prSet presAssocID="{53819702-6DA6-43E2-A6B8-D96B76CA61A0}" presName="dummyNode1" presStyleLbl="node1" presStyleIdx="1" presStyleCnt="4"/>
      <dgm:spPr/>
    </dgm:pt>
    <dgm:pt modelId="{6CA9CD41-9D56-4841-8FEB-C09E9769BECB}" type="pres">
      <dgm:prSet presAssocID="{53819702-6DA6-43E2-A6B8-D96B76CA61A0}" presName="childNode1" presStyleLbl="bgAcc1" presStyleIdx="2" presStyleCnt="4">
        <dgm:presLayoutVars>
          <dgm:bulletEnabled val="1"/>
        </dgm:presLayoutVars>
      </dgm:prSet>
      <dgm:spPr/>
    </dgm:pt>
    <dgm:pt modelId="{592775C9-9929-44FE-B974-ADCD4805F86A}" type="pres">
      <dgm:prSet presAssocID="{53819702-6DA6-43E2-A6B8-D96B76CA61A0}" presName="childNode1tx" presStyleLbl="bgAcc1" presStyleIdx="2" presStyleCnt="4">
        <dgm:presLayoutVars>
          <dgm:bulletEnabled val="1"/>
        </dgm:presLayoutVars>
      </dgm:prSet>
      <dgm:spPr/>
    </dgm:pt>
    <dgm:pt modelId="{69A09F1E-DE80-4AED-849A-25AF73D00C2A}" type="pres">
      <dgm:prSet presAssocID="{53819702-6DA6-43E2-A6B8-D96B76CA61A0}" presName="parentNode1" presStyleLbl="node1" presStyleIdx="2" presStyleCnt="4">
        <dgm:presLayoutVars>
          <dgm:chMax val="1"/>
          <dgm:bulletEnabled val="1"/>
        </dgm:presLayoutVars>
      </dgm:prSet>
      <dgm:spPr/>
    </dgm:pt>
    <dgm:pt modelId="{1AB993F4-8A6A-4EA3-AFDB-D62E6EC1A8D0}" type="pres">
      <dgm:prSet presAssocID="{53819702-6DA6-43E2-A6B8-D96B76CA61A0}" presName="connSite1" presStyleCnt="0"/>
      <dgm:spPr/>
    </dgm:pt>
    <dgm:pt modelId="{71A0D8A7-2320-45AD-A42F-7BCA90EC4709}" type="pres">
      <dgm:prSet presAssocID="{DD8F419C-9233-4BDF-979B-2C442FE2EAE5}" presName="Name9" presStyleLbl="sibTrans2D1" presStyleIdx="2" presStyleCnt="3"/>
      <dgm:spPr/>
    </dgm:pt>
    <dgm:pt modelId="{7DF823E7-33D9-4BB0-AC1F-E2EBCA15B4D7}" type="pres">
      <dgm:prSet presAssocID="{5AF6C718-D9C3-411C-BFFC-34BECDC8A260}" presName="composite2" presStyleCnt="0"/>
      <dgm:spPr/>
    </dgm:pt>
    <dgm:pt modelId="{4CCE5136-D193-4476-9D2D-5558769A8042}" type="pres">
      <dgm:prSet presAssocID="{5AF6C718-D9C3-411C-BFFC-34BECDC8A260}" presName="dummyNode2" presStyleLbl="node1" presStyleIdx="2" presStyleCnt="4"/>
      <dgm:spPr/>
    </dgm:pt>
    <dgm:pt modelId="{B2147C5F-C944-4939-B13E-07A4F92AE3DF}" type="pres">
      <dgm:prSet presAssocID="{5AF6C718-D9C3-411C-BFFC-34BECDC8A260}" presName="childNode2" presStyleLbl="bgAcc1" presStyleIdx="3" presStyleCnt="4">
        <dgm:presLayoutVars>
          <dgm:bulletEnabled val="1"/>
        </dgm:presLayoutVars>
      </dgm:prSet>
      <dgm:spPr/>
    </dgm:pt>
    <dgm:pt modelId="{3B65A21E-5B24-4836-AF42-8A9C61C3BBF0}" type="pres">
      <dgm:prSet presAssocID="{5AF6C718-D9C3-411C-BFFC-34BECDC8A260}" presName="childNode2tx" presStyleLbl="bgAcc1" presStyleIdx="3" presStyleCnt="4">
        <dgm:presLayoutVars>
          <dgm:bulletEnabled val="1"/>
        </dgm:presLayoutVars>
      </dgm:prSet>
      <dgm:spPr/>
    </dgm:pt>
    <dgm:pt modelId="{FD48845D-D245-422E-8B9D-B05B90A39E6F}" type="pres">
      <dgm:prSet presAssocID="{5AF6C718-D9C3-411C-BFFC-34BECDC8A260}" presName="parentNode2" presStyleLbl="node1" presStyleIdx="3" presStyleCnt="4">
        <dgm:presLayoutVars>
          <dgm:chMax val="0"/>
          <dgm:bulletEnabled val="1"/>
        </dgm:presLayoutVars>
      </dgm:prSet>
      <dgm:spPr/>
    </dgm:pt>
    <dgm:pt modelId="{CDD9C04A-F1F5-4D64-9170-E84448BD9544}" type="pres">
      <dgm:prSet presAssocID="{5AF6C718-D9C3-411C-BFFC-34BECDC8A260}" presName="connSite2" presStyleCnt="0"/>
      <dgm:spPr/>
    </dgm:pt>
  </dgm:ptLst>
  <dgm:cxnLst>
    <dgm:cxn modelId="{96FB6807-9AF2-431A-AD63-646BB505BD01}" type="presOf" srcId="{F05860E0-BC87-4E87-984A-36BFB89B9049}" destId="{3B65A21E-5B24-4836-AF42-8A9C61C3BBF0}" srcOrd="1" destOrd="1" presId="urn:microsoft.com/office/officeart/2005/8/layout/hProcess4"/>
    <dgm:cxn modelId="{B152A709-3518-4735-A609-A04966FCA1BA}" type="presOf" srcId="{907A4AC0-BD51-4088-A28D-58C30AB77E42}" destId="{3B65A21E-5B24-4836-AF42-8A9C61C3BBF0}" srcOrd="1" destOrd="0" presId="urn:microsoft.com/office/officeart/2005/8/layout/hProcess4"/>
    <dgm:cxn modelId="{24CD0912-EA69-4957-ACBF-83912B3C8624}" type="presOf" srcId="{907A4AC0-BD51-4088-A28D-58C30AB77E42}" destId="{B2147C5F-C944-4939-B13E-07A4F92AE3DF}" srcOrd="0" destOrd="0" presId="urn:microsoft.com/office/officeart/2005/8/layout/hProcess4"/>
    <dgm:cxn modelId="{1B04CD16-1E77-4DF4-80F8-8DF0E2A74F47}" type="presOf" srcId="{91D1B89E-7124-46CF-B3F3-79AB3CD6DF09}" destId="{592775C9-9929-44FE-B974-ADCD4805F86A}" srcOrd="1" destOrd="3" presId="urn:microsoft.com/office/officeart/2005/8/layout/hProcess4"/>
    <dgm:cxn modelId="{97B14E18-A68F-43CB-B7B2-92DD3A523C58}" type="presOf" srcId="{FB8BD312-6C04-4DDE-9692-E31F2149F0E1}" destId="{CB34F760-D58D-40F7-995B-5ACBF74AB851}" srcOrd="0" destOrd="4" presId="urn:microsoft.com/office/officeart/2005/8/layout/hProcess4"/>
    <dgm:cxn modelId="{F1F6B61D-3F52-4C67-B693-C798C61EEB78}" type="presOf" srcId="{474122DC-15F7-438B-B087-15C74B35CD8C}" destId="{97404A4D-FC47-4AF1-9AB0-E00E18C1C3A8}" srcOrd="0" destOrd="0" presId="urn:microsoft.com/office/officeart/2005/8/layout/hProcess4"/>
    <dgm:cxn modelId="{F7613E20-983D-4A07-99A9-68D9CD8C1E8B}" type="presOf" srcId="{DE3CA194-AACC-48D3-8199-3E5241C21F98}" destId="{35002F35-793B-46EB-B9C4-FA230EDB987C}" srcOrd="0" destOrd="0" presId="urn:microsoft.com/office/officeart/2005/8/layout/hProcess4"/>
    <dgm:cxn modelId="{92C33F29-2014-4129-9FE3-B51D60604534}" type="presOf" srcId="{D41E2E02-0571-4C5A-A3A2-F4FBBAEA4918}" destId="{717C7A3F-5B07-4405-A7EA-351FC48A13DB}" srcOrd="1" destOrd="1" presId="urn:microsoft.com/office/officeart/2005/8/layout/hProcess4"/>
    <dgm:cxn modelId="{FB96C32C-BDC2-44F6-AB52-DE82D64A081E}" srcId="{53819702-6DA6-43E2-A6B8-D96B76CA61A0}" destId="{91D1B89E-7124-46CF-B3F3-79AB3CD6DF09}" srcOrd="3" destOrd="0" parTransId="{995CF348-FC06-4763-8803-A4E1724ECC58}" sibTransId="{2A699C32-760B-405D-A75D-7D3D7B8370EA}"/>
    <dgm:cxn modelId="{7CDACF30-DD38-419F-9695-FECBF297F27C}" type="presOf" srcId="{D339B387-4085-4685-84ED-69909D466203}" destId="{CB34F760-D58D-40F7-995B-5ACBF74AB851}" srcOrd="0" destOrd="2" presId="urn:microsoft.com/office/officeart/2005/8/layout/hProcess4"/>
    <dgm:cxn modelId="{E5550934-F25F-4F11-9FC5-24DCD737649E}" type="presOf" srcId="{D41E2E02-0571-4C5A-A3A2-F4FBBAEA4918}" destId="{CB34F760-D58D-40F7-995B-5ACBF74AB851}" srcOrd="0" destOrd="1" presId="urn:microsoft.com/office/officeart/2005/8/layout/hProcess4"/>
    <dgm:cxn modelId="{421E4635-3066-4252-BE11-2F607601B0E5}" srcId="{D339B387-4085-4685-84ED-69909D466203}" destId="{FB8BD312-6C04-4DDE-9692-E31F2149F0E1}" srcOrd="1" destOrd="0" parTransId="{6243995D-7D2C-47F1-974F-7D1DF2988549}" sibTransId="{B70169F0-F206-4F77-A08F-A88E5C929416}"/>
    <dgm:cxn modelId="{D1395B36-F5FB-4741-997B-C5C3552D00A7}" srcId="{93B6E9A1-A5DE-4594-83A3-FFAC9DE9E986}" destId="{DB6A0F3C-738B-41B2-B9DC-76AE50CDBD25}" srcOrd="2" destOrd="0" parTransId="{61E444E4-4555-42CC-A106-98A5D947E7FF}" sibTransId="{4624D146-A822-409B-88E0-00AA361EA305}"/>
    <dgm:cxn modelId="{0AD71239-6291-42C2-99F7-F438BCBAFAFA}" type="presOf" srcId="{31A6811B-539F-4725-98CB-1B02F4D40294}" destId="{3B65A21E-5B24-4836-AF42-8A9C61C3BBF0}" srcOrd="1" destOrd="2" presId="urn:microsoft.com/office/officeart/2005/8/layout/hProcess4"/>
    <dgm:cxn modelId="{1E7D1F3F-ABF4-4374-ADB7-07AD240B5614}" type="presOf" srcId="{A2CB7967-0F1B-4CBA-B656-055CA6E70AC0}" destId="{592775C9-9929-44FE-B974-ADCD4805F86A}" srcOrd="1" destOrd="0" presId="urn:microsoft.com/office/officeart/2005/8/layout/hProcess4"/>
    <dgm:cxn modelId="{CD66AA40-3AB5-488E-AAA5-82F9F3155E2E}" type="presOf" srcId="{DD8F419C-9233-4BDF-979B-2C442FE2EAE5}" destId="{71A0D8A7-2320-45AD-A42F-7BCA90EC4709}" srcOrd="0" destOrd="0" presId="urn:microsoft.com/office/officeart/2005/8/layout/hProcess4"/>
    <dgm:cxn modelId="{84D2B65C-D3BE-48AF-AA4B-E9A60257A0B5}" type="presOf" srcId="{5AF6C718-D9C3-411C-BFFC-34BECDC8A260}" destId="{FD48845D-D245-422E-8B9D-B05B90A39E6F}" srcOrd="0" destOrd="0" presId="urn:microsoft.com/office/officeart/2005/8/layout/hProcess4"/>
    <dgm:cxn modelId="{955D1B62-FC0F-4732-A304-7C1DD7F43BB0}" type="presOf" srcId="{5061B28C-E262-4559-AA7A-5CE732DDD5BC}" destId="{6CA9CD41-9D56-4841-8FEB-C09E9769BECB}" srcOrd="0" destOrd="2" presId="urn:microsoft.com/office/officeart/2005/8/layout/hProcess4"/>
    <dgm:cxn modelId="{93178262-0930-46B8-856B-0701FA08D1A7}" type="presOf" srcId="{31A6811B-539F-4725-98CB-1B02F4D40294}" destId="{B2147C5F-C944-4939-B13E-07A4F92AE3DF}" srcOrd="0" destOrd="2" presId="urn:microsoft.com/office/officeart/2005/8/layout/hProcess4"/>
    <dgm:cxn modelId="{E9524D45-689C-4EF9-B910-1F2B1D15DA62}" srcId="{53819702-6DA6-43E2-A6B8-D96B76CA61A0}" destId="{F0A587F8-E415-4BC3-9479-3788D024E760}" srcOrd="1" destOrd="0" parTransId="{1173BAC4-1139-45F5-B7F3-4F8A3949C009}" sibTransId="{CA2158BE-EC37-49A9-9627-C2F45B9DF14D}"/>
    <dgm:cxn modelId="{B66BDF65-D429-4BDB-A19B-805149F3D057}" type="presOf" srcId="{8CBA578F-0097-4E0A-BAD8-CB043DD29B08}" destId="{A6C6787A-77D1-41A9-BD23-4BD1521C267B}" srcOrd="0" destOrd="3" presId="urn:microsoft.com/office/officeart/2005/8/layout/hProcess4"/>
    <dgm:cxn modelId="{71846567-D186-4D0F-BD6D-302E4A63A30F}" srcId="{53819702-6DA6-43E2-A6B8-D96B76CA61A0}" destId="{A2CB7967-0F1B-4CBA-B656-055CA6E70AC0}" srcOrd="0" destOrd="0" parTransId="{849A5BEB-4E99-4218-B313-DA8DAAE7AC9E}" sibTransId="{08F29EC6-094D-4F4E-91F7-CEFF5A30A028}"/>
    <dgm:cxn modelId="{63762C48-1738-4546-B03A-F12DDF0D6CF6}" type="presOf" srcId="{A2CB7967-0F1B-4CBA-B656-055CA6E70AC0}" destId="{6CA9CD41-9D56-4841-8FEB-C09E9769BECB}" srcOrd="0" destOrd="0" presId="urn:microsoft.com/office/officeart/2005/8/layout/hProcess4"/>
    <dgm:cxn modelId="{8EF24248-ECF1-4A86-A859-D07034E5B9F5}" type="presOf" srcId="{53819702-6DA6-43E2-A6B8-D96B76CA61A0}" destId="{69A09F1E-DE80-4AED-849A-25AF73D00C2A}" srcOrd="0" destOrd="0" presId="urn:microsoft.com/office/officeart/2005/8/layout/hProcess4"/>
    <dgm:cxn modelId="{08B66E68-BB33-42F8-8680-5EA825CAFBBF}" srcId="{A269DAA8-5DA9-4D1A-B8E0-AC3E25AFC94B}" destId="{C3134D89-EEA7-4CA3-976E-25E1612F8F7F}" srcOrd="0" destOrd="0" parTransId="{B219DCA0-32C8-46B2-9096-D1BE536E70B5}" sibTransId="{CB5F8A7F-A017-47E6-8CFA-CCDB94A9DA67}"/>
    <dgm:cxn modelId="{FDF62D4D-D7D7-4FCF-A7E7-C2CD0E0F9094}" srcId="{D339B387-4085-4685-84ED-69909D466203}" destId="{A4412CDB-E785-4B70-A14B-300A16AEFEE5}" srcOrd="0" destOrd="0" parTransId="{E9FADEA9-0D1E-4594-B92B-EB86FB92D000}" sibTransId="{9613F138-8B17-42D3-8268-63F998EF851C}"/>
    <dgm:cxn modelId="{49A5554E-70BB-436F-8939-B6E78B761986}" srcId="{474122DC-15F7-438B-B087-15C74B35CD8C}" destId="{93B6E9A1-A5DE-4594-83A3-FFAC9DE9E986}" srcOrd="0" destOrd="0" parTransId="{6B6DDAA0-CC9F-4773-9F8A-C2FAAAABE2D5}" sibTransId="{DE3CA194-AACC-48D3-8199-3E5241C21F98}"/>
    <dgm:cxn modelId="{7F127772-508B-4EFA-8BEA-0D9A1276A5F3}" type="presOf" srcId="{F0A587F8-E415-4BC3-9479-3788D024E760}" destId="{6CA9CD41-9D56-4841-8FEB-C09E9769BECB}" srcOrd="0" destOrd="1" presId="urn:microsoft.com/office/officeart/2005/8/layout/hProcess4"/>
    <dgm:cxn modelId="{F3F88172-F53D-4A51-A76B-2CAF7495437E}" type="presOf" srcId="{D339B387-4085-4685-84ED-69909D466203}" destId="{717C7A3F-5B07-4405-A7EA-351FC48A13DB}" srcOrd="1" destOrd="2" presId="urn:microsoft.com/office/officeart/2005/8/layout/hProcess4"/>
    <dgm:cxn modelId="{A3FAD072-7171-45C0-8958-65BBB6C48F15}" type="presOf" srcId="{4349550D-E5D5-47DF-9122-A347A1127690}" destId="{E858729C-9422-4465-AFFF-0F00D65D7786}" srcOrd="0" destOrd="0" presId="urn:microsoft.com/office/officeart/2005/8/layout/hProcess4"/>
    <dgm:cxn modelId="{1C680554-94CF-4162-9F3C-3F84F76506C0}" srcId="{53819702-6DA6-43E2-A6B8-D96B76CA61A0}" destId="{5061B28C-E262-4559-AA7A-5CE732DDD5BC}" srcOrd="2" destOrd="0" parTransId="{657DE90E-C9A7-4E33-879C-7BFBDB1C6BEC}" sibTransId="{BCF34204-D045-4C71-8047-2B023BD3344D}"/>
    <dgm:cxn modelId="{B5648954-5FFA-402A-96F7-DCB0BD8F1B93}" srcId="{C3134D89-EEA7-4CA3-976E-25E1612F8F7F}" destId="{D41E2E02-0571-4C5A-A3A2-F4FBBAEA4918}" srcOrd="0" destOrd="0" parTransId="{58468F00-C571-4827-BEC9-2D0937D40FB7}" sibTransId="{1C0342A3-5A52-4965-9CCC-F660CAA1BFAE}"/>
    <dgm:cxn modelId="{5E819774-C458-46EE-83E7-0DF159E936D5}" srcId="{D339B387-4085-4685-84ED-69909D466203}" destId="{B77CBFA2-6590-4BC6-B688-F4CB6BF8FB6C}" srcOrd="3" destOrd="0" parTransId="{5A37BC6E-62D7-463D-A7DA-3FB61E9BE189}" sibTransId="{BCEEA092-2033-4CB3-BA28-67CA968C6000}"/>
    <dgm:cxn modelId="{817AB577-6D52-4AF4-A0FC-1431B669C3CC}" type="presOf" srcId="{A8108E3F-F7EB-495F-8D4F-02CDD18E4ADF}" destId="{717C7A3F-5B07-4405-A7EA-351FC48A13DB}" srcOrd="1" destOrd="5" presId="urn:microsoft.com/office/officeart/2005/8/layout/hProcess4"/>
    <dgm:cxn modelId="{F6242759-7434-4CE2-88B3-3C972061F246}" type="presOf" srcId="{91D1B89E-7124-46CF-B3F3-79AB3CD6DF09}" destId="{6CA9CD41-9D56-4841-8FEB-C09E9769BECB}" srcOrd="0" destOrd="3" presId="urn:microsoft.com/office/officeart/2005/8/layout/hProcess4"/>
    <dgm:cxn modelId="{FB9F4859-A43E-46DC-A024-7A0F2E240323}" type="presOf" srcId="{A8108E3F-F7EB-495F-8D4F-02CDD18E4ADF}" destId="{CB34F760-D58D-40F7-995B-5ACBF74AB851}" srcOrd="0" destOrd="5" presId="urn:microsoft.com/office/officeart/2005/8/layout/hProcess4"/>
    <dgm:cxn modelId="{51C6BC7C-DF89-4ED5-A261-8E5753B954B7}" srcId="{93B6E9A1-A5DE-4594-83A3-FFAC9DE9E986}" destId="{8CBA578F-0097-4E0A-BAD8-CB043DD29B08}" srcOrd="3" destOrd="0" parTransId="{8F35C816-0693-4CE2-B199-93EE1E5221DF}" sibTransId="{5E2911F7-25FC-4688-B2AF-E480D0AAF85C}"/>
    <dgm:cxn modelId="{8A8C867E-55A1-402C-9D27-2128411F92F1}" type="presOf" srcId="{B0D1E989-BBEE-4642-9F20-9C8E4252CCC7}" destId="{8522C4A1-1B79-49A8-A6FD-8882DE6C27DB}" srcOrd="1" destOrd="0" presId="urn:microsoft.com/office/officeart/2005/8/layout/hProcess4"/>
    <dgm:cxn modelId="{8144AF83-5F61-4EDD-AF7F-727E128DE063}" type="presOf" srcId="{F05860E0-BC87-4E87-984A-36BFB89B9049}" destId="{B2147C5F-C944-4939-B13E-07A4F92AE3DF}" srcOrd="0" destOrd="1" presId="urn:microsoft.com/office/officeart/2005/8/layout/hProcess4"/>
    <dgm:cxn modelId="{A7B53D8A-E65F-4B1E-B46C-2799DF07B354}" type="presOf" srcId="{F33514DA-25E1-42A1-A570-CCD0F69D33B3}" destId="{8522C4A1-1B79-49A8-A6FD-8882DE6C27DB}" srcOrd="1" destOrd="1" presId="urn:microsoft.com/office/officeart/2005/8/layout/hProcess4"/>
    <dgm:cxn modelId="{AF5A8C8F-121A-49AD-A44C-37C065D0F092}" type="presOf" srcId="{DB6A0F3C-738B-41B2-B9DC-76AE50CDBD25}" destId="{A6C6787A-77D1-41A9-BD23-4BD1521C267B}" srcOrd="0" destOrd="2" presId="urn:microsoft.com/office/officeart/2005/8/layout/hProcess4"/>
    <dgm:cxn modelId="{2229CD90-ECDE-4690-8803-5999D950881D}" type="presOf" srcId="{93B6E9A1-A5DE-4594-83A3-FFAC9DE9E986}" destId="{B4CBD840-C6E2-48B6-89B5-5BF5460D3849}" srcOrd="0" destOrd="0" presId="urn:microsoft.com/office/officeart/2005/8/layout/hProcess4"/>
    <dgm:cxn modelId="{42D2AF94-5D4C-4219-A88D-BC6F09BE7C2E}" srcId="{474122DC-15F7-438B-B087-15C74B35CD8C}" destId="{A269DAA8-5DA9-4D1A-B8E0-AC3E25AFC94B}" srcOrd="1" destOrd="0" parTransId="{7DCDF8C2-04F5-4902-BE5F-A471F3817800}" sibTransId="{4349550D-E5D5-47DF-9122-A347A1127690}"/>
    <dgm:cxn modelId="{4205FB97-5DFF-4BDC-B8BA-7D3D43D90F48}" type="presOf" srcId="{A269DAA8-5DA9-4D1A-B8E0-AC3E25AFC94B}" destId="{F4C05A69-0BF7-4502-91EA-8A06B2D454A9}" srcOrd="0" destOrd="0" presId="urn:microsoft.com/office/officeart/2005/8/layout/hProcess4"/>
    <dgm:cxn modelId="{77C00199-9A11-4C89-9524-19DF13C09F03}" srcId="{474122DC-15F7-438B-B087-15C74B35CD8C}" destId="{5AF6C718-D9C3-411C-BFFC-34BECDC8A260}" srcOrd="3" destOrd="0" parTransId="{461344A7-4B8F-4CFC-B3A0-467DFA6F5423}" sibTransId="{6E27D878-BDA9-424E-9B6D-0D2715FD963B}"/>
    <dgm:cxn modelId="{E011E699-89BA-4796-BC73-ABFF70CD0AC7}" type="presOf" srcId="{A4412CDB-E785-4B70-A14B-300A16AEFEE5}" destId="{717C7A3F-5B07-4405-A7EA-351FC48A13DB}" srcOrd="1" destOrd="3" presId="urn:microsoft.com/office/officeart/2005/8/layout/hProcess4"/>
    <dgm:cxn modelId="{5CA58EA1-188B-434F-A1D0-3D6F31C8653A}" type="presOf" srcId="{F33514DA-25E1-42A1-A570-CCD0F69D33B3}" destId="{A6C6787A-77D1-41A9-BD23-4BD1521C267B}" srcOrd="0" destOrd="1" presId="urn:microsoft.com/office/officeart/2005/8/layout/hProcess4"/>
    <dgm:cxn modelId="{B1BB00A5-79EE-4B0A-BDFE-55F90B314B7B}" srcId="{474122DC-15F7-438B-B087-15C74B35CD8C}" destId="{53819702-6DA6-43E2-A6B8-D96B76CA61A0}" srcOrd="2" destOrd="0" parTransId="{6F067316-6F7A-4DA4-9D1C-AC678C710FDF}" sibTransId="{DD8F419C-9233-4BDF-979B-2C442FE2EAE5}"/>
    <dgm:cxn modelId="{168A27A9-ABC3-4C49-8BA5-FA7C11D0BBF5}" type="presOf" srcId="{B0D1E989-BBEE-4642-9F20-9C8E4252CCC7}" destId="{A6C6787A-77D1-41A9-BD23-4BD1521C267B}" srcOrd="0" destOrd="0" presId="urn:microsoft.com/office/officeart/2005/8/layout/hProcess4"/>
    <dgm:cxn modelId="{B73D17AB-6E07-468C-B08D-F7159521BC71}" srcId="{93B6E9A1-A5DE-4594-83A3-FFAC9DE9E986}" destId="{B0D1E989-BBEE-4642-9F20-9C8E4252CCC7}" srcOrd="0" destOrd="0" parTransId="{A5F391A7-2FA9-4F5F-8D9E-12B4C7BFC445}" sibTransId="{3FD9F1B4-E5C1-4A67-88B6-F145C3F7275A}"/>
    <dgm:cxn modelId="{D49E75AB-6905-4982-AC74-E271A7057284}" type="presOf" srcId="{B77CBFA2-6590-4BC6-B688-F4CB6BF8FB6C}" destId="{717C7A3F-5B07-4405-A7EA-351FC48A13DB}" srcOrd="1" destOrd="6" presId="urn:microsoft.com/office/officeart/2005/8/layout/hProcess4"/>
    <dgm:cxn modelId="{0CB88EAD-925E-4215-8A20-DF441BBAFFD8}" srcId="{93B6E9A1-A5DE-4594-83A3-FFAC9DE9E986}" destId="{F33514DA-25E1-42A1-A570-CCD0F69D33B3}" srcOrd="1" destOrd="0" parTransId="{A9CC3742-7A1D-4FA2-A489-909EC8916CCF}" sibTransId="{05374281-B4BF-4524-A863-B9A97587D82A}"/>
    <dgm:cxn modelId="{1B5829B4-1CF9-4142-B07E-959B2D3A8CBC}" type="presOf" srcId="{5061B28C-E262-4559-AA7A-5CE732DDD5BC}" destId="{592775C9-9929-44FE-B974-ADCD4805F86A}" srcOrd="1" destOrd="2" presId="urn:microsoft.com/office/officeart/2005/8/layout/hProcess4"/>
    <dgm:cxn modelId="{E972FCBC-3925-4A0B-8C47-911F3A6106F1}" type="presOf" srcId="{DB6A0F3C-738B-41B2-B9DC-76AE50CDBD25}" destId="{8522C4A1-1B79-49A8-A6FD-8882DE6C27DB}" srcOrd="1" destOrd="2" presId="urn:microsoft.com/office/officeart/2005/8/layout/hProcess4"/>
    <dgm:cxn modelId="{FFCC16C4-CB80-4B01-84DC-4500FE12DE4C}" srcId="{5AF6C718-D9C3-411C-BFFC-34BECDC8A260}" destId="{907A4AC0-BD51-4088-A28D-58C30AB77E42}" srcOrd="0" destOrd="0" parTransId="{FF4C41D2-C640-4D2F-A815-8965A516FDCA}" sibTransId="{8A1FF646-CAB5-4419-8E5F-454FB6399913}"/>
    <dgm:cxn modelId="{E91D45C6-D057-4301-B31E-EACFB35F811C}" srcId="{D339B387-4085-4685-84ED-69909D466203}" destId="{A8108E3F-F7EB-495F-8D4F-02CDD18E4ADF}" srcOrd="2" destOrd="0" parTransId="{D646DD7D-A92B-4A30-AFB7-9A8C3BCF5A7F}" sibTransId="{308821B0-2102-4FA5-B230-631DC01AC2D4}"/>
    <dgm:cxn modelId="{72DAF1CC-8B20-4FAE-B287-F32091FFA13D}" type="presOf" srcId="{F0A587F8-E415-4BC3-9479-3788D024E760}" destId="{592775C9-9929-44FE-B974-ADCD4805F86A}" srcOrd="1" destOrd="1" presId="urn:microsoft.com/office/officeart/2005/8/layout/hProcess4"/>
    <dgm:cxn modelId="{E49415CD-49A7-4ABE-B8EA-61D882DA454E}" type="presOf" srcId="{8CBA578F-0097-4E0A-BAD8-CB043DD29B08}" destId="{8522C4A1-1B79-49A8-A6FD-8882DE6C27DB}" srcOrd="1" destOrd="3" presId="urn:microsoft.com/office/officeart/2005/8/layout/hProcess4"/>
    <dgm:cxn modelId="{C29DE1CF-3F3F-4057-A55C-A464D20D8E9B}" type="presOf" srcId="{A4412CDB-E785-4B70-A14B-300A16AEFEE5}" destId="{CB34F760-D58D-40F7-995B-5ACBF74AB851}" srcOrd="0" destOrd="3" presId="urn:microsoft.com/office/officeart/2005/8/layout/hProcess4"/>
    <dgm:cxn modelId="{10BB2FD7-1593-4A6D-880C-52BB23A9654D}" type="presOf" srcId="{B77CBFA2-6590-4BC6-B688-F4CB6BF8FB6C}" destId="{CB34F760-D58D-40F7-995B-5ACBF74AB851}" srcOrd="0" destOrd="6" presId="urn:microsoft.com/office/officeart/2005/8/layout/hProcess4"/>
    <dgm:cxn modelId="{372375D9-0975-4867-B31D-3CB5D70A1014}" srcId="{A269DAA8-5DA9-4D1A-B8E0-AC3E25AFC94B}" destId="{D339B387-4085-4685-84ED-69909D466203}" srcOrd="1" destOrd="0" parTransId="{8E904FB2-6F76-4D98-93F5-443CB9F5ACA4}" sibTransId="{FDEE8DCF-C5D2-4162-842F-FA428052B7C2}"/>
    <dgm:cxn modelId="{461B06E5-3EAA-4904-BECF-F4AEE1C3F89D}" srcId="{5AF6C718-D9C3-411C-BFFC-34BECDC8A260}" destId="{F05860E0-BC87-4E87-984A-36BFB89B9049}" srcOrd="1" destOrd="0" parTransId="{F4509485-978C-4F44-B1BC-A20B9BDA49CF}" sibTransId="{6364AE48-CF64-4339-A011-7CA0A370D986}"/>
    <dgm:cxn modelId="{B60AC2F0-8736-4EDD-9949-70321A684CCB}" srcId="{5AF6C718-D9C3-411C-BFFC-34BECDC8A260}" destId="{31A6811B-539F-4725-98CB-1B02F4D40294}" srcOrd="2" destOrd="0" parTransId="{E1AC66C9-F469-4330-9442-C0DEEF6D50DE}" sibTransId="{72907BFD-3A50-4573-8521-E8F1083D955E}"/>
    <dgm:cxn modelId="{1F266BF2-282E-481D-A1B1-D5889B79018D}" type="presOf" srcId="{FB8BD312-6C04-4DDE-9692-E31F2149F0E1}" destId="{717C7A3F-5B07-4405-A7EA-351FC48A13DB}" srcOrd="1" destOrd="4" presId="urn:microsoft.com/office/officeart/2005/8/layout/hProcess4"/>
    <dgm:cxn modelId="{130775F8-4130-4265-AA8B-C0EF0F649664}" type="presOf" srcId="{C3134D89-EEA7-4CA3-976E-25E1612F8F7F}" destId="{717C7A3F-5B07-4405-A7EA-351FC48A13DB}" srcOrd="1" destOrd="0" presId="urn:microsoft.com/office/officeart/2005/8/layout/hProcess4"/>
    <dgm:cxn modelId="{3FDFDBF8-1C32-4A9A-987B-BF2E78558D1F}" type="presOf" srcId="{C3134D89-EEA7-4CA3-976E-25E1612F8F7F}" destId="{CB34F760-D58D-40F7-995B-5ACBF74AB851}" srcOrd="0" destOrd="0" presId="urn:microsoft.com/office/officeart/2005/8/layout/hProcess4"/>
    <dgm:cxn modelId="{D0EDF49A-417E-4B4B-A3E4-76B4D370D26D}" type="presParOf" srcId="{97404A4D-FC47-4AF1-9AB0-E00E18C1C3A8}" destId="{04586904-C370-40F0-A5BE-D6F8C68D8FB9}" srcOrd="0" destOrd="0" presId="urn:microsoft.com/office/officeart/2005/8/layout/hProcess4"/>
    <dgm:cxn modelId="{B042FA5A-E991-4A29-839D-5C5820F0BE93}" type="presParOf" srcId="{97404A4D-FC47-4AF1-9AB0-E00E18C1C3A8}" destId="{501EDE6B-98D9-418E-8EC6-1E9B778B1F0F}" srcOrd="1" destOrd="0" presId="urn:microsoft.com/office/officeart/2005/8/layout/hProcess4"/>
    <dgm:cxn modelId="{4B5B51A3-43EC-40B2-A499-034356BE2CB6}" type="presParOf" srcId="{97404A4D-FC47-4AF1-9AB0-E00E18C1C3A8}" destId="{FAE2C12B-D6F4-47EE-AB10-550C802C61C5}" srcOrd="2" destOrd="0" presId="urn:microsoft.com/office/officeart/2005/8/layout/hProcess4"/>
    <dgm:cxn modelId="{2139AF15-B267-4A31-8FEE-BD3AB5F85E75}" type="presParOf" srcId="{FAE2C12B-D6F4-47EE-AB10-550C802C61C5}" destId="{DF447CDE-B113-494A-99BB-FCD9D4F15C81}" srcOrd="0" destOrd="0" presId="urn:microsoft.com/office/officeart/2005/8/layout/hProcess4"/>
    <dgm:cxn modelId="{96625D3A-C505-45D6-B47C-8C6DAAC30EA1}" type="presParOf" srcId="{DF447CDE-B113-494A-99BB-FCD9D4F15C81}" destId="{7D6D6065-082F-4498-93BE-AA426C1A055C}" srcOrd="0" destOrd="0" presId="urn:microsoft.com/office/officeart/2005/8/layout/hProcess4"/>
    <dgm:cxn modelId="{B4F0D55C-377C-49AE-9633-FB38F9EF9CC9}" type="presParOf" srcId="{DF447CDE-B113-494A-99BB-FCD9D4F15C81}" destId="{A6C6787A-77D1-41A9-BD23-4BD1521C267B}" srcOrd="1" destOrd="0" presId="urn:microsoft.com/office/officeart/2005/8/layout/hProcess4"/>
    <dgm:cxn modelId="{E412607B-F16B-43A3-B856-399829F7E830}" type="presParOf" srcId="{DF447CDE-B113-494A-99BB-FCD9D4F15C81}" destId="{8522C4A1-1B79-49A8-A6FD-8882DE6C27DB}" srcOrd="2" destOrd="0" presId="urn:microsoft.com/office/officeart/2005/8/layout/hProcess4"/>
    <dgm:cxn modelId="{CF54B1AE-4AA6-40FA-86BB-DD278CFF6791}" type="presParOf" srcId="{DF447CDE-B113-494A-99BB-FCD9D4F15C81}" destId="{B4CBD840-C6E2-48B6-89B5-5BF5460D3849}" srcOrd="3" destOrd="0" presId="urn:microsoft.com/office/officeart/2005/8/layout/hProcess4"/>
    <dgm:cxn modelId="{BF059EA4-DD30-43B9-A7E7-61D59D13F267}" type="presParOf" srcId="{DF447CDE-B113-494A-99BB-FCD9D4F15C81}" destId="{6B4FA1BD-8A66-4A44-8009-9DD2352DF681}" srcOrd="4" destOrd="0" presId="urn:microsoft.com/office/officeart/2005/8/layout/hProcess4"/>
    <dgm:cxn modelId="{7FF9615D-23B0-4990-B69E-16AC5D97E9FD}" type="presParOf" srcId="{FAE2C12B-D6F4-47EE-AB10-550C802C61C5}" destId="{35002F35-793B-46EB-B9C4-FA230EDB987C}" srcOrd="1" destOrd="0" presId="urn:microsoft.com/office/officeart/2005/8/layout/hProcess4"/>
    <dgm:cxn modelId="{3E49830E-91B2-4031-A63C-66EB75CE8169}" type="presParOf" srcId="{FAE2C12B-D6F4-47EE-AB10-550C802C61C5}" destId="{EEDEB6A3-4446-4F3A-B8BD-148B449E356A}" srcOrd="2" destOrd="0" presId="urn:microsoft.com/office/officeart/2005/8/layout/hProcess4"/>
    <dgm:cxn modelId="{75E07F5D-674E-4F2D-9DB9-8D1E00F73102}" type="presParOf" srcId="{EEDEB6A3-4446-4F3A-B8BD-148B449E356A}" destId="{F78D771A-8956-4DCE-9263-75BE81767055}" srcOrd="0" destOrd="0" presId="urn:microsoft.com/office/officeart/2005/8/layout/hProcess4"/>
    <dgm:cxn modelId="{0A8AF09A-1AAD-4E0C-9CD1-0782F0579B1C}" type="presParOf" srcId="{EEDEB6A3-4446-4F3A-B8BD-148B449E356A}" destId="{CB34F760-D58D-40F7-995B-5ACBF74AB851}" srcOrd="1" destOrd="0" presId="urn:microsoft.com/office/officeart/2005/8/layout/hProcess4"/>
    <dgm:cxn modelId="{6D86247A-5550-4289-90F7-D9B0CA8FB038}" type="presParOf" srcId="{EEDEB6A3-4446-4F3A-B8BD-148B449E356A}" destId="{717C7A3F-5B07-4405-A7EA-351FC48A13DB}" srcOrd="2" destOrd="0" presId="urn:microsoft.com/office/officeart/2005/8/layout/hProcess4"/>
    <dgm:cxn modelId="{829C5500-2943-4DE6-A371-A873EF12F464}" type="presParOf" srcId="{EEDEB6A3-4446-4F3A-B8BD-148B449E356A}" destId="{F4C05A69-0BF7-4502-91EA-8A06B2D454A9}" srcOrd="3" destOrd="0" presId="urn:microsoft.com/office/officeart/2005/8/layout/hProcess4"/>
    <dgm:cxn modelId="{4A975C32-589F-4014-A085-CA1AD3EEF4AE}" type="presParOf" srcId="{EEDEB6A3-4446-4F3A-B8BD-148B449E356A}" destId="{79906BE5-A4BB-4CB6-A0AF-5659AC0EC2D0}" srcOrd="4" destOrd="0" presId="urn:microsoft.com/office/officeart/2005/8/layout/hProcess4"/>
    <dgm:cxn modelId="{68EF9C8C-B724-45F8-A6D3-1CBF4E24DC04}" type="presParOf" srcId="{FAE2C12B-D6F4-47EE-AB10-550C802C61C5}" destId="{E858729C-9422-4465-AFFF-0F00D65D7786}" srcOrd="3" destOrd="0" presId="urn:microsoft.com/office/officeart/2005/8/layout/hProcess4"/>
    <dgm:cxn modelId="{0B19A133-D03C-422C-BA6D-CFA675603995}" type="presParOf" srcId="{FAE2C12B-D6F4-47EE-AB10-550C802C61C5}" destId="{7033B343-4133-4049-95EC-4FD03F9AF88B}" srcOrd="4" destOrd="0" presId="urn:microsoft.com/office/officeart/2005/8/layout/hProcess4"/>
    <dgm:cxn modelId="{8E9EE3AD-B03F-4FFE-AA23-42BA590D0372}" type="presParOf" srcId="{7033B343-4133-4049-95EC-4FD03F9AF88B}" destId="{65A6246C-C7C0-4AAF-BBA9-B4E4116EA88A}" srcOrd="0" destOrd="0" presId="urn:microsoft.com/office/officeart/2005/8/layout/hProcess4"/>
    <dgm:cxn modelId="{723274C8-4ACA-42BF-BFD6-B3FEA7D88755}" type="presParOf" srcId="{7033B343-4133-4049-95EC-4FD03F9AF88B}" destId="{6CA9CD41-9D56-4841-8FEB-C09E9769BECB}" srcOrd="1" destOrd="0" presId="urn:microsoft.com/office/officeart/2005/8/layout/hProcess4"/>
    <dgm:cxn modelId="{9782E7D3-FDFF-4B61-86A1-3CF117F835EA}" type="presParOf" srcId="{7033B343-4133-4049-95EC-4FD03F9AF88B}" destId="{592775C9-9929-44FE-B974-ADCD4805F86A}" srcOrd="2" destOrd="0" presId="urn:microsoft.com/office/officeart/2005/8/layout/hProcess4"/>
    <dgm:cxn modelId="{8265E572-D3B3-45E7-8E01-B2C431D5D69A}" type="presParOf" srcId="{7033B343-4133-4049-95EC-4FD03F9AF88B}" destId="{69A09F1E-DE80-4AED-849A-25AF73D00C2A}" srcOrd="3" destOrd="0" presId="urn:microsoft.com/office/officeart/2005/8/layout/hProcess4"/>
    <dgm:cxn modelId="{E0845EEB-00C0-4C39-BEFB-0F5A3DDE49F6}" type="presParOf" srcId="{7033B343-4133-4049-95EC-4FD03F9AF88B}" destId="{1AB993F4-8A6A-4EA3-AFDB-D62E6EC1A8D0}" srcOrd="4" destOrd="0" presId="urn:microsoft.com/office/officeart/2005/8/layout/hProcess4"/>
    <dgm:cxn modelId="{98EBAD53-20B4-48B7-8800-BC872DF62F91}" type="presParOf" srcId="{FAE2C12B-D6F4-47EE-AB10-550C802C61C5}" destId="{71A0D8A7-2320-45AD-A42F-7BCA90EC4709}" srcOrd="5" destOrd="0" presId="urn:microsoft.com/office/officeart/2005/8/layout/hProcess4"/>
    <dgm:cxn modelId="{9C97DBC8-2925-4B35-ABF3-B66B301E9F89}" type="presParOf" srcId="{FAE2C12B-D6F4-47EE-AB10-550C802C61C5}" destId="{7DF823E7-33D9-4BB0-AC1F-E2EBCA15B4D7}" srcOrd="6" destOrd="0" presId="urn:microsoft.com/office/officeart/2005/8/layout/hProcess4"/>
    <dgm:cxn modelId="{22000911-05CA-41BB-BED6-60D910DFC8FE}" type="presParOf" srcId="{7DF823E7-33D9-4BB0-AC1F-E2EBCA15B4D7}" destId="{4CCE5136-D193-4476-9D2D-5558769A8042}" srcOrd="0" destOrd="0" presId="urn:microsoft.com/office/officeart/2005/8/layout/hProcess4"/>
    <dgm:cxn modelId="{BD0FC637-4583-42C0-8D8A-42A65BEC074C}" type="presParOf" srcId="{7DF823E7-33D9-4BB0-AC1F-E2EBCA15B4D7}" destId="{B2147C5F-C944-4939-B13E-07A4F92AE3DF}" srcOrd="1" destOrd="0" presId="urn:microsoft.com/office/officeart/2005/8/layout/hProcess4"/>
    <dgm:cxn modelId="{F2780A5C-39AD-42E8-9C28-BE04F5142264}" type="presParOf" srcId="{7DF823E7-33D9-4BB0-AC1F-E2EBCA15B4D7}" destId="{3B65A21E-5B24-4836-AF42-8A9C61C3BBF0}" srcOrd="2" destOrd="0" presId="urn:microsoft.com/office/officeart/2005/8/layout/hProcess4"/>
    <dgm:cxn modelId="{1AA42180-3FED-45C1-AD84-2112FBEA6F16}" type="presParOf" srcId="{7DF823E7-33D9-4BB0-AC1F-E2EBCA15B4D7}" destId="{FD48845D-D245-422E-8B9D-B05B90A39E6F}" srcOrd="3" destOrd="0" presId="urn:microsoft.com/office/officeart/2005/8/layout/hProcess4"/>
    <dgm:cxn modelId="{B2219A22-500D-4C95-B37C-F552AFCDBA2D}" type="presParOf" srcId="{7DF823E7-33D9-4BB0-AC1F-E2EBCA15B4D7}" destId="{CDD9C04A-F1F5-4D64-9170-E84448BD9544}"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B0A391-C470-4BC0-8F11-F8EC5D945E1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4D03E18-4319-4A01-BFF1-FDEB227ABA08}">
      <dgm:prSet phldrT="[Text]"/>
      <dgm:spPr/>
      <dgm:t>
        <a:bodyPr/>
        <a:lstStyle/>
        <a:p>
          <a:r>
            <a:rPr lang="en-US" dirty="0"/>
            <a:t>Analytics</a:t>
          </a:r>
        </a:p>
      </dgm:t>
    </dgm:pt>
    <dgm:pt modelId="{CCD59061-1B6D-4ADA-9283-A3031C738B76}" type="parTrans" cxnId="{79A82AF9-C5BB-4619-8B99-362D33521A62}">
      <dgm:prSet/>
      <dgm:spPr/>
      <dgm:t>
        <a:bodyPr/>
        <a:lstStyle/>
        <a:p>
          <a:endParaRPr lang="en-US"/>
        </a:p>
      </dgm:t>
    </dgm:pt>
    <dgm:pt modelId="{0F9F45FA-C191-413A-ABA5-40E57664AA46}" type="sibTrans" cxnId="{79A82AF9-C5BB-4619-8B99-362D33521A62}">
      <dgm:prSet/>
      <dgm:spPr/>
      <dgm:t>
        <a:bodyPr/>
        <a:lstStyle/>
        <a:p>
          <a:endParaRPr lang="en-US"/>
        </a:p>
      </dgm:t>
    </dgm:pt>
    <dgm:pt modelId="{B087AC32-B5E7-407C-86F6-E98C40FC24CD}">
      <dgm:prSet phldrT="[Text]"/>
      <dgm:spPr/>
      <dgm:t>
        <a:bodyPr/>
        <a:lstStyle/>
        <a:p>
          <a:r>
            <a:rPr lang="en-US" dirty="0"/>
            <a:t>Discrete Event Modeling</a:t>
          </a:r>
        </a:p>
      </dgm:t>
    </dgm:pt>
    <dgm:pt modelId="{C294FFBC-21FE-47D0-951C-E3CF588EEA33}" type="parTrans" cxnId="{013BC278-50EC-4E6C-8012-D6111F9933F3}">
      <dgm:prSet/>
      <dgm:spPr/>
      <dgm:t>
        <a:bodyPr/>
        <a:lstStyle/>
        <a:p>
          <a:endParaRPr lang="en-US"/>
        </a:p>
      </dgm:t>
    </dgm:pt>
    <dgm:pt modelId="{1D00BE20-58DC-4C00-BAD6-0012FD2615DB}" type="sibTrans" cxnId="{013BC278-50EC-4E6C-8012-D6111F9933F3}">
      <dgm:prSet/>
      <dgm:spPr/>
      <dgm:t>
        <a:bodyPr/>
        <a:lstStyle/>
        <a:p>
          <a:endParaRPr lang="en-US"/>
        </a:p>
      </dgm:t>
    </dgm:pt>
    <dgm:pt modelId="{B0452F50-285A-4A10-AF01-4F07968A1E81}">
      <dgm:prSet phldrT="[Text]"/>
      <dgm:spPr/>
      <dgm:t>
        <a:bodyPr/>
        <a:lstStyle/>
        <a:p>
          <a:r>
            <a:rPr lang="en-US" dirty="0"/>
            <a:t>When and where are the bottlenecks?</a:t>
          </a:r>
        </a:p>
      </dgm:t>
    </dgm:pt>
    <dgm:pt modelId="{B399F8F3-38CD-4E16-B52F-668AD198734E}" type="parTrans" cxnId="{46801D7F-AD14-4773-BAED-B569738F4E26}">
      <dgm:prSet/>
      <dgm:spPr/>
      <dgm:t>
        <a:bodyPr/>
        <a:lstStyle/>
        <a:p>
          <a:endParaRPr lang="en-US"/>
        </a:p>
      </dgm:t>
    </dgm:pt>
    <dgm:pt modelId="{89D5C62B-EB49-41D7-AE6D-125F4A0DB43B}" type="sibTrans" cxnId="{46801D7F-AD14-4773-BAED-B569738F4E26}">
      <dgm:prSet/>
      <dgm:spPr/>
      <dgm:t>
        <a:bodyPr/>
        <a:lstStyle/>
        <a:p>
          <a:endParaRPr lang="en-US"/>
        </a:p>
      </dgm:t>
    </dgm:pt>
    <dgm:pt modelId="{422D1729-F25E-4F6C-88D9-5E1EAA8B7DCD}">
      <dgm:prSet phldrT="[Text]"/>
      <dgm:spPr/>
      <dgm:t>
        <a:bodyPr/>
        <a:lstStyle/>
        <a:p>
          <a:r>
            <a:rPr lang="en-US" dirty="0"/>
            <a:t>Predictive Analytics</a:t>
          </a:r>
        </a:p>
      </dgm:t>
    </dgm:pt>
    <dgm:pt modelId="{194096EC-06E0-4C51-854D-2E07F075B80D}" type="parTrans" cxnId="{C28F3735-7DD8-4F63-AB6A-024E5B33DEB2}">
      <dgm:prSet/>
      <dgm:spPr/>
      <dgm:t>
        <a:bodyPr/>
        <a:lstStyle/>
        <a:p>
          <a:endParaRPr lang="en-US"/>
        </a:p>
      </dgm:t>
    </dgm:pt>
    <dgm:pt modelId="{F46C0030-1D1B-436A-A7DC-A990439A3909}" type="sibTrans" cxnId="{C28F3735-7DD8-4F63-AB6A-024E5B33DEB2}">
      <dgm:prSet/>
      <dgm:spPr/>
      <dgm:t>
        <a:bodyPr/>
        <a:lstStyle/>
        <a:p>
          <a:endParaRPr lang="en-US"/>
        </a:p>
      </dgm:t>
    </dgm:pt>
    <dgm:pt modelId="{483069CD-9012-4463-8993-FF7BF2CD9037}">
      <dgm:prSet phldrT="[Text]"/>
      <dgm:spPr/>
      <dgm:t>
        <a:bodyPr/>
        <a:lstStyle/>
        <a:p>
          <a:r>
            <a:rPr lang="en-US" dirty="0"/>
            <a:t>What will the occupancy be?</a:t>
          </a:r>
        </a:p>
      </dgm:t>
    </dgm:pt>
    <dgm:pt modelId="{C4F22881-03A3-4658-8316-EE32D371A0E9}" type="parTrans" cxnId="{C063822E-240C-47B9-8039-0256224052F2}">
      <dgm:prSet/>
      <dgm:spPr/>
      <dgm:t>
        <a:bodyPr/>
        <a:lstStyle/>
        <a:p>
          <a:endParaRPr lang="en-US"/>
        </a:p>
      </dgm:t>
    </dgm:pt>
    <dgm:pt modelId="{66F69C8B-7013-465C-88B3-F2361ABB93B9}" type="sibTrans" cxnId="{C063822E-240C-47B9-8039-0256224052F2}">
      <dgm:prSet/>
      <dgm:spPr/>
      <dgm:t>
        <a:bodyPr/>
        <a:lstStyle/>
        <a:p>
          <a:endParaRPr lang="en-US"/>
        </a:p>
      </dgm:t>
    </dgm:pt>
    <dgm:pt modelId="{CC61ACE2-4691-4914-95CB-699601F57F2D}">
      <dgm:prSet phldrT="[Text]"/>
      <dgm:spPr/>
      <dgm:t>
        <a:bodyPr/>
        <a:lstStyle/>
        <a:p>
          <a:r>
            <a:rPr lang="en-US" dirty="0"/>
            <a:t>What actions or resources will  help us improve?</a:t>
          </a:r>
        </a:p>
      </dgm:t>
    </dgm:pt>
    <dgm:pt modelId="{97B1E580-268B-45EB-9B22-161F5D71F3CF}" type="parTrans" cxnId="{CB3D0996-85B9-465F-89D0-211257178D6C}">
      <dgm:prSet/>
      <dgm:spPr/>
      <dgm:t>
        <a:bodyPr/>
        <a:lstStyle/>
        <a:p>
          <a:endParaRPr lang="en-US"/>
        </a:p>
      </dgm:t>
    </dgm:pt>
    <dgm:pt modelId="{0910430E-13E6-4E6E-A8EC-03914F4A34BB}" type="sibTrans" cxnId="{CB3D0996-85B9-465F-89D0-211257178D6C}">
      <dgm:prSet/>
      <dgm:spPr/>
      <dgm:t>
        <a:bodyPr/>
        <a:lstStyle/>
        <a:p>
          <a:endParaRPr lang="en-US"/>
        </a:p>
      </dgm:t>
    </dgm:pt>
    <dgm:pt modelId="{AD8B918D-2D5E-4419-9623-7D4F7DA0676F}">
      <dgm:prSet phldrT="[Text]"/>
      <dgm:spPr/>
      <dgm:t>
        <a:bodyPr/>
        <a:lstStyle/>
        <a:p>
          <a:r>
            <a:rPr lang="en-US" dirty="0"/>
            <a:t>Causal Analysis</a:t>
          </a:r>
        </a:p>
      </dgm:t>
    </dgm:pt>
    <dgm:pt modelId="{42F19CC2-FF22-4E17-8686-01D088A418C5}" type="parTrans" cxnId="{C9DECB12-5A6F-4DAD-8BA6-61652DC137D7}">
      <dgm:prSet/>
      <dgm:spPr/>
      <dgm:t>
        <a:bodyPr/>
        <a:lstStyle/>
        <a:p>
          <a:endParaRPr lang="en-US"/>
        </a:p>
      </dgm:t>
    </dgm:pt>
    <dgm:pt modelId="{664C3351-5280-4DCF-B024-0D2EC00A3130}" type="sibTrans" cxnId="{C9DECB12-5A6F-4DAD-8BA6-61652DC137D7}">
      <dgm:prSet/>
      <dgm:spPr/>
      <dgm:t>
        <a:bodyPr/>
        <a:lstStyle/>
        <a:p>
          <a:endParaRPr lang="en-US"/>
        </a:p>
      </dgm:t>
    </dgm:pt>
    <dgm:pt modelId="{1902E889-C142-4F02-985B-7CBCAA7210DB}">
      <dgm:prSet phldrT="[Text]"/>
      <dgm:spPr/>
      <dgm:t>
        <a:bodyPr/>
        <a:lstStyle/>
        <a:p>
          <a:r>
            <a:rPr lang="en-US" dirty="0"/>
            <a:t>What is causing delays?</a:t>
          </a:r>
        </a:p>
      </dgm:t>
    </dgm:pt>
    <dgm:pt modelId="{FC033A78-59B5-4B72-8A00-4026B6D2E60F}" type="parTrans" cxnId="{770FF1CB-2D08-4BAD-AA71-8F7888959AAA}">
      <dgm:prSet/>
      <dgm:spPr/>
      <dgm:t>
        <a:bodyPr/>
        <a:lstStyle/>
        <a:p>
          <a:endParaRPr lang="en-US"/>
        </a:p>
      </dgm:t>
    </dgm:pt>
    <dgm:pt modelId="{4461D674-771F-4E48-B9C9-E2A044CD65D4}" type="sibTrans" cxnId="{770FF1CB-2D08-4BAD-AA71-8F7888959AAA}">
      <dgm:prSet/>
      <dgm:spPr/>
      <dgm:t>
        <a:bodyPr/>
        <a:lstStyle/>
        <a:p>
          <a:endParaRPr lang="en-US"/>
        </a:p>
      </dgm:t>
    </dgm:pt>
    <dgm:pt modelId="{C1970C11-B29D-411C-8824-3278354BF3A9}" type="pres">
      <dgm:prSet presAssocID="{C1B0A391-C470-4BC0-8F11-F8EC5D945E18}" presName="linear" presStyleCnt="0">
        <dgm:presLayoutVars>
          <dgm:animLvl val="lvl"/>
          <dgm:resizeHandles val="exact"/>
        </dgm:presLayoutVars>
      </dgm:prSet>
      <dgm:spPr/>
    </dgm:pt>
    <dgm:pt modelId="{CBB72168-7F25-4171-BDE9-FBF5AB543C59}" type="pres">
      <dgm:prSet presAssocID="{04D03E18-4319-4A01-BFF1-FDEB227ABA08}" presName="parentText" presStyleLbl="node1" presStyleIdx="0" presStyleCnt="4">
        <dgm:presLayoutVars>
          <dgm:chMax val="0"/>
          <dgm:bulletEnabled val="1"/>
        </dgm:presLayoutVars>
      </dgm:prSet>
      <dgm:spPr/>
    </dgm:pt>
    <dgm:pt modelId="{87F03B38-FA90-4D0E-A1F8-BCD6EA9FDAE1}" type="pres">
      <dgm:prSet presAssocID="{04D03E18-4319-4A01-BFF1-FDEB227ABA08}" presName="childText" presStyleLbl="revTx" presStyleIdx="0" presStyleCnt="4">
        <dgm:presLayoutVars>
          <dgm:bulletEnabled val="1"/>
        </dgm:presLayoutVars>
      </dgm:prSet>
      <dgm:spPr/>
    </dgm:pt>
    <dgm:pt modelId="{452CCBC0-B234-4E47-A66D-815F1B1F7FA9}" type="pres">
      <dgm:prSet presAssocID="{AD8B918D-2D5E-4419-9623-7D4F7DA0676F}" presName="parentText" presStyleLbl="node1" presStyleIdx="1" presStyleCnt="4">
        <dgm:presLayoutVars>
          <dgm:chMax val="0"/>
          <dgm:bulletEnabled val="1"/>
        </dgm:presLayoutVars>
      </dgm:prSet>
      <dgm:spPr/>
    </dgm:pt>
    <dgm:pt modelId="{F54C6B23-6BF9-4D60-8DC0-203C73BDF267}" type="pres">
      <dgm:prSet presAssocID="{AD8B918D-2D5E-4419-9623-7D4F7DA0676F}" presName="childText" presStyleLbl="revTx" presStyleIdx="1" presStyleCnt="4">
        <dgm:presLayoutVars>
          <dgm:bulletEnabled val="1"/>
        </dgm:presLayoutVars>
      </dgm:prSet>
      <dgm:spPr/>
    </dgm:pt>
    <dgm:pt modelId="{598E0778-BFC7-4DF9-9CCD-D8AD12CDB65B}" type="pres">
      <dgm:prSet presAssocID="{422D1729-F25E-4F6C-88D9-5E1EAA8B7DCD}" presName="parentText" presStyleLbl="node1" presStyleIdx="2" presStyleCnt="4">
        <dgm:presLayoutVars>
          <dgm:chMax val="0"/>
          <dgm:bulletEnabled val="1"/>
        </dgm:presLayoutVars>
      </dgm:prSet>
      <dgm:spPr/>
    </dgm:pt>
    <dgm:pt modelId="{B8601F79-55B9-45EC-851F-6C0FD56315DE}" type="pres">
      <dgm:prSet presAssocID="{422D1729-F25E-4F6C-88D9-5E1EAA8B7DCD}" presName="childText" presStyleLbl="revTx" presStyleIdx="2" presStyleCnt="4">
        <dgm:presLayoutVars>
          <dgm:bulletEnabled val="1"/>
        </dgm:presLayoutVars>
      </dgm:prSet>
      <dgm:spPr/>
    </dgm:pt>
    <dgm:pt modelId="{2F9C3687-C6A1-4BA2-89B1-B8EAC7CCD195}" type="pres">
      <dgm:prSet presAssocID="{B087AC32-B5E7-407C-86F6-E98C40FC24CD}" presName="parentText" presStyleLbl="node1" presStyleIdx="3" presStyleCnt="4">
        <dgm:presLayoutVars>
          <dgm:chMax val="0"/>
          <dgm:bulletEnabled val="1"/>
        </dgm:presLayoutVars>
      </dgm:prSet>
      <dgm:spPr/>
    </dgm:pt>
    <dgm:pt modelId="{E76D8B1F-7D10-499B-927E-15ADA7C1DE71}" type="pres">
      <dgm:prSet presAssocID="{B087AC32-B5E7-407C-86F6-E98C40FC24CD}" presName="childText" presStyleLbl="revTx" presStyleIdx="3" presStyleCnt="4">
        <dgm:presLayoutVars>
          <dgm:bulletEnabled val="1"/>
        </dgm:presLayoutVars>
      </dgm:prSet>
      <dgm:spPr/>
    </dgm:pt>
  </dgm:ptLst>
  <dgm:cxnLst>
    <dgm:cxn modelId="{C9DECB12-5A6F-4DAD-8BA6-61652DC137D7}" srcId="{C1B0A391-C470-4BC0-8F11-F8EC5D945E18}" destId="{AD8B918D-2D5E-4419-9623-7D4F7DA0676F}" srcOrd="1" destOrd="0" parTransId="{42F19CC2-FF22-4E17-8686-01D088A418C5}" sibTransId="{664C3351-5280-4DCF-B024-0D2EC00A3130}"/>
    <dgm:cxn modelId="{16BD0C13-99B3-4737-9096-B5FB3E4CD3FC}" type="presOf" srcId="{04D03E18-4319-4A01-BFF1-FDEB227ABA08}" destId="{CBB72168-7F25-4171-BDE9-FBF5AB543C59}" srcOrd="0" destOrd="0" presId="urn:microsoft.com/office/officeart/2005/8/layout/vList2"/>
    <dgm:cxn modelId="{B67AA014-2294-4C57-9D27-9AE1DEACDE4A}" type="presOf" srcId="{B0452F50-285A-4A10-AF01-4F07968A1E81}" destId="{87F03B38-FA90-4D0E-A1F8-BCD6EA9FDAE1}" srcOrd="0" destOrd="0" presId="urn:microsoft.com/office/officeart/2005/8/layout/vList2"/>
    <dgm:cxn modelId="{7F46041A-46DD-48F7-AD77-E41DB88598E7}" type="presOf" srcId="{483069CD-9012-4463-8993-FF7BF2CD9037}" destId="{B8601F79-55B9-45EC-851F-6C0FD56315DE}" srcOrd="0" destOrd="0" presId="urn:microsoft.com/office/officeart/2005/8/layout/vList2"/>
    <dgm:cxn modelId="{07CFC21C-ED2E-4631-A172-0BC642314909}" type="presOf" srcId="{1902E889-C142-4F02-985B-7CBCAA7210DB}" destId="{F54C6B23-6BF9-4D60-8DC0-203C73BDF267}" srcOrd="0" destOrd="0" presId="urn:microsoft.com/office/officeart/2005/8/layout/vList2"/>
    <dgm:cxn modelId="{C063822E-240C-47B9-8039-0256224052F2}" srcId="{422D1729-F25E-4F6C-88D9-5E1EAA8B7DCD}" destId="{483069CD-9012-4463-8993-FF7BF2CD9037}" srcOrd="0" destOrd="0" parTransId="{C4F22881-03A3-4658-8316-EE32D371A0E9}" sibTransId="{66F69C8B-7013-465C-88B3-F2361ABB93B9}"/>
    <dgm:cxn modelId="{0E2CC531-D86C-401A-A116-97237E42C66B}" type="presOf" srcId="{C1B0A391-C470-4BC0-8F11-F8EC5D945E18}" destId="{C1970C11-B29D-411C-8824-3278354BF3A9}" srcOrd="0" destOrd="0" presId="urn:microsoft.com/office/officeart/2005/8/layout/vList2"/>
    <dgm:cxn modelId="{C28F3735-7DD8-4F63-AB6A-024E5B33DEB2}" srcId="{C1B0A391-C470-4BC0-8F11-F8EC5D945E18}" destId="{422D1729-F25E-4F6C-88D9-5E1EAA8B7DCD}" srcOrd="2" destOrd="0" parTransId="{194096EC-06E0-4C51-854D-2E07F075B80D}" sibTransId="{F46C0030-1D1B-436A-A7DC-A990439A3909}"/>
    <dgm:cxn modelId="{013BC278-50EC-4E6C-8012-D6111F9933F3}" srcId="{C1B0A391-C470-4BC0-8F11-F8EC5D945E18}" destId="{B087AC32-B5E7-407C-86F6-E98C40FC24CD}" srcOrd="3" destOrd="0" parTransId="{C294FFBC-21FE-47D0-951C-E3CF588EEA33}" sibTransId="{1D00BE20-58DC-4C00-BAD6-0012FD2615DB}"/>
    <dgm:cxn modelId="{46801D7F-AD14-4773-BAED-B569738F4E26}" srcId="{04D03E18-4319-4A01-BFF1-FDEB227ABA08}" destId="{B0452F50-285A-4A10-AF01-4F07968A1E81}" srcOrd="0" destOrd="0" parTransId="{B399F8F3-38CD-4E16-B52F-668AD198734E}" sibTransId="{89D5C62B-EB49-41D7-AE6D-125F4A0DB43B}"/>
    <dgm:cxn modelId="{74C7FC88-D96E-49EA-A121-FDD29398AA97}" type="presOf" srcId="{CC61ACE2-4691-4914-95CB-699601F57F2D}" destId="{E76D8B1F-7D10-499B-927E-15ADA7C1DE71}" srcOrd="0" destOrd="0" presId="urn:microsoft.com/office/officeart/2005/8/layout/vList2"/>
    <dgm:cxn modelId="{CB3D0996-85B9-465F-89D0-211257178D6C}" srcId="{B087AC32-B5E7-407C-86F6-E98C40FC24CD}" destId="{CC61ACE2-4691-4914-95CB-699601F57F2D}" srcOrd="0" destOrd="0" parTransId="{97B1E580-268B-45EB-9B22-161F5D71F3CF}" sibTransId="{0910430E-13E6-4E6E-A8EC-03914F4A34BB}"/>
    <dgm:cxn modelId="{6C12D296-817A-4A0A-B31E-FF6F9A6F4CCF}" type="presOf" srcId="{AD8B918D-2D5E-4419-9623-7D4F7DA0676F}" destId="{452CCBC0-B234-4E47-A66D-815F1B1F7FA9}" srcOrd="0" destOrd="0" presId="urn:microsoft.com/office/officeart/2005/8/layout/vList2"/>
    <dgm:cxn modelId="{63B5E4C7-5CA1-4129-9B8F-97C22C43DD39}" type="presOf" srcId="{B087AC32-B5E7-407C-86F6-E98C40FC24CD}" destId="{2F9C3687-C6A1-4BA2-89B1-B8EAC7CCD195}" srcOrd="0" destOrd="0" presId="urn:microsoft.com/office/officeart/2005/8/layout/vList2"/>
    <dgm:cxn modelId="{770FF1CB-2D08-4BAD-AA71-8F7888959AAA}" srcId="{AD8B918D-2D5E-4419-9623-7D4F7DA0676F}" destId="{1902E889-C142-4F02-985B-7CBCAA7210DB}" srcOrd="0" destOrd="0" parTransId="{FC033A78-59B5-4B72-8A00-4026B6D2E60F}" sibTransId="{4461D674-771F-4E48-B9C9-E2A044CD65D4}"/>
    <dgm:cxn modelId="{314A5CF1-BB4E-402B-9CB9-3AFA19701466}" type="presOf" srcId="{422D1729-F25E-4F6C-88D9-5E1EAA8B7DCD}" destId="{598E0778-BFC7-4DF9-9CCD-D8AD12CDB65B}" srcOrd="0" destOrd="0" presId="urn:microsoft.com/office/officeart/2005/8/layout/vList2"/>
    <dgm:cxn modelId="{79A82AF9-C5BB-4619-8B99-362D33521A62}" srcId="{C1B0A391-C470-4BC0-8F11-F8EC5D945E18}" destId="{04D03E18-4319-4A01-BFF1-FDEB227ABA08}" srcOrd="0" destOrd="0" parTransId="{CCD59061-1B6D-4ADA-9283-A3031C738B76}" sibTransId="{0F9F45FA-C191-413A-ABA5-40E57664AA46}"/>
    <dgm:cxn modelId="{BBD29A8F-509A-434C-8074-292E0C64BA4B}" type="presParOf" srcId="{C1970C11-B29D-411C-8824-3278354BF3A9}" destId="{CBB72168-7F25-4171-BDE9-FBF5AB543C59}" srcOrd="0" destOrd="0" presId="urn:microsoft.com/office/officeart/2005/8/layout/vList2"/>
    <dgm:cxn modelId="{8FE184B5-4A52-486B-93B5-755A35AEFF31}" type="presParOf" srcId="{C1970C11-B29D-411C-8824-3278354BF3A9}" destId="{87F03B38-FA90-4D0E-A1F8-BCD6EA9FDAE1}" srcOrd="1" destOrd="0" presId="urn:microsoft.com/office/officeart/2005/8/layout/vList2"/>
    <dgm:cxn modelId="{A5FD9860-CE94-481C-9559-A657BB245472}" type="presParOf" srcId="{C1970C11-B29D-411C-8824-3278354BF3A9}" destId="{452CCBC0-B234-4E47-A66D-815F1B1F7FA9}" srcOrd="2" destOrd="0" presId="urn:microsoft.com/office/officeart/2005/8/layout/vList2"/>
    <dgm:cxn modelId="{5C726111-5D43-4A6F-8EC7-A9A7FF1B6FD1}" type="presParOf" srcId="{C1970C11-B29D-411C-8824-3278354BF3A9}" destId="{F54C6B23-6BF9-4D60-8DC0-203C73BDF267}" srcOrd="3" destOrd="0" presId="urn:microsoft.com/office/officeart/2005/8/layout/vList2"/>
    <dgm:cxn modelId="{46AA5A67-0B91-4EC7-9C18-44C17A30DF80}" type="presParOf" srcId="{C1970C11-B29D-411C-8824-3278354BF3A9}" destId="{598E0778-BFC7-4DF9-9CCD-D8AD12CDB65B}" srcOrd="4" destOrd="0" presId="urn:microsoft.com/office/officeart/2005/8/layout/vList2"/>
    <dgm:cxn modelId="{E132DE60-604A-487C-B0F2-8446C8445F43}" type="presParOf" srcId="{C1970C11-B29D-411C-8824-3278354BF3A9}" destId="{B8601F79-55B9-45EC-851F-6C0FD56315DE}" srcOrd="5" destOrd="0" presId="urn:microsoft.com/office/officeart/2005/8/layout/vList2"/>
    <dgm:cxn modelId="{60BF7B4A-B6EB-44F7-8052-B96493AAC2E6}" type="presParOf" srcId="{C1970C11-B29D-411C-8824-3278354BF3A9}" destId="{2F9C3687-C6A1-4BA2-89B1-B8EAC7CCD195}" srcOrd="6" destOrd="0" presId="urn:microsoft.com/office/officeart/2005/8/layout/vList2"/>
    <dgm:cxn modelId="{C8B12796-0AA7-49B0-9722-9CB52E487AB9}" type="presParOf" srcId="{C1970C11-B29D-411C-8824-3278354BF3A9}" destId="{E76D8B1F-7D10-499B-927E-15ADA7C1DE71}"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ADDB206-D991-4413-9A64-2B48DD5BD6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E643A9D-CAA5-47CC-9FE5-D6F46EEBA002}">
      <dgm:prSet phldrT="[Text]"/>
      <dgm:spPr/>
      <dgm:t>
        <a:bodyPr/>
        <a:lstStyle/>
        <a:p>
          <a:r>
            <a:rPr lang="en-US" dirty="0"/>
            <a:t>Interview Leaders</a:t>
          </a:r>
        </a:p>
      </dgm:t>
    </dgm:pt>
    <dgm:pt modelId="{2405A35E-4B55-4EBF-A12D-2613ABBD67E3}" type="parTrans" cxnId="{78EB9A70-B448-42E0-8E13-9852F1567D87}">
      <dgm:prSet/>
      <dgm:spPr/>
      <dgm:t>
        <a:bodyPr/>
        <a:lstStyle/>
        <a:p>
          <a:endParaRPr lang="en-US"/>
        </a:p>
      </dgm:t>
    </dgm:pt>
    <dgm:pt modelId="{08C3C9C3-8D00-4253-9610-A90F0DF3E168}" type="sibTrans" cxnId="{78EB9A70-B448-42E0-8E13-9852F1567D87}">
      <dgm:prSet/>
      <dgm:spPr/>
      <dgm:t>
        <a:bodyPr/>
        <a:lstStyle/>
        <a:p>
          <a:endParaRPr lang="en-US"/>
        </a:p>
      </dgm:t>
    </dgm:pt>
    <dgm:pt modelId="{FB0DAB3D-BA64-44FE-AF25-D0A858805F73}">
      <dgm:prSet phldrT="[Text]"/>
      <dgm:spPr/>
      <dgm:t>
        <a:bodyPr/>
        <a:lstStyle/>
        <a:p>
          <a:r>
            <a:rPr lang="en-US" dirty="0"/>
            <a:t>Understand needs, goals and pain points</a:t>
          </a:r>
        </a:p>
      </dgm:t>
    </dgm:pt>
    <dgm:pt modelId="{4D447D4D-8B67-42AD-BE6B-8469E2EB9D5F}" type="parTrans" cxnId="{4F0E3BA4-D1E7-4714-8433-28E5BAFAB8DB}">
      <dgm:prSet/>
      <dgm:spPr/>
      <dgm:t>
        <a:bodyPr/>
        <a:lstStyle/>
        <a:p>
          <a:endParaRPr lang="en-US"/>
        </a:p>
      </dgm:t>
    </dgm:pt>
    <dgm:pt modelId="{3F132B99-5D8A-42AD-B47A-8B61DE5617D6}" type="sibTrans" cxnId="{4F0E3BA4-D1E7-4714-8433-28E5BAFAB8DB}">
      <dgm:prSet/>
      <dgm:spPr/>
      <dgm:t>
        <a:bodyPr/>
        <a:lstStyle/>
        <a:p>
          <a:endParaRPr lang="en-US"/>
        </a:p>
      </dgm:t>
    </dgm:pt>
    <dgm:pt modelId="{79A72258-3EBA-428F-A05A-3EA14ADE8D4D}">
      <dgm:prSet phldrT="[Text]"/>
      <dgm:spPr/>
      <dgm:t>
        <a:bodyPr/>
        <a:lstStyle/>
        <a:p>
          <a:r>
            <a:rPr lang="en-US" dirty="0"/>
            <a:t>Review Current State</a:t>
          </a:r>
        </a:p>
      </dgm:t>
    </dgm:pt>
    <dgm:pt modelId="{44B79ABE-917E-42FB-91E8-02EA4A4870B8}" type="parTrans" cxnId="{6F11CD0C-0FED-4863-B252-B0170E16317C}">
      <dgm:prSet/>
      <dgm:spPr/>
      <dgm:t>
        <a:bodyPr/>
        <a:lstStyle/>
        <a:p>
          <a:endParaRPr lang="en-US"/>
        </a:p>
      </dgm:t>
    </dgm:pt>
    <dgm:pt modelId="{79F95D3D-5B17-4430-AC01-FADACA9C85FB}" type="sibTrans" cxnId="{6F11CD0C-0FED-4863-B252-B0170E16317C}">
      <dgm:prSet/>
      <dgm:spPr/>
      <dgm:t>
        <a:bodyPr/>
        <a:lstStyle/>
        <a:p>
          <a:endParaRPr lang="en-US"/>
        </a:p>
      </dgm:t>
    </dgm:pt>
    <dgm:pt modelId="{00BAA885-CF1B-4A02-8E54-921CD69AC279}">
      <dgm:prSet phldrT="[Text]"/>
      <dgm:spPr/>
      <dgm:t>
        <a:bodyPr/>
        <a:lstStyle/>
        <a:p>
          <a:r>
            <a:rPr lang="en-US" dirty="0"/>
            <a:t>Examine data architecture, sources, tools and solutions</a:t>
          </a:r>
        </a:p>
      </dgm:t>
    </dgm:pt>
    <dgm:pt modelId="{E011C09A-43F2-4EF2-B804-35E1966057B0}" type="parTrans" cxnId="{E209CF8A-A97D-4032-B1D9-E412778412D0}">
      <dgm:prSet/>
      <dgm:spPr/>
      <dgm:t>
        <a:bodyPr/>
        <a:lstStyle/>
        <a:p>
          <a:endParaRPr lang="en-US"/>
        </a:p>
      </dgm:t>
    </dgm:pt>
    <dgm:pt modelId="{B7FCD856-8186-4B95-99ED-0544C0AEBF21}" type="sibTrans" cxnId="{E209CF8A-A97D-4032-B1D9-E412778412D0}">
      <dgm:prSet/>
      <dgm:spPr/>
      <dgm:t>
        <a:bodyPr/>
        <a:lstStyle/>
        <a:p>
          <a:endParaRPr lang="en-US"/>
        </a:p>
      </dgm:t>
    </dgm:pt>
    <dgm:pt modelId="{001AAEF4-6A01-4D44-88A5-83B6078D954A}">
      <dgm:prSet phldrT="[Text]"/>
      <dgm:spPr/>
      <dgm:t>
        <a:bodyPr/>
        <a:lstStyle/>
        <a:p>
          <a:r>
            <a:rPr lang="en-US" dirty="0"/>
            <a:t>Analyze Process</a:t>
          </a:r>
        </a:p>
      </dgm:t>
    </dgm:pt>
    <dgm:pt modelId="{BC7370A7-B5EF-4490-8813-E617FE66AE3D}" type="parTrans" cxnId="{A0F11D41-B83A-4614-82E1-085C6F8A9E70}">
      <dgm:prSet/>
      <dgm:spPr/>
      <dgm:t>
        <a:bodyPr/>
        <a:lstStyle/>
        <a:p>
          <a:endParaRPr lang="en-US"/>
        </a:p>
      </dgm:t>
    </dgm:pt>
    <dgm:pt modelId="{380A32C6-4111-42F2-A1C0-5410E68B85FC}" type="sibTrans" cxnId="{A0F11D41-B83A-4614-82E1-085C6F8A9E70}">
      <dgm:prSet/>
      <dgm:spPr/>
      <dgm:t>
        <a:bodyPr/>
        <a:lstStyle/>
        <a:p>
          <a:endParaRPr lang="en-US"/>
        </a:p>
      </dgm:t>
    </dgm:pt>
    <dgm:pt modelId="{148F2A61-92DB-490A-93A9-3D5D786EFD0B}">
      <dgm:prSet phldrT="[Text]"/>
      <dgm:spPr/>
      <dgm:t>
        <a:bodyPr/>
        <a:lstStyle/>
        <a:p>
          <a:r>
            <a:rPr lang="en-US" dirty="0"/>
            <a:t>Understand current process for analytics requests, scoping, data definitions, prioritization and delivery</a:t>
          </a:r>
        </a:p>
      </dgm:t>
    </dgm:pt>
    <dgm:pt modelId="{115368BE-B5CC-499D-8037-A63C632607EF}" type="parTrans" cxnId="{7A13CFD8-A531-44DD-AD16-F7F00DFF96B6}">
      <dgm:prSet/>
      <dgm:spPr/>
      <dgm:t>
        <a:bodyPr/>
        <a:lstStyle/>
        <a:p>
          <a:endParaRPr lang="en-US"/>
        </a:p>
      </dgm:t>
    </dgm:pt>
    <dgm:pt modelId="{D4737E3F-093F-4DD1-BD26-B0C6E0A91C44}" type="sibTrans" cxnId="{7A13CFD8-A531-44DD-AD16-F7F00DFF96B6}">
      <dgm:prSet/>
      <dgm:spPr/>
      <dgm:t>
        <a:bodyPr/>
        <a:lstStyle/>
        <a:p>
          <a:endParaRPr lang="en-US"/>
        </a:p>
      </dgm:t>
    </dgm:pt>
    <dgm:pt modelId="{4DB45544-5B7B-49CF-B164-E5F44082EED7}" type="pres">
      <dgm:prSet presAssocID="{6ADDB206-D991-4413-9A64-2B48DD5BD6B8}" presName="linear" presStyleCnt="0">
        <dgm:presLayoutVars>
          <dgm:animLvl val="lvl"/>
          <dgm:resizeHandles val="exact"/>
        </dgm:presLayoutVars>
      </dgm:prSet>
      <dgm:spPr/>
    </dgm:pt>
    <dgm:pt modelId="{35A95D82-986A-472F-A798-B071091EA4D1}" type="pres">
      <dgm:prSet presAssocID="{AE643A9D-CAA5-47CC-9FE5-D6F46EEBA002}" presName="parentText" presStyleLbl="node1" presStyleIdx="0" presStyleCnt="3">
        <dgm:presLayoutVars>
          <dgm:chMax val="0"/>
          <dgm:bulletEnabled val="1"/>
        </dgm:presLayoutVars>
      </dgm:prSet>
      <dgm:spPr/>
    </dgm:pt>
    <dgm:pt modelId="{A5C20F59-4AEC-4332-8A90-62E29A99892D}" type="pres">
      <dgm:prSet presAssocID="{AE643A9D-CAA5-47CC-9FE5-D6F46EEBA002}" presName="childText" presStyleLbl="revTx" presStyleIdx="0" presStyleCnt="3">
        <dgm:presLayoutVars>
          <dgm:bulletEnabled val="1"/>
        </dgm:presLayoutVars>
      </dgm:prSet>
      <dgm:spPr/>
    </dgm:pt>
    <dgm:pt modelId="{FC624860-6384-44F8-B32C-4AF6AEABD2B5}" type="pres">
      <dgm:prSet presAssocID="{79A72258-3EBA-428F-A05A-3EA14ADE8D4D}" presName="parentText" presStyleLbl="node1" presStyleIdx="1" presStyleCnt="3">
        <dgm:presLayoutVars>
          <dgm:chMax val="0"/>
          <dgm:bulletEnabled val="1"/>
        </dgm:presLayoutVars>
      </dgm:prSet>
      <dgm:spPr/>
    </dgm:pt>
    <dgm:pt modelId="{28FA31F3-79F8-4A08-8ED4-0D64869B6C73}" type="pres">
      <dgm:prSet presAssocID="{79A72258-3EBA-428F-A05A-3EA14ADE8D4D}" presName="childText" presStyleLbl="revTx" presStyleIdx="1" presStyleCnt="3">
        <dgm:presLayoutVars>
          <dgm:bulletEnabled val="1"/>
        </dgm:presLayoutVars>
      </dgm:prSet>
      <dgm:spPr/>
    </dgm:pt>
    <dgm:pt modelId="{946B1BAE-EBDA-4DF9-B313-1BE5F558C77A}" type="pres">
      <dgm:prSet presAssocID="{001AAEF4-6A01-4D44-88A5-83B6078D954A}" presName="parentText" presStyleLbl="node1" presStyleIdx="2" presStyleCnt="3">
        <dgm:presLayoutVars>
          <dgm:chMax val="0"/>
          <dgm:bulletEnabled val="1"/>
        </dgm:presLayoutVars>
      </dgm:prSet>
      <dgm:spPr/>
    </dgm:pt>
    <dgm:pt modelId="{829462CB-A0DB-49CB-A6FF-EA9A3D5C0E34}" type="pres">
      <dgm:prSet presAssocID="{001AAEF4-6A01-4D44-88A5-83B6078D954A}" presName="childText" presStyleLbl="revTx" presStyleIdx="2" presStyleCnt="3">
        <dgm:presLayoutVars>
          <dgm:bulletEnabled val="1"/>
        </dgm:presLayoutVars>
      </dgm:prSet>
      <dgm:spPr/>
    </dgm:pt>
  </dgm:ptLst>
  <dgm:cxnLst>
    <dgm:cxn modelId="{6F11CD0C-0FED-4863-B252-B0170E16317C}" srcId="{6ADDB206-D991-4413-9A64-2B48DD5BD6B8}" destId="{79A72258-3EBA-428F-A05A-3EA14ADE8D4D}" srcOrd="1" destOrd="0" parTransId="{44B79ABE-917E-42FB-91E8-02EA4A4870B8}" sibTransId="{79F95D3D-5B17-4430-AC01-FADACA9C85FB}"/>
    <dgm:cxn modelId="{6498400E-7BE3-4CD3-B1F0-130D6C7F4BAE}" type="presOf" srcId="{6ADDB206-D991-4413-9A64-2B48DD5BD6B8}" destId="{4DB45544-5B7B-49CF-B164-E5F44082EED7}" srcOrd="0" destOrd="0" presId="urn:microsoft.com/office/officeart/2005/8/layout/vList2"/>
    <dgm:cxn modelId="{A0F11D41-B83A-4614-82E1-085C6F8A9E70}" srcId="{6ADDB206-D991-4413-9A64-2B48DD5BD6B8}" destId="{001AAEF4-6A01-4D44-88A5-83B6078D954A}" srcOrd="2" destOrd="0" parTransId="{BC7370A7-B5EF-4490-8813-E617FE66AE3D}" sibTransId="{380A32C6-4111-42F2-A1C0-5410E68B85FC}"/>
    <dgm:cxn modelId="{7A168F6C-FFB0-4FBD-8F92-428BD0751C88}" type="presOf" srcId="{001AAEF4-6A01-4D44-88A5-83B6078D954A}" destId="{946B1BAE-EBDA-4DF9-B313-1BE5F558C77A}" srcOrd="0" destOrd="0" presId="urn:microsoft.com/office/officeart/2005/8/layout/vList2"/>
    <dgm:cxn modelId="{78EB9A70-B448-42E0-8E13-9852F1567D87}" srcId="{6ADDB206-D991-4413-9A64-2B48DD5BD6B8}" destId="{AE643A9D-CAA5-47CC-9FE5-D6F46EEBA002}" srcOrd="0" destOrd="0" parTransId="{2405A35E-4B55-4EBF-A12D-2613ABBD67E3}" sibTransId="{08C3C9C3-8D00-4253-9610-A90F0DF3E168}"/>
    <dgm:cxn modelId="{ABC5F57D-FE66-47F8-80A2-209AEE88D916}" type="presOf" srcId="{00BAA885-CF1B-4A02-8E54-921CD69AC279}" destId="{28FA31F3-79F8-4A08-8ED4-0D64869B6C73}" srcOrd="0" destOrd="0" presId="urn:microsoft.com/office/officeart/2005/8/layout/vList2"/>
    <dgm:cxn modelId="{5D02B982-ADC5-404D-8558-4D0FB9A87625}" type="presOf" srcId="{79A72258-3EBA-428F-A05A-3EA14ADE8D4D}" destId="{FC624860-6384-44F8-B32C-4AF6AEABD2B5}" srcOrd="0" destOrd="0" presId="urn:microsoft.com/office/officeart/2005/8/layout/vList2"/>
    <dgm:cxn modelId="{A3010185-5B9A-4993-937D-AD884E2A0138}" type="presOf" srcId="{FB0DAB3D-BA64-44FE-AF25-D0A858805F73}" destId="{A5C20F59-4AEC-4332-8A90-62E29A99892D}" srcOrd="0" destOrd="0" presId="urn:microsoft.com/office/officeart/2005/8/layout/vList2"/>
    <dgm:cxn modelId="{E209CF8A-A97D-4032-B1D9-E412778412D0}" srcId="{79A72258-3EBA-428F-A05A-3EA14ADE8D4D}" destId="{00BAA885-CF1B-4A02-8E54-921CD69AC279}" srcOrd="0" destOrd="0" parTransId="{E011C09A-43F2-4EF2-B804-35E1966057B0}" sibTransId="{B7FCD856-8186-4B95-99ED-0544C0AEBF21}"/>
    <dgm:cxn modelId="{65195DA0-7E41-4811-B53F-6F1172CAC362}" type="presOf" srcId="{AE643A9D-CAA5-47CC-9FE5-D6F46EEBA002}" destId="{35A95D82-986A-472F-A798-B071091EA4D1}" srcOrd="0" destOrd="0" presId="urn:microsoft.com/office/officeart/2005/8/layout/vList2"/>
    <dgm:cxn modelId="{4F0E3BA4-D1E7-4714-8433-28E5BAFAB8DB}" srcId="{AE643A9D-CAA5-47CC-9FE5-D6F46EEBA002}" destId="{FB0DAB3D-BA64-44FE-AF25-D0A858805F73}" srcOrd="0" destOrd="0" parTransId="{4D447D4D-8B67-42AD-BE6B-8469E2EB9D5F}" sibTransId="{3F132B99-5D8A-42AD-B47A-8B61DE5617D6}"/>
    <dgm:cxn modelId="{67322BD5-83F6-4353-B3EC-72EFB7D3685A}" type="presOf" srcId="{148F2A61-92DB-490A-93A9-3D5D786EFD0B}" destId="{829462CB-A0DB-49CB-A6FF-EA9A3D5C0E34}" srcOrd="0" destOrd="0" presId="urn:microsoft.com/office/officeart/2005/8/layout/vList2"/>
    <dgm:cxn modelId="{7A13CFD8-A531-44DD-AD16-F7F00DFF96B6}" srcId="{001AAEF4-6A01-4D44-88A5-83B6078D954A}" destId="{148F2A61-92DB-490A-93A9-3D5D786EFD0B}" srcOrd="0" destOrd="0" parTransId="{115368BE-B5CC-499D-8037-A63C632607EF}" sibTransId="{D4737E3F-093F-4DD1-BD26-B0C6E0A91C44}"/>
    <dgm:cxn modelId="{CE43E8B2-F42C-4EF9-B667-CB63E5F5304A}" type="presParOf" srcId="{4DB45544-5B7B-49CF-B164-E5F44082EED7}" destId="{35A95D82-986A-472F-A798-B071091EA4D1}" srcOrd="0" destOrd="0" presId="urn:microsoft.com/office/officeart/2005/8/layout/vList2"/>
    <dgm:cxn modelId="{4EB364DD-F4C7-4608-96F2-44A1785E5637}" type="presParOf" srcId="{4DB45544-5B7B-49CF-B164-E5F44082EED7}" destId="{A5C20F59-4AEC-4332-8A90-62E29A99892D}" srcOrd="1" destOrd="0" presId="urn:microsoft.com/office/officeart/2005/8/layout/vList2"/>
    <dgm:cxn modelId="{9335B3D9-129F-471B-B0B3-2C8D11F71F7A}" type="presParOf" srcId="{4DB45544-5B7B-49CF-B164-E5F44082EED7}" destId="{FC624860-6384-44F8-B32C-4AF6AEABD2B5}" srcOrd="2" destOrd="0" presId="urn:microsoft.com/office/officeart/2005/8/layout/vList2"/>
    <dgm:cxn modelId="{E2B99202-4629-4B07-9B4D-5071A82EC29A}" type="presParOf" srcId="{4DB45544-5B7B-49CF-B164-E5F44082EED7}" destId="{28FA31F3-79F8-4A08-8ED4-0D64869B6C73}" srcOrd="3" destOrd="0" presId="urn:microsoft.com/office/officeart/2005/8/layout/vList2"/>
    <dgm:cxn modelId="{FE6123AA-1111-4F8C-B074-8894CFBEAFA7}" type="presParOf" srcId="{4DB45544-5B7B-49CF-B164-E5F44082EED7}" destId="{946B1BAE-EBDA-4DF9-B313-1BE5F558C77A}" srcOrd="4" destOrd="0" presId="urn:microsoft.com/office/officeart/2005/8/layout/vList2"/>
    <dgm:cxn modelId="{AB819310-B312-4EB7-8909-5F057E722BD9}" type="presParOf" srcId="{4DB45544-5B7B-49CF-B164-E5F44082EED7}" destId="{829462CB-A0DB-49CB-A6FF-EA9A3D5C0E34}"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9C8BDED-DB2D-46DC-B06B-9638E5096252}" type="doc">
      <dgm:prSet loTypeId="urn:microsoft.com/office/officeart/2005/8/layout/gear1" loCatId="cycle" qsTypeId="urn:microsoft.com/office/officeart/2005/8/quickstyle/simple1" qsCatId="simple" csTypeId="urn:microsoft.com/office/officeart/2005/8/colors/accent1_2" csCatId="accent1" phldr="1"/>
      <dgm:spPr/>
    </dgm:pt>
    <dgm:pt modelId="{5B512DF4-E318-4BEC-AB0C-692D073D453D}">
      <dgm:prSet phldrT="[Text]"/>
      <dgm:spPr/>
      <dgm:t>
        <a:bodyPr/>
        <a:lstStyle/>
        <a:p>
          <a:r>
            <a:rPr lang="en-US" dirty="0"/>
            <a:t>People</a:t>
          </a:r>
        </a:p>
      </dgm:t>
    </dgm:pt>
    <dgm:pt modelId="{1DED9473-A420-407E-BFEC-9E56B9494D3B}" type="parTrans" cxnId="{81EBC18F-5F4F-422A-86E3-F3BEB06D2ECC}">
      <dgm:prSet/>
      <dgm:spPr/>
      <dgm:t>
        <a:bodyPr/>
        <a:lstStyle/>
        <a:p>
          <a:endParaRPr lang="en-US"/>
        </a:p>
      </dgm:t>
    </dgm:pt>
    <dgm:pt modelId="{739A0C11-21F9-4176-AEED-CBEFADDD61DD}" type="sibTrans" cxnId="{81EBC18F-5F4F-422A-86E3-F3BEB06D2ECC}">
      <dgm:prSet/>
      <dgm:spPr/>
      <dgm:t>
        <a:bodyPr/>
        <a:lstStyle/>
        <a:p>
          <a:endParaRPr lang="en-US"/>
        </a:p>
      </dgm:t>
    </dgm:pt>
    <dgm:pt modelId="{FC985F1E-98C8-4A5A-8C27-B88F2FCA9894}">
      <dgm:prSet phldrT="[Text]"/>
      <dgm:spPr/>
      <dgm:t>
        <a:bodyPr/>
        <a:lstStyle/>
        <a:p>
          <a:r>
            <a:rPr lang="en-US" dirty="0"/>
            <a:t>Technology</a:t>
          </a:r>
        </a:p>
      </dgm:t>
    </dgm:pt>
    <dgm:pt modelId="{FD64E617-4C10-4FC7-8D21-4FD919ABD306}" type="parTrans" cxnId="{B54094F4-7849-48C4-B616-0AD65EEA172A}">
      <dgm:prSet/>
      <dgm:spPr/>
      <dgm:t>
        <a:bodyPr/>
        <a:lstStyle/>
        <a:p>
          <a:endParaRPr lang="en-US"/>
        </a:p>
      </dgm:t>
    </dgm:pt>
    <dgm:pt modelId="{D3827350-5406-4D13-87AA-88D6E291EF28}" type="sibTrans" cxnId="{B54094F4-7849-48C4-B616-0AD65EEA172A}">
      <dgm:prSet/>
      <dgm:spPr/>
      <dgm:t>
        <a:bodyPr/>
        <a:lstStyle/>
        <a:p>
          <a:endParaRPr lang="en-US"/>
        </a:p>
      </dgm:t>
    </dgm:pt>
    <dgm:pt modelId="{4B062309-E262-4F08-90C9-752A8D961003}">
      <dgm:prSet phldrT="[Text]"/>
      <dgm:spPr/>
      <dgm:t>
        <a:bodyPr/>
        <a:lstStyle/>
        <a:p>
          <a:r>
            <a:rPr lang="en-US" dirty="0"/>
            <a:t>Process</a:t>
          </a:r>
        </a:p>
      </dgm:t>
    </dgm:pt>
    <dgm:pt modelId="{8BE47655-BFC8-4370-AE1B-A9CCE2E9A694}" type="parTrans" cxnId="{22923BB3-250F-453C-B2CB-6AAD69773B84}">
      <dgm:prSet/>
      <dgm:spPr/>
      <dgm:t>
        <a:bodyPr/>
        <a:lstStyle/>
        <a:p>
          <a:endParaRPr lang="en-US"/>
        </a:p>
      </dgm:t>
    </dgm:pt>
    <dgm:pt modelId="{934EFCE8-42B3-4E60-A270-5FD1490D8299}" type="sibTrans" cxnId="{22923BB3-250F-453C-B2CB-6AAD69773B84}">
      <dgm:prSet/>
      <dgm:spPr/>
      <dgm:t>
        <a:bodyPr/>
        <a:lstStyle/>
        <a:p>
          <a:endParaRPr lang="en-US"/>
        </a:p>
      </dgm:t>
    </dgm:pt>
    <dgm:pt modelId="{DE942AF9-BC10-4BD5-9123-02E4203BE36B}" type="pres">
      <dgm:prSet presAssocID="{49C8BDED-DB2D-46DC-B06B-9638E5096252}" presName="composite" presStyleCnt="0">
        <dgm:presLayoutVars>
          <dgm:chMax val="3"/>
          <dgm:animLvl val="lvl"/>
          <dgm:resizeHandles val="exact"/>
        </dgm:presLayoutVars>
      </dgm:prSet>
      <dgm:spPr/>
    </dgm:pt>
    <dgm:pt modelId="{47616A33-6B63-43C7-BAE6-09BBF5F88729}" type="pres">
      <dgm:prSet presAssocID="{5B512DF4-E318-4BEC-AB0C-692D073D453D}" presName="gear1" presStyleLbl="node1" presStyleIdx="0" presStyleCnt="3">
        <dgm:presLayoutVars>
          <dgm:chMax val="1"/>
          <dgm:bulletEnabled val="1"/>
        </dgm:presLayoutVars>
      </dgm:prSet>
      <dgm:spPr/>
    </dgm:pt>
    <dgm:pt modelId="{99387D69-50EB-4E85-B6F3-E84C285BBD04}" type="pres">
      <dgm:prSet presAssocID="{5B512DF4-E318-4BEC-AB0C-692D073D453D}" presName="gear1srcNode" presStyleLbl="node1" presStyleIdx="0" presStyleCnt="3"/>
      <dgm:spPr/>
    </dgm:pt>
    <dgm:pt modelId="{83736875-C1EB-43E8-B8EE-ABD540803113}" type="pres">
      <dgm:prSet presAssocID="{5B512DF4-E318-4BEC-AB0C-692D073D453D}" presName="gear1dstNode" presStyleLbl="node1" presStyleIdx="0" presStyleCnt="3"/>
      <dgm:spPr/>
    </dgm:pt>
    <dgm:pt modelId="{931819B6-894C-4EDF-B8D3-47681A7AFEB8}" type="pres">
      <dgm:prSet presAssocID="{FC985F1E-98C8-4A5A-8C27-B88F2FCA9894}" presName="gear2" presStyleLbl="node1" presStyleIdx="1" presStyleCnt="3">
        <dgm:presLayoutVars>
          <dgm:chMax val="1"/>
          <dgm:bulletEnabled val="1"/>
        </dgm:presLayoutVars>
      </dgm:prSet>
      <dgm:spPr/>
    </dgm:pt>
    <dgm:pt modelId="{85EB8DEF-8B0B-467F-9350-62CC3055D76D}" type="pres">
      <dgm:prSet presAssocID="{FC985F1E-98C8-4A5A-8C27-B88F2FCA9894}" presName="gear2srcNode" presStyleLbl="node1" presStyleIdx="1" presStyleCnt="3"/>
      <dgm:spPr/>
    </dgm:pt>
    <dgm:pt modelId="{D2064B5B-EE9A-46AC-A8F7-D32C768978C0}" type="pres">
      <dgm:prSet presAssocID="{FC985F1E-98C8-4A5A-8C27-B88F2FCA9894}" presName="gear2dstNode" presStyleLbl="node1" presStyleIdx="1" presStyleCnt="3"/>
      <dgm:spPr/>
    </dgm:pt>
    <dgm:pt modelId="{56D0855A-022C-43A8-9E48-01B17E6C2DBB}" type="pres">
      <dgm:prSet presAssocID="{4B062309-E262-4F08-90C9-752A8D961003}" presName="gear3" presStyleLbl="node1" presStyleIdx="2" presStyleCnt="3" custLinFactNeighborX="-552"/>
      <dgm:spPr/>
    </dgm:pt>
    <dgm:pt modelId="{E125FA26-425D-4003-8D60-220356637AA0}" type="pres">
      <dgm:prSet presAssocID="{4B062309-E262-4F08-90C9-752A8D961003}" presName="gear3tx" presStyleLbl="node1" presStyleIdx="2" presStyleCnt="3">
        <dgm:presLayoutVars>
          <dgm:chMax val="1"/>
          <dgm:bulletEnabled val="1"/>
        </dgm:presLayoutVars>
      </dgm:prSet>
      <dgm:spPr/>
    </dgm:pt>
    <dgm:pt modelId="{92B534AD-323E-4C03-841B-0B1C43BFC851}" type="pres">
      <dgm:prSet presAssocID="{4B062309-E262-4F08-90C9-752A8D961003}" presName="gear3srcNode" presStyleLbl="node1" presStyleIdx="2" presStyleCnt="3"/>
      <dgm:spPr/>
    </dgm:pt>
    <dgm:pt modelId="{D38FDC56-658A-4AD7-952E-DFC2E17776C5}" type="pres">
      <dgm:prSet presAssocID="{4B062309-E262-4F08-90C9-752A8D961003}" presName="gear3dstNode" presStyleLbl="node1" presStyleIdx="2" presStyleCnt="3"/>
      <dgm:spPr/>
    </dgm:pt>
    <dgm:pt modelId="{D200C105-7F87-4413-BB28-69B5264EFD5B}" type="pres">
      <dgm:prSet presAssocID="{739A0C11-21F9-4176-AEED-CBEFADDD61DD}" presName="connector1" presStyleLbl="sibTrans2D1" presStyleIdx="0" presStyleCnt="3"/>
      <dgm:spPr/>
    </dgm:pt>
    <dgm:pt modelId="{41046E09-BC32-4C90-B032-38041A6131FC}" type="pres">
      <dgm:prSet presAssocID="{D3827350-5406-4D13-87AA-88D6E291EF28}" presName="connector2" presStyleLbl="sibTrans2D1" presStyleIdx="1" presStyleCnt="3"/>
      <dgm:spPr/>
    </dgm:pt>
    <dgm:pt modelId="{D63C4857-8F6C-4F8B-8703-7C157A20B2B5}" type="pres">
      <dgm:prSet presAssocID="{934EFCE8-42B3-4E60-A270-5FD1490D8299}" presName="connector3" presStyleLbl="sibTrans2D1" presStyleIdx="2" presStyleCnt="3"/>
      <dgm:spPr/>
    </dgm:pt>
  </dgm:ptLst>
  <dgm:cxnLst>
    <dgm:cxn modelId="{68F73608-9DC2-490F-A9BE-6062A1A789F3}" type="presOf" srcId="{4B062309-E262-4F08-90C9-752A8D961003}" destId="{D38FDC56-658A-4AD7-952E-DFC2E17776C5}" srcOrd="3" destOrd="0" presId="urn:microsoft.com/office/officeart/2005/8/layout/gear1"/>
    <dgm:cxn modelId="{BCDDC171-685E-40DF-BBC3-D5C381223A86}" type="presOf" srcId="{49C8BDED-DB2D-46DC-B06B-9638E5096252}" destId="{DE942AF9-BC10-4BD5-9123-02E4203BE36B}" srcOrd="0" destOrd="0" presId="urn:microsoft.com/office/officeart/2005/8/layout/gear1"/>
    <dgm:cxn modelId="{BA1E1F79-CF48-4C3A-9F5A-E3F5A7162C17}" type="presOf" srcId="{FC985F1E-98C8-4A5A-8C27-B88F2FCA9894}" destId="{931819B6-894C-4EDF-B8D3-47681A7AFEB8}" srcOrd="0" destOrd="0" presId="urn:microsoft.com/office/officeart/2005/8/layout/gear1"/>
    <dgm:cxn modelId="{1DF22280-DBF5-4902-BC39-30581604ADC0}" type="presOf" srcId="{4B062309-E262-4F08-90C9-752A8D961003}" destId="{E125FA26-425D-4003-8D60-220356637AA0}" srcOrd="1" destOrd="0" presId="urn:microsoft.com/office/officeart/2005/8/layout/gear1"/>
    <dgm:cxn modelId="{54456382-BBE6-4F6B-AEC6-D530409F8D79}" type="presOf" srcId="{FC985F1E-98C8-4A5A-8C27-B88F2FCA9894}" destId="{D2064B5B-EE9A-46AC-A8F7-D32C768978C0}" srcOrd="2" destOrd="0" presId="urn:microsoft.com/office/officeart/2005/8/layout/gear1"/>
    <dgm:cxn modelId="{81EBC18F-5F4F-422A-86E3-F3BEB06D2ECC}" srcId="{49C8BDED-DB2D-46DC-B06B-9638E5096252}" destId="{5B512DF4-E318-4BEC-AB0C-692D073D453D}" srcOrd="0" destOrd="0" parTransId="{1DED9473-A420-407E-BFEC-9E56B9494D3B}" sibTransId="{739A0C11-21F9-4176-AEED-CBEFADDD61DD}"/>
    <dgm:cxn modelId="{DE613298-3EED-467D-BD45-46789AC6F01F}" type="presOf" srcId="{D3827350-5406-4D13-87AA-88D6E291EF28}" destId="{41046E09-BC32-4C90-B032-38041A6131FC}" srcOrd="0" destOrd="0" presId="urn:microsoft.com/office/officeart/2005/8/layout/gear1"/>
    <dgm:cxn modelId="{92038BA1-1933-4928-908C-674376488894}" type="presOf" srcId="{934EFCE8-42B3-4E60-A270-5FD1490D8299}" destId="{D63C4857-8F6C-4F8B-8703-7C157A20B2B5}" srcOrd="0" destOrd="0" presId="urn:microsoft.com/office/officeart/2005/8/layout/gear1"/>
    <dgm:cxn modelId="{22923BB3-250F-453C-B2CB-6AAD69773B84}" srcId="{49C8BDED-DB2D-46DC-B06B-9638E5096252}" destId="{4B062309-E262-4F08-90C9-752A8D961003}" srcOrd="2" destOrd="0" parTransId="{8BE47655-BFC8-4370-AE1B-A9CCE2E9A694}" sibTransId="{934EFCE8-42B3-4E60-A270-5FD1490D8299}"/>
    <dgm:cxn modelId="{4E0159C5-4C0C-4825-83EC-60F680F787CF}" type="presOf" srcId="{5B512DF4-E318-4BEC-AB0C-692D073D453D}" destId="{47616A33-6B63-43C7-BAE6-09BBF5F88729}" srcOrd="0" destOrd="0" presId="urn:microsoft.com/office/officeart/2005/8/layout/gear1"/>
    <dgm:cxn modelId="{C66256CE-66CD-48C1-9222-1DC092D74730}" type="presOf" srcId="{739A0C11-21F9-4176-AEED-CBEFADDD61DD}" destId="{D200C105-7F87-4413-BB28-69B5264EFD5B}" srcOrd="0" destOrd="0" presId="urn:microsoft.com/office/officeart/2005/8/layout/gear1"/>
    <dgm:cxn modelId="{C710C9DE-5D17-4549-AB0E-8989C7B54338}" type="presOf" srcId="{FC985F1E-98C8-4A5A-8C27-B88F2FCA9894}" destId="{85EB8DEF-8B0B-467F-9350-62CC3055D76D}" srcOrd="1" destOrd="0" presId="urn:microsoft.com/office/officeart/2005/8/layout/gear1"/>
    <dgm:cxn modelId="{B11674E2-F075-429F-83FB-2CCB97BBC3EC}" type="presOf" srcId="{5B512DF4-E318-4BEC-AB0C-692D073D453D}" destId="{99387D69-50EB-4E85-B6F3-E84C285BBD04}" srcOrd="1" destOrd="0" presId="urn:microsoft.com/office/officeart/2005/8/layout/gear1"/>
    <dgm:cxn modelId="{CE9398E6-8E8F-462E-B9DA-3688B0A57D15}" type="presOf" srcId="{4B062309-E262-4F08-90C9-752A8D961003}" destId="{56D0855A-022C-43A8-9E48-01B17E6C2DBB}" srcOrd="0" destOrd="0" presId="urn:microsoft.com/office/officeart/2005/8/layout/gear1"/>
    <dgm:cxn modelId="{B54094F4-7849-48C4-B616-0AD65EEA172A}" srcId="{49C8BDED-DB2D-46DC-B06B-9638E5096252}" destId="{FC985F1E-98C8-4A5A-8C27-B88F2FCA9894}" srcOrd="1" destOrd="0" parTransId="{FD64E617-4C10-4FC7-8D21-4FD919ABD306}" sibTransId="{D3827350-5406-4D13-87AA-88D6E291EF28}"/>
    <dgm:cxn modelId="{F87E6DFD-BF4F-4A32-A0EF-5D6E071BB67A}" type="presOf" srcId="{4B062309-E262-4F08-90C9-752A8D961003}" destId="{92B534AD-323E-4C03-841B-0B1C43BFC851}" srcOrd="2" destOrd="0" presId="urn:microsoft.com/office/officeart/2005/8/layout/gear1"/>
    <dgm:cxn modelId="{A63A4AFF-298F-4A4B-B1B0-4C6124478EBC}" type="presOf" srcId="{5B512DF4-E318-4BEC-AB0C-692D073D453D}" destId="{83736875-C1EB-43E8-B8EE-ABD540803113}" srcOrd="2" destOrd="0" presId="urn:microsoft.com/office/officeart/2005/8/layout/gear1"/>
    <dgm:cxn modelId="{B54E9366-566F-420D-B34B-B6A889648752}" type="presParOf" srcId="{DE942AF9-BC10-4BD5-9123-02E4203BE36B}" destId="{47616A33-6B63-43C7-BAE6-09BBF5F88729}" srcOrd="0" destOrd="0" presId="urn:microsoft.com/office/officeart/2005/8/layout/gear1"/>
    <dgm:cxn modelId="{A656C0C3-B129-43E6-BCF4-690F4858754F}" type="presParOf" srcId="{DE942AF9-BC10-4BD5-9123-02E4203BE36B}" destId="{99387D69-50EB-4E85-B6F3-E84C285BBD04}" srcOrd="1" destOrd="0" presId="urn:microsoft.com/office/officeart/2005/8/layout/gear1"/>
    <dgm:cxn modelId="{AD24A514-4457-4149-893D-BBAFB9461D02}" type="presParOf" srcId="{DE942AF9-BC10-4BD5-9123-02E4203BE36B}" destId="{83736875-C1EB-43E8-B8EE-ABD540803113}" srcOrd="2" destOrd="0" presId="urn:microsoft.com/office/officeart/2005/8/layout/gear1"/>
    <dgm:cxn modelId="{B0C2F0BE-0D77-4397-AF22-C9364D8ADF0A}" type="presParOf" srcId="{DE942AF9-BC10-4BD5-9123-02E4203BE36B}" destId="{931819B6-894C-4EDF-B8D3-47681A7AFEB8}" srcOrd="3" destOrd="0" presId="urn:microsoft.com/office/officeart/2005/8/layout/gear1"/>
    <dgm:cxn modelId="{8B0F0423-C946-4385-8F68-00438095D20F}" type="presParOf" srcId="{DE942AF9-BC10-4BD5-9123-02E4203BE36B}" destId="{85EB8DEF-8B0B-467F-9350-62CC3055D76D}" srcOrd="4" destOrd="0" presId="urn:microsoft.com/office/officeart/2005/8/layout/gear1"/>
    <dgm:cxn modelId="{61F91E15-2F62-4679-9B24-3DB633ECCADC}" type="presParOf" srcId="{DE942AF9-BC10-4BD5-9123-02E4203BE36B}" destId="{D2064B5B-EE9A-46AC-A8F7-D32C768978C0}" srcOrd="5" destOrd="0" presId="urn:microsoft.com/office/officeart/2005/8/layout/gear1"/>
    <dgm:cxn modelId="{7A1093F3-92E9-45A9-AC2B-0283AD2478F7}" type="presParOf" srcId="{DE942AF9-BC10-4BD5-9123-02E4203BE36B}" destId="{56D0855A-022C-43A8-9E48-01B17E6C2DBB}" srcOrd="6" destOrd="0" presId="urn:microsoft.com/office/officeart/2005/8/layout/gear1"/>
    <dgm:cxn modelId="{F142ED60-581F-4F2C-87F6-56ED558ECF9D}" type="presParOf" srcId="{DE942AF9-BC10-4BD5-9123-02E4203BE36B}" destId="{E125FA26-425D-4003-8D60-220356637AA0}" srcOrd="7" destOrd="0" presId="urn:microsoft.com/office/officeart/2005/8/layout/gear1"/>
    <dgm:cxn modelId="{65A16BBF-FFD9-4AF7-827C-DD4AC542C8DB}" type="presParOf" srcId="{DE942AF9-BC10-4BD5-9123-02E4203BE36B}" destId="{92B534AD-323E-4C03-841B-0B1C43BFC851}" srcOrd="8" destOrd="0" presId="urn:microsoft.com/office/officeart/2005/8/layout/gear1"/>
    <dgm:cxn modelId="{417B6D82-EAE8-4C65-8D32-514AA8E76CCA}" type="presParOf" srcId="{DE942AF9-BC10-4BD5-9123-02E4203BE36B}" destId="{D38FDC56-658A-4AD7-952E-DFC2E17776C5}" srcOrd="9" destOrd="0" presId="urn:microsoft.com/office/officeart/2005/8/layout/gear1"/>
    <dgm:cxn modelId="{75631CA4-E3E7-4C0B-ACF2-21C6970CBEB8}" type="presParOf" srcId="{DE942AF9-BC10-4BD5-9123-02E4203BE36B}" destId="{D200C105-7F87-4413-BB28-69B5264EFD5B}" srcOrd="10" destOrd="0" presId="urn:microsoft.com/office/officeart/2005/8/layout/gear1"/>
    <dgm:cxn modelId="{779B7487-68F9-45F9-B6B2-9EFD00C88BA0}" type="presParOf" srcId="{DE942AF9-BC10-4BD5-9123-02E4203BE36B}" destId="{41046E09-BC32-4C90-B032-38041A6131FC}" srcOrd="11" destOrd="0" presId="urn:microsoft.com/office/officeart/2005/8/layout/gear1"/>
    <dgm:cxn modelId="{2EE5C786-4794-4F19-99E0-93D61559753B}" type="presParOf" srcId="{DE942AF9-BC10-4BD5-9123-02E4203BE36B}" destId="{D63C4857-8F6C-4F8B-8703-7C157A20B2B5}" srcOrd="12" destOrd="0" presId="urn:microsoft.com/office/officeart/2005/8/layout/gear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7D2FF40-28CD-45A1-B5CD-FE51E4B6F4CE}"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0E12ADCE-94B5-4EC9-AC8D-A6E5E3408294}">
      <dgm:prSet phldrT="[Text]"/>
      <dgm:spPr/>
      <dgm:t>
        <a:bodyPr/>
        <a:lstStyle/>
        <a:p>
          <a:r>
            <a:rPr lang="en-US" dirty="0"/>
            <a:t>Reporting</a:t>
          </a:r>
        </a:p>
      </dgm:t>
    </dgm:pt>
    <dgm:pt modelId="{64CFB859-4624-4BA5-BDC3-C45FA179838D}" type="parTrans" cxnId="{D6AE5583-EE4B-4DD5-B925-6495EE0F104E}">
      <dgm:prSet/>
      <dgm:spPr/>
      <dgm:t>
        <a:bodyPr/>
        <a:lstStyle/>
        <a:p>
          <a:endParaRPr lang="en-US"/>
        </a:p>
      </dgm:t>
    </dgm:pt>
    <dgm:pt modelId="{2B2C6185-E172-438F-9E7D-8BA93653E2CC}" type="sibTrans" cxnId="{D6AE5583-EE4B-4DD5-B925-6495EE0F104E}">
      <dgm:prSet/>
      <dgm:spPr/>
      <dgm:t>
        <a:bodyPr/>
        <a:lstStyle/>
        <a:p>
          <a:endParaRPr lang="en-US"/>
        </a:p>
      </dgm:t>
    </dgm:pt>
    <dgm:pt modelId="{B6933F3D-E200-4BF6-8A93-99E7A2F1DBF8}">
      <dgm:prSet phldrT="[Text]"/>
      <dgm:spPr/>
      <dgm:t>
        <a:bodyPr/>
        <a:lstStyle/>
        <a:p>
          <a:r>
            <a:rPr lang="en-US" dirty="0"/>
            <a:t>Analytics</a:t>
          </a:r>
        </a:p>
      </dgm:t>
    </dgm:pt>
    <dgm:pt modelId="{E9CBC77E-6E8C-4EAB-877F-122DCCAFA46E}" type="parTrans" cxnId="{286617C7-9656-43A4-9B5C-FF6809EE4F07}">
      <dgm:prSet/>
      <dgm:spPr/>
      <dgm:t>
        <a:bodyPr/>
        <a:lstStyle/>
        <a:p>
          <a:endParaRPr lang="en-US"/>
        </a:p>
      </dgm:t>
    </dgm:pt>
    <dgm:pt modelId="{B32EBA1B-B88F-4A2E-BF82-9925A496538C}" type="sibTrans" cxnId="{286617C7-9656-43A4-9B5C-FF6809EE4F07}">
      <dgm:prSet/>
      <dgm:spPr/>
      <dgm:t>
        <a:bodyPr/>
        <a:lstStyle/>
        <a:p>
          <a:endParaRPr lang="en-US"/>
        </a:p>
      </dgm:t>
    </dgm:pt>
    <dgm:pt modelId="{D027E1EF-FEA9-415A-9C8F-017772CA9FA1}">
      <dgm:prSet phldrT="[Text]"/>
      <dgm:spPr/>
      <dgm:t>
        <a:bodyPr/>
        <a:lstStyle/>
        <a:p>
          <a:r>
            <a:rPr lang="en-US" dirty="0"/>
            <a:t>User Adoption</a:t>
          </a:r>
        </a:p>
      </dgm:t>
    </dgm:pt>
    <dgm:pt modelId="{1461F724-C5D5-479A-89A6-ED0B9D264390}" type="parTrans" cxnId="{A2650B6E-5EB0-4C59-B816-DC6EC279D8C5}">
      <dgm:prSet/>
      <dgm:spPr/>
      <dgm:t>
        <a:bodyPr/>
        <a:lstStyle/>
        <a:p>
          <a:endParaRPr lang="en-US"/>
        </a:p>
      </dgm:t>
    </dgm:pt>
    <dgm:pt modelId="{7203E873-80EF-4267-A910-5336F5A7F542}" type="sibTrans" cxnId="{A2650B6E-5EB0-4C59-B816-DC6EC279D8C5}">
      <dgm:prSet/>
      <dgm:spPr/>
      <dgm:t>
        <a:bodyPr/>
        <a:lstStyle/>
        <a:p>
          <a:endParaRPr lang="en-US"/>
        </a:p>
      </dgm:t>
    </dgm:pt>
    <dgm:pt modelId="{6C996707-1279-4D44-9A60-9E6CB7651C85}">
      <dgm:prSet phldrT="[Text]"/>
      <dgm:spPr/>
      <dgm:t>
        <a:bodyPr/>
        <a:lstStyle/>
        <a:p>
          <a:r>
            <a:rPr lang="en-US" dirty="0"/>
            <a:t>Forecasting</a:t>
          </a:r>
        </a:p>
      </dgm:t>
    </dgm:pt>
    <dgm:pt modelId="{277E2F31-2B32-49DF-B67B-E1736F30CA3D}" type="parTrans" cxnId="{5461D7E7-3AC9-40C6-9593-B3F4BC5AD7D4}">
      <dgm:prSet/>
      <dgm:spPr/>
      <dgm:t>
        <a:bodyPr/>
        <a:lstStyle/>
        <a:p>
          <a:endParaRPr lang="en-US"/>
        </a:p>
      </dgm:t>
    </dgm:pt>
    <dgm:pt modelId="{96CBE8BC-3364-46B1-B334-50B9B69BE989}" type="sibTrans" cxnId="{5461D7E7-3AC9-40C6-9593-B3F4BC5AD7D4}">
      <dgm:prSet/>
      <dgm:spPr/>
      <dgm:t>
        <a:bodyPr/>
        <a:lstStyle/>
        <a:p>
          <a:endParaRPr lang="en-US"/>
        </a:p>
      </dgm:t>
    </dgm:pt>
    <dgm:pt modelId="{F665B2C8-6232-494F-ADDD-17A820436D65}">
      <dgm:prSet phldrT="[Text]"/>
      <dgm:spPr/>
      <dgm:t>
        <a:bodyPr/>
        <a:lstStyle/>
        <a:p>
          <a:r>
            <a:rPr lang="en-US" dirty="0"/>
            <a:t>Advanced Analytics</a:t>
          </a:r>
        </a:p>
      </dgm:t>
    </dgm:pt>
    <dgm:pt modelId="{B3A4F0EA-89E9-4074-9BA4-79D5B31D079A}" type="parTrans" cxnId="{DA18FE57-F1E5-4D13-A371-076BEA3B7298}">
      <dgm:prSet/>
      <dgm:spPr/>
      <dgm:t>
        <a:bodyPr/>
        <a:lstStyle/>
        <a:p>
          <a:endParaRPr lang="en-US"/>
        </a:p>
      </dgm:t>
    </dgm:pt>
    <dgm:pt modelId="{5B9F60AF-3015-4BDA-B458-5B6E8A2FE5AD}" type="sibTrans" cxnId="{DA18FE57-F1E5-4D13-A371-076BEA3B7298}">
      <dgm:prSet/>
      <dgm:spPr/>
      <dgm:t>
        <a:bodyPr/>
        <a:lstStyle/>
        <a:p>
          <a:endParaRPr lang="en-US"/>
        </a:p>
      </dgm:t>
    </dgm:pt>
    <dgm:pt modelId="{1D9D51CF-F261-4E58-841F-95461376B50E}" type="pres">
      <dgm:prSet presAssocID="{B7D2FF40-28CD-45A1-B5CD-FE51E4B6F4CE}" presName="rootnode" presStyleCnt="0">
        <dgm:presLayoutVars>
          <dgm:chMax/>
          <dgm:chPref/>
          <dgm:dir/>
          <dgm:animLvl val="lvl"/>
        </dgm:presLayoutVars>
      </dgm:prSet>
      <dgm:spPr/>
    </dgm:pt>
    <dgm:pt modelId="{6CBCAE7C-4F27-493E-A889-D335CC06F0D1}" type="pres">
      <dgm:prSet presAssocID="{0E12ADCE-94B5-4EC9-AC8D-A6E5E3408294}" presName="composite" presStyleCnt="0"/>
      <dgm:spPr/>
    </dgm:pt>
    <dgm:pt modelId="{4D71DB53-90C8-4E61-8625-EA82590F6343}" type="pres">
      <dgm:prSet presAssocID="{0E12ADCE-94B5-4EC9-AC8D-A6E5E3408294}" presName="LShape" presStyleLbl="alignNode1" presStyleIdx="0" presStyleCnt="9"/>
      <dgm:spPr/>
    </dgm:pt>
    <dgm:pt modelId="{03142A7A-F3ED-45AC-BDBE-C6DA56378B91}" type="pres">
      <dgm:prSet presAssocID="{0E12ADCE-94B5-4EC9-AC8D-A6E5E3408294}" presName="ParentText" presStyleLbl="revTx" presStyleIdx="0" presStyleCnt="5">
        <dgm:presLayoutVars>
          <dgm:chMax val="0"/>
          <dgm:chPref val="0"/>
          <dgm:bulletEnabled val="1"/>
        </dgm:presLayoutVars>
      </dgm:prSet>
      <dgm:spPr/>
    </dgm:pt>
    <dgm:pt modelId="{BAE90EE4-6FC5-4B24-B2AA-2CAD6DAF4C47}" type="pres">
      <dgm:prSet presAssocID="{0E12ADCE-94B5-4EC9-AC8D-A6E5E3408294}" presName="Triangle" presStyleLbl="alignNode1" presStyleIdx="1" presStyleCnt="9"/>
      <dgm:spPr/>
    </dgm:pt>
    <dgm:pt modelId="{863E92E1-4D3F-4DC0-AD78-63BBAC2AE557}" type="pres">
      <dgm:prSet presAssocID="{2B2C6185-E172-438F-9E7D-8BA93653E2CC}" presName="sibTrans" presStyleCnt="0"/>
      <dgm:spPr/>
    </dgm:pt>
    <dgm:pt modelId="{9AC48B66-E347-4B0D-870C-11D9D17BEBDC}" type="pres">
      <dgm:prSet presAssocID="{2B2C6185-E172-438F-9E7D-8BA93653E2CC}" presName="space" presStyleCnt="0"/>
      <dgm:spPr/>
    </dgm:pt>
    <dgm:pt modelId="{F7807D76-D318-4903-B2BA-D2C882D42203}" type="pres">
      <dgm:prSet presAssocID="{B6933F3D-E200-4BF6-8A93-99E7A2F1DBF8}" presName="composite" presStyleCnt="0"/>
      <dgm:spPr/>
    </dgm:pt>
    <dgm:pt modelId="{83CDCFAF-8B6D-4CB1-955D-0BAB39EE2AB6}" type="pres">
      <dgm:prSet presAssocID="{B6933F3D-E200-4BF6-8A93-99E7A2F1DBF8}" presName="LShape" presStyleLbl="alignNode1" presStyleIdx="2" presStyleCnt="9"/>
      <dgm:spPr/>
    </dgm:pt>
    <dgm:pt modelId="{0920B767-9A29-405E-A3F4-3632B3546CD1}" type="pres">
      <dgm:prSet presAssocID="{B6933F3D-E200-4BF6-8A93-99E7A2F1DBF8}" presName="ParentText" presStyleLbl="revTx" presStyleIdx="1" presStyleCnt="5">
        <dgm:presLayoutVars>
          <dgm:chMax val="0"/>
          <dgm:chPref val="0"/>
          <dgm:bulletEnabled val="1"/>
        </dgm:presLayoutVars>
      </dgm:prSet>
      <dgm:spPr/>
    </dgm:pt>
    <dgm:pt modelId="{584D6D90-F6A0-4548-B4AC-FE0CFC93BD8D}" type="pres">
      <dgm:prSet presAssocID="{B6933F3D-E200-4BF6-8A93-99E7A2F1DBF8}" presName="Triangle" presStyleLbl="alignNode1" presStyleIdx="3" presStyleCnt="9"/>
      <dgm:spPr/>
    </dgm:pt>
    <dgm:pt modelId="{299CB1B0-7187-4B0B-BD57-2544157B1BB4}" type="pres">
      <dgm:prSet presAssocID="{B32EBA1B-B88F-4A2E-BF82-9925A496538C}" presName="sibTrans" presStyleCnt="0"/>
      <dgm:spPr/>
    </dgm:pt>
    <dgm:pt modelId="{EA51EC59-7220-4C20-AB3A-0E8A865BCDE7}" type="pres">
      <dgm:prSet presAssocID="{B32EBA1B-B88F-4A2E-BF82-9925A496538C}" presName="space" presStyleCnt="0"/>
      <dgm:spPr/>
    </dgm:pt>
    <dgm:pt modelId="{2007044D-C510-4141-BA13-914661CD8435}" type="pres">
      <dgm:prSet presAssocID="{D027E1EF-FEA9-415A-9C8F-017772CA9FA1}" presName="composite" presStyleCnt="0"/>
      <dgm:spPr/>
    </dgm:pt>
    <dgm:pt modelId="{5AF714EA-FC09-4625-AFC2-794F6C727DBA}" type="pres">
      <dgm:prSet presAssocID="{D027E1EF-FEA9-415A-9C8F-017772CA9FA1}" presName="LShape" presStyleLbl="alignNode1" presStyleIdx="4" presStyleCnt="9"/>
      <dgm:spPr/>
    </dgm:pt>
    <dgm:pt modelId="{8242EE4C-0C70-4D5F-927E-5CECD1CCC390}" type="pres">
      <dgm:prSet presAssocID="{D027E1EF-FEA9-415A-9C8F-017772CA9FA1}" presName="ParentText" presStyleLbl="revTx" presStyleIdx="2" presStyleCnt="5">
        <dgm:presLayoutVars>
          <dgm:chMax val="0"/>
          <dgm:chPref val="0"/>
          <dgm:bulletEnabled val="1"/>
        </dgm:presLayoutVars>
      </dgm:prSet>
      <dgm:spPr/>
    </dgm:pt>
    <dgm:pt modelId="{3E374D03-1EF5-4719-8A22-9CE3A0D34E4D}" type="pres">
      <dgm:prSet presAssocID="{D027E1EF-FEA9-415A-9C8F-017772CA9FA1}" presName="Triangle" presStyleLbl="alignNode1" presStyleIdx="5" presStyleCnt="9"/>
      <dgm:spPr/>
    </dgm:pt>
    <dgm:pt modelId="{BDC8FBCC-0659-49E3-B515-9E9455A4DF93}" type="pres">
      <dgm:prSet presAssocID="{7203E873-80EF-4267-A910-5336F5A7F542}" presName="sibTrans" presStyleCnt="0"/>
      <dgm:spPr/>
    </dgm:pt>
    <dgm:pt modelId="{FDBB82A5-49D3-4653-B8B9-27A1DF3AF15D}" type="pres">
      <dgm:prSet presAssocID="{7203E873-80EF-4267-A910-5336F5A7F542}" presName="space" presStyleCnt="0"/>
      <dgm:spPr/>
    </dgm:pt>
    <dgm:pt modelId="{9E959DA9-09F5-4AC7-B310-5E8960BEFC18}" type="pres">
      <dgm:prSet presAssocID="{6C996707-1279-4D44-9A60-9E6CB7651C85}" presName="composite" presStyleCnt="0"/>
      <dgm:spPr/>
    </dgm:pt>
    <dgm:pt modelId="{1A151004-E456-40F6-A352-8130AF3EF904}" type="pres">
      <dgm:prSet presAssocID="{6C996707-1279-4D44-9A60-9E6CB7651C85}" presName="LShape" presStyleLbl="alignNode1" presStyleIdx="6" presStyleCnt="9"/>
      <dgm:spPr/>
    </dgm:pt>
    <dgm:pt modelId="{259E1AAB-0F7B-48DC-9816-F77EE609D0EA}" type="pres">
      <dgm:prSet presAssocID="{6C996707-1279-4D44-9A60-9E6CB7651C85}" presName="ParentText" presStyleLbl="revTx" presStyleIdx="3" presStyleCnt="5">
        <dgm:presLayoutVars>
          <dgm:chMax val="0"/>
          <dgm:chPref val="0"/>
          <dgm:bulletEnabled val="1"/>
        </dgm:presLayoutVars>
      </dgm:prSet>
      <dgm:spPr/>
    </dgm:pt>
    <dgm:pt modelId="{67E15105-D7A5-4822-BB69-4A2C224ED8C3}" type="pres">
      <dgm:prSet presAssocID="{6C996707-1279-4D44-9A60-9E6CB7651C85}" presName="Triangle" presStyleLbl="alignNode1" presStyleIdx="7" presStyleCnt="9"/>
      <dgm:spPr/>
    </dgm:pt>
    <dgm:pt modelId="{78212001-7BDA-44D2-A019-FBB52A2EA227}" type="pres">
      <dgm:prSet presAssocID="{96CBE8BC-3364-46B1-B334-50B9B69BE989}" presName="sibTrans" presStyleCnt="0"/>
      <dgm:spPr/>
    </dgm:pt>
    <dgm:pt modelId="{FC971568-E6BD-4D9D-BB62-9F4023873992}" type="pres">
      <dgm:prSet presAssocID="{96CBE8BC-3364-46B1-B334-50B9B69BE989}" presName="space" presStyleCnt="0"/>
      <dgm:spPr/>
    </dgm:pt>
    <dgm:pt modelId="{62771F6E-BA1D-4816-A778-7354573AF93E}" type="pres">
      <dgm:prSet presAssocID="{F665B2C8-6232-494F-ADDD-17A820436D65}" presName="composite" presStyleCnt="0"/>
      <dgm:spPr/>
    </dgm:pt>
    <dgm:pt modelId="{A16C8E84-92BA-414B-9881-7847300B1600}" type="pres">
      <dgm:prSet presAssocID="{F665B2C8-6232-494F-ADDD-17A820436D65}" presName="LShape" presStyleLbl="alignNode1" presStyleIdx="8" presStyleCnt="9"/>
      <dgm:spPr/>
    </dgm:pt>
    <dgm:pt modelId="{C053B50C-C0EC-4629-9AA7-437D8CF43A3E}" type="pres">
      <dgm:prSet presAssocID="{F665B2C8-6232-494F-ADDD-17A820436D65}" presName="ParentText" presStyleLbl="revTx" presStyleIdx="4" presStyleCnt="5">
        <dgm:presLayoutVars>
          <dgm:chMax val="0"/>
          <dgm:chPref val="0"/>
          <dgm:bulletEnabled val="1"/>
        </dgm:presLayoutVars>
      </dgm:prSet>
      <dgm:spPr/>
    </dgm:pt>
  </dgm:ptLst>
  <dgm:cxnLst>
    <dgm:cxn modelId="{4F2BD30F-F3C5-4FB1-85C9-71767F2BFF33}" type="presOf" srcId="{D027E1EF-FEA9-415A-9C8F-017772CA9FA1}" destId="{8242EE4C-0C70-4D5F-927E-5CECD1CCC390}" srcOrd="0" destOrd="0" presId="urn:microsoft.com/office/officeart/2009/3/layout/StepUpProcess"/>
    <dgm:cxn modelId="{D3AAD760-FC98-42E1-A0B9-BA98C0B07871}" type="presOf" srcId="{F665B2C8-6232-494F-ADDD-17A820436D65}" destId="{C053B50C-C0EC-4629-9AA7-437D8CF43A3E}" srcOrd="0" destOrd="0" presId="urn:microsoft.com/office/officeart/2009/3/layout/StepUpProcess"/>
    <dgm:cxn modelId="{A2650B6E-5EB0-4C59-B816-DC6EC279D8C5}" srcId="{B7D2FF40-28CD-45A1-B5CD-FE51E4B6F4CE}" destId="{D027E1EF-FEA9-415A-9C8F-017772CA9FA1}" srcOrd="2" destOrd="0" parTransId="{1461F724-C5D5-479A-89A6-ED0B9D264390}" sibTransId="{7203E873-80EF-4267-A910-5336F5A7F542}"/>
    <dgm:cxn modelId="{FF4D5174-5E40-42E8-92F2-DB9BE1241E87}" type="presOf" srcId="{B6933F3D-E200-4BF6-8A93-99E7A2F1DBF8}" destId="{0920B767-9A29-405E-A3F4-3632B3546CD1}" srcOrd="0" destOrd="0" presId="urn:microsoft.com/office/officeart/2009/3/layout/StepUpProcess"/>
    <dgm:cxn modelId="{DA18FE57-F1E5-4D13-A371-076BEA3B7298}" srcId="{B7D2FF40-28CD-45A1-B5CD-FE51E4B6F4CE}" destId="{F665B2C8-6232-494F-ADDD-17A820436D65}" srcOrd="4" destOrd="0" parTransId="{B3A4F0EA-89E9-4074-9BA4-79D5B31D079A}" sibTransId="{5B9F60AF-3015-4BDA-B458-5B6E8A2FE5AD}"/>
    <dgm:cxn modelId="{D6AE5583-EE4B-4DD5-B925-6495EE0F104E}" srcId="{B7D2FF40-28CD-45A1-B5CD-FE51E4B6F4CE}" destId="{0E12ADCE-94B5-4EC9-AC8D-A6E5E3408294}" srcOrd="0" destOrd="0" parTransId="{64CFB859-4624-4BA5-BDC3-C45FA179838D}" sibTransId="{2B2C6185-E172-438F-9E7D-8BA93653E2CC}"/>
    <dgm:cxn modelId="{2200FF83-29F7-4631-9455-F4B2CEBC9B13}" type="presOf" srcId="{6C996707-1279-4D44-9A60-9E6CB7651C85}" destId="{259E1AAB-0F7B-48DC-9816-F77EE609D0EA}" srcOrd="0" destOrd="0" presId="urn:microsoft.com/office/officeart/2009/3/layout/StepUpProcess"/>
    <dgm:cxn modelId="{286617C7-9656-43A4-9B5C-FF6809EE4F07}" srcId="{B7D2FF40-28CD-45A1-B5CD-FE51E4B6F4CE}" destId="{B6933F3D-E200-4BF6-8A93-99E7A2F1DBF8}" srcOrd="1" destOrd="0" parTransId="{E9CBC77E-6E8C-4EAB-877F-122DCCAFA46E}" sibTransId="{B32EBA1B-B88F-4A2E-BF82-9925A496538C}"/>
    <dgm:cxn modelId="{4384E6D1-B7E9-495D-9A5C-B00666D7D551}" type="presOf" srcId="{0E12ADCE-94B5-4EC9-AC8D-A6E5E3408294}" destId="{03142A7A-F3ED-45AC-BDBE-C6DA56378B91}" srcOrd="0" destOrd="0" presId="urn:microsoft.com/office/officeart/2009/3/layout/StepUpProcess"/>
    <dgm:cxn modelId="{5461D7E7-3AC9-40C6-9593-B3F4BC5AD7D4}" srcId="{B7D2FF40-28CD-45A1-B5CD-FE51E4B6F4CE}" destId="{6C996707-1279-4D44-9A60-9E6CB7651C85}" srcOrd="3" destOrd="0" parTransId="{277E2F31-2B32-49DF-B67B-E1736F30CA3D}" sibTransId="{96CBE8BC-3364-46B1-B334-50B9B69BE989}"/>
    <dgm:cxn modelId="{07ED93F0-4AA5-464C-8BB7-40762BD1A388}" type="presOf" srcId="{B7D2FF40-28CD-45A1-B5CD-FE51E4B6F4CE}" destId="{1D9D51CF-F261-4E58-841F-95461376B50E}" srcOrd="0" destOrd="0" presId="urn:microsoft.com/office/officeart/2009/3/layout/StepUpProcess"/>
    <dgm:cxn modelId="{4ED0B0A3-2E5C-45A9-B6CC-B99FC8FAC3E9}" type="presParOf" srcId="{1D9D51CF-F261-4E58-841F-95461376B50E}" destId="{6CBCAE7C-4F27-493E-A889-D335CC06F0D1}" srcOrd="0" destOrd="0" presId="urn:microsoft.com/office/officeart/2009/3/layout/StepUpProcess"/>
    <dgm:cxn modelId="{0CF00B6B-9657-4461-86FD-FC3E93E82FEA}" type="presParOf" srcId="{6CBCAE7C-4F27-493E-A889-D335CC06F0D1}" destId="{4D71DB53-90C8-4E61-8625-EA82590F6343}" srcOrd="0" destOrd="0" presId="urn:microsoft.com/office/officeart/2009/3/layout/StepUpProcess"/>
    <dgm:cxn modelId="{6C9EE448-DA4F-4B1C-AE9A-E9CA9194A62E}" type="presParOf" srcId="{6CBCAE7C-4F27-493E-A889-D335CC06F0D1}" destId="{03142A7A-F3ED-45AC-BDBE-C6DA56378B91}" srcOrd="1" destOrd="0" presId="urn:microsoft.com/office/officeart/2009/3/layout/StepUpProcess"/>
    <dgm:cxn modelId="{2C2AF69D-DA39-4F42-932C-82110AE60E15}" type="presParOf" srcId="{6CBCAE7C-4F27-493E-A889-D335CC06F0D1}" destId="{BAE90EE4-6FC5-4B24-B2AA-2CAD6DAF4C47}" srcOrd="2" destOrd="0" presId="urn:microsoft.com/office/officeart/2009/3/layout/StepUpProcess"/>
    <dgm:cxn modelId="{3EDAB3D1-8653-4C06-B634-A3B316E5F671}" type="presParOf" srcId="{1D9D51CF-F261-4E58-841F-95461376B50E}" destId="{863E92E1-4D3F-4DC0-AD78-63BBAC2AE557}" srcOrd="1" destOrd="0" presId="urn:microsoft.com/office/officeart/2009/3/layout/StepUpProcess"/>
    <dgm:cxn modelId="{7CC245E6-2A15-4EED-A4A1-E65A1E0DE28A}" type="presParOf" srcId="{863E92E1-4D3F-4DC0-AD78-63BBAC2AE557}" destId="{9AC48B66-E347-4B0D-870C-11D9D17BEBDC}" srcOrd="0" destOrd="0" presId="urn:microsoft.com/office/officeart/2009/3/layout/StepUpProcess"/>
    <dgm:cxn modelId="{C6F0D1A4-D5F3-4D86-B2BE-28D8ACEA3834}" type="presParOf" srcId="{1D9D51CF-F261-4E58-841F-95461376B50E}" destId="{F7807D76-D318-4903-B2BA-D2C882D42203}" srcOrd="2" destOrd="0" presId="urn:microsoft.com/office/officeart/2009/3/layout/StepUpProcess"/>
    <dgm:cxn modelId="{95B28A52-46D0-4B27-85DC-62FFBEDF74A5}" type="presParOf" srcId="{F7807D76-D318-4903-B2BA-D2C882D42203}" destId="{83CDCFAF-8B6D-4CB1-955D-0BAB39EE2AB6}" srcOrd="0" destOrd="0" presId="urn:microsoft.com/office/officeart/2009/3/layout/StepUpProcess"/>
    <dgm:cxn modelId="{523C34CD-650D-4167-B36E-65A919FAEA7F}" type="presParOf" srcId="{F7807D76-D318-4903-B2BA-D2C882D42203}" destId="{0920B767-9A29-405E-A3F4-3632B3546CD1}" srcOrd="1" destOrd="0" presId="urn:microsoft.com/office/officeart/2009/3/layout/StepUpProcess"/>
    <dgm:cxn modelId="{8EAC5D7F-B895-4B89-91DB-995E623EE6A0}" type="presParOf" srcId="{F7807D76-D318-4903-B2BA-D2C882D42203}" destId="{584D6D90-F6A0-4548-B4AC-FE0CFC93BD8D}" srcOrd="2" destOrd="0" presId="urn:microsoft.com/office/officeart/2009/3/layout/StepUpProcess"/>
    <dgm:cxn modelId="{1E1E57C7-E3D1-498D-AEC8-F5434E42143B}" type="presParOf" srcId="{1D9D51CF-F261-4E58-841F-95461376B50E}" destId="{299CB1B0-7187-4B0B-BD57-2544157B1BB4}" srcOrd="3" destOrd="0" presId="urn:microsoft.com/office/officeart/2009/3/layout/StepUpProcess"/>
    <dgm:cxn modelId="{3893F32C-6CD5-4E68-A52A-8C9F4ACFE0AE}" type="presParOf" srcId="{299CB1B0-7187-4B0B-BD57-2544157B1BB4}" destId="{EA51EC59-7220-4C20-AB3A-0E8A865BCDE7}" srcOrd="0" destOrd="0" presId="urn:microsoft.com/office/officeart/2009/3/layout/StepUpProcess"/>
    <dgm:cxn modelId="{787BA03C-9E2C-47CE-BB86-9E651659BE52}" type="presParOf" srcId="{1D9D51CF-F261-4E58-841F-95461376B50E}" destId="{2007044D-C510-4141-BA13-914661CD8435}" srcOrd="4" destOrd="0" presId="urn:microsoft.com/office/officeart/2009/3/layout/StepUpProcess"/>
    <dgm:cxn modelId="{1EB7A0A8-87A8-49F3-9BF2-EC17E5A1CA86}" type="presParOf" srcId="{2007044D-C510-4141-BA13-914661CD8435}" destId="{5AF714EA-FC09-4625-AFC2-794F6C727DBA}" srcOrd="0" destOrd="0" presId="urn:microsoft.com/office/officeart/2009/3/layout/StepUpProcess"/>
    <dgm:cxn modelId="{68800F2F-D803-4EDB-9EC4-82219BA647DE}" type="presParOf" srcId="{2007044D-C510-4141-BA13-914661CD8435}" destId="{8242EE4C-0C70-4D5F-927E-5CECD1CCC390}" srcOrd="1" destOrd="0" presId="urn:microsoft.com/office/officeart/2009/3/layout/StepUpProcess"/>
    <dgm:cxn modelId="{9EA52A84-589E-412E-A4B4-5C9952A46041}" type="presParOf" srcId="{2007044D-C510-4141-BA13-914661CD8435}" destId="{3E374D03-1EF5-4719-8A22-9CE3A0D34E4D}" srcOrd="2" destOrd="0" presId="urn:microsoft.com/office/officeart/2009/3/layout/StepUpProcess"/>
    <dgm:cxn modelId="{8DFACE98-DAE4-4501-8FB2-A0BD4CAC4797}" type="presParOf" srcId="{1D9D51CF-F261-4E58-841F-95461376B50E}" destId="{BDC8FBCC-0659-49E3-B515-9E9455A4DF93}" srcOrd="5" destOrd="0" presId="urn:microsoft.com/office/officeart/2009/3/layout/StepUpProcess"/>
    <dgm:cxn modelId="{9C56DA63-B9F1-4BDD-ADF0-F9BF03AAF950}" type="presParOf" srcId="{BDC8FBCC-0659-49E3-B515-9E9455A4DF93}" destId="{FDBB82A5-49D3-4653-B8B9-27A1DF3AF15D}" srcOrd="0" destOrd="0" presId="urn:microsoft.com/office/officeart/2009/3/layout/StepUpProcess"/>
    <dgm:cxn modelId="{D997EA1B-EF85-42BF-8F0A-5BDF9543FC04}" type="presParOf" srcId="{1D9D51CF-F261-4E58-841F-95461376B50E}" destId="{9E959DA9-09F5-4AC7-B310-5E8960BEFC18}" srcOrd="6" destOrd="0" presId="urn:microsoft.com/office/officeart/2009/3/layout/StepUpProcess"/>
    <dgm:cxn modelId="{96F4A5AA-990C-4C9A-A023-A04F5D0353DA}" type="presParOf" srcId="{9E959DA9-09F5-4AC7-B310-5E8960BEFC18}" destId="{1A151004-E456-40F6-A352-8130AF3EF904}" srcOrd="0" destOrd="0" presId="urn:microsoft.com/office/officeart/2009/3/layout/StepUpProcess"/>
    <dgm:cxn modelId="{1C275253-7EB7-415D-AFCC-34BE7876A745}" type="presParOf" srcId="{9E959DA9-09F5-4AC7-B310-5E8960BEFC18}" destId="{259E1AAB-0F7B-48DC-9816-F77EE609D0EA}" srcOrd="1" destOrd="0" presId="urn:microsoft.com/office/officeart/2009/3/layout/StepUpProcess"/>
    <dgm:cxn modelId="{28AD65BC-0326-4103-8678-950A813D6DDE}" type="presParOf" srcId="{9E959DA9-09F5-4AC7-B310-5E8960BEFC18}" destId="{67E15105-D7A5-4822-BB69-4A2C224ED8C3}" srcOrd="2" destOrd="0" presId="urn:microsoft.com/office/officeart/2009/3/layout/StepUpProcess"/>
    <dgm:cxn modelId="{9FC648A4-C65E-4EA1-B501-0737C30F4796}" type="presParOf" srcId="{1D9D51CF-F261-4E58-841F-95461376B50E}" destId="{78212001-7BDA-44D2-A019-FBB52A2EA227}" srcOrd="7" destOrd="0" presId="urn:microsoft.com/office/officeart/2009/3/layout/StepUpProcess"/>
    <dgm:cxn modelId="{1B352086-5828-419D-92F4-C49B14964790}" type="presParOf" srcId="{78212001-7BDA-44D2-A019-FBB52A2EA227}" destId="{FC971568-E6BD-4D9D-BB62-9F4023873992}" srcOrd="0" destOrd="0" presId="urn:microsoft.com/office/officeart/2009/3/layout/StepUpProcess"/>
    <dgm:cxn modelId="{EB784436-41BC-4D58-A278-FA54D11F3820}" type="presParOf" srcId="{1D9D51CF-F261-4E58-841F-95461376B50E}" destId="{62771F6E-BA1D-4816-A778-7354573AF93E}" srcOrd="8" destOrd="0" presId="urn:microsoft.com/office/officeart/2009/3/layout/StepUpProcess"/>
    <dgm:cxn modelId="{11257D32-0A96-422A-8A99-3E7398AEEA53}" type="presParOf" srcId="{62771F6E-BA1D-4816-A778-7354573AF93E}" destId="{A16C8E84-92BA-414B-9881-7847300B1600}" srcOrd="0" destOrd="0" presId="urn:microsoft.com/office/officeart/2009/3/layout/StepUpProcess"/>
    <dgm:cxn modelId="{40EB41FF-7E34-4678-A1B9-1848CE2504F4}" type="presParOf" srcId="{62771F6E-BA1D-4816-A778-7354573AF93E}" destId="{C053B50C-C0EC-4629-9AA7-437D8CF43A3E}" srcOrd="1" destOrd="0" presId="urn:microsoft.com/office/officeart/2009/3/layout/StepUpProcess"/>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E841A00-54D4-4D7A-8E42-E9856C45C71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5E9AB34-2784-4C8C-BD0A-963122E1C627}">
      <dgm:prSet phldrT="[Text]"/>
      <dgm:spPr/>
      <dgm:t>
        <a:bodyPr/>
        <a:lstStyle/>
        <a:p>
          <a:r>
            <a:rPr lang="en-US" dirty="0"/>
            <a:t>Roadmap</a:t>
          </a:r>
        </a:p>
      </dgm:t>
    </dgm:pt>
    <dgm:pt modelId="{526A4D05-623D-47D0-B626-982CBC90DC33}" type="sibTrans" cxnId="{B6ED42F9-280E-4B0F-972D-2AA88F4F690B}">
      <dgm:prSet/>
      <dgm:spPr/>
      <dgm:t>
        <a:bodyPr/>
        <a:lstStyle/>
        <a:p>
          <a:endParaRPr lang="en-US"/>
        </a:p>
      </dgm:t>
    </dgm:pt>
    <dgm:pt modelId="{6A92D50B-FED2-4A69-8F85-CB2021C5E07B}" type="parTrans" cxnId="{B6ED42F9-280E-4B0F-972D-2AA88F4F690B}">
      <dgm:prSet/>
      <dgm:spPr/>
      <dgm:t>
        <a:bodyPr/>
        <a:lstStyle/>
        <a:p>
          <a:endParaRPr lang="en-US"/>
        </a:p>
      </dgm:t>
    </dgm:pt>
    <dgm:pt modelId="{05F636C0-DC37-4C0A-A3E2-650F1740DAA4}">
      <dgm:prSet phldrT="[Text]"/>
      <dgm:spPr/>
      <dgm:t>
        <a:bodyPr/>
        <a:lstStyle/>
        <a:p>
          <a:r>
            <a:rPr lang="en-US" dirty="0"/>
            <a:t>Work together to create a strategic roadmap to become more data driven and get more value from analytics</a:t>
          </a:r>
        </a:p>
      </dgm:t>
    </dgm:pt>
    <dgm:pt modelId="{BA0E805B-0D82-4015-82C1-193B9D2BCFB5}" type="sibTrans" cxnId="{C2FBBF05-D237-4AD1-99DC-43DE9583B764}">
      <dgm:prSet/>
      <dgm:spPr/>
      <dgm:t>
        <a:bodyPr/>
        <a:lstStyle/>
        <a:p>
          <a:endParaRPr lang="en-US"/>
        </a:p>
      </dgm:t>
    </dgm:pt>
    <dgm:pt modelId="{E1A126C3-052D-420C-B73A-F0AE52F421BC}" type="parTrans" cxnId="{C2FBBF05-D237-4AD1-99DC-43DE9583B764}">
      <dgm:prSet/>
      <dgm:spPr/>
      <dgm:t>
        <a:bodyPr/>
        <a:lstStyle/>
        <a:p>
          <a:endParaRPr lang="en-US"/>
        </a:p>
      </dgm:t>
    </dgm:pt>
    <dgm:pt modelId="{04F95C83-08BA-4471-8790-49D678D461E6}" type="pres">
      <dgm:prSet presAssocID="{CE841A00-54D4-4D7A-8E42-E9856C45C71E}" presName="linear" presStyleCnt="0">
        <dgm:presLayoutVars>
          <dgm:animLvl val="lvl"/>
          <dgm:resizeHandles val="exact"/>
        </dgm:presLayoutVars>
      </dgm:prSet>
      <dgm:spPr/>
    </dgm:pt>
    <dgm:pt modelId="{D4F0EDC2-71A2-4D8F-9901-AABDF102825F}" type="pres">
      <dgm:prSet presAssocID="{A5E9AB34-2784-4C8C-BD0A-963122E1C627}" presName="parentText" presStyleLbl="node1" presStyleIdx="0" presStyleCnt="1">
        <dgm:presLayoutVars>
          <dgm:chMax val="0"/>
          <dgm:bulletEnabled val="1"/>
        </dgm:presLayoutVars>
      </dgm:prSet>
      <dgm:spPr/>
    </dgm:pt>
    <dgm:pt modelId="{786ED516-4035-43B6-9646-08FF4E14F88B}" type="pres">
      <dgm:prSet presAssocID="{A5E9AB34-2784-4C8C-BD0A-963122E1C627}" presName="childText" presStyleLbl="revTx" presStyleIdx="0" presStyleCnt="1">
        <dgm:presLayoutVars>
          <dgm:bulletEnabled val="1"/>
        </dgm:presLayoutVars>
      </dgm:prSet>
      <dgm:spPr/>
    </dgm:pt>
  </dgm:ptLst>
  <dgm:cxnLst>
    <dgm:cxn modelId="{C2FBBF05-D237-4AD1-99DC-43DE9583B764}" srcId="{A5E9AB34-2784-4C8C-BD0A-963122E1C627}" destId="{05F636C0-DC37-4C0A-A3E2-650F1740DAA4}" srcOrd="0" destOrd="0" parTransId="{E1A126C3-052D-420C-B73A-F0AE52F421BC}" sibTransId="{BA0E805B-0D82-4015-82C1-193B9D2BCFB5}"/>
    <dgm:cxn modelId="{F8734192-F290-4EE0-9E45-208D55A45D6A}" type="presOf" srcId="{CE841A00-54D4-4D7A-8E42-E9856C45C71E}" destId="{04F95C83-08BA-4471-8790-49D678D461E6}" srcOrd="0" destOrd="0" presId="urn:microsoft.com/office/officeart/2005/8/layout/vList2"/>
    <dgm:cxn modelId="{36B732C7-B2BF-43BF-BA7A-0C416A3C98E7}" type="presOf" srcId="{A5E9AB34-2784-4C8C-BD0A-963122E1C627}" destId="{D4F0EDC2-71A2-4D8F-9901-AABDF102825F}" srcOrd="0" destOrd="0" presId="urn:microsoft.com/office/officeart/2005/8/layout/vList2"/>
    <dgm:cxn modelId="{C706AEE1-32B0-44E7-AD97-7E933A474B98}" type="presOf" srcId="{05F636C0-DC37-4C0A-A3E2-650F1740DAA4}" destId="{786ED516-4035-43B6-9646-08FF4E14F88B}" srcOrd="0" destOrd="0" presId="urn:microsoft.com/office/officeart/2005/8/layout/vList2"/>
    <dgm:cxn modelId="{B6ED42F9-280E-4B0F-972D-2AA88F4F690B}" srcId="{CE841A00-54D4-4D7A-8E42-E9856C45C71E}" destId="{A5E9AB34-2784-4C8C-BD0A-963122E1C627}" srcOrd="0" destOrd="0" parTransId="{6A92D50B-FED2-4A69-8F85-CB2021C5E07B}" sibTransId="{526A4D05-623D-47D0-B626-982CBC90DC33}"/>
    <dgm:cxn modelId="{260B155F-9258-4F99-96E1-D3586979040A}" type="presParOf" srcId="{04F95C83-08BA-4471-8790-49D678D461E6}" destId="{D4F0EDC2-71A2-4D8F-9901-AABDF102825F}" srcOrd="0" destOrd="0" presId="urn:microsoft.com/office/officeart/2005/8/layout/vList2"/>
    <dgm:cxn modelId="{F2EC6EC8-3BE8-42DF-BE0B-8468784D4BF1}" type="presParOf" srcId="{04F95C83-08BA-4471-8790-49D678D461E6}" destId="{786ED516-4035-43B6-9646-08FF4E14F88B}" srcOrd="1" destOrd="0" presId="urn:microsoft.com/office/officeart/2005/8/layout/vList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D1E5C68-95E7-4C13-8073-7D731482D3EA}" type="doc">
      <dgm:prSet loTypeId="urn:microsoft.com/office/officeart/2005/8/layout/hProcess9" loCatId="process" qsTypeId="urn:microsoft.com/office/officeart/2005/8/quickstyle/simple1" qsCatId="simple" csTypeId="urn:microsoft.com/office/officeart/2005/8/colors/accent1_2" csCatId="accent1" phldr="1"/>
      <dgm:spPr/>
    </dgm:pt>
    <dgm:pt modelId="{921959EB-86A3-4A3A-AFD4-136213C3D281}">
      <dgm:prSet phldrT="[Text]"/>
      <dgm:spPr/>
      <dgm:t>
        <a:bodyPr/>
        <a:lstStyle/>
        <a:p>
          <a:r>
            <a:rPr lang="en-US" dirty="0"/>
            <a:t>Efficiency &amp; Scheduling</a:t>
          </a:r>
        </a:p>
      </dgm:t>
    </dgm:pt>
    <dgm:pt modelId="{266743F3-6E0C-4F1E-8EF6-89E8F78A921C}" type="parTrans" cxnId="{C5B8730D-DEC3-4873-B2B8-CDE7C4E77F43}">
      <dgm:prSet/>
      <dgm:spPr/>
      <dgm:t>
        <a:bodyPr/>
        <a:lstStyle/>
        <a:p>
          <a:endParaRPr lang="en-US"/>
        </a:p>
      </dgm:t>
    </dgm:pt>
    <dgm:pt modelId="{94A5BC49-0E3A-4E48-87A1-E628BAA6A479}" type="sibTrans" cxnId="{C5B8730D-DEC3-4873-B2B8-CDE7C4E77F43}">
      <dgm:prSet/>
      <dgm:spPr/>
      <dgm:t>
        <a:bodyPr/>
        <a:lstStyle/>
        <a:p>
          <a:endParaRPr lang="en-US"/>
        </a:p>
      </dgm:t>
    </dgm:pt>
    <dgm:pt modelId="{5FBD10AA-5839-4892-B483-E71420DB43A1}">
      <dgm:prSet phldrT="[Text]"/>
      <dgm:spPr/>
      <dgm:t>
        <a:bodyPr/>
        <a:lstStyle/>
        <a:p>
          <a:r>
            <a:rPr lang="en-US" dirty="0"/>
            <a:t>Referrals</a:t>
          </a:r>
        </a:p>
      </dgm:t>
    </dgm:pt>
    <dgm:pt modelId="{F7590623-AB25-4B9A-A831-301EB22EEB5C}" type="parTrans" cxnId="{944AF542-77FE-4CC9-BCD0-9E8E709E659B}">
      <dgm:prSet/>
      <dgm:spPr/>
      <dgm:t>
        <a:bodyPr/>
        <a:lstStyle/>
        <a:p>
          <a:endParaRPr lang="en-US"/>
        </a:p>
      </dgm:t>
    </dgm:pt>
    <dgm:pt modelId="{5FEBE309-B82C-445E-A78C-C40B2052647C}" type="sibTrans" cxnId="{944AF542-77FE-4CC9-BCD0-9E8E709E659B}">
      <dgm:prSet/>
      <dgm:spPr/>
      <dgm:t>
        <a:bodyPr/>
        <a:lstStyle/>
        <a:p>
          <a:endParaRPr lang="en-US"/>
        </a:p>
      </dgm:t>
    </dgm:pt>
    <dgm:pt modelId="{E7243108-9D9C-45C7-AE68-38AC5CD54E99}">
      <dgm:prSet phldrT="[Text]"/>
      <dgm:spPr/>
      <dgm:t>
        <a:bodyPr/>
        <a:lstStyle/>
        <a:p>
          <a:r>
            <a:rPr lang="en-US" dirty="0"/>
            <a:t>Growth</a:t>
          </a:r>
        </a:p>
      </dgm:t>
    </dgm:pt>
    <dgm:pt modelId="{2D5186CD-343A-49A3-808D-65A5C3ADB1B5}" type="parTrans" cxnId="{FEBA8FA0-8CF5-4ED7-88E6-A5E64EBBD6B4}">
      <dgm:prSet/>
      <dgm:spPr/>
      <dgm:t>
        <a:bodyPr/>
        <a:lstStyle/>
        <a:p>
          <a:endParaRPr lang="en-US"/>
        </a:p>
      </dgm:t>
    </dgm:pt>
    <dgm:pt modelId="{0E27F61F-6BE3-4CC7-A882-63F59987DF4A}" type="sibTrans" cxnId="{FEBA8FA0-8CF5-4ED7-88E6-A5E64EBBD6B4}">
      <dgm:prSet/>
      <dgm:spPr/>
      <dgm:t>
        <a:bodyPr/>
        <a:lstStyle/>
        <a:p>
          <a:endParaRPr lang="en-US"/>
        </a:p>
      </dgm:t>
    </dgm:pt>
    <dgm:pt modelId="{A137FC68-D815-4845-B3A8-0D1CD95437CA}" type="pres">
      <dgm:prSet presAssocID="{2D1E5C68-95E7-4C13-8073-7D731482D3EA}" presName="CompostProcess" presStyleCnt="0">
        <dgm:presLayoutVars>
          <dgm:dir/>
          <dgm:resizeHandles val="exact"/>
        </dgm:presLayoutVars>
      </dgm:prSet>
      <dgm:spPr/>
    </dgm:pt>
    <dgm:pt modelId="{A5D08B34-4649-4542-BAA7-F69F07A7C91A}" type="pres">
      <dgm:prSet presAssocID="{2D1E5C68-95E7-4C13-8073-7D731482D3EA}" presName="arrow" presStyleLbl="bgShp" presStyleIdx="0" presStyleCnt="1"/>
      <dgm:spPr/>
    </dgm:pt>
    <dgm:pt modelId="{A76B2BD4-E770-4132-A75E-0906EFF086E7}" type="pres">
      <dgm:prSet presAssocID="{2D1E5C68-95E7-4C13-8073-7D731482D3EA}" presName="linearProcess" presStyleCnt="0"/>
      <dgm:spPr/>
    </dgm:pt>
    <dgm:pt modelId="{BAB874B2-5007-4FDC-BBDA-66428054447C}" type="pres">
      <dgm:prSet presAssocID="{921959EB-86A3-4A3A-AFD4-136213C3D281}" presName="textNode" presStyleLbl="node1" presStyleIdx="0" presStyleCnt="3">
        <dgm:presLayoutVars>
          <dgm:bulletEnabled val="1"/>
        </dgm:presLayoutVars>
      </dgm:prSet>
      <dgm:spPr/>
    </dgm:pt>
    <dgm:pt modelId="{94CF2E4B-EBFA-400D-8F58-5B9B69D67A73}" type="pres">
      <dgm:prSet presAssocID="{94A5BC49-0E3A-4E48-87A1-E628BAA6A479}" presName="sibTrans" presStyleCnt="0"/>
      <dgm:spPr/>
    </dgm:pt>
    <dgm:pt modelId="{80E6A08B-0F1D-44A6-BBE2-1358264F65F4}" type="pres">
      <dgm:prSet presAssocID="{5FBD10AA-5839-4892-B483-E71420DB43A1}" presName="textNode" presStyleLbl="node1" presStyleIdx="1" presStyleCnt="3">
        <dgm:presLayoutVars>
          <dgm:bulletEnabled val="1"/>
        </dgm:presLayoutVars>
      </dgm:prSet>
      <dgm:spPr/>
    </dgm:pt>
    <dgm:pt modelId="{F9774F97-E4D1-4D1C-AC1F-3387937B03EF}" type="pres">
      <dgm:prSet presAssocID="{5FEBE309-B82C-445E-A78C-C40B2052647C}" presName="sibTrans" presStyleCnt="0"/>
      <dgm:spPr/>
    </dgm:pt>
    <dgm:pt modelId="{9B2CEEC4-F11E-423D-B6F4-37D82FFCBC3F}" type="pres">
      <dgm:prSet presAssocID="{E7243108-9D9C-45C7-AE68-38AC5CD54E99}" presName="textNode" presStyleLbl="node1" presStyleIdx="2" presStyleCnt="3">
        <dgm:presLayoutVars>
          <dgm:bulletEnabled val="1"/>
        </dgm:presLayoutVars>
      </dgm:prSet>
      <dgm:spPr/>
    </dgm:pt>
  </dgm:ptLst>
  <dgm:cxnLst>
    <dgm:cxn modelId="{C5B8730D-DEC3-4873-B2B8-CDE7C4E77F43}" srcId="{2D1E5C68-95E7-4C13-8073-7D731482D3EA}" destId="{921959EB-86A3-4A3A-AFD4-136213C3D281}" srcOrd="0" destOrd="0" parTransId="{266743F3-6E0C-4F1E-8EF6-89E8F78A921C}" sibTransId="{94A5BC49-0E3A-4E48-87A1-E628BAA6A479}"/>
    <dgm:cxn modelId="{944AF542-77FE-4CC9-BCD0-9E8E709E659B}" srcId="{2D1E5C68-95E7-4C13-8073-7D731482D3EA}" destId="{5FBD10AA-5839-4892-B483-E71420DB43A1}" srcOrd="1" destOrd="0" parTransId="{F7590623-AB25-4B9A-A831-301EB22EEB5C}" sibTransId="{5FEBE309-B82C-445E-A78C-C40B2052647C}"/>
    <dgm:cxn modelId="{9C63CF6D-F17A-4822-B63B-07BB3375E917}" type="presOf" srcId="{2D1E5C68-95E7-4C13-8073-7D731482D3EA}" destId="{A137FC68-D815-4845-B3A8-0D1CD95437CA}" srcOrd="0" destOrd="0" presId="urn:microsoft.com/office/officeart/2005/8/layout/hProcess9"/>
    <dgm:cxn modelId="{01C0BE98-44A2-49AA-B389-B4DFC263E621}" type="presOf" srcId="{E7243108-9D9C-45C7-AE68-38AC5CD54E99}" destId="{9B2CEEC4-F11E-423D-B6F4-37D82FFCBC3F}" srcOrd="0" destOrd="0" presId="urn:microsoft.com/office/officeart/2005/8/layout/hProcess9"/>
    <dgm:cxn modelId="{FEBA8FA0-8CF5-4ED7-88E6-A5E64EBBD6B4}" srcId="{2D1E5C68-95E7-4C13-8073-7D731482D3EA}" destId="{E7243108-9D9C-45C7-AE68-38AC5CD54E99}" srcOrd="2" destOrd="0" parTransId="{2D5186CD-343A-49A3-808D-65A5C3ADB1B5}" sibTransId="{0E27F61F-6BE3-4CC7-A882-63F59987DF4A}"/>
    <dgm:cxn modelId="{DE832FB8-C039-44A7-80FE-0E5B2A4E6B08}" type="presOf" srcId="{921959EB-86A3-4A3A-AFD4-136213C3D281}" destId="{BAB874B2-5007-4FDC-BBDA-66428054447C}" srcOrd="0" destOrd="0" presId="urn:microsoft.com/office/officeart/2005/8/layout/hProcess9"/>
    <dgm:cxn modelId="{634A03DA-E622-421C-AEB9-553C1E60E3B6}" type="presOf" srcId="{5FBD10AA-5839-4892-B483-E71420DB43A1}" destId="{80E6A08B-0F1D-44A6-BBE2-1358264F65F4}" srcOrd="0" destOrd="0" presId="urn:microsoft.com/office/officeart/2005/8/layout/hProcess9"/>
    <dgm:cxn modelId="{E82013E7-2446-4CB7-9155-F863A02CD0CB}" type="presParOf" srcId="{A137FC68-D815-4845-B3A8-0D1CD95437CA}" destId="{A5D08B34-4649-4542-BAA7-F69F07A7C91A}" srcOrd="0" destOrd="0" presId="urn:microsoft.com/office/officeart/2005/8/layout/hProcess9"/>
    <dgm:cxn modelId="{9F739074-ECFA-49A2-B217-353B5BF7C4B4}" type="presParOf" srcId="{A137FC68-D815-4845-B3A8-0D1CD95437CA}" destId="{A76B2BD4-E770-4132-A75E-0906EFF086E7}" srcOrd="1" destOrd="0" presId="urn:microsoft.com/office/officeart/2005/8/layout/hProcess9"/>
    <dgm:cxn modelId="{042960D7-C2CE-428B-BAB7-CD35040BC626}" type="presParOf" srcId="{A76B2BD4-E770-4132-A75E-0906EFF086E7}" destId="{BAB874B2-5007-4FDC-BBDA-66428054447C}" srcOrd="0" destOrd="0" presId="urn:microsoft.com/office/officeart/2005/8/layout/hProcess9"/>
    <dgm:cxn modelId="{3E223BF2-C474-4ABD-8750-892E9E31D290}" type="presParOf" srcId="{A76B2BD4-E770-4132-A75E-0906EFF086E7}" destId="{94CF2E4B-EBFA-400D-8F58-5B9B69D67A73}" srcOrd="1" destOrd="0" presId="urn:microsoft.com/office/officeart/2005/8/layout/hProcess9"/>
    <dgm:cxn modelId="{40CF48E7-3B43-4778-A6BE-70B14C0E3AE5}" type="presParOf" srcId="{A76B2BD4-E770-4132-A75E-0906EFF086E7}" destId="{80E6A08B-0F1D-44A6-BBE2-1358264F65F4}" srcOrd="2" destOrd="0" presId="urn:microsoft.com/office/officeart/2005/8/layout/hProcess9"/>
    <dgm:cxn modelId="{96FB5EFF-CD6C-4306-9726-5CDB45B91EDD}" type="presParOf" srcId="{A76B2BD4-E770-4132-A75E-0906EFF086E7}" destId="{F9774F97-E4D1-4D1C-AC1F-3387937B03EF}" srcOrd="3" destOrd="0" presId="urn:microsoft.com/office/officeart/2005/8/layout/hProcess9"/>
    <dgm:cxn modelId="{4468278E-C82A-403F-9720-789C5C6049AD}" type="presParOf" srcId="{A76B2BD4-E770-4132-A75E-0906EFF086E7}" destId="{9B2CEEC4-F11E-423D-B6F4-37D82FFCBC3F}" srcOrd="4" destOrd="0" presId="urn:microsoft.com/office/officeart/2005/8/layout/hProcess9"/>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6C786-563E-4099-AB20-7DEB42577A5A}">
      <dsp:nvSpPr>
        <dsp:cNvPr id="0" name=""/>
        <dsp:cNvSpPr/>
      </dsp:nvSpPr>
      <dsp:spPr>
        <a:xfrm>
          <a:off x="6338125" y="3152139"/>
          <a:ext cx="2289937" cy="148336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What worked, what didn’t</a:t>
          </a:r>
        </a:p>
      </dsp:txBody>
      <dsp:txXfrm>
        <a:off x="7057691" y="3555565"/>
        <a:ext cx="1537785" cy="1047350"/>
      </dsp:txXfrm>
    </dsp:sp>
    <dsp:sp modelId="{D4B9FBEB-3DA9-4BB3-A195-3014401FB0EA}">
      <dsp:nvSpPr>
        <dsp:cNvPr id="0" name=""/>
        <dsp:cNvSpPr/>
      </dsp:nvSpPr>
      <dsp:spPr>
        <a:xfrm>
          <a:off x="2601912" y="3152139"/>
          <a:ext cx="2289937" cy="148336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Analytics to Monitor</a:t>
          </a:r>
        </a:p>
        <a:p>
          <a:pPr marL="171450" lvl="1" indent="-171450" algn="l" defTabSz="711200">
            <a:lnSpc>
              <a:spcPct val="90000"/>
            </a:lnSpc>
            <a:spcBef>
              <a:spcPct val="0"/>
            </a:spcBef>
            <a:spcAft>
              <a:spcPct val="15000"/>
            </a:spcAft>
            <a:buChar char="•"/>
          </a:pPr>
          <a:r>
            <a:rPr lang="en-US" sz="1600" kern="1200" dirty="0"/>
            <a:t>Processes to Manage</a:t>
          </a:r>
        </a:p>
      </dsp:txBody>
      <dsp:txXfrm>
        <a:off x="2634497" y="3555565"/>
        <a:ext cx="1537785" cy="1047350"/>
      </dsp:txXfrm>
    </dsp:sp>
    <dsp:sp modelId="{B707E416-68F8-4E59-AFDE-7541362D87A5}">
      <dsp:nvSpPr>
        <dsp:cNvPr id="0" name=""/>
        <dsp:cNvSpPr/>
      </dsp:nvSpPr>
      <dsp:spPr>
        <a:xfrm>
          <a:off x="6338125" y="0"/>
          <a:ext cx="2289937" cy="148336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Process Improvement</a:t>
          </a:r>
        </a:p>
        <a:p>
          <a:pPr marL="114300" lvl="1" indent="-114300" algn="l" defTabSz="533400">
            <a:lnSpc>
              <a:spcPct val="90000"/>
            </a:lnSpc>
            <a:spcBef>
              <a:spcPct val="0"/>
            </a:spcBef>
            <a:spcAft>
              <a:spcPct val="15000"/>
            </a:spcAft>
            <a:buFont typeface="Wingdings" panose="05000000000000000000" pitchFamily="2" charset="2"/>
            <a:buChar char="§"/>
          </a:pPr>
          <a:r>
            <a:rPr lang="en-US" sz="1200" kern="1200" dirty="0"/>
            <a:t>Targeted Analytics</a:t>
          </a:r>
        </a:p>
        <a:p>
          <a:pPr marL="114300" lvl="1" indent="-114300" algn="l" defTabSz="533400">
            <a:lnSpc>
              <a:spcPct val="90000"/>
            </a:lnSpc>
            <a:spcBef>
              <a:spcPct val="0"/>
            </a:spcBef>
            <a:spcAft>
              <a:spcPct val="15000"/>
            </a:spcAft>
            <a:buFont typeface="Wingdings" panose="05000000000000000000" pitchFamily="2" charset="2"/>
            <a:buChar char="§"/>
          </a:pPr>
          <a:r>
            <a:rPr lang="en-US" sz="1200" kern="1200" dirty="0"/>
            <a:t>Data-Guided, People Driven</a:t>
          </a:r>
        </a:p>
      </dsp:txBody>
      <dsp:txXfrm>
        <a:off x="7057691" y="32585"/>
        <a:ext cx="1537785" cy="1047350"/>
      </dsp:txXfrm>
    </dsp:sp>
    <dsp:sp modelId="{3387CC3E-B11A-4A5C-BD88-39FEAA4CAF20}">
      <dsp:nvSpPr>
        <dsp:cNvPr id="0" name=""/>
        <dsp:cNvSpPr/>
      </dsp:nvSpPr>
      <dsp:spPr>
        <a:xfrm>
          <a:off x="2601912" y="0"/>
          <a:ext cx="2289937" cy="148336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Analyze Data</a:t>
          </a:r>
        </a:p>
        <a:p>
          <a:pPr marL="114300" lvl="1" indent="-114300" algn="l" defTabSz="533400">
            <a:lnSpc>
              <a:spcPct val="90000"/>
            </a:lnSpc>
            <a:spcBef>
              <a:spcPct val="0"/>
            </a:spcBef>
            <a:spcAft>
              <a:spcPct val="15000"/>
            </a:spcAft>
            <a:buChar char="•"/>
          </a:pPr>
          <a:r>
            <a:rPr lang="en-US" sz="1200" kern="1200" dirty="0"/>
            <a:t>Identify Opportunities</a:t>
          </a:r>
        </a:p>
        <a:p>
          <a:pPr marL="114300" lvl="1" indent="-114300" algn="l" defTabSz="533400">
            <a:lnSpc>
              <a:spcPct val="90000"/>
            </a:lnSpc>
            <a:spcBef>
              <a:spcPct val="0"/>
            </a:spcBef>
            <a:spcAft>
              <a:spcPct val="15000"/>
            </a:spcAft>
            <a:buChar char="•"/>
          </a:pPr>
          <a:r>
            <a:rPr lang="en-US" sz="1200" kern="1200" dirty="0"/>
            <a:t>Quantify ROI potential</a:t>
          </a:r>
        </a:p>
        <a:p>
          <a:pPr marL="114300" lvl="1" indent="-114300" algn="l" defTabSz="533400">
            <a:lnSpc>
              <a:spcPct val="90000"/>
            </a:lnSpc>
            <a:spcBef>
              <a:spcPct val="0"/>
            </a:spcBef>
            <a:spcAft>
              <a:spcPct val="15000"/>
            </a:spcAft>
            <a:buChar char="•"/>
          </a:pPr>
          <a:r>
            <a:rPr lang="en-US" sz="1200" kern="1200" dirty="0"/>
            <a:t>Create a Roadmap</a:t>
          </a:r>
        </a:p>
      </dsp:txBody>
      <dsp:txXfrm>
        <a:off x="2634497" y="32585"/>
        <a:ext cx="1537785" cy="1047350"/>
      </dsp:txXfrm>
    </dsp:sp>
    <dsp:sp modelId="{7C7CBE31-A425-43F5-B7E2-2947A68AA3E4}">
      <dsp:nvSpPr>
        <dsp:cNvPr id="0" name=""/>
        <dsp:cNvSpPr/>
      </dsp:nvSpPr>
      <dsp:spPr>
        <a:xfrm>
          <a:off x="3561461" y="264223"/>
          <a:ext cx="2007171" cy="2007171"/>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Assess</a:t>
          </a:r>
        </a:p>
      </dsp:txBody>
      <dsp:txXfrm>
        <a:off x="4149348" y="852110"/>
        <a:ext cx="1419284" cy="1419284"/>
      </dsp:txXfrm>
    </dsp:sp>
    <dsp:sp modelId="{4DF4DDCA-0992-43F9-8278-92247E5BD83B}">
      <dsp:nvSpPr>
        <dsp:cNvPr id="0" name=""/>
        <dsp:cNvSpPr/>
      </dsp:nvSpPr>
      <dsp:spPr>
        <a:xfrm rot="5400000">
          <a:off x="5661342" y="264223"/>
          <a:ext cx="2007171" cy="2007171"/>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Improve</a:t>
          </a:r>
        </a:p>
      </dsp:txBody>
      <dsp:txXfrm rot="-5400000">
        <a:off x="5661342" y="852110"/>
        <a:ext cx="1419284" cy="1419284"/>
      </dsp:txXfrm>
    </dsp:sp>
    <dsp:sp modelId="{54808289-5747-4F9F-8C54-B3CCFD0E47B9}">
      <dsp:nvSpPr>
        <dsp:cNvPr id="0" name=""/>
        <dsp:cNvSpPr/>
      </dsp:nvSpPr>
      <dsp:spPr>
        <a:xfrm rot="10800000">
          <a:off x="5661342" y="2364105"/>
          <a:ext cx="2007171" cy="2007171"/>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Evaluate</a:t>
          </a:r>
        </a:p>
      </dsp:txBody>
      <dsp:txXfrm rot="10800000">
        <a:off x="5661342" y="2364105"/>
        <a:ext cx="1419284" cy="1419284"/>
      </dsp:txXfrm>
    </dsp:sp>
    <dsp:sp modelId="{C8D0B894-1D62-476C-8493-F9C41A9660D0}">
      <dsp:nvSpPr>
        <dsp:cNvPr id="0" name=""/>
        <dsp:cNvSpPr/>
      </dsp:nvSpPr>
      <dsp:spPr>
        <a:xfrm rot="16200000">
          <a:off x="3561461" y="2364105"/>
          <a:ext cx="2007171" cy="2007171"/>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Sustain</a:t>
          </a:r>
        </a:p>
      </dsp:txBody>
      <dsp:txXfrm rot="5400000">
        <a:off x="4149348" y="2364105"/>
        <a:ext cx="1419284" cy="1419284"/>
      </dsp:txXfrm>
    </dsp:sp>
    <dsp:sp modelId="{BD844B1B-FAA8-4401-A1FF-FDE01D140567}">
      <dsp:nvSpPr>
        <dsp:cNvPr id="0" name=""/>
        <dsp:cNvSpPr/>
      </dsp:nvSpPr>
      <dsp:spPr>
        <a:xfrm>
          <a:off x="5268483" y="1900555"/>
          <a:ext cx="693007" cy="602615"/>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21F023-FF14-430C-A3E8-E282A0AB603A}">
      <dsp:nvSpPr>
        <dsp:cNvPr id="0" name=""/>
        <dsp:cNvSpPr/>
      </dsp:nvSpPr>
      <dsp:spPr>
        <a:xfrm rot="10800000">
          <a:off x="5268483" y="2132330"/>
          <a:ext cx="693007" cy="602615"/>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08B34-4649-4542-BAA7-F69F07A7C91A}">
      <dsp:nvSpPr>
        <dsp:cNvPr id="0" name=""/>
        <dsp:cNvSpPr/>
      </dsp:nvSpPr>
      <dsp:spPr>
        <a:xfrm>
          <a:off x="214393" y="0"/>
          <a:ext cx="2429790" cy="101480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B874B2-5007-4FDC-BBDA-66428054447C}">
      <dsp:nvSpPr>
        <dsp:cNvPr id="0" name=""/>
        <dsp:cNvSpPr/>
      </dsp:nvSpPr>
      <dsp:spPr>
        <a:xfrm>
          <a:off x="92610" y="304441"/>
          <a:ext cx="857573" cy="40592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MIPS</a:t>
          </a:r>
          <a:endParaRPr lang="en-US" sz="1000" kern="1200" dirty="0"/>
        </a:p>
      </dsp:txBody>
      <dsp:txXfrm>
        <a:off x="112425" y="324256"/>
        <a:ext cx="817943" cy="366292"/>
      </dsp:txXfrm>
    </dsp:sp>
    <dsp:sp modelId="{80E6A08B-0F1D-44A6-BBE2-1358264F65F4}">
      <dsp:nvSpPr>
        <dsp:cNvPr id="0" name=""/>
        <dsp:cNvSpPr/>
      </dsp:nvSpPr>
      <dsp:spPr>
        <a:xfrm>
          <a:off x="1000501" y="304441"/>
          <a:ext cx="857573" cy="40592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Care Management</a:t>
          </a:r>
          <a:endParaRPr lang="en-US" sz="1000" kern="1200" dirty="0"/>
        </a:p>
      </dsp:txBody>
      <dsp:txXfrm>
        <a:off x="1020316" y="324256"/>
        <a:ext cx="817943" cy="366292"/>
      </dsp:txXfrm>
    </dsp:sp>
    <dsp:sp modelId="{01BF8010-45A8-48BB-8C11-2F5E6D758D85}">
      <dsp:nvSpPr>
        <dsp:cNvPr id="0" name=""/>
        <dsp:cNvSpPr/>
      </dsp:nvSpPr>
      <dsp:spPr>
        <a:xfrm>
          <a:off x="1989575" y="332977"/>
          <a:ext cx="857573" cy="40592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Value Based Care</a:t>
          </a:r>
          <a:endParaRPr lang="en-US" sz="1000" kern="1200" dirty="0"/>
        </a:p>
      </dsp:txBody>
      <dsp:txXfrm>
        <a:off x="2009390" y="352792"/>
        <a:ext cx="817943" cy="366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BA9D8-5DDB-4037-9167-894C23AFC06F}">
      <dsp:nvSpPr>
        <dsp:cNvPr id="0" name=""/>
        <dsp:cNvSpPr/>
      </dsp:nvSpPr>
      <dsp:spPr>
        <a:xfrm>
          <a:off x="2778" y="152267"/>
          <a:ext cx="1504156" cy="9024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LOS Opportunity</a:t>
          </a:r>
        </a:p>
      </dsp:txBody>
      <dsp:txXfrm>
        <a:off x="2778" y="152267"/>
        <a:ext cx="1504156" cy="902493"/>
      </dsp:txXfrm>
    </dsp:sp>
    <dsp:sp modelId="{27D2B5A6-3A1C-4D59-AE45-3226DCD9A57D}">
      <dsp:nvSpPr>
        <dsp:cNvPr id="0" name=""/>
        <dsp:cNvSpPr/>
      </dsp:nvSpPr>
      <dsp:spPr>
        <a:xfrm>
          <a:off x="1657350" y="152267"/>
          <a:ext cx="1504156" cy="9024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Discharge Efficiency</a:t>
          </a:r>
        </a:p>
      </dsp:txBody>
      <dsp:txXfrm>
        <a:off x="1657350" y="152267"/>
        <a:ext cx="1504156" cy="902493"/>
      </dsp:txXfrm>
    </dsp:sp>
    <dsp:sp modelId="{DE0751EF-6CE7-4DB5-8E1A-E3393C341BE9}">
      <dsp:nvSpPr>
        <dsp:cNvPr id="0" name=""/>
        <dsp:cNvSpPr/>
      </dsp:nvSpPr>
      <dsp:spPr>
        <a:xfrm>
          <a:off x="3311921" y="152267"/>
          <a:ext cx="1504156" cy="9024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ED Boarder Time</a:t>
          </a:r>
        </a:p>
      </dsp:txBody>
      <dsp:txXfrm>
        <a:off x="3311921" y="152267"/>
        <a:ext cx="1504156" cy="902493"/>
      </dsp:txXfrm>
    </dsp:sp>
    <dsp:sp modelId="{4445F1CE-C26A-406B-BBF3-A40441AAA21A}">
      <dsp:nvSpPr>
        <dsp:cNvPr id="0" name=""/>
        <dsp:cNvSpPr/>
      </dsp:nvSpPr>
      <dsp:spPr>
        <a:xfrm>
          <a:off x="4966493" y="152267"/>
          <a:ext cx="1504156" cy="9024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Scheduling Efficiency</a:t>
          </a:r>
        </a:p>
      </dsp:txBody>
      <dsp:txXfrm>
        <a:off x="4966493" y="152267"/>
        <a:ext cx="1504156" cy="902493"/>
      </dsp:txXfrm>
    </dsp:sp>
    <dsp:sp modelId="{02766BEB-B94B-43C6-A1D4-4154CE117F1E}">
      <dsp:nvSpPr>
        <dsp:cNvPr id="0" name=""/>
        <dsp:cNvSpPr/>
      </dsp:nvSpPr>
      <dsp:spPr>
        <a:xfrm>
          <a:off x="6621065" y="152267"/>
          <a:ext cx="1504156" cy="9024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OR Block Utilization</a:t>
          </a:r>
        </a:p>
      </dsp:txBody>
      <dsp:txXfrm>
        <a:off x="6621065" y="152267"/>
        <a:ext cx="1504156" cy="902493"/>
      </dsp:txXfrm>
    </dsp:sp>
    <dsp:sp modelId="{CE193FCC-43F0-49AE-AD81-970585F89F92}">
      <dsp:nvSpPr>
        <dsp:cNvPr id="0" name=""/>
        <dsp:cNvSpPr/>
      </dsp:nvSpPr>
      <dsp:spPr>
        <a:xfrm>
          <a:off x="2778" y="1205177"/>
          <a:ext cx="1504156" cy="9024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Denials</a:t>
          </a:r>
        </a:p>
      </dsp:txBody>
      <dsp:txXfrm>
        <a:off x="2778" y="1205177"/>
        <a:ext cx="1504156" cy="902493"/>
      </dsp:txXfrm>
    </dsp:sp>
    <dsp:sp modelId="{DC146D2A-5506-4D5C-851E-0FC1DFACB42F}">
      <dsp:nvSpPr>
        <dsp:cNvPr id="0" name=""/>
        <dsp:cNvSpPr/>
      </dsp:nvSpPr>
      <dsp:spPr>
        <a:xfrm>
          <a:off x="1657349" y="1205177"/>
          <a:ext cx="1504156" cy="9024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Write-offs</a:t>
          </a:r>
        </a:p>
      </dsp:txBody>
      <dsp:txXfrm>
        <a:off x="1657349" y="1205177"/>
        <a:ext cx="1504156" cy="902493"/>
      </dsp:txXfrm>
    </dsp:sp>
    <dsp:sp modelId="{AD1A5961-FCED-4A9D-83E4-92C1AC392D97}">
      <dsp:nvSpPr>
        <dsp:cNvPr id="0" name=""/>
        <dsp:cNvSpPr/>
      </dsp:nvSpPr>
      <dsp:spPr>
        <a:xfrm>
          <a:off x="3311921" y="1205177"/>
          <a:ext cx="1504156" cy="9024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CMI</a:t>
          </a:r>
        </a:p>
      </dsp:txBody>
      <dsp:txXfrm>
        <a:off x="3311921" y="1205177"/>
        <a:ext cx="1504156" cy="902493"/>
      </dsp:txXfrm>
    </dsp:sp>
    <dsp:sp modelId="{63D196F8-A71D-4864-8C70-24FE08D8B800}">
      <dsp:nvSpPr>
        <dsp:cNvPr id="0" name=""/>
        <dsp:cNvSpPr/>
      </dsp:nvSpPr>
      <dsp:spPr>
        <a:xfrm>
          <a:off x="4966493" y="1205177"/>
          <a:ext cx="1504156" cy="9024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Market share for specialties</a:t>
          </a:r>
        </a:p>
      </dsp:txBody>
      <dsp:txXfrm>
        <a:off x="4966493" y="1205177"/>
        <a:ext cx="1504156" cy="902493"/>
      </dsp:txXfrm>
    </dsp:sp>
    <dsp:sp modelId="{38F5B395-E891-4A17-AC99-9F3601B6EBC6}">
      <dsp:nvSpPr>
        <dsp:cNvPr id="0" name=""/>
        <dsp:cNvSpPr/>
      </dsp:nvSpPr>
      <dsp:spPr>
        <a:xfrm>
          <a:off x="6621065" y="1205177"/>
          <a:ext cx="1504156" cy="9024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Avoidable ED visits</a:t>
          </a:r>
        </a:p>
      </dsp:txBody>
      <dsp:txXfrm>
        <a:off x="6621065" y="1205177"/>
        <a:ext cx="1504156" cy="902493"/>
      </dsp:txXfrm>
    </dsp:sp>
    <dsp:sp modelId="{456C9AB7-BCCF-44F5-85A8-EC6B1EEBA518}">
      <dsp:nvSpPr>
        <dsp:cNvPr id="0" name=""/>
        <dsp:cNvSpPr/>
      </dsp:nvSpPr>
      <dsp:spPr>
        <a:xfrm>
          <a:off x="2778" y="2258086"/>
          <a:ext cx="1504156" cy="9024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Supply cost</a:t>
          </a:r>
        </a:p>
      </dsp:txBody>
      <dsp:txXfrm>
        <a:off x="2778" y="2258086"/>
        <a:ext cx="1504156" cy="902493"/>
      </dsp:txXfrm>
    </dsp:sp>
    <dsp:sp modelId="{84B1B2CD-D06A-472B-88C9-E5C31A0C3200}">
      <dsp:nvSpPr>
        <dsp:cNvPr id="0" name=""/>
        <dsp:cNvSpPr/>
      </dsp:nvSpPr>
      <dsp:spPr>
        <a:xfrm>
          <a:off x="1657349" y="2258086"/>
          <a:ext cx="1504156" cy="9024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Clinical variation</a:t>
          </a:r>
        </a:p>
      </dsp:txBody>
      <dsp:txXfrm>
        <a:off x="1657349" y="2258086"/>
        <a:ext cx="1504156" cy="902493"/>
      </dsp:txXfrm>
    </dsp:sp>
    <dsp:sp modelId="{C0E03E8B-22D4-430E-9752-888E065A0FDD}">
      <dsp:nvSpPr>
        <dsp:cNvPr id="0" name=""/>
        <dsp:cNvSpPr/>
      </dsp:nvSpPr>
      <dsp:spPr>
        <a:xfrm>
          <a:off x="3311921" y="2258086"/>
          <a:ext cx="1504156" cy="9024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Supply waste</a:t>
          </a:r>
        </a:p>
      </dsp:txBody>
      <dsp:txXfrm>
        <a:off x="3311921" y="2258086"/>
        <a:ext cx="1504156" cy="902493"/>
      </dsp:txXfrm>
    </dsp:sp>
    <dsp:sp modelId="{718004F8-CE96-483B-A5DE-63E464E93094}">
      <dsp:nvSpPr>
        <dsp:cNvPr id="0" name=""/>
        <dsp:cNvSpPr/>
      </dsp:nvSpPr>
      <dsp:spPr>
        <a:xfrm>
          <a:off x="4966493" y="2258086"/>
          <a:ext cx="1504156" cy="9024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Blood utilization</a:t>
          </a:r>
        </a:p>
      </dsp:txBody>
      <dsp:txXfrm>
        <a:off x="4966493" y="2258086"/>
        <a:ext cx="1504156" cy="902493"/>
      </dsp:txXfrm>
    </dsp:sp>
    <dsp:sp modelId="{5E470E9C-26F2-4A77-ABE2-9C4F3342B54C}">
      <dsp:nvSpPr>
        <dsp:cNvPr id="0" name=""/>
        <dsp:cNvSpPr/>
      </dsp:nvSpPr>
      <dsp:spPr>
        <a:xfrm>
          <a:off x="6621065" y="2258086"/>
          <a:ext cx="1504156" cy="9024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ACO Metrics</a:t>
          </a:r>
        </a:p>
      </dsp:txBody>
      <dsp:txXfrm>
        <a:off x="6621065" y="2258086"/>
        <a:ext cx="1504156" cy="902493"/>
      </dsp:txXfrm>
    </dsp:sp>
    <dsp:sp modelId="{8E9FBC10-F976-4D01-B577-56ACD0C9C883}">
      <dsp:nvSpPr>
        <dsp:cNvPr id="0" name=""/>
        <dsp:cNvSpPr/>
      </dsp:nvSpPr>
      <dsp:spPr>
        <a:xfrm>
          <a:off x="2778" y="3310996"/>
          <a:ext cx="1504156" cy="9024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Medicare Wellness</a:t>
          </a:r>
        </a:p>
      </dsp:txBody>
      <dsp:txXfrm>
        <a:off x="2778" y="3310996"/>
        <a:ext cx="1504156" cy="902493"/>
      </dsp:txXfrm>
    </dsp:sp>
    <dsp:sp modelId="{2D562E47-4AD9-47DC-B48F-CCD7888EECD2}">
      <dsp:nvSpPr>
        <dsp:cNvPr id="0" name=""/>
        <dsp:cNvSpPr/>
      </dsp:nvSpPr>
      <dsp:spPr>
        <a:xfrm>
          <a:off x="1657350" y="3310996"/>
          <a:ext cx="1504156" cy="9024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Readmissions</a:t>
          </a:r>
        </a:p>
      </dsp:txBody>
      <dsp:txXfrm>
        <a:off x="1657350" y="3310996"/>
        <a:ext cx="1504156" cy="902493"/>
      </dsp:txXfrm>
    </dsp:sp>
    <dsp:sp modelId="{B535620A-2EB1-42FD-A753-A31CAA1F039B}">
      <dsp:nvSpPr>
        <dsp:cNvPr id="0" name=""/>
        <dsp:cNvSpPr/>
      </dsp:nvSpPr>
      <dsp:spPr>
        <a:xfrm>
          <a:off x="3311921" y="3310996"/>
          <a:ext cx="1504156" cy="9024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Observation Analytics</a:t>
          </a:r>
        </a:p>
      </dsp:txBody>
      <dsp:txXfrm>
        <a:off x="3311921" y="3310996"/>
        <a:ext cx="1504156" cy="902493"/>
      </dsp:txXfrm>
    </dsp:sp>
    <dsp:sp modelId="{131B9B48-374F-4364-BFCF-9E91B83D667B}">
      <dsp:nvSpPr>
        <dsp:cNvPr id="0" name=""/>
        <dsp:cNvSpPr/>
      </dsp:nvSpPr>
      <dsp:spPr>
        <a:xfrm>
          <a:off x="4966493" y="3310996"/>
          <a:ext cx="1504156" cy="9024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Payment Variation</a:t>
          </a:r>
        </a:p>
      </dsp:txBody>
      <dsp:txXfrm>
        <a:off x="4966493" y="3310996"/>
        <a:ext cx="1504156" cy="902493"/>
      </dsp:txXfrm>
    </dsp:sp>
    <dsp:sp modelId="{40B1F42B-4E0C-4795-B343-4A8345912E63}">
      <dsp:nvSpPr>
        <dsp:cNvPr id="0" name=""/>
        <dsp:cNvSpPr/>
      </dsp:nvSpPr>
      <dsp:spPr>
        <a:xfrm>
          <a:off x="6621065" y="3310996"/>
          <a:ext cx="1504156" cy="9024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Cash Collections</a:t>
          </a:r>
        </a:p>
      </dsp:txBody>
      <dsp:txXfrm>
        <a:off x="6621065" y="3310996"/>
        <a:ext cx="1504156" cy="902493"/>
      </dsp:txXfrm>
    </dsp:sp>
    <dsp:sp modelId="{28B36386-BD96-4FBC-96F4-63F0C6A6A2B0}">
      <dsp:nvSpPr>
        <dsp:cNvPr id="0" name=""/>
        <dsp:cNvSpPr/>
      </dsp:nvSpPr>
      <dsp:spPr>
        <a:xfrm>
          <a:off x="0" y="4383886"/>
          <a:ext cx="1504156" cy="9024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Authorizations</a:t>
          </a:r>
        </a:p>
      </dsp:txBody>
      <dsp:txXfrm>
        <a:off x="0" y="4383886"/>
        <a:ext cx="1504156" cy="902493"/>
      </dsp:txXfrm>
    </dsp:sp>
    <dsp:sp modelId="{1ACA7E0E-C3CE-4CB0-98AC-AF4520D53279}">
      <dsp:nvSpPr>
        <dsp:cNvPr id="0" name=""/>
        <dsp:cNvSpPr/>
      </dsp:nvSpPr>
      <dsp:spPr>
        <a:xfrm>
          <a:off x="1657350" y="4363905"/>
          <a:ext cx="1504156" cy="9024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LWBS rates</a:t>
          </a:r>
        </a:p>
      </dsp:txBody>
      <dsp:txXfrm>
        <a:off x="1657350" y="4363905"/>
        <a:ext cx="1504156" cy="902493"/>
      </dsp:txXfrm>
    </dsp:sp>
    <dsp:sp modelId="{238FD4F6-572C-4ECA-9C37-E1C9273C6493}">
      <dsp:nvSpPr>
        <dsp:cNvPr id="0" name=""/>
        <dsp:cNvSpPr/>
      </dsp:nvSpPr>
      <dsp:spPr>
        <a:xfrm>
          <a:off x="3311921" y="4363905"/>
          <a:ext cx="1504156" cy="9024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Preference card analysis</a:t>
          </a:r>
        </a:p>
      </dsp:txBody>
      <dsp:txXfrm>
        <a:off x="3311921" y="4363905"/>
        <a:ext cx="1504156" cy="902493"/>
      </dsp:txXfrm>
    </dsp:sp>
    <dsp:sp modelId="{0235ED6C-2A12-47DB-91A9-0C712DB7B365}">
      <dsp:nvSpPr>
        <dsp:cNvPr id="0" name=""/>
        <dsp:cNvSpPr/>
      </dsp:nvSpPr>
      <dsp:spPr>
        <a:xfrm>
          <a:off x="4966493" y="4363905"/>
          <a:ext cx="1504156" cy="9024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Pharmacy costs</a:t>
          </a:r>
        </a:p>
      </dsp:txBody>
      <dsp:txXfrm>
        <a:off x="4966493" y="4363905"/>
        <a:ext cx="1504156" cy="902493"/>
      </dsp:txXfrm>
    </dsp:sp>
    <dsp:sp modelId="{DE6013DB-A0B0-4446-8E11-F32435F70522}">
      <dsp:nvSpPr>
        <dsp:cNvPr id="0" name=""/>
        <dsp:cNvSpPr/>
      </dsp:nvSpPr>
      <dsp:spPr>
        <a:xfrm>
          <a:off x="6621065" y="4363905"/>
          <a:ext cx="1504156" cy="9024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Automation Opportunities</a:t>
          </a:r>
        </a:p>
      </dsp:txBody>
      <dsp:txXfrm>
        <a:off x="6621065" y="4363905"/>
        <a:ext cx="1504156" cy="9024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6787A-77D1-41A9-BD23-4BD1521C267B}">
      <dsp:nvSpPr>
        <dsp:cNvPr id="0" name=""/>
        <dsp:cNvSpPr/>
      </dsp:nvSpPr>
      <dsp:spPr>
        <a:xfrm>
          <a:off x="1229" y="1146772"/>
          <a:ext cx="1914052" cy="157869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57150" lvl="1" indent="-57150" algn="l" defTabSz="444500">
            <a:lnSpc>
              <a:spcPct val="90000"/>
            </a:lnSpc>
            <a:spcBef>
              <a:spcPct val="0"/>
            </a:spcBef>
            <a:spcAft>
              <a:spcPct val="15000"/>
            </a:spcAft>
            <a:buChar char="•"/>
          </a:pPr>
          <a:r>
            <a:rPr lang="en-US" sz="1000" kern="1200" dirty="0"/>
            <a:t>Labs</a:t>
          </a:r>
        </a:p>
        <a:p>
          <a:pPr marL="57150" lvl="1" indent="-57150" algn="l" defTabSz="444500">
            <a:lnSpc>
              <a:spcPct val="90000"/>
            </a:lnSpc>
            <a:spcBef>
              <a:spcPct val="0"/>
            </a:spcBef>
            <a:spcAft>
              <a:spcPct val="15000"/>
            </a:spcAft>
            <a:buChar char="•"/>
          </a:pPr>
          <a:r>
            <a:rPr lang="en-US" sz="1000" kern="1200" dirty="0"/>
            <a:t>Images</a:t>
          </a:r>
        </a:p>
        <a:p>
          <a:pPr marL="57150" lvl="1" indent="-57150" algn="l" defTabSz="444500">
            <a:lnSpc>
              <a:spcPct val="90000"/>
            </a:lnSpc>
            <a:spcBef>
              <a:spcPct val="0"/>
            </a:spcBef>
            <a:spcAft>
              <a:spcPct val="15000"/>
            </a:spcAft>
            <a:buChar char="•"/>
          </a:pPr>
          <a:r>
            <a:rPr lang="en-US" sz="1000" kern="1200" dirty="0"/>
            <a:t>Meds</a:t>
          </a:r>
        </a:p>
        <a:p>
          <a:pPr marL="57150" lvl="1" indent="-57150" algn="l" defTabSz="444500">
            <a:lnSpc>
              <a:spcPct val="90000"/>
            </a:lnSpc>
            <a:spcBef>
              <a:spcPct val="0"/>
            </a:spcBef>
            <a:spcAft>
              <a:spcPct val="15000"/>
            </a:spcAft>
            <a:buChar char="•"/>
          </a:pPr>
          <a:r>
            <a:rPr lang="en-US" sz="1000" kern="1200" dirty="0"/>
            <a:t>Orders</a:t>
          </a:r>
        </a:p>
      </dsp:txBody>
      <dsp:txXfrm>
        <a:off x="37559" y="1183102"/>
        <a:ext cx="1841392" cy="1167741"/>
      </dsp:txXfrm>
    </dsp:sp>
    <dsp:sp modelId="{35002F35-793B-46EB-B9C4-FA230EDB987C}">
      <dsp:nvSpPr>
        <dsp:cNvPr id="0" name=""/>
        <dsp:cNvSpPr/>
      </dsp:nvSpPr>
      <dsp:spPr>
        <a:xfrm>
          <a:off x="1050433" y="1427791"/>
          <a:ext cx="2251153" cy="2251153"/>
        </a:xfrm>
        <a:prstGeom prst="leftCircularArrow">
          <a:avLst>
            <a:gd name="adj1" fmla="val 3773"/>
            <a:gd name="adj2" fmla="val 471248"/>
            <a:gd name="adj3" fmla="val 2246759"/>
            <a:gd name="adj4" fmla="val 9024489"/>
            <a:gd name="adj5" fmla="val 440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4CBD840-C6E2-48B6-89B5-5BF5460D3849}">
      <dsp:nvSpPr>
        <dsp:cNvPr id="0" name=""/>
        <dsp:cNvSpPr/>
      </dsp:nvSpPr>
      <dsp:spPr>
        <a:xfrm>
          <a:off x="426574" y="2387174"/>
          <a:ext cx="1701380" cy="6765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t>Extract</a:t>
          </a:r>
        </a:p>
      </dsp:txBody>
      <dsp:txXfrm>
        <a:off x="446390" y="2406990"/>
        <a:ext cx="1661748" cy="636950"/>
      </dsp:txXfrm>
    </dsp:sp>
    <dsp:sp modelId="{CB34F760-D58D-40F7-995B-5ACBF74AB851}">
      <dsp:nvSpPr>
        <dsp:cNvPr id="0" name=""/>
        <dsp:cNvSpPr/>
      </dsp:nvSpPr>
      <dsp:spPr>
        <a:xfrm>
          <a:off x="2532439" y="1146772"/>
          <a:ext cx="1914052" cy="157869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57150" lvl="1" indent="-57150" algn="l" defTabSz="444500">
            <a:lnSpc>
              <a:spcPct val="90000"/>
            </a:lnSpc>
            <a:spcBef>
              <a:spcPct val="0"/>
            </a:spcBef>
            <a:spcAft>
              <a:spcPct val="15000"/>
            </a:spcAft>
            <a:buChar char="•"/>
          </a:pPr>
          <a:r>
            <a:rPr lang="en-US" sz="1000" kern="1200" dirty="0"/>
            <a:t>Patient Details</a:t>
          </a:r>
        </a:p>
        <a:p>
          <a:pPr marL="114300" lvl="2" indent="-57150" algn="l" defTabSz="444500">
            <a:lnSpc>
              <a:spcPct val="90000"/>
            </a:lnSpc>
            <a:spcBef>
              <a:spcPct val="0"/>
            </a:spcBef>
            <a:spcAft>
              <a:spcPct val="15000"/>
            </a:spcAft>
            <a:buChar char="•"/>
          </a:pPr>
          <a:r>
            <a:rPr lang="en-US" sz="1000" kern="1200" dirty="0"/>
            <a:t>Age, Diagnosis, Comorbidity</a:t>
          </a:r>
        </a:p>
        <a:p>
          <a:pPr marL="57150" lvl="1" indent="-57150" algn="l" defTabSz="444500">
            <a:lnSpc>
              <a:spcPct val="90000"/>
            </a:lnSpc>
            <a:spcBef>
              <a:spcPct val="0"/>
            </a:spcBef>
            <a:spcAft>
              <a:spcPct val="15000"/>
            </a:spcAft>
            <a:buChar char="•"/>
          </a:pPr>
          <a:r>
            <a:rPr lang="en-US" sz="1000" kern="1200" dirty="0"/>
            <a:t>Order Details</a:t>
          </a:r>
        </a:p>
        <a:p>
          <a:pPr marL="114300" lvl="2" indent="-57150" algn="l" defTabSz="444500">
            <a:lnSpc>
              <a:spcPct val="90000"/>
            </a:lnSpc>
            <a:spcBef>
              <a:spcPct val="0"/>
            </a:spcBef>
            <a:spcAft>
              <a:spcPct val="15000"/>
            </a:spcAft>
            <a:buChar char="•"/>
          </a:pPr>
          <a:r>
            <a:rPr lang="en-US" sz="1000" kern="1200" dirty="0"/>
            <a:t>Provider</a:t>
          </a:r>
        </a:p>
        <a:p>
          <a:pPr marL="114300" lvl="2" indent="-57150" algn="l" defTabSz="444500">
            <a:lnSpc>
              <a:spcPct val="90000"/>
            </a:lnSpc>
            <a:spcBef>
              <a:spcPct val="0"/>
            </a:spcBef>
            <a:spcAft>
              <a:spcPct val="15000"/>
            </a:spcAft>
            <a:buChar char="•"/>
          </a:pPr>
          <a:r>
            <a:rPr lang="en-US" sz="1000" kern="1200" dirty="0"/>
            <a:t>Service</a:t>
          </a:r>
        </a:p>
        <a:p>
          <a:pPr marL="114300" lvl="2" indent="-57150" algn="l" defTabSz="444500">
            <a:lnSpc>
              <a:spcPct val="90000"/>
            </a:lnSpc>
            <a:spcBef>
              <a:spcPct val="0"/>
            </a:spcBef>
            <a:spcAft>
              <a:spcPct val="15000"/>
            </a:spcAft>
            <a:buChar char="•"/>
          </a:pPr>
          <a:r>
            <a:rPr lang="en-US" sz="1000" kern="1200" dirty="0"/>
            <a:t>Workflow</a:t>
          </a:r>
        </a:p>
        <a:p>
          <a:pPr marL="114300" lvl="2" indent="-57150" algn="l" defTabSz="444500">
            <a:lnSpc>
              <a:spcPct val="90000"/>
            </a:lnSpc>
            <a:spcBef>
              <a:spcPct val="0"/>
            </a:spcBef>
            <a:spcAft>
              <a:spcPct val="15000"/>
            </a:spcAft>
            <a:buChar char="•"/>
          </a:pPr>
          <a:r>
            <a:rPr lang="en-US" sz="1000" kern="1200" dirty="0"/>
            <a:t>Location</a:t>
          </a:r>
        </a:p>
      </dsp:txBody>
      <dsp:txXfrm>
        <a:off x="2568769" y="1521393"/>
        <a:ext cx="1841392" cy="1167741"/>
      </dsp:txXfrm>
    </dsp:sp>
    <dsp:sp modelId="{E858729C-9422-4465-AFFF-0F00D65D7786}">
      <dsp:nvSpPr>
        <dsp:cNvPr id="0" name=""/>
        <dsp:cNvSpPr/>
      </dsp:nvSpPr>
      <dsp:spPr>
        <a:xfrm>
          <a:off x="3565692" y="131393"/>
          <a:ext cx="2495726" cy="2495726"/>
        </a:xfrm>
        <a:prstGeom prst="circularArrow">
          <a:avLst>
            <a:gd name="adj1" fmla="val 3403"/>
            <a:gd name="adj2" fmla="val 421324"/>
            <a:gd name="adj3" fmla="val 19403165"/>
            <a:gd name="adj4" fmla="val 12575511"/>
            <a:gd name="adj5" fmla="val 397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4C05A69-0BF7-4502-91EA-8A06B2D454A9}">
      <dsp:nvSpPr>
        <dsp:cNvPr id="0" name=""/>
        <dsp:cNvSpPr/>
      </dsp:nvSpPr>
      <dsp:spPr>
        <a:xfrm>
          <a:off x="2957784" y="808480"/>
          <a:ext cx="1701380" cy="6765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t>Stratify</a:t>
          </a:r>
        </a:p>
      </dsp:txBody>
      <dsp:txXfrm>
        <a:off x="2977600" y="828296"/>
        <a:ext cx="1661748" cy="636950"/>
      </dsp:txXfrm>
    </dsp:sp>
    <dsp:sp modelId="{6CA9CD41-9D56-4841-8FEB-C09E9769BECB}">
      <dsp:nvSpPr>
        <dsp:cNvPr id="0" name=""/>
        <dsp:cNvSpPr/>
      </dsp:nvSpPr>
      <dsp:spPr>
        <a:xfrm>
          <a:off x="5063649" y="1146772"/>
          <a:ext cx="1914052" cy="157869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57150" lvl="1" indent="-57150" algn="l" defTabSz="444500">
            <a:lnSpc>
              <a:spcPct val="90000"/>
            </a:lnSpc>
            <a:spcBef>
              <a:spcPct val="0"/>
            </a:spcBef>
            <a:spcAft>
              <a:spcPct val="15000"/>
            </a:spcAft>
            <a:buChar char="•"/>
          </a:pPr>
          <a:r>
            <a:rPr lang="en-US" sz="1000" kern="1200" dirty="0"/>
            <a:t>Antibiotics</a:t>
          </a:r>
        </a:p>
        <a:p>
          <a:pPr marL="57150" lvl="1" indent="-57150" algn="l" defTabSz="444500">
            <a:lnSpc>
              <a:spcPct val="90000"/>
            </a:lnSpc>
            <a:spcBef>
              <a:spcPct val="0"/>
            </a:spcBef>
            <a:spcAft>
              <a:spcPct val="15000"/>
            </a:spcAft>
            <a:buChar char="•"/>
          </a:pPr>
          <a:r>
            <a:rPr lang="en-US" sz="1000" kern="1200" dirty="0"/>
            <a:t>Opioids</a:t>
          </a:r>
        </a:p>
        <a:p>
          <a:pPr marL="57150" lvl="1" indent="-57150" algn="l" defTabSz="444500">
            <a:lnSpc>
              <a:spcPct val="90000"/>
            </a:lnSpc>
            <a:spcBef>
              <a:spcPct val="0"/>
            </a:spcBef>
            <a:spcAft>
              <a:spcPct val="15000"/>
            </a:spcAft>
            <a:buChar char="•"/>
          </a:pPr>
          <a:r>
            <a:rPr lang="en-US" sz="1000" kern="1200" dirty="0"/>
            <a:t>X-Rays</a:t>
          </a:r>
        </a:p>
        <a:p>
          <a:pPr marL="57150" lvl="1" indent="-57150" algn="l" defTabSz="444500">
            <a:lnSpc>
              <a:spcPct val="90000"/>
            </a:lnSpc>
            <a:spcBef>
              <a:spcPct val="0"/>
            </a:spcBef>
            <a:spcAft>
              <a:spcPct val="15000"/>
            </a:spcAft>
            <a:buChar char="•"/>
          </a:pPr>
          <a:r>
            <a:rPr lang="en-US" sz="1000" kern="1200" dirty="0"/>
            <a:t>Blood  Products</a:t>
          </a:r>
        </a:p>
      </dsp:txBody>
      <dsp:txXfrm>
        <a:off x="5099979" y="1183102"/>
        <a:ext cx="1841392" cy="1167741"/>
      </dsp:txXfrm>
    </dsp:sp>
    <dsp:sp modelId="{71A0D8A7-2320-45AD-A42F-7BCA90EC4709}">
      <dsp:nvSpPr>
        <dsp:cNvPr id="0" name=""/>
        <dsp:cNvSpPr/>
      </dsp:nvSpPr>
      <dsp:spPr>
        <a:xfrm>
          <a:off x="6112852" y="1427791"/>
          <a:ext cx="2251153" cy="2251153"/>
        </a:xfrm>
        <a:prstGeom prst="leftCircularArrow">
          <a:avLst>
            <a:gd name="adj1" fmla="val 3773"/>
            <a:gd name="adj2" fmla="val 471248"/>
            <a:gd name="adj3" fmla="val 2246759"/>
            <a:gd name="adj4" fmla="val 9024489"/>
            <a:gd name="adj5" fmla="val 440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9A09F1E-DE80-4AED-849A-25AF73D00C2A}">
      <dsp:nvSpPr>
        <dsp:cNvPr id="0" name=""/>
        <dsp:cNvSpPr/>
      </dsp:nvSpPr>
      <dsp:spPr>
        <a:xfrm>
          <a:off x="5488994" y="2387174"/>
          <a:ext cx="1701380" cy="6765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t>Categorize</a:t>
          </a:r>
        </a:p>
      </dsp:txBody>
      <dsp:txXfrm>
        <a:off x="5508810" y="2406990"/>
        <a:ext cx="1661748" cy="636950"/>
      </dsp:txXfrm>
    </dsp:sp>
    <dsp:sp modelId="{B2147C5F-C944-4939-B13E-07A4F92AE3DF}">
      <dsp:nvSpPr>
        <dsp:cNvPr id="0" name=""/>
        <dsp:cNvSpPr/>
      </dsp:nvSpPr>
      <dsp:spPr>
        <a:xfrm>
          <a:off x="7594858" y="1146772"/>
          <a:ext cx="1914052" cy="157869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57150" lvl="1" indent="-57150" algn="l" defTabSz="444500">
            <a:lnSpc>
              <a:spcPct val="90000"/>
            </a:lnSpc>
            <a:spcBef>
              <a:spcPct val="0"/>
            </a:spcBef>
            <a:spcAft>
              <a:spcPct val="15000"/>
            </a:spcAft>
            <a:buChar char="•"/>
          </a:pPr>
          <a:r>
            <a:rPr lang="en-US" sz="1000" kern="1200" dirty="0"/>
            <a:t>Per encounter</a:t>
          </a:r>
        </a:p>
        <a:p>
          <a:pPr marL="57150" lvl="1" indent="-57150" algn="l" defTabSz="444500">
            <a:lnSpc>
              <a:spcPct val="90000"/>
            </a:lnSpc>
            <a:spcBef>
              <a:spcPct val="0"/>
            </a:spcBef>
            <a:spcAft>
              <a:spcPct val="15000"/>
            </a:spcAft>
            <a:buChar char="•"/>
          </a:pPr>
          <a:r>
            <a:rPr lang="en-US" sz="1000" kern="1200" dirty="0"/>
            <a:t>Per patient</a:t>
          </a:r>
        </a:p>
        <a:p>
          <a:pPr marL="57150" lvl="1" indent="-57150" algn="l" defTabSz="444500">
            <a:lnSpc>
              <a:spcPct val="90000"/>
            </a:lnSpc>
            <a:spcBef>
              <a:spcPct val="0"/>
            </a:spcBef>
            <a:spcAft>
              <a:spcPct val="15000"/>
            </a:spcAft>
            <a:buChar char="•"/>
          </a:pPr>
          <a:r>
            <a:rPr lang="en-US" sz="1000" kern="1200" dirty="0"/>
            <a:t>Per Day</a:t>
          </a:r>
        </a:p>
      </dsp:txBody>
      <dsp:txXfrm>
        <a:off x="7631188" y="1521393"/>
        <a:ext cx="1841392" cy="1167741"/>
      </dsp:txXfrm>
    </dsp:sp>
    <dsp:sp modelId="{FD48845D-D245-422E-8B9D-B05B90A39E6F}">
      <dsp:nvSpPr>
        <dsp:cNvPr id="0" name=""/>
        <dsp:cNvSpPr/>
      </dsp:nvSpPr>
      <dsp:spPr>
        <a:xfrm>
          <a:off x="8020203" y="808480"/>
          <a:ext cx="1701380" cy="6765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t>Standardize</a:t>
          </a:r>
        </a:p>
      </dsp:txBody>
      <dsp:txXfrm>
        <a:off x="8040019" y="828296"/>
        <a:ext cx="1661748" cy="6369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B72168-7F25-4171-BDE9-FBF5AB543C59}">
      <dsp:nvSpPr>
        <dsp:cNvPr id="0" name=""/>
        <dsp:cNvSpPr/>
      </dsp:nvSpPr>
      <dsp:spPr>
        <a:xfrm>
          <a:off x="0" y="160919"/>
          <a:ext cx="3846787" cy="608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Analytics</a:t>
          </a:r>
        </a:p>
      </dsp:txBody>
      <dsp:txXfrm>
        <a:off x="29700" y="190619"/>
        <a:ext cx="3787387" cy="549000"/>
      </dsp:txXfrm>
    </dsp:sp>
    <dsp:sp modelId="{87F03B38-FA90-4D0E-A1F8-BCD6EA9FDAE1}">
      <dsp:nvSpPr>
        <dsp:cNvPr id="0" name=""/>
        <dsp:cNvSpPr/>
      </dsp:nvSpPr>
      <dsp:spPr>
        <a:xfrm>
          <a:off x="0" y="769320"/>
          <a:ext cx="3846787" cy="5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135"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When and where are the bottlenecks?</a:t>
          </a:r>
        </a:p>
      </dsp:txBody>
      <dsp:txXfrm>
        <a:off x="0" y="769320"/>
        <a:ext cx="3846787" cy="592020"/>
      </dsp:txXfrm>
    </dsp:sp>
    <dsp:sp modelId="{452CCBC0-B234-4E47-A66D-815F1B1F7FA9}">
      <dsp:nvSpPr>
        <dsp:cNvPr id="0" name=""/>
        <dsp:cNvSpPr/>
      </dsp:nvSpPr>
      <dsp:spPr>
        <a:xfrm>
          <a:off x="0" y="1361340"/>
          <a:ext cx="3846787" cy="608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Causal Analysis</a:t>
          </a:r>
        </a:p>
      </dsp:txBody>
      <dsp:txXfrm>
        <a:off x="29700" y="1391040"/>
        <a:ext cx="3787387" cy="549000"/>
      </dsp:txXfrm>
    </dsp:sp>
    <dsp:sp modelId="{F54C6B23-6BF9-4D60-8DC0-203C73BDF267}">
      <dsp:nvSpPr>
        <dsp:cNvPr id="0" name=""/>
        <dsp:cNvSpPr/>
      </dsp:nvSpPr>
      <dsp:spPr>
        <a:xfrm>
          <a:off x="0" y="1969740"/>
          <a:ext cx="3846787"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135"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What is causing delays?</a:t>
          </a:r>
        </a:p>
      </dsp:txBody>
      <dsp:txXfrm>
        <a:off x="0" y="1969740"/>
        <a:ext cx="3846787" cy="430560"/>
      </dsp:txXfrm>
    </dsp:sp>
    <dsp:sp modelId="{598E0778-BFC7-4DF9-9CCD-D8AD12CDB65B}">
      <dsp:nvSpPr>
        <dsp:cNvPr id="0" name=""/>
        <dsp:cNvSpPr/>
      </dsp:nvSpPr>
      <dsp:spPr>
        <a:xfrm>
          <a:off x="0" y="2400300"/>
          <a:ext cx="3846787" cy="608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Predictive Analytics</a:t>
          </a:r>
        </a:p>
      </dsp:txBody>
      <dsp:txXfrm>
        <a:off x="29700" y="2430000"/>
        <a:ext cx="3787387" cy="549000"/>
      </dsp:txXfrm>
    </dsp:sp>
    <dsp:sp modelId="{B8601F79-55B9-45EC-851F-6C0FD56315DE}">
      <dsp:nvSpPr>
        <dsp:cNvPr id="0" name=""/>
        <dsp:cNvSpPr/>
      </dsp:nvSpPr>
      <dsp:spPr>
        <a:xfrm>
          <a:off x="0" y="3008700"/>
          <a:ext cx="3846787"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135"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What will the occupancy be?</a:t>
          </a:r>
        </a:p>
      </dsp:txBody>
      <dsp:txXfrm>
        <a:off x="0" y="3008700"/>
        <a:ext cx="3846787" cy="430560"/>
      </dsp:txXfrm>
    </dsp:sp>
    <dsp:sp modelId="{2F9C3687-C6A1-4BA2-89B1-B8EAC7CCD195}">
      <dsp:nvSpPr>
        <dsp:cNvPr id="0" name=""/>
        <dsp:cNvSpPr/>
      </dsp:nvSpPr>
      <dsp:spPr>
        <a:xfrm>
          <a:off x="0" y="3439260"/>
          <a:ext cx="3846787" cy="608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Discrete Event Modeling</a:t>
          </a:r>
        </a:p>
      </dsp:txBody>
      <dsp:txXfrm>
        <a:off x="29700" y="3468960"/>
        <a:ext cx="3787387" cy="549000"/>
      </dsp:txXfrm>
    </dsp:sp>
    <dsp:sp modelId="{E76D8B1F-7D10-499B-927E-15ADA7C1DE71}">
      <dsp:nvSpPr>
        <dsp:cNvPr id="0" name=""/>
        <dsp:cNvSpPr/>
      </dsp:nvSpPr>
      <dsp:spPr>
        <a:xfrm>
          <a:off x="0" y="4047660"/>
          <a:ext cx="3846787" cy="5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135"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What actions or resources will  help us improve?</a:t>
          </a:r>
        </a:p>
      </dsp:txBody>
      <dsp:txXfrm>
        <a:off x="0" y="4047660"/>
        <a:ext cx="3846787" cy="5920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A95D82-986A-472F-A798-B071091EA4D1}">
      <dsp:nvSpPr>
        <dsp:cNvPr id="0" name=""/>
        <dsp:cNvSpPr/>
      </dsp:nvSpPr>
      <dsp:spPr>
        <a:xfrm>
          <a:off x="0" y="52251"/>
          <a:ext cx="4228833"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Interview Leaders</a:t>
          </a:r>
        </a:p>
      </dsp:txBody>
      <dsp:txXfrm>
        <a:off x="18277" y="70528"/>
        <a:ext cx="4192279" cy="337846"/>
      </dsp:txXfrm>
    </dsp:sp>
    <dsp:sp modelId="{A5C20F59-4AEC-4332-8A90-62E29A99892D}">
      <dsp:nvSpPr>
        <dsp:cNvPr id="0" name=""/>
        <dsp:cNvSpPr/>
      </dsp:nvSpPr>
      <dsp:spPr>
        <a:xfrm>
          <a:off x="0" y="426651"/>
          <a:ext cx="4228833"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265"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dirty="0"/>
            <a:t>Understand needs, goals and pain points</a:t>
          </a:r>
        </a:p>
      </dsp:txBody>
      <dsp:txXfrm>
        <a:off x="0" y="426651"/>
        <a:ext cx="4228833" cy="264960"/>
      </dsp:txXfrm>
    </dsp:sp>
    <dsp:sp modelId="{FC624860-6384-44F8-B32C-4AF6AEABD2B5}">
      <dsp:nvSpPr>
        <dsp:cNvPr id="0" name=""/>
        <dsp:cNvSpPr/>
      </dsp:nvSpPr>
      <dsp:spPr>
        <a:xfrm>
          <a:off x="0" y="691611"/>
          <a:ext cx="4228833"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Review Current State</a:t>
          </a:r>
        </a:p>
      </dsp:txBody>
      <dsp:txXfrm>
        <a:off x="18277" y="709888"/>
        <a:ext cx="4192279" cy="337846"/>
      </dsp:txXfrm>
    </dsp:sp>
    <dsp:sp modelId="{28FA31F3-79F8-4A08-8ED4-0D64869B6C73}">
      <dsp:nvSpPr>
        <dsp:cNvPr id="0" name=""/>
        <dsp:cNvSpPr/>
      </dsp:nvSpPr>
      <dsp:spPr>
        <a:xfrm>
          <a:off x="0" y="1066011"/>
          <a:ext cx="4228833"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265"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dirty="0"/>
            <a:t>Examine data architecture, sources, tools and solutions</a:t>
          </a:r>
        </a:p>
      </dsp:txBody>
      <dsp:txXfrm>
        <a:off x="0" y="1066011"/>
        <a:ext cx="4228833" cy="264960"/>
      </dsp:txXfrm>
    </dsp:sp>
    <dsp:sp modelId="{946B1BAE-EBDA-4DF9-B313-1BE5F558C77A}">
      <dsp:nvSpPr>
        <dsp:cNvPr id="0" name=""/>
        <dsp:cNvSpPr/>
      </dsp:nvSpPr>
      <dsp:spPr>
        <a:xfrm>
          <a:off x="0" y="1330971"/>
          <a:ext cx="4228833"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Analyze Process</a:t>
          </a:r>
        </a:p>
      </dsp:txBody>
      <dsp:txXfrm>
        <a:off x="18277" y="1349248"/>
        <a:ext cx="4192279" cy="337846"/>
      </dsp:txXfrm>
    </dsp:sp>
    <dsp:sp modelId="{829462CB-A0DB-49CB-A6FF-EA9A3D5C0E34}">
      <dsp:nvSpPr>
        <dsp:cNvPr id="0" name=""/>
        <dsp:cNvSpPr/>
      </dsp:nvSpPr>
      <dsp:spPr>
        <a:xfrm>
          <a:off x="0" y="1705371"/>
          <a:ext cx="4228833"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265"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dirty="0"/>
            <a:t>Understand current process for analytics requests, scoping, data definitions, prioritization and delivery</a:t>
          </a:r>
        </a:p>
      </dsp:txBody>
      <dsp:txXfrm>
        <a:off x="0" y="1705371"/>
        <a:ext cx="4228833" cy="3643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616A33-6B63-43C7-BAE6-09BBF5F88729}">
      <dsp:nvSpPr>
        <dsp:cNvPr id="0" name=""/>
        <dsp:cNvSpPr/>
      </dsp:nvSpPr>
      <dsp:spPr>
        <a:xfrm>
          <a:off x="1375809" y="945633"/>
          <a:ext cx="1155773" cy="1155773"/>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dirty="0"/>
            <a:t>People</a:t>
          </a:r>
        </a:p>
      </dsp:txBody>
      <dsp:txXfrm>
        <a:off x="1608171" y="1216367"/>
        <a:ext cx="691049" cy="594091"/>
      </dsp:txXfrm>
    </dsp:sp>
    <dsp:sp modelId="{931819B6-894C-4EDF-B8D3-47681A7AFEB8}">
      <dsp:nvSpPr>
        <dsp:cNvPr id="0" name=""/>
        <dsp:cNvSpPr/>
      </dsp:nvSpPr>
      <dsp:spPr>
        <a:xfrm>
          <a:off x="703359" y="672450"/>
          <a:ext cx="840562" cy="840562"/>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dirty="0"/>
            <a:t>Technology</a:t>
          </a:r>
        </a:p>
      </dsp:txBody>
      <dsp:txXfrm>
        <a:off x="914973" y="885343"/>
        <a:ext cx="417334" cy="414776"/>
      </dsp:txXfrm>
    </dsp:sp>
    <dsp:sp modelId="{56D0855A-022C-43A8-9E48-01B17E6C2DBB}">
      <dsp:nvSpPr>
        <dsp:cNvPr id="0" name=""/>
        <dsp:cNvSpPr/>
      </dsp:nvSpPr>
      <dsp:spPr>
        <a:xfrm rot="20700000">
          <a:off x="1168592" y="92547"/>
          <a:ext cx="823579" cy="823579"/>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dirty="0"/>
            <a:t>Process</a:t>
          </a:r>
        </a:p>
      </dsp:txBody>
      <dsp:txXfrm rot="-20700000">
        <a:off x="1349227" y="273182"/>
        <a:ext cx="462309" cy="462309"/>
      </dsp:txXfrm>
    </dsp:sp>
    <dsp:sp modelId="{D200C105-7F87-4413-BB28-69B5264EFD5B}">
      <dsp:nvSpPr>
        <dsp:cNvPr id="0" name=""/>
        <dsp:cNvSpPr/>
      </dsp:nvSpPr>
      <dsp:spPr>
        <a:xfrm>
          <a:off x="1265770" y="782917"/>
          <a:ext cx="1479390" cy="1479390"/>
        </a:xfrm>
        <a:prstGeom prst="circularArrow">
          <a:avLst>
            <a:gd name="adj1" fmla="val 4687"/>
            <a:gd name="adj2" fmla="val 299029"/>
            <a:gd name="adj3" fmla="val 2428896"/>
            <a:gd name="adj4" fmla="val 1606403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1046E09-BC32-4C90-B032-38041A6131FC}">
      <dsp:nvSpPr>
        <dsp:cNvPr id="0" name=""/>
        <dsp:cNvSpPr/>
      </dsp:nvSpPr>
      <dsp:spPr>
        <a:xfrm>
          <a:off x="554497" y="495447"/>
          <a:ext cx="1074869" cy="1074869"/>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63C4857-8F6C-4F8B-8703-7C157A20B2B5}">
      <dsp:nvSpPr>
        <dsp:cNvPr id="0" name=""/>
        <dsp:cNvSpPr/>
      </dsp:nvSpPr>
      <dsp:spPr>
        <a:xfrm>
          <a:off x="983657" y="-78865"/>
          <a:ext cx="1158925" cy="1158925"/>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71DB53-90C8-4E61-8625-EA82590F6343}">
      <dsp:nvSpPr>
        <dsp:cNvPr id="0" name=""/>
        <dsp:cNvSpPr/>
      </dsp:nvSpPr>
      <dsp:spPr>
        <a:xfrm rot="5400000">
          <a:off x="148437" y="1582055"/>
          <a:ext cx="441216" cy="734174"/>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142A7A-F3ED-45AC-BDBE-C6DA56378B91}">
      <dsp:nvSpPr>
        <dsp:cNvPr id="0" name=""/>
        <dsp:cNvSpPr/>
      </dsp:nvSpPr>
      <dsp:spPr>
        <a:xfrm>
          <a:off x="74787" y="1801415"/>
          <a:ext cx="662816" cy="580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800" kern="1200" dirty="0"/>
            <a:t>Reporting</a:t>
          </a:r>
        </a:p>
      </dsp:txBody>
      <dsp:txXfrm>
        <a:off x="74787" y="1801415"/>
        <a:ext cx="662816" cy="580997"/>
      </dsp:txXfrm>
    </dsp:sp>
    <dsp:sp modelId="{BAE90EE4-6FC5-4B24-B2AA-2CAD6DAF4C47}">
      <dsp:nvSpPr>
        <dsp:cNvPr id="0" name=""/>
        <dsp:cNvSpPr/>
      </dsp:nvSpPr>
      <dsp:spPr>
        <a:xfrm>
          <a:off x="612544" y="1528004"/>
          <a:ext cx="125059" cy="125059"/>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CDCFAF-8B6D-4CB1-955D-0BAB39EE2AB6}">
      <dsp:nvSpPr>
        <dsp:cNvPr id="0" name=""/>
        <dsp:cNvSpPr/>
      </dsp:nvSpPr>
      <dsp:spPr>
        <a:xfrm rot="5400000">
          <a:off x="959854" y="1381269"/>
          <a:ext cx="441216" cy="734174"/>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20B767-9A29-405E-A3F4-3632B3546CD1}">
      <dsp:nvSpPr>
        <dsp:cNvPr id="0" name=""/>
        <dsp:cNvSpPr/>
      </dsp:nvSpPr>
      <dsp:spPr>
        <a:xfrm>
          <a:off x="886204" y="1600629"/>
          <a:ext cx="662816" cy="580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800" kern="1200" dirty="0"/>
            <a:t>Analytics</a:t>
          </a:r>
        </a:p>
      </dsp:txBody>
      <dsp:txXfrm>
        <a:off x="886204" y="1600629"/>
        <a:ext cx="662816" cy="580997"/>
      </dsp:txXfrm>
    </dsp:sp>
    <dsp:sp modelId="{584D6D90-F6A0-4548-B4AC-FE0CFC93BD8D}">
      <dsp:nvSpPr>
        <dsp:cNvPr id="0" name=""/>
        <dsp:cNvSpPr/>
      </dsp:nvSpPr>
      <dsp:spPr>
        <a:xfrm>
          <a:off x="1423961" y="1327218"/>
          <a:ext cx="125059" cy="125059"/>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F714EA-FC09-4625-AFC2-794F6C727DBA}">
      <dsp:nvSpPr>
        <dsp:cNvPr id="0" name=""/>
        <dsp:cNvSpPr/>
      </dsp:nvSpPr>
      <dsp:spPr>
        <a:xfrm rot="5400000">
          <a:off x="1771271" y="1180483"/>
          <a:ext cx="441216" cy="734174"/>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42EE4C-0C70-4D5F-927E-5CECD1CCC390}">
      <dsp:nvSpPr>
        <dsp:cNvPr id="0" name=""/>
        <dsp:cNvSpPr/>
      </dsp:nvSpPr>
      <dsp:spPr>
        <a:xfrm>
          <a:off x="1697621" y="1399843"/>
          <a:ext cx="662816" cy="580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800" kern="1200" dirty="0"/>
            <a:t>User Adoption</a:t>
          </a:r>
        </a:p>
      </dsp:txBody>
      <dsp:txXfrm>
        <a:off x="1697621" y="1399843"/>
        <a:ext cx="662816" cy="580997"/>
      </dsp:txXfrm>
    </dsp:sp>
    <dsp:sp modelId="{3E374D03-1EF5-4719-8A22-9CE3A0D34E4D}">
      <dsp:nvSpPr>
        <dsp:cNvPr id="0" name=""/>
        <dsp:cNvSpPr/>
      </dsp:nvSpPr>
      <dsp:spPr>
        <a:xfrm>
          <a:off x="2235378" y="1126433"/>
          <a:ext cx="125059" cy="125059"/>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151004-E456-40F6-A352-8130AF3EF904}">
      <dsp:nvSpPr>
        <dsp:cNvPr id="0" name=""/>
        <dsp:cNvSpPr/>
      </dsp:nvSpPr>
      <dsp:spPr>
        <a:xfrm rot="5400000">
          <a:off x="2582688" y="979697"/>
          <a:ext cx="441216" cy="734174"/>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9E1AAB-0F7B-48DC-9816-F77EE609D0EA}">
      <dsp:nvSpPr>
        <dsp:cNvPr id="0" name=""/>
        <dsp:cNvSpPr/>
      </dsp:nvSpPr>
      <dsp:spPr>
        <a:xfrm>
          <a:off x="2509038" y="1199057"/>
          <a:ext cx="662816" cy="580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800" kern="1200" dirty="0"/>
            <a:t>Forecasting</a:t>
          </a:r>
        </a:p>
      </dsp:txBody>
      <dsp:txXfrm>
        <a:off x="2509038" y="1199057"/>
        <a:ext cx="662816" cy="580997"/>
      </dsp:txXfrm>
    </dsp:sp>
    <dsp:sp modelId="{67E15105-D7A5-4822-BB69-4A2C224ED8C3}">
      <dsp:nvSpPr>
        <dsp:cNvPr id="0" name=""/>
        <dsp:cNvSpPr/>
      </dsp:nvSpPr>
      <dsp:spPr>
        <a:xfrm>
          <a:off x="3046795" y="925647"/>
          <a:ext cx="125059" cy="125059"/>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6C8E84-92BA-414B-9881-7847300B1600}">
      <dsp:nvSpPr>
        <dsp:cNvPr id="0" name=""/>
        <dsp:cNvSpPr/>
      </dsp:nvSpPr>
      <dsp:spPr>
        <a:xfrm rot="5400000">
          <a:off x="3394105" y="778911"/>
          <a:ext cx="441216" cy="734174"/>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53B50C-C0EC-4629-9AA7-437D8CF43A3E}">
      <dsp:nvSpPr>
        <dsp:cNvPr id="0" name=""/>
        <dsp:cNvSpPr/>
      </dsp:nvSpPr>
      <dsp:spPr>
        <a:xfrm>
          <a:off x="3320455" y="998271"/>
          <a:ext cx="662816" cy="580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800" kern="1200" dirty="0"/>
            <a:t>Advanced Analytics</a:t>
          </a:r>
        </a:p>
      </dsp:txBody>
      <dsp:txXfrm>
        <a:off x="3320455" y="998271"/>
        <a:ext cx="662816" cy="58099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F0EDC2-71A2-4D8F-9901-AABDF102825F}">
      <dsp:nvSpPr>
        <dsp:cNvPr id="0" name=""/>
        <dsp:cNvSpPr/>
      </dsp:nvSpPr>
      <dsp:spPr>
        <a:xfrm>
          <a:off x="0" y="106192"/>
          <a:ext cx="5265539"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Roadmap</a:t>
          </a:r>
        </a:p>
      </dsp:txBody>
      <dsp:txXfrm>
        <a:off x="21704" y="127896"/>
        <a:ext cx="5222131" cy="401192"/>
      </dsp:txXfrm>
    </dsp:sp>
    <dsp:sp modelId="{786ED516-4035-43B6-9646-08FF4E14F88B}">
      <dsp:nvSpPr>
        <dsp:cNvPr id="0" name=""/>
        <dsp:cNvSpPr/>
      </dsp:nvSpPr>
      <dsp:spPr>
        <a:xfrm>
          <a:off x="0" y="550792"/>
          <a:ext cx="5265539" cy="452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181"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Work together to create a strategic roadmap to become more data driven and get more value from analytics</a:t>
          </a:r>
        </a:p>
      </dsp:txBody>
      <dsp:txXfrm>
        <a:off x="0" y="550792"/>
        <a:ext cx="5265539" cy="45229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08B34-4649-4542-BAA7-F69F07A7C91A}">
      <dsp:nvSpPr>
        <dsp:cNvPr id="0" name=""/>
        <dsp:cNvSpPr/>
      </dsp:nvSpPr>
      <dsp:spPr>
        <a:xfrm>
          <a:off x="214393" y="0"/>
          <a:ext cx="2429790" cy="101480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B874B2-5007-4FDC-BBDA-66428054447C}">
      <dsp:nvSpPr>
        <dsp:cNvPr id="0" name=""/>
        <dsp:cNvSpPr/>
      </dsp:nvSpPr>
      <dsp:spPr>
        <a:xfrm>
          <a:off x="96867" y="304441"/>
          <a:ext cx="857573" cy="40592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Efficiency &amp; Scheduling</a:t>
          </a:r>
        </a:p>
      </dsp:txBody>
      <dsp:txXfrm>
        <a:off x="116682" y="324256"/>
        <a:ext cx="817943" cy="366292"/>
      </dsp:txXfrm>
    </dsp:sp>
    <dsp:sp modelId="{80E6A08B-0F1D-44A6-BBE2-1358264F65F4}">
      <dsp:nvSpPr>
        <dsp:cNvPr id="0" name=""/>
        <dsp:cNvSpPr/>
      </dsp:nvSpPr>
      <dsp:spPr>
        <a:xfrm>
          <a:off x="1000501" y="304441"/>
          <a:ext cx="857573" cy="40592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Referrals</a:t>
          </a:r>
        </a:p>
      </dsp:txBody>
      <dsp:txXfrm>
        <a:off x="1020316" y="324256"/>
        <a:ext cx="817943" cy="366292"/>
      </dsp:txXfrm>
    </dsp:sp>
    <dsp:sp modelId="{9B2CEEC4-F11E-423D-B6F4-37D82FFCBC3F}">
      <dsp:nvSpPr>
        <dsp:cNvPr id="0" name=""/>
        <dsp:cNvSpPr/>
      </dsp:nvSpPr>
      <dsp:spPr>
        <a:xfrm>
          <a:off x="1904136" y="304441"/>
          <a:ext cx="857573" cy="40592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Growth</a:t>
          </a:r>
        </a:p>
      </dsp:txBody>
      <dsp:txXfrm>
        <a:off x="1923951" y="324256"/>
        <a:ext cx="817943" cy="366292"/>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0.10436</cdr:x>
      <cdr:y>0.69207</cdr:y>
    </cdr:from>
    <cdr:to>
      <cdr:x>0.24498</cdr:x>
      <cdr:y>0.90301</cdr:y>
    </cdr:to>
    <cdr:sp macro="" textlink="">
      <cdr:nvSpPr>
        <cdr:cNvPr id="3" name="Oval 2">
          <a:extLst xmlns:a="http://schemas.openxmlformats.org/drawingml/2006/main">
            <a:ext uri="{FF2B5EF4-FFF2-40B4-BE49-F238E27FC236}">
              <a16:creationId xmlns:a16="http://schemas.microsoft.com/office/drawing/2014/main" id="{3C407092-18C4-5B57-114A-1A25C884CEC8}"/>
            </a:ext>
          </a:extLst>
        </cdr:cNvPr>
        <cdr:cNvSpPr/>
      </cdr:nvSpPr>
      <cdr:spPr>
        <a:xfrm xmlns:a="http://schemas.openxmlformats.org/drawingml/2006/main">
          <a:off x="627921" y="2859688"/>
          <a:ext cx="846149" cy="871609"/>
        </a:xfrm>
        <a:prstGeom xmlns:a="http://schemas.openxmlformats.org/drawingml/2006/main" prst="ellipse">
          <a:avLst/>
        </a:prstGeom>
        <a:solidFill xmlns:a="http://schemas.openxmlformats.org/drawingml/2006/main">
          <a:schemeClr val="accent4"/>
        </a:solidFill>
        <a:ln xmlns:a="http://schemas.openxmlformats.org/drawingml/2006/main" w="19050">
          <a:solidFill>
            <a:schemeClr val="accent5">
              <a:lumMod val="50000"/>
            </a:schemeClr>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56346" tIns="56346" rIns="56346" bIns="56346" rtlCol="0" anchor="ctr">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sz="105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78B41E34-A167-4B6A-AEF1-95900DD90EE0}" type="datetimeFigureOut">
              <a:rPr lang="en-US" smtClean="0"/>
              <a:t>9/30/2024</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5D755F3E-489B-4DEF-9E6B-39C8D242A6DD}" type="slidenum">
              <a:rPr lang="en-US" smtClean="0"/>
              <a:t>‹#›</a:t>
            </a:fld>
            <a:endParaRPr lang="en-US"/>
          </a:p>
        </p:txBody>
      </p:sp>
    </p:spTree>
    <p:extLst>
      <p:ext uri="{BB962C8B-B14F-4D97-AF65-F5344CB8AC3E}">
        <p14:creationId xmlns:p14="http://schemas.microsoft.com/office/powerpoint/2010/main" val="1967939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755F3E-489B-4DEF-9E6B-39C8D242A6DD}" type="slidenum">
              <a:rPr lang="en-US" smtClean="0"/>
              <a:t>39</a:t>
            </a:fld>
            <a:endParaRPr lang="en-US"/>
          </a:p>
        </p:txBody>
      </p:sp>
    </p:spTree>
    <p:extLst>
      <p:ext uri="{BB962C8B-B14F-4D97-AF65-F5344CB8AC3E}">
        <p14:creationId xmlns:p14="http://schemas.microsoft.com/office/powerpoint/2010/main" val="12700483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21" Type="http://schemas.openxmlformats.org/officeDocument/2006/relationships/slideMaster" Target="../slideMasters/slideMaster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 Lilian">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E7EDE8-88C1-6D0A-7819-F650D67281B6}"/>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12187490" cy="6858000"/>
          </a:xfrm>
          <a:prstGeom prst="rect">
            <a:avLst/>
          </a:prstGeom>
        </p:spPr>
      </p:pic>
      <p:sp>
        <p:nvSpPr>
          <p:cNvPr id="12" name="Filename" hidden="1">
            <a:extLst>
              <a:ext uri="{FF2B5EF4-FFF2-40B4-BE49-F238E27FC236}">
                <a16:creationId xmlns:a16="http://schemas.microsoft.com/office/drawing/2014/main" id="{5B0085D7-285F-4173-A108-D79A1B7F8C87}"/>
              </a:ext>
            </a:extLst>
          </p:cNvPr>
          <p:cNvSpPr txBox="1"/>
          <p:nvPr/>
        </p:nvSpPr>
        <p:spPr>
          <a:xfrm>
            <a:off x="550861" y="6747272"/>
            <a:ext cx="11090277" cy="110728"/>
          </a:xfrm>
          <a:prstGeom prst="rect">
            <a:avLst/>
          </a:prstGeom>
          <a:noFill/>
        </p:spPr>
        <p:txBody>
          <a:bodyPr wrap="square" lIns="0" tIns="0" rIns="0" bIns="0" rtlCol="0" anchor="b" anchorCtr="0">
            <a:noAutofit/>
          </a:bodyPr>
          <a:lstStyle/>
          <a:p>
            <a:r>
              <a:rPr lang="fr-FR" sz="700" noProof="1">
                <a:solidFill>
                  <a:schemeClr val="bg2"/>
                </a:solidFill>
                <a:latin typeface="+mn-lt"/>
                <a:cs typeface="Arial" pitchFamily="34" charset="0"/>
              </a:rPr>
              <a:t>https://rsmnet-my.sharepoint.com/personal/e091808_mcgladrey_rsm_net/Documents/MarginTransformation_10.04,24.pptx</a:t>
            </a:r>
            <a:endParaRPr lang="en-GB" sz="700" noProof="1">
              <a:solidFill>
                <a:schemeClr val="bg2"/>
              </a:solidFill>
              <a:latin typeface="+mn-lt"/>
              <a:cs typeface="Arial" pitchFamily="34" charset="0"/>
            </a:endParaRPr>
          </a:p>
        </p:txBody>
      </p:sp>
      <p:sp>
        <p:nvSpPr>
          <p:cNvPr id="11" name="Draft" hidden="1">
            <a:extLst>
              <a:ext uri="{FF2B5EF4-FFF2-40B4-BE49-F238E27FC236}">
                <a16:creationId xmlns:a16="http://schemas.microsoft.com/office/drawing/2014/main" id="{9ED21EC6-5EAD-4442-BA4C-52E0DB48AD25}"/>
              </a:ext>
            </a:extLst>
          </p:cNvPr>
          <p:cNvSpPr txBox="1"/>
          <p:nvPr/>
        </p:nvSpPr>
        <p:spPr>
          <a:xfrm>
            <a:off x="10239388" y="126102"/>
            <a:ext cx="1401750" cy="166670"/>
          </a:xfrm>
          <a:prstGeom prst="rect">
            <a:avLst/>
          </a:prstGeom>
          <a:noFill/>
        </p:spPr>
        <p:txBody>
          <a:bodyPr wrap="square" lIns="0" tIns="0" rIns="0" bIns="0" rtlCol="0">
            <a:noAutofit/>
          </a:bodyPr>
          <a:lstStyle/>
          <a:p>
            <a:pPr algn="r"/>
            <a:r>
              <a:rPr lang="en-GB" sz="1100">
                <a:solidFill>
                  <a:schemeClr val="bg2"/>
                </a:solidFill>
                <a:latin typeface="+mn-lt"/>
                <a:cs typeface="Arial" pitchFamily="34" charset="0"/>
              </a:rPr>
              <a:t>DRAFT</a:t>
            </a:r>
          </a:p>
        </p:txBody>
      </p:sp>
      <p:sp>
        <p:nvSpPr>
          <p:cNvPr id="13" name="Autoshape Default Text" hidden="1">
            <a:extLst>
              <a:ext uri="{FF2B5EF4-FFF2-40B4-BE49-F238E27FC236}">
                <a16:creationId xmlns:a16="http://schemas.microsoft.com/office/drawing/2014/main" id="{F2C039FC-2F1F-4540-A1F6-6F47A8F13477}"/>
              </a:ext>
            </a:extLst>
          </p:cNvPr>
          <p:cNvSpPr txBox="1"/>
          <p:nvPr/>
        </p:nvSpPr>
        <p:spPr>
          <a:xfrm>
            <a:off x="0" y="0"/>
            <a:ext cx="781200" cy="215444"/>
          </a:xfrm>
          <a:prstGeom prst="rect">
            <a:avLst/>
          </a:prstGeom>
          <a:noFill/>
        </p:spPr>
        <p:txBody>
          <a:bodyPr wrap="square" lIns="0" tIns="0" rIns="0" bIns="0" rtlCol="0">
            <a:spAutoFit/>
          </a:bodyPr>
          <a:lstStyle/>
          <a:p>
            <a:r>
              <a:rPr lang="en-GB" sz="1400"/>
              <a:t>Text</a:t>
            </a:r>
          </a:p>
        </p:txBody>
      </p:sp>
      <p:sp>
        <p:nvSpPr>
          <p:cNvPr id="14" name="Autoshape Default Shape" hidden="1">
            <a:extLst>
              <a:ext uri="{FF2B5EF4-FFF2-40B4-BE49-F238E27FC236}">
                <a16:creationId xmlns:a16="http://schemas.microsoft.com/office/drawing/2014/main" id="{49E19C51-9138-45F7-A2F8-76E2E4AAA4D8}"/>
              </a:ext>
            </a:extLst>
          </p:cNvPr>
          <p:cNvSpPr>
            <a:spLocks/>
          </p:cNvSpPr>
          <p:nvPr/>
        </p:nvSpPr>
        <p:spPr>
          <a:xfrm>
            <a:off x="0" y="245934"/>
            <a:ext cx="734400" cy="245466"/>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6346" tIns="56346" rIns="56346" bIns="56346" rtlCol="0" anchor="ctr">
            <a:noAutofit/>
          </a:bodyPr>
          <a:lstStyle/>
          <a:p>
            <a:pPr algn="ctr"/>
            <a:r>
              <a:rPr lang="en-GB" sz="1400"/>
              <a:t>Shape</a:t>
            </a:r>
          </a:p>
        </p:txBody>
      </p:sp>
      <p:cxnSp>
        <p:nvCxnSpPr>
          <p:cNvPr id="15" name="Autoshape Default Line" hidden="1">
            <a:extLst>
              <a:ext uri="{FF2B5EF4-FFF2-40B4-BE49-F238E27FC236}">
                <a16:creationId xmlns:a16="http://schemas.microsoft.com/office/drawing/2014/main" id="{25932B9A-87C9-4670-9B4F-29739DBDBACF}"/>
              </a:ext>
            </a:extLst>
          </p:cNvPr>
          <p:cNvCxnSpPr/>
          <p:nvPr/>
        </p:nvCxnSpPr>
        <p:spPr>
          <a:xfrm flipV="1">
            <a:off x="0" y="663525"/>
            <a:ext cx="6660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389EEF14-BF33-E89A-8154-00E812BE6542}"/>
              </a:ext>
            </a:extLst>
          </p:cNvPr>
          <p:cNvSpPr>
            <a:spLocks noGrp="1"/>
          </p:cNvSpPr>
          <p:nvPr>
            <p:ph type="body" sz="quarter" idx="14" hasCustomPrompt="1"/>
          </p:nvPr>
        </p:nvSpPr>
        <p:spPr>
          <a:xfrm>
            <a:off x="817562" y="657566"/>
            <a:ext cx="5218113" cy="191478"/>
          </a:xfrm>
        </p:spPr>
        <p:txBody>
          <a:bodyPr/>
          <a:lstStyle>
            <a:lvl1pPr>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PRIVATE AND CONFIDENTIAL</a:t>
            </a:r>
          </a:p>
        </p:txBody>
      </p:sp>
      <p:sp>
        <p:nvSpPr>
          <p:cNvPr id="5" name="Title 1">
            <a:extLst>
              <a:ext uri="{FF2B5EF4-FFF2-40B4-BE49-F238E27FC236}">
                <a16:creationId xmlns:a16="http://schemas.microsoft.com/office/drawing/2014/main" id="{ADD6B5F9-EA64-00A7-F731-F1BAF6BF0C12}"/>
              </a:ext>
            </a:extLst>
          </p:cNvPr>
          <p:cNvSpPr>
            <a:spLocks noGrp="1"/>
          </p:cNvSpPr>
          <p:nvPr>
            <p:ph type="ctrTitle" hasCustomPrompt="1"/>
          </p:nvPr>
        </p:nvSpPr>
        <p:spPr>
          <a:xfrm>
            <a:off x="817562" y="1049200"/>
            <a:ext cx="5218113" cy="1107996"/>
          </a:xfrm>
          <a:noFill/>
        </p:spPr>
        <p:txBody>
          <a:bodyPr lIns="0" tIns="0" rIns="900000" bIns="0" anchor="t" anchorCtr="0"/>
          <a:lstStyle>
            <a:lvl1pPr algn="l">
              <a:lnSpc>
                <a:spcPct val="100000"/>
              </a:lnSpc>
              <a:spcBef>
                <a:spcPts val="0"/>
              </a:spcBef>
              <a:spcAft>
                <a:spcPts val="0"/>
              </a:spcAft>
              <a:defRPr sz="3600">
                <a:solidFill>
                  <a:schemeClr val="accent1"/>
                </a:solidFill>
              </a:defRPr>
            </a:lvl1pPr>
          </a:lstStyle>
          <a:p>
            <a:r>
              <a:rPr lang="en-US"/>
              <a:t>Title</a:t>
            </a:r>
            <a:br>
              <a:rPr lang="en-US"/>
            </a:br>
            <a:endParaRPr lang="en-GB"/>
          </a:p>
        </p:txBody>
      </p:sp>
      <p:sp>
        <p:nvSpPr>
          <p:cNvPr id="6" name="Text Placeholder 3">
            <a:extLst>
              <a:ext uri="{FF2B5EF4-FFF2-40B4-BE49-F238E27FC236}">
                <a16:creationId xmlns:a16="http://schemas.microsoft.com/office/drawing/2014/main" id="{9DD067AA-FC7F-E211-B5E2-28259E7E6AF0}"/>
              </a:ext>
            </a:extLst>
          </p:cNvPr>
          <p:cNvSpPr>
            <a:spLocks noGrp="1"/>
          </p:cNvSpPr>
          <p:nvPr>
            <p:ph type="body" sz="quarter" idx="11" hasCustomPrompt="1"/>
          </p:nvPr>
        </p:nvSpPr>
        <p:spPr>
          <a:xfrm>
            <a:off x="817564" y="2155660"/>
            <a:ext cx="5218112" cy="715685"/>
          </a:xfrm>
        </p:spPr>
        <p:txBody>
          <a:bodyPr/>
          <a:lstStyle>
            <a:lvl1pPr>
              <a:defRPr sz="20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GB"/>
          </a:p>
        </p:txBody>
      </p:sp>
      <p:sp>
        <p:nvSpPr>
          <p:cNvPr id="10" name="Text Placeholder 6">
            <a:extLst>
              <a:ext uri="{FF2B5EF4-FFF2-40B4-BE49-F238E27FC236}">
                <a16:creationId xmlns:a16="http://schemas.microsoft.com/office/drawing/2014/main" id="{A3508DEC-04E2-86BC-198E-E9DF3D9C627E}"/>
              </a:ext>
            </a:extLst>
          </p:cNvPr>
          <p:cNvSpPr>
            <a:spLocks noGrp="1"/>
          </p:cNvSpPr>
          <p:nvPr>
            <p:ph type="body" sz="quarter" idx="15" hasCustomPrompt="1"/>
          </p:nvPr>
        </p:nvSpPr>
        <p:spPr>
          <a:xfrm>
            <a:off x="815975" y="2942005"/>
            <a:ext cx="5218113" cy="366997"/>
          </a:xfrm>
        </p:spPr>
        <p:txBody>
          <a:bodyPr/>
          <a:lstStyle>
            <a:lvl1pP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grpSp>
        <p:nvGrpSpPr>
          <p:cNvPr id="3" name="Group 2">
            <a:extLst>
              <a:ext uri="{FF2B5EF4-FFF2-40B4-BE49-F238E27FC236}">
                <a16:creationId xmlns:a16="http://schemas.microsoft.com/office/drawing/2014/main" id="{A7B1296D-F0BF-D9B0-0599-6F9DB2C8BF7E}"/>
              </a:ext>
            </a:extLst>
          </p:cNvPr>
          <p:cNvGrpSpPr/>
          <p:nvPr/>
        </p:nvGrpSpPr>
        <p:grpSpPr>
          <a:xfrm>
            <a:off x="10187131" y="687949"/>
            <a:ext cx="1234969" cy="518323"/>
            <a:chOff x="7459170" y="481236"/>
            <a:chExt cx="2697427" cy="1132124"/>
          </a:xfrm>
        </p:grpSpPr>
        <p:sp>
          <p:nvSpPr>
            <p:cNvPr id="4" name="Freeform 3">
              <a:extLst>
                <a:ext uri="{FF2B5EF4-FFF2-40B4-BE49-F238E27FC236}">
                  <a16:creationId xmlns:a16="http://schemas.microsoft.com/office/drawing/2014/main" id="{2427C70E-4392-DDFB-1FFE-83FE8489D700}"/>
                </a:ext>
              </a:extLst>
            </p:cNvPr>
            <p:cNvSpPr/>
            <p:nvPr/>
          </p:nvSpPr>
          <p:spPr>
            <a:xfrm>
              <a:off x="8457181" y="481236"/>
              <a:ext cx="1699321" cy="282936"/>
            </a:xfrm>
            <a:custGeom>
              <a:avLst/>
              <a:gdLst>
                <a:gd name="connsiteX0" fmla="*/ 0 w 1699321"/>
                <a:gd name="connsiteY0" fmla="*/ 0 h 282936"/>
                <a:gd name="connsiteX1" fmla="*/ 1699322 w 1699321"/>
                <a:gd name="connsiteY1" fmla="*/ 0 h 282936"/>
                <a:gd name="connsiteX2" fmla="*/ 1699322 w 1699321"/>
                <a:gd name="connsiteY2" fmla="*/ 282936 h 282936"/>
                <a:gd name="connsiteX3" fmla="*/ 0 w 1699321"/>
                <a:gd name="connsiteY3" fmla="*/ 282936 h 282936"/>
              </a:gdLst>
              <a:ahLst/>
              <a:cxnLst>
                <a:cxn ang="0">
                  <a:pos x="connsiteX0" y="connsiteY0"/>
                </a:cxn>
                <a:cxn ang="0">
                  <a:pos x="connsiteX1" y="connsiteY1"/>
                </a:cxn>
                <a:cxn ang="0">
                  <a:pos x="connsiteX2" y="connsiteY2"/>
                </a:cxn>
                <a:cxn ang="0">
                  <a:pos x="connsiteX3" y="connsiteY3"/>
                </a:cxn>
              </a:cxnLst>
              <a:rect l="l" t="t" r="r" b="b"/>
              <a:pathLst>
                <a:path w="1699321" h="282936">
                  <a:moveTo>
                    <a:pt x="0" y="0"/>
                  </a:moveTo>
                  <a:lnTo>
                    <a:pt x="1699322" y="0"/>
                  </a:lnTo>
                  <a:lnTo>
                    <a:pt x="1699322" y="282936"/>
                  </a:lnTo>
                  <a:lnTo>
                    <a:pt x="0" y="282936"/>
                  </a:lnTo>
                  <a:close/>
                </a:path>
              </a:pathLst>
            </a:custGeom>
            <a:solidFill>
              <a:schemeClr val="accent1"/>
            </a:solidFill>
            <a:ln w="9497"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2B1EC52A-D6AE-C40B-43DE-A84FEB4D4E92}"/>
                </a:ext>
              </a:extLst>
            </p:cNvPr>
            <p:cNvSpPr/>
            <p:nvPr/>
          </p:nvSpPr>
          <p:spPr>
            <a:xfrm>
              <a:off x="7459170" y="481236"/>
              <a:ext cx="215817" cy="282936"/>
            </a:xfrm>
            <a:custGeom>
              <a:avLst/>
              <a:gdLst>
                <a:gd name="connsiteX0" fmla="*/ 0 w 215817"/>
                <a:gd name="connsiteY0" fmla="*/ 0 h 282936"/>
                <a:gd name="connsiteX1" fmla="*/ 215817 w 215817"/>
                <a:gd name="connsiteY1" fmla="*/ 0 h 282936"/>
                <a:gd name="connsiteX2" fmla="*/ 215817 w 215817"/>
                <a:gd name="connsiteY2" fmla="*/ 282936 h 282936"/>
                <a:gd name="connsiteX3" fmla="*/ 0 w 215817"/>
                <a:gd name="connsiteY3" fmla="*/ 282936 h 282936"/>
              </a:gdLst>
              <a:ahLst/>
              <a:cxnLst>
                <a:cxn ang="0">
                  <a:pos x="connsiteX0" y="connsiteY0"/>
                </a:cxn>
                <a:cxn ang="0">
                  <a:pos x="connsiteX1" y="connsiteY1"/>
                </a:cxn>
                <a:cxn ang="0">
                  <a:pos x="connsiteX2" y="connsiteY2"/>
                </a:cxn>
                <a:cxn ang="0">
                  <a:pos x="connsiteX3" y="connsiteY3"/>
                </a:cxn>
              </a:cxnLst>
              <a:rect l="l" t="t" r="r" b="b"/>
              <a:pathLst>
                <a:path w="215817" h="282936">
                  <a:moveTo>
                    <a:pt x="0" y="0"/>
                  </a:moveTo>
                  <a:lnTo>
                    <a:pt x="215817" y="0"/>
                  </a:lnTo>
                  <a:lnTo>
                    <a:pt x="215817" y="282936"/>
                  </a:lnTo>
                  <a:lnTo>
                    <a:pt x="0" y="282936"/>
                  </a:lnTo>
                  <a:close/>
                </a:path>
              </a:pathLst>
            </a:custGeom>
            <a:solidFill>
              <a:schemeClr val="bg2"/>
            </a:solidFill>
            <a:ln w="949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6040785-9A72-5C7F-0A40-4A4E90F53979}"/>
                </a:ext>
              </a:extLst>
            </p:cNvPr>
            <p:cNvSpPr/>
            <p:nvPr/>
          </p:nvSpPr>
          <p:spPr>
            <a:xfrm>
              <a:off x="7796408" y="481236"/>
              <a:ext cx="539447" cy="282936"/>
            </a:xfrm>
            <a:custGeom>
              <a:avLst/>
              <a:gdLst>
                <a:gd name="connsiteX0" fmla="*/ 0 w 539447"/>
                <a:gd name="connsiteY0" fmla="*/ 0 h 282936"/>
                <a:gd name="connsiteX1" fmla="*/ 539448 w 539447"/>
                <a:gd name="connsiteY1" fmla="*/ 0 h 282936"/>
                <a:gd name="connsiteX2" fmla="*/ 539448 w 539447"/>
                <a:gd name="connsiteY2" fmla="*/ 282936 h 282936"/>
                <a:gd name="connsiteX3" fmla="*/ 0 w 539447"/>
                <a:gd name="connsiteY3" fmla="*/ 282936 h 282936"/>
              </a:gdLst>
              <a:ahLst/>
              <a:cxnLst>
                <a:cxn ang="0">
                  <a:pos x="connsiteX0" y="connsiteY0"/>
                </a:cxn>
                <a:cxn ang="0">
                  <a:pos x="connsiteX1" y="connsiteY1"/>
                </a:cxn>
                <a:cxn ang="0">
                  <a:pos x="connsiteX2" y="connsiteY2"/>
                </a:cxn>
                <a:cxn ang="0">
                  <a:pos x="connsiteX3" y="connsiteY3"/>
                </a:cxn>
              </a:cxnLst>
              <a:rect l="l" t="t" r="r" b="b"/>
              <a:pathLst>
                <a:path w="539447" h="282936">
                  <a:moveTo>
                    <a:pt x="0" y="0"/>
                  </a:moveTo>
                  <a:lnTo>
                    <a:pt x="539448" y="0"/>
                  </a:lnTo>
                  <a:lnTo>
                    <a:pt x="539448" y="282936"/>
                  </a:lnTo>
                  <a:lnTo>
                    <a:pt x="0" y="282936"/>
                  </a:lnTo>
                  <a:close/>
                </a:path>
              </a:pathLst>
            </a:custGeom>
            <a:solidFill>
              <a:schemeClr val="accent2"/>
            </a:solidFill>
            <a:ln w="9497"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D264648-A1B9-FFEF-3E63-66B47A8243C6}"/>
                </a:ext>
              </a:extLst>
            </p:cNvPr>
            <p:cNvSpPr/>
            <p:nvPr/>
          </p:nvSpPr>
          <p:spPr>
            <a:xfrm>
              <a:off x="8457181" y="989494"/>
              <a:ext cx="488728" cy="614549"/>
            </a:xfrm>
            <a:custGeom>
              <a:avLst/>
              <a:gdLst>
                <a:gd name="connsiteX0" fmla="*/ 467318 w 488728"/>
                <a:gd name="connsiteY0" fmla="*/ 197941 h 614549"/>
                <a:gd name="connsiteX1" fmla="*/ 401850 w 488728"/>
                <a:gd name="connsiteY1" fmla="*/ 43353 h 614549"/>
                <a:gd name="connsiteX2" fmla="*/ 230757 w 488728"/>
                <a:gd name="connsiteY2" fmla="*/ 0 h 614549"/>
                <a:gd name="connsiteX3" fmla="*/ 0 w 488728"/>
                <a:gd name="connsiteY3" fmla="*/ 0 h 614549"/>
                <a:gd name="connsiteX4" fmla="*/ 0 w 488728"/>
                <a:gd name="connsiteY4" fmla="*/ 614549 h 614549"/>
                <a:gd name="connsiteX5" fmla="*/ 125132 w 488728"/>
                <a:gd name="connsiteY5" fmla="*/ 614549 h 614549"/>
                <a:gd name="connsiteX6" fmla="*/ 125132 w 488728"/>
                <a:gd name="connsiteY6" fmla="*/ 110665 h 614549"/>
                <a:gd name="connsiteX7" fmla="*/ 235324 w 488728"/>
                <a:gd name="connsiteY7" fmla="*/ 110665 h 614549"/>
                <a:gd name="connsiteX8" fmla="*/ 304028 w 488728"/>
                <a:gd name="connsiteY8" fmla="*/ 123594 h 614549"/>
                <a:gd name="connsiteX9" fmla="*/ 339046 w 488728"/>
                <a:gd name="connsiteY9" fmla="*/ 197941 h 614549"/>
                <a:gd name="connsiteX10" fmla="*/ 247695 w 488728"/>
                <a:gd name="connsiteY10" fmla="*/ 284647 h 614549"/>
                <a:gd name="connsiteX11" fmla="*/ 164337 w 488728"/>
                <a:gd name="connsiteY11" fmla="*/ 284647 h 614549"/>
                <a:gd name="connsiteX12" fmla="*/ 164337 w 488728"/>
                <a:gd name="connsiteY12" fmla="*/ 395882 h 614549"/>
                <a:gd name="connsiteX13" fmla="*/ 214009 w 488728"/>
                <a:gd name="connsiteY13" fmla="*/ 395882 h 614549"/>
                <a:gd name="connsiteX14" fmla="*/ 344184 w 488728"/>
                <a:gd name="connsiteY14" fmla="*/ 614549 h 614549"/>
                <a:gd name="connsiteX15" fmla="*/ 488729 w 488728"/>
                <a:gd name="connsiteY15" fmla="*/ 614549 h 614549"/>
                <a:gd name="connsiteX16" fmla="*/ 344184 w 488728"/>
                <a:gd name="connsiteY16" fmla="*/ 375252 h 614549"/>
                <a:gd name="connsiteX17" fmla="*/ 467318 w 488728"/>
                <a:gd name="connsiteY17" fmla="*/ 197941 h 614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728" h="614549">
                  <a:moveTo>
                    <a:pt x="467318" y="197941"/>
                  </a:moveTo>
                  <a:cubicBezTo>
                    <a:pt x="467318" y="131295"/>
                    <a:pt x="444671" y="77674"/>
                    <a:pt x="401850" y="43353"/>
                  </a:cubicBezTo>
                  <a:cubicBezTo>
                    <a:pt x="357792" y="8366"/>
                    <a:pt x="306597" y="0"/>
                    <a:pt x="230757" y="0"/>
                  </a:cubicBezTo>
                  <a:lnTo>
                    <a:pt x="0" y="0"/>
                  </a:lnTo>
                  <a:lnTo>
                    <a:pt x="0" y="614549"/>
                  </a:lnTo>
                  <a:lnTo>
                    <a:pt x="125132" y="614549"/>
                  </a:lnTo>
                  <a:lnTo>
                    <a:pt x="125132" y="110665"/>
                  </a:lnTo>
                  <a:lnTo>
                    <a:pt x="235324" y="110665"/>
                  </a:lnTo>
                  <a:cubicBezTo>
                    <a:pt x="266441" y="110665"/>
                    <a:pt x="289088" y="114562"/>
                    <a:pt x="304028" y="123594"/>
                  </a:cubicBezTo>
                  <a:cubicBezTo>
                    <a:pt x="326009" y="136524"/>
                    <a:pt x="339046" y="160483"/>
                    <a:pt x="339046" y="197941"/>
                  </a:cubicBezTo>
                  <a:cubicBezTo>
                    <a:pt x="339046" y="262020"/>
                    <a:pt x="299556" y="284647"/>
                    <a:pt x="247695" y="284647"/>
                  </a:cubicBezTo>
                  <a:lnTo>
                    <a:pt x="164337" y="284647"/>
                  </a:lnTo>
                  <a:lnTo>
                    <a:pt x="164337" y="395882"/>
                  </a:lnTo>
                  <a:lnTo>
                    <a:pt x="214009" y="395882"/>
                  </a:lnTo>
                  <a:lnTo>
                    <a:pt x="344184" y="614549"/>
                  </a:lnTo>
                  <a:lnTo>
                    <a:pt x="488729" y="614549"/>
                  </a:lnTo>
                  <a:lnTo>
                    <a:pt x="344184" y="375252"/>
                  </a:lnTo>
                  <a:cubicBezTo>
                    <a:pt x="428494" y="350628"/>
                    <a:pt x="467318" y="280749"/>
                    <a:pt x="467318" y="197941"/>
                  </a:cubicBezTo>
                  <a:close/>
                </a:path>
              </a:pathLst>
            </a:custGeom>
            <a:solidFill>
              <a:schemeClr val="bg1"/>
            </a:solidFill>
            <a:ln w="9497"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77277F7-5E4F-93AA-D1DD-F7D4C38677A0}"/>
                </a:ext>
              </a:extLst>
            </p:cNvPr>
            <p:cNvSpPr/>
            <p:nvPr/>
          </p:nvSpPr>
          <p:spPr>
            <a:xfrm>
              <a:off x="8982831" y="979987"/>
              <a:ext cx="458373" cy="633373"/>
            </a:xfrm>
            <a:custGeom>
              <a:avLst/>
              <a:gdLst>
                <a:gd name="connsiteX0" fmla="*/ 320871 w 458373"/>
                <a:gd name="connsiteY0" fmla="*/ 276091 h 633373"/>
                <a:gd name="connsiteX1" fmla="*/ 132269 w 458373"/>
                <a:gd name="connsiteY1" fmla="*/ 174553 h 633373"/>
                <a:gd name="connsiteX2" fmla="*/ 228187 w 458373"/>
                <a:gd name="connsiteY2" fmla="*/ 111235 h 633373"/>
                <a:gd name="connsiteX3" fmla="*/ 415457 w 458373"/>
                <a:gd name="connsiteY3" fmla="*/ 138426 h 633373"/>
                <a:gd name="connsiteX4" fmla="*/ 415457 w 458373"/>
                <a:gd name="connsiteY4" fmla="*/ 27191 h 633373"/>
                <a:gd name="connsiteX5" fmla="*/ 224952 w 458373"/>
                <a:gd name="connsiteY5" fmla="*/ 0 h 633373"/>
                <a:gd name="connsiteX6" fmla="*/ 0 w 458373"/>
                <a:gd name="connsiteY6" fmla="*/ 172081 h 633373"/>
                <a:gd name="connsiteX7" fmla="*/ 144544 w 458373"/>
                <a:gd name="connsiteY7" fmla="*/ 351864 h 633373"/>
                <a:gd name="connsiteX8" fmla="*/ 326676 w 458373"/>
                <a:gd name="connsiteY8" fmla="*/ 452831 h 633373"/>
                <a:gd name="connsiteX9" fmla="*/ 209441 w 458373"/>
                <a:gd name="connsiteY9" fmla="*/ 522709 h 633373"/>
                <a:gd name="connsiteX10" fmla="*/ 13703 w 458373"/>
                <a:gd name="connsiteY10" fmla="*/ 494187 h 633373"/>
                <a:gd name="connsiteX11" fmla="*/ 13703 w 458373"/>
                <a:gd name="connsiteY11" fmla="*/ 606088 h 633373"/>
                <a:gd name="connsiteX12" fmla="*/ 215912 w 458373"/>
                <a:gd name="connsiteY12" fmla="*/ 633374 h 633373"/>
                <a:gd name="connsiteX13" fmla="*/ 458373 w 458373"/>
                <a:gd name="connsiteY13" fmla="*/ 443229 h 633373"/>
                <a:gd name="connsiteX14" fmla="*/ 320966 w 458373"/>
                <a:gd name="connsiteY14" fmla="*/ 276281 h 63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8373" h="633373">
                  <a:moveTo>
                    <a:pt x="320871" y="276091"/>
                  </a:moveTo>
                  <a:cubicBezTo>
                    <a:pt x="232089" y="245668"/>
                    <a:pt x="132269" y="241770"/>
                    <a:pt x="132269" y="174553"/>
                  </a:cubicBezTo>
                  <a:cubicBezTo>
                    <a:pt x="132269" y="131295"/>
                    <a:pt x="171854" y="111235"/>
                    <a:pt x="228187" y="111235"/>
                  </a:cubicBezTo>
                  <a:cubicBezTo>
                    <a:pt x="284521" y="111235"/>
                    <a:pt x="332575" y="116369"/>
                    <a:pt x="415457" y="138426"/>
                  </a:cubicBezTo>
                  <a:lnTo>
                    <a:pt x="415457" y="27191"/>
                  </a:lnTo>
                  <a:cubicBezTo>
                    <a:pt x="344184" y="7130"/>
                    <a:pt x="292324" y="0"/>
                    <a:pt x="224952" y="0"/>
                  </a:cubicBezTo>
                  <a:cubicBezTo>
                    <a:pt x="103056" y="0"/>
                    <a:pt x="0" y="48487"/>
                    <a:pt x="0" y="172081"/>
                  </a:cubicBezTo>
                  <a:cubicBezTo>
                    <a:pt x="0" y="269721"/>
                    <a:pt x="48530" y="318874"/>
                    <a:pt x="144544" y="351864"/>
                  </a:cubicBezTo>
                  <a:cubicBezTo>
                    <a:pt x="230091" y="381051"/>
                    <a:pt x="326676" y="386851"/>
                    <a:pt x="326676" y="452831"/>
                  </a:cubicBezTo>
                  <a:cubicBezTo>
                    <a:pt x="326676" y="502079"/>
                    <a:pt x="278716" y="522709"/>
                    <a:pt x="209441" y="522709"/>
                  </a:cubicBezTo>
                  <a:cubicBezTo>
                    <a:pt x="140167" y="522709"/>
                    <a:pt x="99915" y="517480"/>
                    <a:pt x="13703" y="494187"/>
                  </a:cubicBezTo>
                  <a:lnTo>
                    <a:pt x="13703" y="606088"/>
                  </a:lnTo>
                  <a:cubicBezTo>
                    <a:pt x="85642" y="627479"/>
                    <a:pt x="145876" y="633374"/>
                    <a:pt x="215912" y="633374"/>
                  </a:cubicBezTo>
                  <a:cubicBezTo>
                    <a:pt x="368830" y="633374"/>
                    <a:pt x="458373" y="566728"/>
                    <a:pt x="458373" y="443229"/>
                  </a:cubicBezTo>
                  <a:cubicBezTo>
                    <a:pt x="458373" y="345494"/>
                    <a:pt x="394237" y="301570"/>
                    <a:pt x="320966" y="276281"/>
                  </a:cubicBezTo>
                  <a:close/>
                </a:path>
              </a:pathLst>
            </a:custGeom>
            <a:solidFill>
              <a:schemeClr val="bg1"/>
            </a:solidFill>
            <a:ln w="9497"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ABE4D54-99E7-B389-7DAC-8641F10D047C}"/>
                </a:ext>
              </a:extLst>
            </p:cNvPr>
            <p:cNvSpPr/>
            <p:nvPr/>
          </p:nvSpPr>
          <p:spPr>
            <a:xfrm>
              <a:off x="9773589" y="989494"/>
              <a:ext cx="383008" cy="614549"/>
            </a:xfrm>
            <a:custGeom>
              <a:avLst/>
              <a:gdLst>
                <a:gd name="connsiteX0" fmla="*/ 219623 w 383008"/>
                <a:gd name="connsiteY0" fmla="*/ 0 h 614549"/>
                <a:gd name="connsiteX1" fmla="*/ 0 w 383008"/>
                <a:gd name="connsiteY1" fmla="*/ 614549 h 614549"/>
                <a:gd name="connsiteX2" fmla="*/ 119232 w 383008"/>
                <a:gd name="connsiteY2" fmla="*/ 614549 h 614549"/>
                <a:gd name="connsiteX3" fmla="*/ 258543 w 383008"/>
                <a:gd name="connsiteY3" fmla="*/ 223801 h 614549"/>
                <a:gd name="connsiteX4" fmla="*/ 260446 w 383008"/>
                <a:gd name="connsiteY4" fmla="*/ 223801 h 614549"/>
                <a:gd name="connsiteX5" fmla="*/ 260446 w 383008"/>
                <a:gd name="connsiteY5" fmla="*/ 614549 h 614549"/>
                <a:gd name="connsiteX6" fmla="*/ 383009 w 383008"/>
                <a:gd name="connsiteY6" fmla="*/ 614549 h 614549"/>
                <a:gd name="connsiteX7" fmla="*/ 383009 w 383008"/>
                <a:gd name="connsiteY7" fmla="*/ 0 h 614549"/>
                <a:gd name="connsiteX8" fmla="*/ 219623 w 383008"/>
                <a:gd name="connsiteY8" fmla="*/ 0 h 614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008" h="614549">
                  <a:moveTo>
                    <a:pt x="219623" y="0"/>
                  </a:moveTo>
                  <a:lnTo>
                    <a:pt x="0" y="614549"/>
                  </a:lnTo>
                  <a:lnTo>
                    <a:pt x="119232" y="614549"/>
                  </a:lnTo>
                  <a:lnTo>
                    <a:pt x="258543" y="223801"/>
                  </a:lnTo>
                  <a:lnTo>
                    <a:pt x="260446" y="223801"/>
                  </a:lnTo>
                  <a:lnTo>
                    <a:pt x="260446" y="614549"/>
                  </a:lnTo>
                  <a:lnTo>
                    <a:pt x="383009" y="614549"/>
                  </a:lnTo>
                  <a:lnTo>
                    <a:pt x="383009" y="0"/>
                  </a:lnTo>
                  <a:lnTo>
                    <a:pt x="219623" y="0"/>
                  </a:lnTo>
                  <a:close/>
                </a:path>
              </a:pathLst>
            </a:custGeom>
            <a:solidFill>
              <a:schemeClr val="bg1"/>
            </a:solidFill>
            <a:ln w="9497"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1B8D232-D901-B3FF-9B08-BF5FB9378005}"/>
                </a:ext>
              </a:extLst>
            </p:cNvPr>
            <p:cNvSpPr/>
            <p:nvPr/>
          </p:nvSpPr>
          <p:spPr>
            <a:xfrm>
              <a:off x="9507148" y="989494"/>
              <a:ext cx="308976" cy="614549"/>
            </a:xfrm>
            <a:custGeom>
              <a:avLst/>
              <a:gdLst>
                <a:gd name="connsiteX0" fmla="*/ 308976 w 308976"/>
                <a:gd name="connsiteY0" fmla="*/ 382477 h 614549"/>
                <a:gd name="connsiteX1" fmla="*/ 165955 w 308976"/>
                <a:gd name="connsiteY1" fmla="*/ 0 h 614549"/>
                <a:gd name="connsiteX2" fmla="*/ 0 w 308976"/>
                <a:gd name="connsiteY2" fmla="*/ 0 h 614549"/>
                <a:gd name="connsiteX3" fmla="*/ 0 w 308976"/>
                <a:gd name="connsiteY3" fmla="*/ 614549 h 614549"/>
                <a:gd name="connsiteX4" fmla="*/ 121231 w 308976"/>
                <a:gd name="connsiteY4" fmla="*/ 614549 h 614549"/>
                <a:gd name="connsiteX5" fmla="*/ 121231 w 308976"/>
                <a:gd name="connsiteY5" fmla="*/ 223801 h 614549"/>
                <a:gd name="connsiteX6" fmla="*/ 123229 w 308976"/>
                <a:gd name="connsiteY6" fmla="*/ 223801 h 614549"/>
                <a:gd name="connsiteX7" fmla="*/ 247219 w 308976"/>
                <a:gd name="connsiteY7" fmla="*/ 555414 h 614549"/>
                <a:gd name="connsiteX8" fmla="*/ 308976 w 308976"/>
                <a:gd name="connsiteY8" fmla="*/ 382477 h 614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976" h="614549">
                  <a:moveTo>
                    <a:pt x="308976" y="382477"/>
                  </a:moveTo>
                  <a:lnTo>
                    <a:pt x="165955" y="0"/>
                  </a:lnTo>
                  <a:lnTo>
                    <a:pt x="0" y="0"/>
                  </a:lnTo>
                  <a:lnTo>
                    <a:pt x="0" y="614549"/>
                  </a:lnTo>
                  <a:lnTo>
                    <a:pt x="121231" y="614549"/>
                  </a:lnTo>
                  <a:lnTo>
                    <a:pt x="121231" y="223801"/>
                  </a:lnTo>
                  <a:lnTo>
                    <a:pt x="123229" y="223801"/>
                  </a:lnTo>
                  <a:lnTo>
                    <a:pt x="247219" y="555414"/>
                  </a:lnTo>
                  <a:lnTo>
                    <a:pt x="308976" y="382477"/>
                  </a:lnTo>
                  <a:close/>
                </a:path>
              </a:pathLst>
            </a:custGeom>
            <a:solidFill>
              <a:schemeClr val="bg1"/>
            </a:solidFill>
            <a:ln w="9497" cap="flat">
              <a:noFill/>
              <a:prstDash val="solid"/>
              <a:miter/>
            </a:ln>
          </p:spPr>
          <p:txBody>
            <a:bodyPr rtlCol="0" anchor="ctr"/>
            <a:lstStyle/>
            <a:p>
              <a:endParaRPr lang="en-US"/>
            </a:p>
          </p:txBody>
        </p:sp>
      </p:grpSp>
      <p:sp>
        <p:nvSpPr>
          <p:cNvPr id="8" name="Picture Placeholder 15">
            <a:extLst>
              <a:ext uri="{FF2B5EF4-FFF2-40B4-BE49-F238E27FC236}">
                <a16:creationId xmlns:a16="http://schemas.microsoft.com/office/drawing/2014/main" id="{04405897-9D53-17BF-7D09-7DAFBC0F0222}"/>
              </a:ext>
            </a:extLst>
          </p:cNvPr>
          <p:cNvSpPr>
            <a:spLocks noGrp="1"/>
          </p:cNvSpPr>
          <p:nvPr>
            <p:ph type="pic" sz="quarter" idx="12"/>
          </p:nvPr>
        </p:nvSpPr>
        <p:spPr>
          <a:xfrm>
            <a:off x="0" y="1236662"/>
            <a:ext cx="12187490" cy="5621338"/>
          </a:xfrm>
          <a:custGeom>
            <a:avLst/>
            <a:gdLst>
              <a:gd name="connsiteX0" fmla="*/ 2497779 w 12187490"/>
              <a:gd name="connsiteY0" fmla="*/ 4518405 h 5621338"/>
              <a:gd name="connsiteX1" fmla="*/ 2497779 w 12187490"/>
              <a:gd name="connsiteY1" fmla="*/ 4801871 h 5621338"/>
              <a:gd name="connsiteX2" fmla="*/ 2619264 w 12187490"/>
              <a:gd name="connsiteY2" fmla="*/ 4801871 h 5621338"/>
              <a:gd name="connsiteX3" fmla="*/ 2619264 w 12187490"/>
              <a:gd name="connsiteY3" fmla="*/ 4518405 h 5621338"/>
              <a:gd name="connsiteX4" fmla="*/ 983467 w 12187490"/>
              <a:gd name="connsiteY4" fmla="*/ 4517380 h 5621338"/>
              <a:gd name="connsiteX5" fmla="*/ 1199475 w 12187490"/>
              <a:gd name="connsiteY5" fmla="*/ 4517380 h 5621338"/>
              <a:gd name="connsiteX6" fmla="*/ 1199475 w 12187490"/>
              <a:gd name="connsiteY6" fmla="*/ 4800845 h 5621338"/>
              <a:gd name="connsiteX7" fmla="*/ 983467 w 12187490"/>
              <a:gd name="connsiteY7" fmla="*/ 4800845 h 5621338"/>
              <a:gd name="connsiteX8" fmla="*/ 3740722 w 12187490"/>
              <a:gd name="connsiteY8" fmla="*/ 4233299 h 5621338"/>
              <a:gd name="connsiteX9" fmla="*/ 3740722 w 12187490"/>
              <a:gd name="connsiteY9" fmla="*/ 4516764 h 5621338"/>
              <a:gd name="connsiteX10" fmla="*/ 3956730 w 12187490"/>
              <a:gd name="connsiteY10" fmla="*/ 4516764 h 5621338"/>
              <a:gd name="connsiteX11" fmla="*/ 3956730 w 12187490"/>
              <a:gd name="connsiteY11" fmla="*/ 4233299 h 5621338"/>
              <a:gd name="connsiteX12" fmla="*/ 3022062 w 12187490"/>
              <a:gd name="connsiteY12" fmla="*/ 4233299 h 5621338"/>
              <a:gd name="connsiteX13" fmla="*/ 3022267 w 12187490"/>
              <a:gd name="connsiteY13" fmla="*/ 4233504 h 5621338"/>
              <a:gd name="connsiteX14" fmla="*/ 3021755 w 12187490"/>
              <a:gd name="connsiteY14" fmla="*/ 4234016 h 5621338"/>
              <a:gd name="connsiteX15" fmla="*/ 3021652 w 12187490"/>
              <a:gd name="connsiteY15" fmla="*/ 4234016 h 5621338"/>
              <a:gd name="connsiteX16" fmla="*/ 3021652 w 12187490"/>
              <a:gd name="connsiteY16" fmla="*/ 4518405 h 5621338"/>
              <a:gd name="connsiteX17" fmla="*/ 3142215 w 12187490"/>
              <a:gd name="connsiteY17" fmla="*/ 4518405 h 5621338"/>
              <a:gd name="connsiteX18" fmla="*/ 3142215 w 12187490"/>
              <a:gd name="connsiteY18" fmla="*/ 4233299 h 5621338"/>
              <a:gd name="connsiteX19" fmla="*/ 5982511 w 12187490"/>
              <a:gd name="connsiteY19" fmla="*/ 3382286 h 5621338"/>
              <a:gd name="connsiteX20" fmla="*/ 5982511 w 12187490"/>
              <a:gd name="connsiteY20" fmla="*/ 3665752 h 5621338"/>
              <a:gd name="connsiteX21" fmla="*/ 6103996 w 12187490"/>
              <a:gd name="connsiteY21" fmla="*/ 3665752 h 5621338"/>
              <a:gd name="connsiteX22" fmla="*/ 6103996 w 12187490"/>
              <a:gd name="connsiteY22" fmla="*/ 3382286 h 5621338"/>
              <a:gd name="connsiteX23" fmla="*/ 4642174 w 12187490"/>
              <a:gd name="connsiteY23" fmla="*/ 3099436 h 5621338"/>
              <a:gd name="connsiteX24" fmla="*/ 5182143 w 12187490"/>
              <a:gd name="connsiteY24" fmla="*/ 3099436 h 5621338"/>
              <a:gd name="connsiteX25" fmla="*/ 5182143 w 12187490"/>
              <a:gd name="connsiteY25" fmla="*/ 3382901 h 5621338"/>
              <a:gd name="connsiteX26" fmla="*/ 4642174 w 12187490"/>
              <a:gd name="connsiteY26" fmla="*/ 3382901 h 5621338"/>
              <a:gd name="connsiteX27" fmla="*/ 4304681 w 12187490"/>
              <a:gd name="connsiteY27" fmla="*/ 3099436 h 5621338"/>
              <a:gd name="connsiteX28" fmla="*/ 4520689 w 12187490"/>
              <a:gd name="connsiteY28" fmla="*/ 3099436 h 5621338"/>
              <a:gd name="connsiteX29" fmla="*/ 4520689 w 12187490"/>
              <a:gd name="connsiteY29" fmla="*/ 3382901 h 5621338"/>
              <a:gd name="connsiteX30" fmla="*/ 4304681 w 12187490"/>
              <a:gd name="connsiteY30" fmla="*/ 3382901 h 5621338"/>
              <a:gd name="connsiteX31" fmla="*/ 7842723 w 12187490"/>
              <a:gd name="connsiteY31" fmla="*/ 2815867 h 5621338"/>
              <a:gd name="connsiteX32" fmla="*/ 7842723 w 12187490"/>
              <a:gd name="connsiteY32" fmla="*/ 3099333 h 5621338"/>
              <a:gd name="connsiteX33" fmla="*/ 7964208 w 12187490"/>
              <a:gd name="connsiteY33" fmla="*/ 3099333 h 5621338"/>
              <a:gd name="connsiteX34" fmla="*/ 7964208 w 12187490"/>
              <a:gd name="connsiteY34" fmla="*/ 2815867 h 5621338"/>
              <a:gd name="connsiteX35" fmla="*/ 8114297 w 12187490"/>
              <a:gd name="connsiteY35" fmla="*/ 2532402 h 5621338"/>
              <a:gd name="connsiteX36" fmla="*/ 8114297 w 12187490"/>
              <a:gd name="connsiteY36" fmla="*/ 2815867 h 5621338"/>
              <a:gd name="connsiteX37" fmla="*/ 8330305 w 12187490"/>
              <a:gd name="connsiteY37" fmla="*/ 2815867 h 5621338"/>
              <a:gd name="connsiteX38" fmla="*/ 8330305 w 12187490"/>
              <a:gd name="connsiteY38" fmla="*/ 2532402 h 5621338"/>
              <a:gd name="connsiteX39" fmla="*/ 9910946 w 12187490"/>
              <a:gd name="connsiteY39" fmla="*/ 1968135 h 5621338"/>
              <a:gd name="connsiteX40" fmla="*/ 9910946 w 12187490"/>
              <a:gd name="connsiteY40" fmla="*/ 2248936 h 5621338"/>
              <a:gd name="connsiteX41" fmla="*/ 10107886 w 12187490"/>
              <a:gd name="connsiteY41" fmla="*/ 2248936 h 5621338"/>
              <a:gd name="connsiteX42" fmla="*/ 10107886 w 12187490"/>
              <a:gd name="connsiteY42" fmla="*/ 1968135 h 5621338"/>
              <a:gd name="connsiteX43" fmla="*/ 8465425 w 12187490"/>
              <a:gd name="connsiteY43" fmla="*/ 1684772 h 5621338"/>
              <a:gd name="connsiteX44" fmla="*/ 8681433 w 12187490"/>
              <a:gd name="connsiteY44" fmla="*/ 1684772 h 5621338"/>
              <a:gd name="connsiteX45" fmla="*/ 8681433 w 12187490"/>
              <a:gd name="connsiteY45" fmla="*/ 1968238 h 5621338"/>
              <a:gd name="connsiteX46" fmla="*/ 8465425 w 12187490"/>
              <a:gd name="connsiteY46" fmla="*/ 1968238 h 5621338"/>
              <a:gd name="connsiteX47" fmla="*/ 9342887 w 12187490"/>
              <a:gd name="connsiteY47" fmla="*/ 1684670 h 5621338"/>
              <a:gd name="connsiteX48" fmla="*/ 9342887 w 12187490"/>
              <a:gd name="connsiteY48" fmla="*/ 1965470 h 5621338"/>
              <a:gd name="connsiteX49" fmla="*/ 9464373 w 12187490"/>
              <a:gd name="connsiteY49" fmla="*/ 1965470 h 5621338"/>
              <a:gd name="connsiteX50" fmla="*/ 9464373 w 12187490"/>
              <a:gd name="connsiteY50" fmla="*/ 1684670 h 5621338"/>
              <a:gd name="connsiteX51" fmla="*/ 11450479 w 12187490"/>
              <a:gd name="connsiteY51" fmla="*/ 834375 h 5621338"/>
              <a:gd name="connsiteX52" fmla="*/ 11450479 w 12187490"/>
              <a:gd name="connsiteY52" fmla="*/ 1117738 h 5621338"/>
              <a:gd name="connsiteX53" fmla="*/ 11571964 w 12187490"/>
              <a:gd name="connsiteY53" fmla="*/ 1117738 h 5621338"/>
              <a:gd name="connsiteX54" fmla="*/ 11571964 w 12187490"/>
              <a:gd name="connsiteY54" fmla="*/ 834375 h 5621338"/>
              <a:gd name="connsiteX55" fmla="*/ 11570528 w 12187490"/>
              <a:gd name="connsiteY55" fmla="*/ 267443 h 5621338"/>
              <a:gd name="connsiteX56" fmla="*/ 11687298 w 12187490"/>
              <a:gd name="connsiteY56" fmla="*/ 267443 h 5621338"/>
              <a:gd name="connsiteX57" fmla="*/ 11687298 w 12187490"/>
              <a:gd name="connsiteY57" fmla="*/ 550909 h 5621338"/>
              <a:gd name="connsiteX58" fmla="*/ 11908022 w 12187490"/>
              <a:gd name="connsiteY58" fmla="*/ 550909 h 5621338"/>
              <a:gd name="connsiteX59" fmla="*/ 11908022 w 12187490"/>
              <a:gd name="connsiteY59" fmla="*/ 834272 h 5621338"/>
              <a:gd name="connsiteX60" fmla="*/ 12029507 w 12187490"/>
              <a:gd name="connsiteY60" fmla="*/ 834272 h 5621338"/>
              <a:gd name="connsiteX61" fmla="*/ 12029507 w 12187490"/>
              <a:gd name="connsiteY61" fmla="*/ 550909 h 5621338"/>
              <a:gd name="connsiteX62" fmla="*/ 12187387 w 12187490"/>
              <a:gd name="connsiteY62" fmla="*/ 550909 h 5621338"/>
              <a:gd name="connsiteX63" fmla="*/ 12187387 w 12187490"/>
              <a:gd name="connsiteY63" fmla="*/ 5621338 h 5621338"/>
              <a:gd name="connsiteX64" fmla="*/ 0 w 12187490"/>
              <a:gd name="connsiteY64" fmla="*/ 5621338 h 5621338"/>
              <a:gd name="connsiteX65" fmla="*/ 0 w 12187490"/>
              <a:gd name="connsiteY65" fmla="*/ 5083491 h 5621338"/>
              <a:gd name="connsiteX66" fmla="*/ 575338 w 12187490"/>
              <a:gd name="connsiteY66" fmla="*/ 5083491 h 5621338"/>
              <a:gd name="connsiteX67" fmla="*/ 575338 w 12187490"/>
              <a:gd name="connsiteY67" fmla="*/ 4800845 h 5621338"/>
              <a:gd name="connsiteX68" fmla="*/ 983467 w 12187490"/>
              <a:gd name="connsiteY68" fmla="*/ 4800845 h 5621338"/>
              <a:gd name="connsiteX69" fmla="*/ 983467 w 12187490"/>
              <a:gd name="connsiteY69" fmla="*/ 5083798 h 5621338"/>
              <a:gd name="connsiteX70" fmla="*/ 1320960 w 12187490"/>
              <a:gd name="connsiteY70" fmla="*/ 5083798 h 5621338"/>
              <a:gd name="connsiteX71" fmla="*/ 1320960 w 12187490"/>
              <a:gd name="connsiteY71" fmla="*/ 4517277 h 5621338"/>
              <a:gd name="connsiteX72" fmla="*/ 1975853 w 12187490"/>
              <a:gd name="connsiteY72" fmla="*/ 4517277 h 5621338"/>
              <a:gd name="connsiteX73" fmla="*/ 1975853 w 12187490"/>
              <a:gd name="connsiteY73" fmla="*/ 4233196 h 5621338"/>
              <a:gd name="connsiteX74" fmla="*/ 2475122 w 12187490"/>
              <a:gd name="connsiteY74" fmla="*/ 4233196 h 5621338"/>
              <a:gd name="connsiteX75" fmla="*/ 2475122 w 12187490"/>
              <a:gd name="connsiteY75" fmla="*/ 3949730 h 5621338"/>
              <a:gd name="connsiteX76" fmla="*/ 2698101 w 12187490"/>
              <a:gd name="connsiteY76" fmla="*/ 3949730 h 5621338"/>
              <a:gd name="connsiteX77" fmla="*/ 2698101 w 12187490"/>
              <a:gd name="connsiteY77" fmla="*/ 3665649 h 5621338"/>
              <a:gd name="connsiteX78" fmla="*/ 2819587 w 12187490"/>
              <a:gd name="connsiteY78" fmla="*/ 3665649 h 5621338"/>
              <a:gd name="connsiteX79" fmla="*/ 2819587 w 12187490"/>
              <a:gd name="connsiteY79" fmla="*/ 3949730 h 5621338"/>
              <a:gd name="connsiteX80" fmla="*/ 3358325 w 12187490"/>
              <a:gd name="connsiteY80" fmla="*/ 3949730 h 5621338"/>
              <a:gd name="connsiteX81" fmla="*/ 3358325 w 12187490"/>
              <a:gd name="connsiteY81" fmla="*/ 4233196 h 5621338"/>
              <a:gd name="connsiteX82" fmla="*/ 3478888 w 12187490"/>
              <a:gd name="connsiteY82" fmla="*/ 4233196 h 5621338"/>
              <a:gd name="connsiteX83" fmla="*/ 3478888 w 12187490"/>
              <a:gd name="connsiteY83" fmla="*/ 3949730 h 5621338"/>
              <a:gd name="connsiteX84" fmla="*/ 3729548 w 12187490"/>
              <a:gd name="connsiteY84" fmla="*/ 3949730 h 5621338"/>
              <a:gd name="connsiteX85" fmla="*/ 3729548 w 12187490"/>
              <a:gd name="connsiteY85" fmla="*/ 3665649 h 5621338"/>
              <a:gd name="connsiteX86" fmla="*/ 4426474 w 12187490"/>
              <a:gd name="connsiteY86" fmla="*/ 3665649 h 5621338"/>
              <a:gd name="connsiteX87" fmla="*/ 4426474 w 12187490"/>
              <a:gd name="connsiteY87" fmla="*/ 3949730 h 5621338"/>
              <a:gd name="connsiteX88" fmla="*/ 4988587 w 12187490"/>
              <a:gd name="connsiteY88" fmla="*/ 3949730 h 5621338"/>
              <a:gd name="connsiteX89" fmla="*/ 4988587 w 12187490"/>
              <a:gd name="connsiteY89" fmla="*/ 3666265 h 5621338"/>
              <a:gd name="connsiteX90" fmla="*/ 5535527 w 12187490"/>
              <a:gd name="connsiteY90" fmla="*/ 3666265 h 5621338"/>
              <a:gd name="connsiteX91" fmla="*/ 5535527 w 12187490"/>
              <a:gd name="connsiteY91" fmla="*/ 3382799 h 5621338"/>
              <a:gd name="connsiteX92" fmla="*/ 5303833 w 12187490"/>
              <a:gd name="connsiteY92" fmla="*/ 3382799 h 5621338"/>
              <a:gd name="connsiteX93" fmla="*/ 5303833 w 12187490"/>
              <a:gd name="connsiteY93" fmla="*/ 3099333 h 5621338"/>
              <a:gd name="connsiteX94" fmla="*/ 6189907 w 12187490"/>
              <a:gd name="connsiteY94" fmla="*/ 3099333 h 5621338"/>
              <a:gd name="connsiteX95" fmla="*/ 6189907 w 12187490"/>
              <a:gd name="connsiteY95" fmla="*/ 2815867 h 5621338"/>
              <a:gd name="connsiteX96" fmla="*/ 6729877 w 12187490"/>
              <a:gd name="connsiteY96" fmla="*/ 2815867 h 5621338"/>
              <a:gd name="connsiteX97" fmla="*/ 6729877 w 12187490"/>
              <a:gd name="connsiteY97" fmla="*/ 2532402 h 5621338"/>
              <a:gd name="connsiteX98" fmla="*/ 7270870 w 12187490"/>
              <a:gd name="connsiteY98" fmla="*/ 2532402 h 5621338"/>
              <a:gd name="connsiteX99" fmla="*/ 7270870 w 12187490"/>
              <a:gd name="connsiteY99" fmla="*/ 2815867 h 5621338"/>
              <a:gd name="connsiteX100" fmla="*/ 7620769 w 12187490"/>
              <a:gd name="connsiteY100" fmla="*/ 2815867 h 5621338"/>
              <a:gd name="connsiteX101" fmla="*/ 7620769 w 12187490"/>
              <a:gd name="connsiteY101" fmla="*/ 2248936 h 5621338"/>
              <a:gd name="connsiteX102" fmla="*/ 7836777 w 12187490"/>
              <a:gd name="connsiteY102" fmla="*/ 2248936 h 5621338"/>
              <a:gd name="connsiteX103" fmla="*/ 7836777 w 12187490"/>
              <a:gd name="connsiteY103" fmla="*/ 2532402 h 5621338"/>
              <a:gd name="connsiteX104" fmla="*/ 7958160 w 12187490"/>
              <a:gd name="connsiteY104" fmla="*/ 2532402 h 5621338"/>
              <a:gd name="connsiteX105" fmla="*/ 7958160 w 12187490"/>
              <a:gd name="connsiteY105" fmla="*/ 2248936 h 5621338"/>
              <a:gd name="connsiteX106" fmla="*/ 8498129 w 12187490"/>
              <a:gd name="connsiteY106" fmla="*/ 2248936 h 5621338"/>
              <a:gd name="connsiteX107" fmla="*/ 8498129 w 12187490"/>
              <a:gd name="connsiteY107" fmla="*/ 2532402 h 5621338"/>
              <a:gd name="connsiteX108" fmla="*/ 8619614 w 12187490"/>
              <a:gd name="connsiteY108" fmla="*/ 2532402 h 5621338"/>
              <a:gd name="connsiteX109" fmla="*/ 8619614 w 12187490"/>
              <a:gd name="connsiteY109" fmla="*/ 2248936 h 5621338"/>
              <a:gd name="connsiteX110" fmla="*/ 8940909 w 12187490"/>
              <a:gd name="connsiteY110" fmla="*/ 2248936 h 5621338"/>
              <a:gd name="connsiteX111" fmla="*/ 8940909 w 12187490"/>
              <a:gd name="connsiteY111" fmla="*/ 1968135 h 5621338"/>
              <a:gd name="connsiteX112" fmla="*/ 8803123 w 12187490"/>
              <a:gd name="connsiteY112" fmla="*/ 1968135 h 5621338"/>
              <a:gd name="connsiteX113" fmla="*/ 8803123 w 12187490"/>
              <a:gd name="connsiteY113" fmla="*/ 1684670 h 5621338"/>
              <a:gd name="connsiteX114" fmla="*/ 9081053 w 12187490"/>
              <a:gd name="connsiteY114" fmla="*/ 1684670 h 5621338"/>
              <a:gd name="connsiteX115" fmla="*/ 9081053 w 12187490"/>
              <a:gd name="connsiteY115" fmla="*/ 1401204 h 5621338"/>
              <a:gd name="connsiteX116" fmla="*/ 9202539 w 12187490"/>
              <a:gd name="connsiteY116" fmla="*/ 1401204 h 5621338"/>
              <a:gd name="connsiteX117" fmla="*/ 9202539 w 12187490"/>
              <a:gd name="connsiteY117" fmla="*/ 1684670 h 5621338"/>
              <a:gd name="connsiteX118" fmla="*/ 9342272 w 12187490"/>
              <a:gd name="connsiteY118" fmla="*/ 1684670 h 5621338"/>
              <a:gd name="connsiteX119" fmla="*/ 9342272 w 12187490"/>
              <a:gd name="connsiteY119" fmla="*/ 1401204 h 5621338"/>
              <a:gd name="connsiteX120" fmla="*/ 9882139 w 12187490"/>
              <a:gd name="connsiteY120" fmla="*/ 1401204 h 5621338"/>
              <a:gd name="connsiteX121" fmla="*/ 9882139 w 12187490"/>
              <a:gd name="connsiteY121" fmla="*/ 1684670 h 5621338"/>
              <a:gd name="connsiteX122" fmla="*/ 10323177 w 12187490"/>
              <a:gd name="connsiteY122" fmla="*/ 1684670 h 5621338"/>
              <a:gd name="connsiteX123" fmla="*/ 10323177 w 12187490"/>
              <a:gd name="connsiteY123" fmla="*/ 1401204 h 5621338"/>
              <a:gd name="connsiteX124" fmla="*/ 10107988 w 12187490"/>
              <a:gd name="connsiteY124" fmla="*/ 1401204 h 5621338"/>
              <a:gd name="connsiteX125" fmla="*/ 10107988 w 12187490"/>
              <a:gd name="connsiteY125" fmla="*/ 1117738 h 5621338"/>
              <a:gd name="connsiteX126" fmla="*/ 10910612 w 12187490"/>
              <a:gd name="connsiteY126" fmla="*/ 1117738 h 5621338"/>
              <a:gd name="connsiteX127" fmla="*/ 10910612 w 12187490"/>
              <a:gd name="connsiteY127" fmla="*/ 834272 h 5621338"/>
              <a:gd name="connsiteX128" fmla="*/ 11368258 w 12187490"/>
              <a:gd name="connsiteY128" fmla="*/ 834272 h 5621338"/>
              <a:gd name="connsiteX129" fmla="*/ 11368258 w 12187490"/>
              <a:gd name="connsiteY129" fmla="*/ 550909 h 5621338"/>
              <a:gd name="connsiteX130" fmla="*/ 11570528 w 12187490"/>
              <a:gd name="connsiteY130" fmla="*/ 550909 h 5621338"/>
              <a:gd name="connsiteX131" fmla="*/ 12029507 w 12187490"/>
              <a:gd name="connsiteY131" fmla="*/ 0 h 5621338"/>
              <a:gd name="connsiteX132" fmla="*/ 12187490 w 12187490"/>
              <a:gd name="connsiteY132" fmla="*/ 0 h 5621338"/>
              <a:gd name="connsiteX133" fmla="*/ 12187490 w 12187490"/>
              <a:gd name="connsiteY133" fmla="*/ 267443 h 5621338"/>
              <a:gd name="connsiteX134" fmla="*/ 12029507 w 12187490"/>
              <a:gd name="connsiteY134" fmla="*/ 267443 h 562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187490" h="5621338">
                <a:moveTo>
                  <a:pt x="2497779" y="4518405"/>
                </a:moveTo>
                <a:lnTo>
                  <a:pt x="2497779" y="4801871"/>
                </a:lnTo>
                <a:lnTo>
                  <a:pt x="2619264" y="4801871"/>
                </a:lnTo>
                <a:lnTo>
                  <a:pt x="2619264" y="4518405"/>
                </a:lnTo>
                <a:close/>
                <a:moveTo>
                  <a:pt x="983467" y="4517380"/>
                </a:moveTo>
                <a:lnTo>
                  <a:pt x="1199475" y="4517380"/>
                </a:lnTo>
                <a:lnTo>
                  <a:pt x="1199475" y="4800845"/>
                </a:lnTo>
                <a:lnTo>
                  <a:pt x="983467" y="4800845"/>
                </a:lnTo>
                <a:close/>
                <a:moveTo>
                  <a:pt x="3740722" y="4233299"/>
                </a:moveTo>
                <a:lnTo>
                  <a:pt x="3740722" y="4516764"/>
                </a:lnTo>
                <a:lnTo>
                  <a:pt x="3956730" y="4516764"/>
                </a:lnTo>
                <a:lnTo>
                  <a:pt x="3956730" y="4233299"/>
                </a:lnTo>
                <a:close/>
                <a:moveTo>
                  <a:pt x="3022062" y="4233299"/>
                </a:moveTo>
                <a:lnTo>
                  <a:pt x="3022267" y="4233504"/>
                </a:lnTo>
                <a:lnTo>
                  <a:pt x="3021755" y="4234016"/>
                </a:lnTo>
                <a:lnTo>
                  <a:pt x="3021652" y="4234016"/>
                </a:lnTo>
                <a:lnTo>
                  <a:pt x="3021652" y="4518405"/>
                </a:lnTo>
                <a:lnTo>
                  <a:pt x="3142215" y="4518405"/>
                </a:lnTo>
                <a:lnTo>
                  <a:pt x="3142215" y="4233299"/>
                </a:lnTo>
                <a:close/>
                <a:moveTo>
                  <a:pt x="5982511" y="3382286"/>
                </a:moveTo>
                <a:lnTo>
                  <a:pt x="5982511" y="3665752"/>
                </a:lnTo>
                <a:lnTo>
                  <a:pt x="6103996" y="3665752"/>
                </a:lnTo>
                <a:lnTo>
                  <a:pt x="6103996" y="3382286"/>
                </a:lnTo>
                <a:close/>
                <a:moveTo>
                  <a:pt x="4642174" y="3099436"/>
                </a:moveTo>
                <a:lnTo>
                  <a:pt x="5182143" y="3099436"/>
                </a:lnTo>
                <a:lnTo>
                  <a:pt x="5182143" y="3382901"/>
                </a:lnTo>
                <a:lnTo>
                  <a:pt x="4642174" y="3382901"/>
                </a:lnTo>
                <a:close/>
                <a:moveTo>
                  <a:pt x="4304681" y="3099436"/>
                </a:moveTo>
                <a:lnTo>
                  <a:pt x="4520689" y="3099436"/>
                </a:lnTo>
                <a:lnTo>
                  <a:pt x="4520689" y="3382901"/>
                </a:lnTo>
                <a:lnTo>
                  <a:pt x="4304681" y="3382901"/>
                </a:lnTo>
                <a:close/>
                <a:moveTo>
                  <a:pt x="7842723" y="2815867"/>
                </a:moveTo>
                <a:lnTo>
                  <a:pt x="7842723" y="3099333"/>
                </a:lnTo>
                <a:lnTo>
                  <a:pt x="7964208" y="3099333"/>
                </a:lnTo>
                <a:lnTo>
                  <a:pt x="7964208" y="2815867"/>
                </a:lnTo>
                <a:close/>
                <a:moveTo>
                  <a:pt x="8114297" y="2532402"/>
                </a:moveTo>
                <a:lnTo>
                  <a:pt x="8114297" y="2815867"/>
                </a:lnTo>
                <a:lnTo>
                  <a:pt x="8330305" y="2815867"/>
                </a:lnTo>
                <a:lnTo>
                  <a:pt x="8330305" y="2532402"/>
                </a:lnTo>
                <a:close/>
                <a:moveTo>
                  <a:pt x="9910946" y="1968135"/>
                </a:moveTo>
                <a:lnTo>
                  <a:pt x="9910946" y="2248936"/>
                </a:lnTo>
                <a:lnTo>
                  <a:pt x="10107886" y="2248936"/>
                </a:lnTo>
                <a:lnTo>
                  <a:pt x="10107886" y="1968135"/>
                </a:lnTo>
                <a:close/>
                <a:moveTo>
                  <a:pt x="8465425" y="1684772"/>
                </a:moveTo>
                <a:lnTo>
                  <a:pt x="8681433" y="1684772"/>
                </a:lnTo>
                <a:lnTo>
                  <a:pt x="8681433" y="1968238"/>
                </a:lnTo>
                <a:lnTo>
                  <a:pt x="8465425" y="1968238"/>
                </a:lnTo>
                <a:close/>
                <a:moveTo>
                  <a:pt x="9342887" y="1684670"/>
                </a:moveTo>
                <a:lnTo>
                  <a:pt x="9342887" y="1965470"/>
                </a:lnTo>
                <a:lnTo>
                  <a:pt x="9464373" y="1965470"/>
                </a:lnTo>
                <a:lnTo>
                  <a:pt x="9464373" y="1684670"/>
                </a:lnTo>
                <a:close/>
                <a:moveTo>
                  <a:pt x="11450479" y="834375"/>
                </a:moveTo>
                <a:lnTo>
                  <a:pt x="11450479" y="1117738"/>
                </a:lnTo>
                <a:lnTo>
                  <a:pt x="11571964" y="1117738"/>
                </a:lnTo>
                <a:lnTo>
                  <a:pt x="11571964" y="834375"/>
                </a:lnTo>
                <a:close/>
                <a:moveTo>
                  <a:pt x="11570528" y="267443"/>
                </a:moveTo>
                <a:lnTo>
                  <a:pt x="11687298" y="267443"/>
                </a:lnTo>
                <a:lnTo>
                  <a:pt x="11687298" y="550909"/>
                </a:lnTo>
                <a:lnTo>
                  <a:pt x="11908022" y="550909"/>
                </a:lnTo>
                <a:lnTo>
                  <a:pt x="11908022" y="834272"/>
                </a:lnTo>
                <a:lnTo>
                  <a:pt x="12029507" y="834272"/>
                </a:lnTo>
                <a:lnTo>
                  <a:pt x="12029507" y="550909"/>
                </a:lnTo>
                <a:lnTo>
                  <a:pt x="12187387" y="550909"/>
                </a:lnTo>
                <a:lnTo>
                  <a:pt x="12187387" y="5621338"/>
                </a:lnTo>
                <a:lnTo>
                  <a:pt x="0" y="5621338"/>
                </a:lnTo>
                <a:lnTo>
                  <a:pt x="0" y="5083491"/>
                </a:lnTo>
                <a:lnTo>
                  <a:pt x="575338" y="5083491"/>
                </a:lnTo>
                <a:lnTo>
                  <a:pt x="575338" y="4800845"/>
                </a:lnTo>
                <a:lnTo>
                  <a:pt x="983467" y="4800845"/>
                </a:lnTo>
                <a:lnTo>
                  <a:pt x="983467" y="5083798"/>
                </a:lnTo>
                <a:lnTo>
                  <a:pt x="1320960" y="5083798"/>
                </a:lnTo>
                <a:lnTo>
                  <a:pt x="1320960" y="4517277"/>
                </a:lnTo>
                <a:lnTo>
                  <a:pt x="1975853" y="4517277"/>
                </a:lnTo>
                <a:lnTo>
                  <a:pt x="1975853" y="4233196"/>
                </a:lnTo>
                <a:lnTo>
                  <a:pt x="2475122" y="4233196"/>
                </a:lnTo>
                <a:lnTo>
                  <a:pt x="2475122" y="3949730"/>
                </a:lnTo>
                <a:lnTo>
                  <a:pt x="2698101" y="3949730"/>
                </a:lnTo>
                <a:lnTo>
                  <a:pt x="2698101" y="3665649"/>
                </a:lnTo>
                <a:lnTo>
                  <a:pt x="2819587" y="3665649"/>
                </a:lnTo>
                <a:lnTo>
                  <a:pt x="2819587" y="3949730"/>
                </a:lnTo>
                <a:lnTo>
                  <a:pt x="3358325" y="3949730"/>
                </a:lnTo>
                <a:lnTo>
                  <a:pt x="3358325" y="4233196"/>
                </a:lnTo>
                <a:lnTo>
                  <a:pt x="3478888" y="4233196"/>
                </a:lnTo>
                <a:lnTo>
                  <a:pt x="3478888" y="3949730"/>
                </a:lnTo>
                <a:lnTo>
                  <a:pt x="3729548" y="3949730"/>
                </a:lnTo>
                <a:lnTo>
                  <a:pt x="3729548" y="3665649"/>
                </a:lnTo>
                <a:lnTo>
                  <a:pt x="4426474" y="3665649"/>
                </a:lnTo>
                <a:lnTo>
                  <a:pt x="4426474" y="3949730"/>
                </a:lnTo>
                <a:lnTo>
                  <a:pt x="4988587" y="3949730"/>
                </a:lnTo>
                <a:lnTo>
                  <a:pt x="4988587" y="3666265"/>
                </a:lnTo>
                <a:lnTo>
                  <a:pt x="5535527" y="3666265"/>
                </a:lnTo>
                <a:lnTo>
                  <a:pt x="5535527" y="3382799"/>
                </a:lnTo>
                <a:lnTo>
                  <a:pt x="5303833" y="3382799"/>
                </a:lnTo>
                <a:lnTo>
                  <a:pt x="5303833" y="3099333"/>
                </a:lnTo>
                <a:lnTo>
                  <a:pt x="6189907" y="3099333"/>
                </a:lnTo>
                <a:lnTo>
                  <a:pt x="6189907" y="2815867"/>
                </a:lnTo>
                <a:lnTo>
                  <a:pt x="6729877" y="2815867"/>
                </a:lnTo>
                <a:lnTo>
                  <a:pt x="6729877" y="2532402"/>
                </a:lnTo>
                <a:lnTo>
                  <a:pt x="7270870" y="2532402"/>
                </a:lnTo>
                <a:lnTo>
                  <a:pt x="7270870" y="2815867"/>
                </a:lnTo>
                <a:lnTo>
                  <a:pt x="7620769" y="2815867"/>
                </a:lnTo>
                <a:lnTo>
                  <a:pt x="7620769" y="2248936"/>
                </a:lnTo>
                <a:lnTo>
                  <a:pt x="7836777" y="2248936"/>
                </a:lnTo>
                <a:lnTo>
                  <a:pt x="7836777" y="2532402"/>
                </a:lnTo>
                <a:lnTo>
                  <a:pt x="7958160" y="2532402"/>
                </a:lnTo>
                <a:lnTo>
                  <a:pt x="7958160" y="2248936"/>
                </a:lnTo>
                <a:lnTo>
                  <a:pt x="8498129" y="2248936"/>
                </a:lnTo>
                <a:lnTo>
                  <a:pt x="8498129" y="2532402"/>
                </a:lnTo>
                <a:lnTo>
                  <a:pt x="8619614" y="2532402"/>
                </a:lnTo>
                <a:lnTo>
                  <a:pt x="8619614" y="2248936"/>
                </a:lnTo>
                <a:lnTo>
                  <a:pt x="8940909" y="2248936"/>
                </a:lnTo>
                <a:lnTo>
                  <a:pt x="8940909" y="1968135"/>
                </a:lnTo>
                <a:lnTo>
                  <a:pt x="8803123" y="1968135"/>
                </a:lnTo>
                <a:lnTo>
                  <a:pt x="8803123" y="1684670"/>
                </a:lnTo>
                <a:lnTo>
                  <a:pt x="9081053" y="1684670"/>
                </a:lnTo>
                <a:lnTo>
                  <a:pt x="9081053" y="1401204"/>
                </a:lnTo>
                <a:lnTo>
                  <a:pt x="9202539" y="1401204"/>
                </a:lnTo>
                <a:lnTo>
                  <a:pt x="9202539" y="1684670"/>
                </a:lnTo>
                <a:lnTo>
                  <a:pt x="9342272" y="1684670"/>
                </a:lnTo>
                <a:lnTo>
                  <a:pt x="9342272" y="1401204"/>
                </a:lnTo>
                <a:lnTo>
                  <a:pt x="9882139" y="1401204"/>
                </a:lnTo>
                <a:lnTo>
                  <a:pt x="9882139" y="1684670"/>
                </a:lnTo>
                <a:lnTo>
                  <a:pt x="10323177" y="1684670"/>
                </a:lnTo>
                <a:lnTo>
                  <a:pt x="10323177" y="1401204"/>
                </a:lnTo>
                <a:lnTo>
                  <a:pt x="10107988" y="1401204"/>
                </a:lnTo>
                <a:lnTo>
                  <a:pt x="10107988" y="1117738"/>
                </a:lnTo>
                <a:lnTo>
                  <a:pt x="10910612" y="1117738"/>
                </a:lnTo>
                <a:lnTo>
                  <a:pt x="10910612" y="834272"/>
                </a:lnTo>
                <a:lnTo>
                  <a:pt x="11368258" y="834272"/>
                </a:lnTo>
                <a:lnTo>
                  <a:pt x="11368258" y="550909"/>
                </a:lnTo>
                <a:lnTo>
                  <a:pt x="11570528" y="550909"/>
                </a:lnTo>
                <a:close/>
                <a:moveTo>
                  <a:pt x="12029507" y="0"/>
                </a:moveTo>
                <a:lnTo>
                  <a:pt x="12187490" y="0"/>
                </a:lnTo>
                <a:lnTo>
                  <a:pt x="12187490" y="267443"/>
                </a:lnTo>
                <a:lnTo>
                  <a:pt x="12029507" y="267443"/>
                </a:lnTo>
                <a:close/>
              </a:path>
            </a:pathLst>
          </a:custGeom>
          <a:solidFill>
            <a:schemeClr val="tx1"/>
          </a:solidFill>
        </p:spPr>
        <p:txBody>
          <a:bodyPr wrap="square">
            <a:noAutofit/>
          </a:bodyPr>
          <a:lstStyle/>
          <a:p>
            <a:r>
              <a:rPr lang="en-US"/>
              <a:t>Click icon to add picture</a:t>
            </a:r>
            <a:endParaRPr lang="en-GB"/>
          </a:p>
        </p:txBody>
      </p:sp>
    </p:spTree>
    <p:extLst>
      <p:ext uri="{BB962C8B-B14F-4D97-AF65-F5344CB8AC3E}">
        <p14:creationId xmlns:p14="http://schemas.microsoft.com/office/powerpoint/2010/main" val="1584355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009CDE"/>
                </a:solidFill>
                <a:latin typeface="Arial"/>
                <a:cs typeface="Arial"/>
              </a:defRPr>
            </a:lvl1pPr>
          </a:lstStyle>
          <a:p>
            <a:endParaRPr/>
          </a:p>
        </p:txBody>
      </p:sp>
      <p:sp>
        <p:nvSpPr>
          <p:cNvPr id="3" name="Holder 3"/>
          <p:cNvSpPr>
            <a:spLocks noGrp="1"/>
          </p:cNvSpPr>
          <p:nvPr>
            <p:ph sz="half" idx="2"/>
          </p:nvPr>
        </p:nvSpPr>
        <p:spPr>
          <a:xfrm>
            <a:off x="495300" y="1075673"/>
            <a:ext cx="4932045" cy="4323715"/>
          </a:xfrm>
          <a:prstGeom prst="rect">
            <a:avLst/>
          </a:prstGeom>
        </p:spPr>
        <p:txBody>
          <a:bodyPr wrap="square" lIns="0" tIns="0" rIns="0" bIns="0">
            <a:spAutoFit/>
          </a:bodyPr>
          <a:lstStyle>
            <a:lvl1pPr>
              <a:defRPr sz="2800" b="1" i="0" u="sng">
                <a:solidFill>
                  <a:srgbClr val="62666A"/>
                </a:solidFill>
                <a:latin typeface="Arial"/>
                <a:cs typeface="Arial"/>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9/30/2024</a:t>
            </a:fld>
            <a:endParaRPr lang="en-US"/>
          </a:p>
        </p:txBody>
      </p:sp>
      <p:sp>
        <p:nvSpPr>
          <p:cNvPr id="7" name="Holder 7"/>
          <p:cNvSpPr>
            <a:spLocks noGrp="1"/>
          </p:cNvSpPr>
          <p:nvPr>
            <p:ph type="sldNum" sz="quarter" idx="7"/>
          </p:nvPr>
        </p:nvSpPr>
        <p:spPr/>
        <p:txBody>
          <a:bodyPr lIns="0" tIns="0" rIns="0" bIns="0"/>
          <a:lstStyle>
            <a:lvl1pPr>
              <a:defRPr sz="1000" b="0" i="0">
                <a:solidFill>
                  <a:srgbClr val="878A8D"/>
                </a:solidFill>
                <a:latin typeface="Arial"/>
                <a:cs typeface="Arial"/>
              </a:defRPr>
            </a:lvl1pPr>
          </a:lstStyle>
          <a:p>
            <a:pPr marL="12700">
              <a:lnSpc>
                <a:spcPct val="100000"/>
              </a:lnSpc>
            </a:pPr>
            <a:r>
              <a:rPr dirty="0"/>
              <a:t>RSM</a:t>
            </a:r>
            <a:r>
              <a:rPr spc="-10" dirty="0"/>
              <a:t> </a:t>
            </a:r>
            <a:r>
              <a:rPr dirty="0"/>
              <a:t>|</a:t>
            </a:r>
            <a:r>
              <a:rPr spc="-15" dirty="0"/>
              <a:t> </a:t>
            </a:r>
            <a:fld id="{81D60167-4931-47E6-BA6A-407CBD079E47}" type="slidenum">
              <a:rPr spc="-50" dirty="0"/>
              <a:t>‹#›</a:t>
            </a:fld>
            <a:endParaRPr spc="-50" dirty="0"/>
          </a:p>
        </p:txBody>
      </p:sp>
    </p:spTree>
    <p:extLst>
      <p:ext uri="{BB962C8B-B14F-4D97-AF65-F5344CB8AC3E}">
        <p14:creationId xmlns:p14="http://schemas.microsoft.com/office/powerpoint/2010/main" val="1926253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009CDE"/>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9/30/2024</a:t>
            </a:fld>
            <a:endParaRPr lang="en-US"/>
          </a:p>
        </p:txBody>
      </p:sp>
      <p:sp>
        <p:nvSpPr>
          <p:cNvPr id="5" name="Holder 5"/>
          <p:cNvSpPr>
            <a:spLocks noGrp="1"/>
          </p:cNvSpPr>
          <p:nvPr>
            <p:ph type="sldNum" sz="quarter" idx="7"/>
          </p:nvPr>
        </p:nvSpPr>
        <p:spPr/>
        <p:txBody>
          <a:bodyPr lIns="0" tIns="0" rIns="0" bIns="0"/>
          <a:lstStyle>
            <a:lvl1pPr>
              <a:defRPr sz="1000" b="0" i="0">
                <a:solidFill>
                  <a:srgbClr val="878A8D"/>
                </a:solidFill>
                <a:latin typeface="Arial"/>
                <a:cs typeface="Arial"/>
              </a:defRPr>
            </a:lvl1pPr>
          </a:lstStyle>
          <a:p>
            <a:pPr marL="12700">
              <a:lnSpc>
                <a:spcPct val="100000"/>
              </a:lnSpc>
            </a:pPr>
            <a:r>
              <a:rPr dirty="0"/>
              <a:t>RSM</a:t>
            </a:r>
            <a:r>
              <a:rPr spc="-10" dirty="0"/>
              <a:t> </a:t>
            </a:r>
            <a:r>
              <a:rPr dirty="0"/>
              <a:t>|</a:t>
            </a:r>
            <a:r>
              <a:rPr spc="-15" dirty="0"/>
              <a:t> </a:t>
            </a:r>
            <a:fld id="{81D60167-4931-47E6-BA6A-407CBD079E47}" type="slidenum">
              <a:rPr spc="-50" dirty="0"/>
              <a:t>‹#›</a:t>
            </a:fld>
            <a:endParaRPr spc="-50" dirty="0"/>
          </a:p>
        </p:txBody>
      </p:sp>
    </p:spTree>
    <p:extLst>
      <p:ext uri="{BB962C8B-B14F-4D97-AF65-F5344CB8AC3E}">
        <p14:creationId xmlns:p14="http://schemas.microsoft.com/office/powerpoint/2010/main" val="369649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in content slid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80540" y="237067"/>
            <a:ext cx="11230920" cy="855133"/>
          </a:xfrm>
          <a:prstGeom prst="rect">
            <a:avLst/>
          </a:prstGeom>
        </p:spPr>
        <p:txBody>
          <a:bodyPr vert="horz" lIns="91440" tIns="45720" rIns="91440" bIns="45720" rtlCol="0" anchor="ctr">
            <a:normAutofit/>
          </a:bodyPr>
          <a:lstStyle/>
          <a:p>
            <a:r>
              <a:rPr lang="en-US" dirty="0"/>
              <a:t>Click to edit Master title style</a:t>
            </a:r>
          </a:p>
        </p:txBody>
      </p:sp>
      <p:sp>
        <p:nvSpPr>
          <p:cNvPr id="7" name="Text Placeholder 2"/>
          <p:cNvSpPr>
            <a:spLocks noGrp="1"/>
          </p:cNvSpPr>
          <p:nvPr>
            <p:ph idx="1"/>
          </p:nvPr>
        </p:nvSpPr>
        <p:spPr>
          <a:xfrm>
            <a:off x="480540" y="1317182"/>
            <a:ext cx="11230920" cy="46367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4"/>
          </p:nvPr>
        </p:nvSpPr>
        <p:spPr>
          <a:xfrm>
            <a:off x="133350" y="6423061"/>
            <a:ext cx="542925" cy="276753"/>
          </a:xfrm>
          <a:prstGeom prst="rect">
            <a:avLst/>
          </a:prstGeom>
        </p:spPr>
        <p:txBody>
          <a:bodyPr/>
          <a:lstStyle>
            <a:lvl1pPr algn="ctr">
              <a:defRPr sz="1000">
                <a:solidFill>
                  <a:schemeClr val="tx1"/>
                </a:solidFill>
                <a:latin typeface="Arial" panose="020B0604020202020204" pitchFamily="34" charset="0"/>
                <a:cs typeface="Arial" panose="020B0604020202020204" pitchFamily="34" charset="0"/>
              </a:defRPr>
            </a:lvl1pPr>
          </a:lstStyle>
          <a:p>
            <a:fld id="{936A99BC-3C9D-4DF8-8B8C-E1FD2BDF0AD4}" type="slidenum">
              <a:rPr lang="en-US" smtClean="0"/>
              <a:pPr/>
              <a:t>‹#›</a:t>
            </a:fld>
            <a:endParaRPr lang="en-US" dirty="0"/>
          </a:p>
        </p:txBody>
      </p:sp>
    </p:spTree>
    <p:extLst>
      <p:ext uri="{BB962C8B-B14F-4D97-AF65-F5344CB8AC3E}">
        <p14:creationId xmlns:p14="http://schemas.microsoft.com/office/powerpoint/2010/main" val="3485883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hart Layout_No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5"/>
          <p:cNvSpPr>
            <a:spLocks noGrp="1"/>
          </p:cNvSpPr>
          <p:nvPr>
            <p:ph type="sldNum" sz="quarter" idx="4"/>
          </p:nvPr>
        </p:nvSpPr>
        <p:spPr>
          <a:xfrm>
            <a:off x="133350" y="6423061"/>
            <a:ext cx="542925" cy="276753"/>
          </a:xfrm>
          <a:prstGeom prst="rect">
            <a:avLst/>
          </a:prstGeom>
        </p:spPr>
        <p:txBody>
          <a:bodyPr/>
          <a:lstStyle>
            <a:lvl1pPr algn="ctr">
              <a:defRPr sz="1000">
                <a:solidFill>
                  <a:schemeClr val="tx1"/>
                </a:solidFill>
                <a:latin typeface="Arial" panose="020B0604020202020204" pitchFamily="34" charset="0"/>
                <a:cs typeface="Arial" panose="020B0604020202020204" pitchFamily="34" charset="0"/>
              </a:defRPr>
            </a:lvl1pPr>
          </a:lstStyle>
          <a:p>
            <a:fld id="{936A99BC-3C9D-4DF8-8B8C-E1FD2BDF0AD4}" type="slidenum">
              <a:rPr lang="en-US" smtClean="0"/>
              <a:pPr/>
              <a:t>‹#›</a:t>
            </a:fld>
            <a:endParaRPr lang="en-US" dirty="0"/>
          </a:p>
        </p:txBody>
      </p:sp>
    </p:spTree>
    <p:extLst>
      <p:ext uri="{BB962C8B-B14F-4D97-AF65-F5344CB8AC3E}">
        <p14:creationId xmlns:p14="http://schemas.microsoft.com/office/powerpoint/2010/main" val="2763986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subtitle layou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5C0EEBE-EA8B-5E4F-20C2-60D52340F4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146" y="727354"/>
            <a:ext cx="12188351" cy="6839019"/>
          </a:xfrm>
          <a:prstGeom prst="rect">
            <a:avLst/>
          </a:prstGeom>
        </p:spPr>
      </p:pic>
      <p:sp>
        <p:nvSpPr>
          <p:cNvPr id="6" name="Title Placeholder 13">
            <a:extLst>
              <a:ext uri="{FF2B5EF4-FFF2-40B4-BE49-F238E27FC236}">
                <a16:creationId xmlns:a16="http://schemas.microsoft.com/office/drawing/2014/main" id="{394B6B92-4078-8B93-4425-37C36B5ED901}"/>
              </a:ext>
            </a:extLst>
          </p:cNvPr>
          <p:cNvSpPr>
            <a:spLocks noGrp="1"/>
          </p:cNvSpPr>
          <p:nvPr>
            <p:ph type="title" hasCustomPrompt="1"/>
          </p:nvPr>
        </p:nvSpPr>
        <p:spPr>
          <a:xfrm>
            <a:off x="814558" y="709937"/>
            <a:ext cx="10621792" cy="553998"/>
          </a:xfrm>
          <a:prstGeom prst="rect">
            <a:avLst/>
          </a:prstGeom>
        </p:spPr>
        <p:txBody>
          <a:bodyPr vert="horz" wrap="square" lIns="0" tIns="0" rIns="0" bIns="0" rtlCol="0" anchor="t" anchorCtr="0">
            <a:spAutoFit/>
          </a:bodyPr>
          <a:lstStyle>
            <a:lvl1pPr>
              <a:defRPr baseline="0"/>
            </a:lvl1pPr>
          </a:lstStyle>
          <a:p>
            <a:r>
              <a:rPr lang="en-US"/>
              <a:t>Title and subtitle </a:t>
            </a:r>
            <a:endParaRPr lang="en-GB"/>
          </a:p>
        </p:txBody>
      </p:sp>
      <p:sp>
        <p:nvSpPr>
          <p:cNvPr id="5" name="Text Placeholder 5">
            <a:extLst>
              <a:ext uri="{FF2B5EF4-FFF2-40B4-BE49-F238E27FC236}">
                <a16:creationId xmlns:a16="http://schemas.microsoft.com/office/drawing/2014/main" id="{3A551812-D8ED-F33E-28FD-6C4733C8146A}"/>
              </a:ext>
            </a:extLst>
          </p:cNvPr>
          <p:cNvSpPr>
            <a:spLocks noGrp="1"/>
          </p:cNvSpPr>
          <p:nvPr>
            <p:ph type="body" sz="quarter" idx="14" hasCustomPrompt="1"/>
          </p:nvPr>
        </p:nvSpPr>
        <p:spPr>
          <a:xfrm>
            <a:off x="814558" y="1341437"/>
            <a:ext cx="10621792" cy="330340"/>
          </a:xfrm>
        </p:spPr>
        <p:txBody>
          <a:bodyPr rIns="0"/>
          <a:lstStyle>
            <a:lvl1pPr>
              <a:spcBef>
                <a:spcPts val="0"/>
              </a:spcBef>
              <a:defRPr sz="2000">
                <a:solidFill>
                  <a:schemeClr val="tx1"/>
                </a:solidFill>
              </a:defRPr>
            </a:lvl1pPr>
          </a:lstStyle>
          <a:p>
            <a:pPr lvl="0"/>
            <a:r>
              <a:rPr lang="en-US"/>
              <a:t>Click to add subheading</a:t>
            </a:r>
            <a:endParaRPr lang="en-GB"/>
          </a:p>
        </p:txBody>
      </p:sp>
      <p:sp>
        <p:nvSpPr>
          <p:cNvPr id="9" name="Slide Number Placeholder 2">
            <a:extLst>
              <a:ext uri="{FF2B5EF4-FFF2-40B4-BE49-F238E27FC236}">
                <a16:creationId xmlns:a16="http://schemas.microsoft.com/office/drawing/2014/main" id="{00E35B2E-B7EB-64A4-6770-99FFC2FD1426}"/>
              </a:ext>
            </a:extLst>
          </p:cNvPr>
          <p:cNvSpPr>
            <a:spLocks noGrp="1"/>
          </p:cNvSpPr>
          <p:nvPr>
            <p:ph type="sldNum" sz="quarter" idx="4"/>
          </p:nvPr>
        </p:nvSpPr>
        <p:spPr>
          <a:xfrm>
            <a:off x="11195915" y="6345862"/>
            <a:ext cx="600428" cy="153888"/>
          </a:xfrm>
          <a:prstGeom prst="rect">
            <a:avLst/>
          </a:prstGeom>
          <a:noFill/>
        </p:spPr>
        <p:txBody>
          <a:bodyPr wrap="square" lIns="0" tIns="0" rIns="0" bIns="0" rtlCol="0">
            <a:spAutoFit/>
          </a:bodyPr>
          <a:lstStyle>
            <a:lvl1pPr>
              <a:lnSpc>
                <a:spcPct val="100000"/>
              </a:lnSpc>
              <a:spcAft>
                <a:spcPts val="0"/>
              </a:spcAft>
              <a:defRPr lang="en-GB" sz="1000" b="0" smtClean="0">
                <a:solidFill>
                  <a:schemeClr val="bg2"/>
                </a:solidFill>
              </a:defRPr>
            </a:lvl1pPr>
          </a:lstStyle>
          <a:p>
            <a:pPr marL="12700">
              <a:lnSpc>
                <a:spcPct val="100000"/>
              </a:lnSpc>
            </a:pPr>
            <a:r>
              <a:rPr lang="en-US"/>
              <a:t>RSM</a:t>
            </a:r>
            <a:r>
              <a:rPr lang="en-US" spc="-10"/>
              <a:t> </a:t>
            </a:r>
            <a:r>
              <a:rPr lang="en-US"/>
              <a:t>|</a:t>
            </a:r>
            <a:r>
              <a:rPr lang="en-US" spc="-15"/>
              <a:t> </a:t>
            </a:r>
            <a:fld id="{81D60167-4931-47E6-BA6A-407CBD079E47}" type="slidenum">
              <a:rPr spc="-50" smtClean="0"/>
              <a:t>‹#›</a:t>
            </a:fld>
            <a:endParaRPr spc="-50"/>
          </a:p>
        </p:txBody>
      </p:sp>
    </p:spTree>
    <p:extLst>
      <p:ext uri="{BB962C8B-B14F-4D97-AF65-F5344CB8AC3E}">
        <p14:creationId xmlns:p14="http://schemas.microsoft.com/office/powerpoint/2010/main" val="3470257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hank you layout 1">
    <p:bg>
      <p:bgPr>
        <a:solidFill>
          <a:schemeClr val="tx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1C5AD7-5B65-FE5A-4963-D0EE1135923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49" y="18981"/>
            <a:ext cx="12188351" cy="6839019"/>
          </a:xfrm>
          <a:prstGeom prst="rect">
            <a:avLst/>
          </a:prstGeom>
        </p:spPr>
      </p:pic>
      <p:sp>
        <p:nvSpPr>
          <p:cNvPr id="7" name="Text Placeholder 4"/>
          <p:cNvSpPr>
            <a:spLocks noGrp="1"/>
          </p:cNvSpPr>
          <p:nvPr>
            <p:ph type="body" sz="quarter" idx="10" hasCustomPrompt="1"/>
          </p:nvPr>
        </p:nvSpPr>
        <p:spPr>
          <a:xfrm>
            <a:off x="839025" y="2590719"/>
            <a:ext cx="10393300" cy="1015663"/>
          </a:xfrm>
          <a:prstGeom prst="rect">
            <a:avLst/>
          </a:prstGeom>
        </p:spPr>
        <p:txBody>
          <a:bodyPr wrap="square" anchor="ctr">
            <a:spAutoFit/>
          </a:bodyPr>
          <a:lstStyle>
            <a:lvl1pPr>
              <a:defRPr sz="6600" b="0" cap="none" baseline="0">
                <a:solidFill>
                  <a:schemeClr val="bg1"/>
                </a:solidFill>
              </a:defRPr>
            </a:lvl1pPr>
          </a:lstStyle>
          <a:p>
            <a:pPr lvl="0"/>
            <a:r>
              <a:rPr lang="en-GB"/>
              <a:t>Thank you</a:t>
            </a:r>
          </a:p>
        </p:txBody>
      </p:sp>
      <p:pic>
        <p:nvPicPr>
          <p:cNvPr id="4" name="Graphic 3">
            <a:extLst>
              <a:ext uri="{FF2B5EF4-FFF2-40B4-BE49-F238E27FC236}">
                <a16:creationId xmlns:a16="http://schemas.microsoft.com/office/drawing/2014/main" id="{6FD5B492-E22F-F4B6-4E54-00FF56A2974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68442" y="650876"/>
            <a:ext cx="1232678" cy="518322"/>
          </a:xfrm>
          <a:prstGeom prst="rect">
            <a:avLst/>
          </a:prstGeom>
        </p:spPr>
      </p:pic>
    </p:spTree>
    <p:extLst>
      <p:ext uri="{BB962C8B-B14F-4D97-AF65-F5344CB8AC3E}">
        <p14:creationId xmlns:p14="http://schemas.microsoft.com/office/powerpoint/2010/main" val="290636628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subtitle and content layout">
    <p:spTree>
      <p:nvGrpSpPr>
        <p:cNvPr id="1" name=""/>
        <p:cNvGrpSpPr/>
        <p:nvPr/>
      </p:nvGrpSpPr>
      <p:grpSpPr>
        <a:xfrm>
          <a:off x="0" y="0"/>
          <a:ext cx="0" cy="0"/>
          <a:chOff x="0" y="0"/>
          <a:chExt cx="0" cy="0"/>
        </a:xfrm>
      </p:grpSpPr>
      <p:sp>
        <p:nvSpPr>
          <p:cNvPr id="4" name="Title Placeholder 13">
            <a:extLst>
              <a:ext uri="{FF2B5EF4-FFF2-40B4-BE49-F238E27FC236}">
                <a16:creationId xmlns:a16="http://schemas.microsoft.com/office/drawing/2014/main" id="{5C229D0C-EAB5-AC89-BB32-39B293CC4D29}"/>
              </a:ext>
            </a:extLst>
          </p:cNvPr>
          <p:cNvSpPr>
            <a:spLocks noGrp="1"/>
          </p:cNvSpPr>
          <p:nvPr>
            <p:ph type="title" hasCustomPrompt="1"/>
          </p:nvPr>
        </p:nvSpPr>
        <p:spPr>
          <a:xfrm>
            <a:off x="815974" y="709937"/>
            <a:ext cx="10620376" cy="553998"/>
          </a:xfrm>
          <a:prstGeom prst="rect">
            <a:avLst/>
          </a:prstGeom>
        </p:spPr>
        <p:txBody>
          <a:bodyPr vert="horz" wrap="square" lIns="0" tIns="0" rIns="0" bIns="0" rtlCol="0" anchor="t" anchorCtr="0">
            <a:spAutoFit/>
          </a:bodyPr>
          <a:lstStyle>
            <a:lvl1pPr>
              <a:defRPr>
                <a:solidFill>
                  <a:schemeClr val="accent1"/>
                </a:solidFill>
              </a:defRPr>
            </a:lvl1pPr>
          </a:lstStyle>
          <a:p>
            <a:r>
              <a:rPr lang="en-US"/>
              <a:t>Content slide</a:t>
            </a:r>
            <a:endParaRPr lang="en-GB"/>
          </a:p>
        </p:txBody>
      </p:sp>
      <p:sp>
        <p:nvSpPr>
          <p:cNvPr id="18" name="Content Placeholder 17">
            <a:extLst>
              <a:ext uri="{FF2B5EF4-FFF2-40B4-BE49-F238E27FC236}">
                <a16:creationId xmlns:a16="http://schemas.microsoft.com/office/drawing/2014/main" id="{BF4F9CAA-D67F-C5DA-1616-357AB10E3460}"/>
              </a:ext>
            </a:extLst>
          </p:cNvPr>
          <p:cNvSpPr>
            <a:spLocks noGrp="1"/>
          </p:cNvSpPr>
          <p:nvPr>
            <p:ph sz="quarter" idx="10"/>
          </p:nvPr>
        </p:nvSpPr>
        <p:spPr>
          <a:xfrm>
            <a:off x="838200" y="1447800"/>
            <a:ext cx="10515600" cy="4648200"/>
          </a:xfrm>
        </p:spPr>
        <p:txBody>
          <a:bodyPr>
            <a:normAutofit/>
          </a:bodyPr>
          <a:lstStyle>
            <a:lvl1pPr>
              <a:defRPr sz="1800"/>
            </a:lvl1pPr>
            <a:lvl2pPr marL="344488" indent="-173038">
              <a:buFont typeface="System Font Regular"/>
              <a:buChar char="⎼"/>
              <a:tabLst/>
              <a:defRPr sz="1800"/>
            </a:lvl2pPr>
            <a:lvl3pPr marL="515938" indent="-171450">
              <a:buFont typeface="Wingdings" pitchFamily="2" charset="2"/>
              <a:buChar char="§"/>
              <a:tabLst/>
              <a:defRPr sz="1800"/>
            </a:lvl3pPr>
            <a:lvl4pPr marL="742950" indent="-227013">
              <a:buFont typeface="System Font Regular"/>
              <a:buChar char="⎼"/>
              <a:tabLst/>
              <a:defRPr sz="18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63867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reate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1E414-5BEB-1C10-36C2-E4D0A31765D0}"/>
              </a:ext>
            </a:extLst>
          </p:cNvPr>
          <p:cNvSpPr>
            <a:spLocks noGrp="1"/>
          </p:cNvSpPr>
          <p:nvPr>
            <p:ph type="title"/>
          </p:nvPr>
        </p:nvSpPr>
        <p:spPr>
          <a:xfrm>
            <a:off x="785813" y="208002"/>
            <a:ext cx="10620375" cy="553998"/>
          </a:xfrm>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97FC0791-90B0-E90A-3F40-E62CE7D9B6F2}"/>
              </a:ext>
            </a:extLst>
          </p:cNvPr>
          <p:cNvSpPr>
            <a:spLocks noGrp="1"/>
          </p:cNvSpPr>
          <p:nvPr>
            <p:ph type="sldNum" sz="quarter" idx="12"/>
          </p:nvPr>
        </p:nvSpPr>
        <p:spPr/>
        <p:txBody>
          <a:bodyPr/>
          <a:lstStyle/>
          <a:p>
            <a:fld id="{6686A102-957E-47D3-A22D-E8508A8052D6}" type="slidenum">
              <a:rPr lang="en-GB" smtClean="0"/>
              <a:pPr/>
              <a:t>‹#›</a:t>
            </a:fld>
            <a:endParaRPr lang="en-GB"/>
          </a:p>
        </p:txBody>
      </p:sp>
      <p:sp>
        <p:nvSpPr>
          <p:cNvPr id="7" name="Content Placeholder 1">
            <a:extLst>
              <a:ext uri="{FF2B5EF4-FFF2-40B4-BE49-F238E27FC236}">
                <a16:creationId xmlns:a16="http://schemas.microsoft.com/office/drawing/2014/main" id="{B79B370B-960E-00D0-2950-D1139ECB108A}"/>
              </a:ext>
            </a:extLst>
          </p:cNvPr>
          <p:cNvSpPr>
            <a:spLocks noGrp="1"/>
          </p:cNvSpPr>
          <p:nvPr>
            <p:ph sz="quarter" idx="13"/>
            <p:custDataLst>
              <p:tags r:id="rId1"/>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5AE82789-39FA-492C-2AA8-069FDD71BAEE}"/>
              </a:ext>
            </a:extLst>
          </p:cNvPr>
          <p:cNvSpPr>
            <a:spLocks noGrp="1"/>
          </p:cNvSpPr>
          <p:nvPr>
            <p:ph sz="quarter" idx="14"/>
            <p:custDataLst>
              <p:tags r:id="rId2"/>
            </p:custDataLst>
          </p:nvPr>
        </p:nvSpPr>
        <p:spPr>
          <a:xfrm>
            <a:off x="12306300" y="1898650"/>
            <a:ext cx="360363" cy="360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3">
            <a:extLst>
              <a:ext uri="{FF2B5EF4-FFF2-40B4-BE49-F238E27FC236}">
                <a16:creationId xmlns:a16="http://schemas.microsoft.com/office/drawing/2014/main" id="{2B153477-7E09-F121-A0E0-12F3033DAF17}"/>
              </a:ext>
            </a:extLst>
          </p:cNvPr>
          <p:cNvSpPr>
            <a:spLocks noGrp="1"/>
          </p:cNvSpPr>
          <p:nvPr>
            <p:ph sz="quarter" idx="15"/>
            <p:custDataLst>
              <p:tags r:id="rId3"/>
            </p:custDataLst>
          </p:nvPr>
        </p:nvSpPr>
        <p:spPr>
          <a:xfrm>
            <a:off x="12306300" y="1898650"/>
            <a:ext cx="360363" cy="360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4">
            <a:extLst>
              <a:ext uri="{FF2B5EF4-FFF2-40B4-BE49-F238E27FC236}">
                <a16:creationId xmlns:a16="http://schemas.microsoft.com/office/drawing/2014/main" id="{304EAD8A-7271-16DB-C14A-E78F1198DC6A}"/>
              </a:ext>
            </a:extLst>
          </p:cNvPr>
          <p:cNvSpPr>
            <a:spLocks noGrp="1"/>
          </p:cNvSpPr>
          <p:nvPr>
            <p:ph sz="quarter" idx="16"/>
            <p:custDataLst>
              <p:tags r:id="rId4"/>
            </p:custDataLst>
          </p:nvPr>
        </p:nvSpPr>
        <p:spPr>
          <a:xfrm>
            <a:off x="12306300" y="1898650"/>
            <a:ext cx="360363" cy="360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5">
            <a:extLst>
              <a:ext uri="{FF2B5EF4-FFF2-40B4-BE49-F238E27FC236}">
                <a16:creationId xmlns:a16="http://schemas.microsoft.com/office/drawing/2014/main" id="{7B4DB17A-EBF3-FADA-C0DF-F462D9C21F88}"/>
              </a:ext>
            </a:extLst>
          </p:cNvPr>
          <p:cNvSpPr>
            <a:spLocks noGrp="1"/>
          </p:cNvSpPr>
          <p:nvPr>
            <p:ph sz="quarter" idx="17"/>
            <p:custDataLst>
              <p:tags r:id="rId5"/>
            </p:custDataLst>
          </p:nvPr>
        </p:nvSpPr>
        <p:spPr>
          <a:xfrm>
            <a:off x="12306300" y="1898650"/>
            <a:ext cx="360363" cy="360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6">
            <a:extLst>
              <a:ext uri="{FF2B5EF4-FFF2-40B4-BE49-F238E27FC236}">
                <a16:creationId xmlns:a16="http://schemas.microsoft.com/office/drawing/2014/main" id="{BDE83D96-42AD-1559-978F-4DD088CD62A4}"/>
              </a:ext>
            </a:extLst>
          </p:cNvPr>
          <p:cNvSpPr>
            <a:spLocks noGrp="1"/>
          </p:cNvSpPr>
          <p:nvPr>
            <p:ph sz="quarter" idx="18"/>
            <p:custDataLst>
              <p:tags r:id="rId6"/>
            </p:custDataLst>
          </p:nvPr>
        </p:nvSpPr>
        <p:spPr>
          <a:xfrm>
            <a:off x="12306300" y="1898650"/>
            <a:ext cx="360363" cy="360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7">
            <a:extLst>
              <a:ext uri="{FF2B5EF4-FFF2-40B4-BE49-F238E27FC236}">
                <a16:creationId xmlns:a16="http://schemas.microsoft.com/office/drawing/2014/main" id="{81297EF2-C692-5F37-0BAD-B7F77B386FD3}"/>
              </a:ext>
            </a:extLst>
          </p:cNvPr>
          <p:cNvSpPr>
            <a:spLocks noGrp="1"/>
          </p:cNvSpPr>
          <p:nvPr>
            <p:ph sz="quarter" idx="19"/>
            <p:custDataLst>
              <p:tags r:id="rId7"/>
            </p:custDataLst>
          </p:nvPr>
        </p:nvSpPr>
        <p:spPr>
          <a:xfrm>
            <a:off x="12306300" y="1898650"/>
            <a:ext cx="360363" cy="360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8">
            <a:extLst>
              <a:ext uri="{FF2B5EF4-FFF2-40B4-BE49-F238E27FC236}">
                <a16:creationId xmlns:a16="http://schemas.microsoft.com/office/drawing/2014/main" id="{931499F5-5EF7-3065-EBD7-894EB5ED3BC0}"/>
              </a:ext>
            </a:extLst>
          </p:cNvPr>
          <p:cNvSpPr>
            <a:spLocks noGrp="1"/>
          </p:cNvSpPr>
          <p:nvPr>
            <p:ph sz="quarter" idx="20"/>
            <p:custDataLst>
              <p:tags r:id="rId8"/>
            </p:custDataLst>
          </p:nvPr>
        </p:nvSpPr>
        <p:spPr>
          <a:xfrm>
            <a:off x="12306300" y="1898650"/>
            <a:ext cx="360363" cy="360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9">
            <a:extLst>
              <a:ext uri="{FF2B5EF4-FFF2-40B4-BE49-F238E27FC236}">
                <a16:creationId xmlns:a16="http://schemas.microsoft.com/office/drawing/2014/main" id="{9EFAC09B-465D-40B4-BF4A-B2FEC8A74866}"/>
              </a:ext>
            </a:extLst>
          </p:cNvPr>
          <p:cNvSpPr>
            <a:spLocks noGrp="1"/>
          </p:cNvSpPr>
          <p:nvPr>
            <p:ph sz="quarter" idx="21"/>
            <p:custDataLst>
              <p:tags r:id="rId9"/>
            </p:custDataLst>
          </p:nvPr>
        </p:nvSpPr>
        <p:spPr>
          <a:xfrm>
            <a:off x="12306300" y="1898650"/>
            <a:ext cx="360363" cy="360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Content Placeholder 10">
            <a:extLst>
              <a:ext uri="{FF2B5EF4-FFF2-40B4-BE49-F238E27FC236}">
                <a16:creationId xmlns:a16="http://schemas.microsoft.com/office/drawing/2014/main" id="{4837BEDA-8B90-0BEC-DB4B-CB4876CC54D5}"/>
              </a:ext>
            </a:extLst>
          </p:cNvPr>
          <p:cNvSpPr>
            <a:spLocks noGrp="1"/>
          </p:cNvSpPr>
          <p:nvPr>
            <p:ph sz="quarter" idx="22"/>
            <p:custDataLst>
              <p:tags r:id="rId10"/>
            </p:custDataLst>
          </p:nvPr>
        </p:nvSpPr>
        <p:spPr>
          <a:xfrm>
            <a:off x="12306300" y="1898650"/>
            <a:ext cx="360363" cy="360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11">
            <a:extLst>
              <a:ext uri="{FF2B5EF4-FFF2-40B4-BE49-F238E27FC236}">
                <a16:creationId xmlns:a16="http://schemas.microsoft.com/office/drawing/2014/main" id="{2EE16120-49F1-CE2D-EAE7-CEBB64C36468}"/>
              </a:ext>
            </a:extLst>
          </p:cNvPr>
          <p:cNvSpPr>
            <a:spLocks noGrp="1"/>
          </p:cNvSpPr>
          <p:nvPr>
            <p:ph sz="quarter" idx="23"/>
            <p:custDataLst>
              <p:tags r:id="rId11"/>
            </p:custDataLst>
          </p:nvPr>
        </p:nvSpPr>
        <p:spPr>
          <a:xfrm>
            <a:off x="12306300" y="1898650"/>
            <a:ext cx="360363" cy="360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Content Placeholder 12">
            <a:extLst>
              <a:ext uri="{FF2B5EF4-FFF2-40B4-BE49-F238E27FC236}">
                <a16:creationId xmlns:a16="http://schemas.microsoft.com/office/drawing/2014/main" id="{0B92988D-9316-CC2C-D1A3-D336CF84443B}"/>
              </a:ext>
            </a:extLst>
          </p:cNvPr>
          <p:cNvSpPr>
            <a:spLocks noGrp="1"/>
          </p:cNvSpPr>
          <p:nvPr>
            <p:ph sz="quarter" idx="24"/>
            <p:custDataLst>
              <p:tags r:id="rId12"/>
            </p:custDataLst>
          </p:nvPr>
        </p:nvSpPr>
        <p:spPr>
          <a:xfrm>
            <a:off x="12306300" y="1898650"/>
            <a:ext cx="360363" cy="360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Content Placeholder 13">
            <a:extLst>
              <a:ext uri="{FF2B5EF4-FFF2-40B4-BE49-F238E27FC236}">
                <a16:creationId xmlns:a16="http://schemas.microsoft.com/office/drawing/2014/main" id="{B47B8339-4E59-0CA0-A4C9-E5F630BAB0F5}"/>
              </a:ext>
            </a:extLst>
          </p:cNvPr>
          <p:cNvSpPr>
            <a:spLocks noGrp="1"/>
          </p:cNvSpPr>
          <p:nvPr>
            <p:ph sz="quarter" idx="25"/>
            <p:custDataLst>
              <p:tags r:id="rId13"/>
            </p:custDataLst>
          </p:nvPr>
        </p:nvSpPr>
        <p:spPr>
          <a:xfrm>
            <a:off x="12306300" y="1898650"/>
            <a:ext cx="360363" cy="360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Content Placeholder 14">
            <a:extLst>
              <a:ext uri="{FF2B5EF4-FFF2-40B4-BE49-F238E27FC236}">
                <a16:creationId xmlns:a16="http://schemas.microsoft.com/office/drawing/2014/main" id="{95429A43-49FC-FC9A-2F06-09B263722D03}"/>
              </a:ext>
            </a:extLst>
          </p:cNvPr>
          <p:cNvSpPr>
            <a:spLocks noGrp="1"/>
          </p:cNvSpPr>
          <p:nvPr>
            <p:ph sz="quarter" idx="26"/>
            <p:custDataLst>
              <p:tags r:id="rId14"/>
            </p:custDataLst>
          </p:nvPr>
        </p:nvSpPr>
        <p:spPr>
          <a:xfrm>
            <a:off x="12306300" y="1898650"/>
            <a:ext cx="360363" cy="360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Content Placeholder 15">
            <a:extLst>
              <a:ext uri="{FF2B5EF4-FFF2-40B4-BE49-F238E27FC236}">
                <a16:creationId xmlns:a16="http://schemas.microsoft.com/office/drawing/2014/main" id="{AB1145A8-84BE-1BF9-82E4-516DE6AD8C08}"/>
              </a:ext>
            </a:extLst>
          </p:cNvPr>
          <p:cNvSpPr>
            <a:spLocks noGrp="1"/>
          </p:cNvSpPr>
          <p:nvPr>
            <p:ph sz="quarter" idx="27"/>
            <p:custDataLst>
              <p:tags r:id="rId15"/>
            </p:custDataLst>
          </p:nvPr>
        </p:nvSpPr>
        <p:spPr>
          <a:xfrm>
            <a:off x="12306300" y="1898650"/>
            <a:ext cx="360363" cy="360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Content Placeholder 16">
            <a:extLst>
              <a:ext uri="{FF2B5EF4-FFF2-40B4-BE49-F238E27FC236}">
                <a16:creationId xmlns:a16="http://schemas.microsoft.com/office/drawing/2014/main" id="{A9FFA638-C95D-E609-A342-6B1A64315F05}"/>
              </a:ext>
            </a:extLst>
          </p:cNvPr>
          <p:cNvSpPr>
            <a:spLocks noGrp="1"/>
          </p:cNvSpPr>
          <p:nvPr>
            <p:ph sz="quarter" idx="28"/>
            <p:custDataLst>
              <p:tags r:id="rId16"/>
            </p:custDataLst>
          </p:nvPr>
        </p:nvSpPr>
        <p:spPr>
          <a:xfrm>
            <a:off x="12306300" y="1898650"/>
            <a:ext cx="360363" cy="360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Content Placeholder 17">
            <a:extLst>
              <a:ext uri="{FF2B5EF4-FFF2-40B4-BE49-F238E27FC236}">
                <a16:creationId xmlns:a16="http://schemas.microsoft.com/office/drawing/2014/main" id="{9C9C10C0-3F1C-553E-3205-2F0317043C9D}"/>
              </a:ext>
            </a:extLst>
          </p:cNvPr>
          <p:cNvSpPr>
            <a:spLocks noGrp="1"/>
          </p:cNvSpPr>
          <p:nvPr>
            <p:ph sz="quarter" idx="29"/>
            <p:custDataLst>
              <p:tags r:id="rId17"/>
            </p:custDataLst>
          </p:nvPr>
        </p:nvSpPr>
        <p:spPr>
          <a:xfrm>
            <a:off x="12306300" y="1898650"/>
            <a:ext cx="360363" cy="360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5" name="Content Placeholder 18">
            <a:extLst>
              <a:ext uri="{FF2B5EF4-FFF2-40B4-BE49-F238E27FC236}">
                <a16:creationId xmlns:a16="http://schemas.microsoft.com/office/drawing/2014/main" id="{73AB53CD-0A4E-5973-3710-91F9A36C4C56}"/>
              </a:ext>
            </a:extLst>
          </p:cNvPr>
          <p:cNvSpPr>
            <a:spLocks noGrp="1"/>
          </p:cNvSpPr>
          <p:nvPr>
            <p:ph sz="quarter" idx="30"/>
            <p:custDataLst>
              <p:tags r:id="rId18"/>
            </p:custDataLst>
          </p:nvPr>
        </p:nvSpPr>
        <p:spPr>
          <a:xfrm>
            <a:off x="12306300" y="1898650"/>
            <a:ext cx="360363" cy="360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Content Placeholder 19">
            <a:extLst>
              <a:ext uri="{FF2B5EF4-FFF2-40B4-BE49-F238E27FC236}">
                <a16:creationId xmlns:a16="http://schemas.microsoft.com/office/drawing/2014/main" id="{146A79F7-F63D-7CEF-4926-153A7FAB798F}"/>
              </a:ext>
            </a:extLst>
          </p:cNvPr>
          <p:cNvSpPr>
            <a:spLocks noGrp="1"/>
          </p:cNvSpPr>
          <p:nvPr>
            <p:ph sz="quarter" idx="31"/>
            <p:custDataLst>
              <p:tags r:id="rId19"/>
            </p:custDataLst>
          </p:nvPr>
        </p:nvSpPr>
        <p:spPr>
          <a:xfrm>
            <a:off x="12306300" y="1898650"/>
            <a:ext cx="360363" cy="360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Content Placeholder 20">
            <a:extLst>
              <a:ext uri="{FF2B5EF4-FFF2-40B4-BE49-F238E27FC236}">
                <a16:creationId xmlns:a16="http://schemas.microsoft.com/office/drawing/2014/main" id="{9ADC7394-E232-5918-8430-00BD6D1A974A}"/>
              </a:ext>
            </a:extLst>
          </p:cNvPr>
          <p:cNvSpPr>
            <a:spLocks noGrp="1"/>
          </p:cNvSpPr>
          <p:nvPr>
            <p:ph sz="quarter" idx="32"/>
            <p:custDataLst>
              <p:tags r:id="rId20"/>
            </p:custDataLst>
          </p:nvPr>
        </p:nvSpPr>
        <p:spPr>
          <a:xfrm>
            <a:off x="12306300" y="1898650"/>
            <a:ext cx="360363" cy="360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98933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Photo and text layout 1">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AD2C749E-6DD4-1102-2E96-0961E97858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49" y="18981"/>
            <a:ext cx="12188351" cy="6839019"/>
          </a:xfrm>
          <a:prstGeom prst="rect">
            <a:avLst/>
          </a:prstGeom>
        </p:spPr>
      </p:pic>
      <p:sp>
        <p:nvSpPr>
          <p:cNvPr id="4" name="Title Placeholder 13">
            <a:extLst>
              <a:ext uri="{FF2B5EF4-FFF2-40B4-BE49-F238E27FC236}">
                <a16:creationId xmlns:a16="http://schemas.microsoft.com/office/drawing/2014/main" id="{F9FB6AB4-BD52-E671-219E-770825A0F405}"/>
              </a:ext>
            </a:extLst>
          </p:cNvPr>
          <p:cNvSpPr>
            <a:spLocks noGrp="1"/>
          </p:cNvSpPr>
          <p:nvPr>
            <p:ph type="title" hasCustomPrompt="1"/>
          </p:nvPr>
        </p:nvSpPr>
        <p:spPr>
          <a:xfrm>
            <a:off x="5556008" y="709937"/>
            <a:ext cx="5880340" cy="553998"/>
          </a:xfrm>
          <a:prstGeom prst="rect">
            <a:avLst/>
          </a:prstGeom>
        </p:spPr>
        <p:txBody>
          <a:bodyPr vert="horz" wrap="square" lIns="0" tIns="0" rIns="0" bIns="0" rtlCol="0" anchor="t" anchorCtr="0">
            <a:spAutoFit/>
          </a:bodyPr>
          <a:lstStyle>
            <a:lvl1pPr>
              <a:defRPr>
                <a:solidFill>
                  <a:schemeClr val="accent1"/>
                </a:solidFill>
              </a:defRPr>
            </a:lvl1pPr>
          </a:lstStyle>
          <a:p>
            <a:r>
              <a:rPr lang="en-US"/>
              <a:t>Title – make it punchy!</a:t>
            </a:r>
            <a:endParaRPr lang="en-GB"/>
          </a:p>
        </p:txBody>
      </p:sp>
      <p:sp>
        <p:nvSpPr>
          <p:cNvPr id="7" name="Body master placeholder">
            <a:extLst>
              <a:ext uri="{FF2B5EF4-FFF2-40B4-BE49-F238E27FC236}">
                <a16:creationId xmlns:a16="http://schemas.microsoft.com/office/drawing/2014/main" id="{0D310962-5FBE-CEB4-6F99-AADF329660A0}"/>
              </a:ext>
            </a:extLst>
          </p:cNvPr>
          <p:cNvSpPr>
            <a:spLocks noGrp="1"/>
          </p:cNvSpPr>
          <p:nvPr>
            <p:ph idx="1"/>
          </p:nvPr>
        </p:nvSpPr>
        <p:spPr>
          <a:xfrm>
            <a:off x="5556008" y="1989024"/>
            <a:ext cx="5898660" cy="4200639"/>
          </a:xfrm>
          <a:prstGeom prst="rect">
            <a:avLst/>
          </a:prstGeom>
        </p:spPr>
        <p:txBody>
          <a:bodyPr vert="horz" lIns="0" tIns="0" rIns="0" bIns="0" rtlCol="0">
            <a:noAutofit/>
          </a:bodyPr>
          <a:lstStyle>
            <a:lvl1pPr>
              <a:defRPr sz="1600">
                <a:solidFill>
                  <a:schemeClr val="accent4"/>
                </a:solidFill>
              </a:defRPr>
            </a:lvl1pPr>
            <a:lvl2pPr>
              <a:defRPr sz="1600">
                <a:solidFill>
                  <a:schemeClr val="accent4"/>
                </a:solidFill>
              </a:defRPr>
            </a:lvl2pPr>
            <a:lvl3pPr>
              <a:defRPr sz="1600">
                <a:solidFill>
                  <a:schemeClr val="accent4"/>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460E8A7E-F71F-3971-4112-C151A2EA65D4}"/>
              </a:ext>
            </a:extLst>
          </p:cNvPr>
          <p:cNvSpPr>
            <a:spLocks noGrp="1"/>
          </p:cNvSpPr>
          <p:nvPr>
            <p:ph type="body" sz="quarter" idx="16" hasCustomPrompt="1"/>
          </p:nvPr>
        </p:nvSpPr>
        <p:spPr>
          <a:xfrm>
            <a:off x="5556007" y="1569924"/>
            <a:ext cx="5880341" cy="419100"/>
          </a:xfrm>
        </p:spPr>
        <p:txBody>
          <a:bodyPr/>
          <a:lstStyle>
            <a:lvl1pPr>
              <a:defRPr sz="2000" b="1">
                <a:solidFill>
                  <a:schemeClr val="tx2"/>
                </a:solidFill>
              </a:defRPr>
            </a:lvl1pPr>
          </a:lstStyle>
          <a:p>
            <a:pPr lvl="0"/>
            <a:r>
              <a:rPr lang="en-GB"/>
              <a:t>Heading</a:t>
            </a:r>
          </a:p>
        </p:txBody>
      </p:sp>
      <p:sp>
        <p:nvSpPr>
          <p:cNvPr id="27" name="Picture Placeholder 26">
            <a:extLst>
              <a:ext uri="{FF2B5EF4-FFF2-40B4-BE49-F238E27FC236}">
                <a16:creationId xmlns:a16="http://schemas.microsoft.com/office/drawing/2014/main" id="{BF48D752-9287-95B9-FAA6-9C6985A15047}"/>
              </a:ext>
            </a:extLst>
          </p:cNvPr>
          <p:cNvSpPr>
            <a:spLocks noGrp="1"/>
          </p:cNvSpPr>
          <p:nvPr>
            <p:ph type="pic" sz="quarter" idx="17"/>
          </p:nvPr>
        </p:nvSpPr>
        <p:spPr>
          <a:xfrm>
            <a:off x="0" y="0"/>
            <a:ext cx="5316538" cy="6858000"/>
          </a:xfrm>
          <a:custGeom>
            <a:avLst/>
            <a:gdLst>
              <a:gd name="connsiteX0" fmla="*/ 755651 w 5316538"/>
              <a:gd name="connsiteY0" fmla="*/ 709937 h 6858000"/>
              <a:gd name="connsiteX1" fmla="*/ 755651 w 5316538"/>
              <a:gd name="connsiteY1" fmla="*/ 1263935 h 6858000"/>
              <a:gd name="connsiteX2" fmla="*/ 1015764 w 5316538"/>
              <a:gd name="connsiteY2" fmla="*/ 1263935 h 6858000"/>
              <a:gd name="connsiteX3" fmla="*/ 1015764 w 5316538"/>
              <a:gd name="connsiteY3" fmla="*/ 709937 h 6858000"/>
              <a:gd name="connsiteX4" fmla="*/ 1096769 w 5316538"/>
              <a:gd name="connsiteY4" fmla="*/ 709937 h 6858000"/>
              <a:gd name="connsiteX5" fmla="*/ 1096769 w 5316538"/>
              <a:gd name="connsiteY5" fmla="*/ 1263935 h 6858000"/>
              <a:gd name="connsiteX6" fmla="*/ 1940364 w 5316538"/>
              <a:gd name="connsiteY6" fmla="*/ 1263935 h 6858000"/>
              <a:gd name="connsiteX7" fmla="*/ 1940364 w 5316538"/>
              <a:gd name="connsiteY7" fmla="*/ 709937 h 6858000"/>
              <a:gd name="connsiteX8" fmla="*/ 0 w 5316538"/>
              <a:gd name="connsiteY8" fmla="*/ 0 h 6858000"/>
              <a:gd name="connsiteX9" fmla="*/ 5316538 w 5316538"/>
              <a:gd name="connsiteY9" fmla="*/ 0 h 6858000"/>
              <a:gd name="connsiteX10" fmla="*/ 5316538 w 5316538"/>
              <a:gd name="connsiteY10" fmla="*/ 709937 h 6858000"/>
              <a:gd name="connsiteX11" fmla="*/ 2021369 w 5316538"/>
              <a:gd name="connsiteY11" fmla="*/ 709937 h 6858000"/>
              <a:gd name="connsiteX12" fmla="*/ 2021369 w 5316538"/>
              <a:gd name="connsiteY12" fmla="*/ 1263935 h 6858000"/>
              <a:gd name="connsiteX13" fmla="*/ 5316538 w 5316538"/>
              <a:gd name="connsiteY13" fmla="*/ 1263935 h 6858000"/>
              <a:gd name="connsiteX14" fmla="*/ 5316538 w 5316538"/>
              <a:gd name="connsiteY14" fmla="*/ 6858000 h 6858000"/>
              <a:gd name="connsiteX15" fmla="*/ 0 w 5316538"/>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16538" h="6858000">
                <a:moveTo>
                  <a:pt x="755651" y="709937"/>
                </a:moveTo>
                <a:lnTo>
                  <a:pt x="755651" y="1263935"/>
                </a:lnTo>
                <a:lnTo>
                  <a:pt x="1015764" y="1263935"/>
                </a:lnTo>
                <a:lnTo>
                  <a:pt x="1015764" y="709937"/>
                </a:lnTo>
                <a:close/>
                <a:moveTo>
                  <a:pt x="1096769" y="709937"/>
                </a:moveTo>
                <a:lnTo>
                  <a:pt x="1096769" y="1263935"/>
                </a:lnTo>
                <a:lnTo>
                  <a:pt x="1940364" y="1263935"/>
                </a:lnTo>
                <a:lnTo>
                  <a:pt x="1940364" y="709937"/>
                </a:lnTo>
                <a:close/>
                <a:moveTo>
                  <a:pt x="0" y="0"/>
                </a:moveTo>
                <a:lnTo>
                  <a:pt x="5316538" y="0"/>
                </a:lnTo>
                <a:lnTo>
                  <a:pt x="5316538" y="709937"/>
                </a:lnTo>
                <a:lnTo>
                  <a:pt x="2021369" y="709937"/>
                </a:lnTo>
                <a:lnTo>
                  <a:pt x="2021369" y="1263935"/>
                </a:lnTo>
                <a:lnTo>
                  <a:pt x="5316538" y="1263935"/>
                </a:lnTo>
                <a:lnTo>
                  <a:pt x="5316538" y="6858000"/>
                </a:lnTo>
                <a:lnTo>
                  <a:pt x="0" y="6858000"/>
                </a:lnTo>
                <a:close/>
              </a:path>
            </a:pathLst>
          </a:custGeom>
          <a:solidFill>
            <a:srgbClr val="CFD0D1"/>
          </a:solidFill>
        </p:spPr>
        <p:txBody>
          <a:bodyPr wrap="square">
            <a:noAutofit/>
          </a:bodyPr>
          <a:lstStyle/>
          <a:p>
            <a:r>
              <a:rPr lang="en-US"/>
              <a:t>Click icon to add picture</a:t>
            </a:r>
          </a:p>
        </p:txBody>
      </p:sp>
      <p:sp>
        <p:nvSpPr>
          <p:cNvPr id="8" name="Slide Number Placeholder 2">
            <a:extLst>
              <a:ext uri="{FF2B5EF4-FFF2-40B4-BE49-F238E27FC236}">
                <a16:creationId xmlns:a16="http://schemas.microsoft.com/office/drawing/2014/main" id="{1C2421EF-A1F7-84D7-B95A-455C5E5FF6DB}"/>
              </a:ext>
            </a:extLst>
          </p:cNvPr>
          <p:cNvSpPr>
            <a:spLocks noGrp="1"/>
          </p:cNvSpPr>
          <p:nvPr>
            <p:ph type="sldNum" sz="quarter" idx="4"/>
          </p:nvPr>
        </p:nvSpPr>
        <p:spPr>
          <a:xfrm>
            <a:off x="11195915" y="6345862"/>
            <a:ext cx="600428" cy="153888"/>
          </a:xfrm>
          <a:prstGeom prst="rect">
            <a:avLst/>
          </a:prstGeom>
          <a:noFill/>
        </p:spPr>
        <p:txBody>
          <a:bodyPr wrap="square" lIns="0" tIns="0" rIns="0" bIns="0" rtlCol="0">
            <a:spAutoFit/>
          </a:bodyPr>
          <a:lstStyle>
            <a:lvl1pPr>
              <a:lnSpc>
                <a:spcPct val="100000"/>
              </a:lnSpc>
              <a:spcAft>
                <a:spcPts val="0"/>
              </a:spcAft>
              <a:defRPr lang="en-GB" sz="1000" b="0" smtClean="0">
                <a:solidFill>
                  <a:schemeClr val="bg2"/>
                </a:solidFill>
              </a:defRPr>
            </a:lvl1pPr>
          </a:lstStyle>
          <a:p>
            <a:pPr marL="12700">
              <a:lnSpc>
                <a:spcPct val="100000"/>
              </a:lnSpc>
            </a:pPr>
            <a:r>
              <a:rPr lang="en-US"/>
              <a:t>RSM</a:t>
            </a:r>
            <a:r>
              <a:rPr lang="en-US" spc="-10"/>
              <a:t> </a:t>
            </a:r>
            <a:r>
              <a:rPr lang="en-US"/>
              <a:t>|</a:t>
            </a:r>
            <a:r>
              <a:rPr lang="en-US" spc="-15"/>
              <a:t> </a:t>
            </a:r>
            <a:fld id="{81D60167-4931-47E6-BA6A-407CBD079E47}" type="slidenum">
              <a:rPr spc="-50" smtClean="0"/>
              <a:t>‹#›</a:t>
            </a:fld>
            <a:endParaRPr spc="-50"/>
          </a:p>
        </p:txBody>
      </p:sp>
    </p:spTree>
    <p:extLst>
      <p:ext uri="{BB962C8B-B14F-4D97-AF65-F5344CB8AC3E}">
        <p14:creationId xmlns:p14="http://schemas.microsoft.com/office/powerpoint/2010/main" val="2731884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009CDE"/>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9/30/2024</a:t>
            </a:fld>
            <a:endParaRPr lang="en-US"/>
          </a:p>
        </p:txBody>
      </p:sp>
      <p:sp>
        <p:nvSpPr>
          <p:cNvPr id="6" name="Holder 6"/>
          <p:cNvSpPr>
            <a:spLocks noGrp="1"/>
          </p:cNvSpPr>
          <p:nvPr>
            <p:ph type="sldNum" sz="quarter" idx="7"/>
          </p:nvPr>
        </p:nvSpPr>
        <p:spPr/>
        <p:txBody>
          <a:bodyPr lIns="0" tIns="0" rIns="0" bIns="0"/>
          <a:lstStyle>
            <a:lvl1pPr>
              <a:defRPr sz="1000" b="0" i="0">
                <a:solidFill>
                  <a:srgbClr val="878A8D"/>
                </a:solidFill>
                <a:latin typeface="Arial"/>
                <a:cs typeface="Arial"/>
              </a:defRPr>
            </a:lvl1pPr>
          </a:lstStyle>
          <a:p>
            <a:pPr marL="12700">
              <a:lnSpc>
                <a:spcPct val="100000"/>
              </a:lnSpc>
            </a:pPr>
            <a:r>
              <a:rPr dirty="0"/>
              <a:t>RSM</a:t>
            </a:r>
            <a:r>
              <a:rPr spc="-10" dirty="0"/>
              <a:t> </a:t>
            </a:r>
            <a:r>
              <a:rPr dirty="0"/>
              <a:t>|</a:t>
            </a:r>
            <a:r>
              <a:rPr spc="-15" dirty="0"/>
              <a:t> </a:t>
            </a:r>
            <a:fld id="{81D60167-4931-47E6-BA6A-407CBD079E47}" type="slidenum">
              <a:rPr spc="-50" dirty="0"/>
              <a:t>‹#›</a:t>
            </a:fld>
            <a:endParaRPr spc="-50" dirty="0"/>
          </a:p>
        </p:txBody>
      </p:sp>
    </p:spTree>
    <p:extLst>
      <p:ext uri="{BB962C8B-B14F-4D97-AF65-F5344CB8AC3E}">
        <p14:creationId xmlns:p14="http://schemas.microsoft.com/office/powerpoint/2010/main" val="1430630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9/30/2024</a:t>
            </a:fld>
            <a:endParaRPr lang="en-US"/>
          </a:p>
        </p:txBody>
      </p:sp>
      <p:sp>
        <p:nvSpPr>
          <p:cNvPr id="4" name="Holder 4"/>
          <p:cNvSpPr>
            <a:spLocks noGrp="1"/>
          </p:cNvSpPr>
          <p:nvPr>
            <p:ph type="sldNum" sz="quarter" idx="7"/>
          </p:nvPr>
        </p:nvSpPr>
        <p:spPr/>
        <p:txBody>
          <a:bodyPr lIns="0" tIns="0" rIns="0" bIns="0"/>
          <a:lstStyle>
            <a:lvl1pPr>
              <a:defRPr sz="1000" b="0" i="0">
                <a:solidFill>
                  <a:srgbClr val="878A8D"/>
                </a:solidFill>
                <a:latin typeface="Arial"/>
                <a:cs typeface="Arial"/>
              </a:defRPr>
            </a:lvl1pPr>
          </a:lstStyle>
          <a:p>
            <a:pPr marL="12700">
              <a:lnSpc>
                <a:spcPct val="100000"/>
              </a:lnSpc>
            </a:pPr>
            <a:r>
              <a:rPr dirty="0"/>
              <a:t>RSM</a:t>
            </a:r>
            <a:r>
              <a:rPr spc="-10" dirty="0"/>
              <a:t> </a:t>
            </a:r>
            <a:r>
              <a:rPr dirty="0"/>
              <a:t>|</a:t>
            </a:r>
            <a:r>
              <a:rPr spc="-15" dirty="0"/>
              <a:t> </a:t>
            </a:r>
            <a:fld id="{81D60167-4931-47E6-BA6A-407CBD079E47}" type="slidenum">
              <a:rPr spc="-50" dirty="0"/>
              <a:t>‹#›</a:t>
            </a:fld>
            <a:endParaRPr spc="-50" dirty="0"/>
          </a:p>
        </p:txBody>
      </p:sp>
    </p:spTree>
    <p:extLst>
      <p:ext uri="{BB962C8B-B14F-4D97-AF65-F5344CB8AC3E}">
        <p14:creationId xmlns:p14="http://schemas.microsoft.com/office/powerpoint/2010/main" val="4222826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4AF00-7680-3A4D-5E9C-68D3D1E773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248DA5-B7EC-2C33-37D1-ED192825C7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D1FCD8-4AE9-212F-40EC-66DCA913EA1F}"/>
              </a:ext>
            </a:extLst>
          </p:cNvPr>
          <p:cNvSpPr>
            <a:spLocks noGrp="1"/>
          </p:cNvSpPr>
          <p:nvPr>
            <p:ph type="dt" sz="half" idx="10"/>
          </p:nvPr>
        </p:nvSpPr>
        <p:spPr/>
        <p:txBody>
          <a:bodyPr/>
          <a:lstStyle/>
          <a:p>
            <a:fld id="{297F2B12-2C15-5C40-A38C-35A0DF0EB79D}" type="datetimeFigureOut">
              <a:rPr lang="en-US" smtClean="0"/>
              <a:t>9/30/2024</a:t>
            </a:fld>
            <a:endParaRPr lang="en-US"/>
          </a:p>
        </p:txBody>
      </p:sp>
      <p:sp>
        <p:nvSpPr>
          <p:cNvPr id="5" name="Footer Placeholder 4">
            <a:extLst>
              <a:ext uri="{FF2B5EF4-FFF2-40B4-BE49-F238E27FC236}">
                <a16:creationId xmlns:a16="http://schemas.microsoft.com/office/drawing/2014/main" id="{8252658F-117B-092D-413E-4E3B87E98E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59574C-1344-CAC9-5C1E-2521AB92D6C1}"/>
              </a:ext>
            </a:extLst>
          </p:cNvPr>
          <p:cNvSpPr>
            <a:spLocks noGrp="1"/>
          </p:cNvSpPr>
          <p:nvPr>
            <p:ph type="sldNum" sz="quarter" idx="12"/>
          </p:nvPr>
        </p:nvSpPr>
        <p:spPr/>
        <p:txBody>
          <a:bodyPr/>
          <a:lstStyle/>
          <a:p>
            <a:fld id="{0366C2DE-9BB0-8947-9C57-E470A823449A}" type="slidenum">
              <a:rPr lang="en-US" smtClean="0"/>
              <a:t>‹#›</a:t>
            </a:fld>
            <a:endParaRPr lang="en-US"/>
          </a:p>
        </p:txBody>
      </p:sp>
    </p:spTree>
    <p:extLst>
      <p:ext uri="{BB962C8B-B14F-4D97-AF65-F5344CB8AC3E}">
        <p14:creationId xmlns:p14="http://schemas.microsoft.com/office/powerpoint/2010/main" val="2566236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Title Placeholder 13"/>
          <p:cNvSpPr>
            <a:spLocks noGrp="1"/>
          </p:cNvSpPr>
          <p:nvPr>
            <p:ph type="title"/>
          </p:nvPr>
        </p:nvSpPr>
        <p:spPr>
          <a:xfrm>
            <a:off x="815975" y="696264"/>
            <a:ext cx="10620375" cy="553998"/>
          </a:xfrm>
          <a:prstGeom prst="rect">
            <a:avLst/>
          </a:prstGeom>
        </p:spPr>
        <p:txBody>
          <a:bodyPr vert="horz" wrap="square" lIns="0" tIns="0" rIns="0" bIns="0" rtlCol="0" anchor="t" anchorCtr="0">
            <a:spAutoFit/>
          </a:bodyPr>
          <a:lstStyle/>
          <a:p>
            <a:r>
              <a:rPr lang="en-US"/>
              <a:t>Click to add heading</a:t>
            </a:r>
            <a:endParaRPr lang="en-GB"/>
          </a:p>
        </p:txBody>
      </p:sp>
      <p:sp>
        <p:nvSpPr>
          <p:cNvPr id="15" name="Body master placeholder"/>
          <p:cNvSpPr>
            <a:spLocks noGrp="1"/>
          </p:cNvSpPr>
          <p:nvPr>
            <p:ph type="body" idx="1"/>
          </p:nvPr>
        </p:nvSpPr>
        <p:spPr>
          <a:xfrm>
            <a:off x="815974" y="1881189"/>
            <a:ext cx="10620376" cy="431958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Filename" hidden="1">
            <a:extLst>
              <a:ext uri="{FF2B5EF4-FFF2-40B4-BE49-F238E27FC236}">
                <a16:creationId xmlns:a16="http://schemas.microsoft.com/office/drawing/2014/main" id="{60C0F77C-9D73-4BC8-8D76-03AE83D6BB7E}"/>
              </a:ext>
            </a:extLst>
          </p:cNvPr>
          <p:cNvSpPr txBox="1"/>
          <p:nvPr/>
        </p:nvSpPr>
        <p:spPr>
          <a:xfrm>
            <a:off x="550861" y="6747272"/>
            <a:ext cx="11090277" cy="110728"/>
          </a:xfrm>
          <a:prstGeom prst="rect">
            <a:avLst/>
          </a:prstGeom>
          <a:noFill/>
        </p:spPr>
        <p:txBody>
          <a:bodyPr wrap="square" lIns="0" tIns="0" rIns="0" bIns="0" rtlCol="0" anchor="b" anchorCtr="0">
            <a:noAutofit/>
          </a:bodyPr>
          <a:lstStyle/>
          <a:p>
            <a:r>
              <a:rPr lang="fr-FR" sz="700" noProof="1">
                <a:solidFill>
                  <a:schemeClr val="bg2"/>
                </a:solidFill>
                <a:latin typeface="+mn-lt"/>
                <a:cs typeface="Arial" pitchFamily="34" charset="0"/>
              </a:rPr>
              <a:t>https://rsmnet-my.sharepoint.com/personal/e091808_mcgladrey_rsm_net/Documents/MarginTransformation_10.04,24.pptx</a:t>
            </a:r>
            <a:endParaRPr lang="en-GB" sz="700" noProof="1">
              <a:solidFill>
                <a:schemeClr val="bg2"/>
              </a:solidFill>
              <a:latin typeface="+mn-lt"/>
              <a:cs typeface="Arial" pitchFamily="34" charset="0"/>
            </a:endParaRPr>
          </a:p>
        </p:txBody>
      </p:sp>
      <p:sp>
        <p:nvSpPr>
          <p:cNvPr id="3" name="Slide Number Placeholder 2">
            <a:extLst>
              <a:ext uri="{FF2B5EF4-FFF2-40B4-BE49-F238E27FC236}">
                <a16:creationId xmlns:a16="http://schemas.microsoft.com/office/drawing/2014/main" id="{FA0EFE87-B079-4284-AF70-A841F390BE2F}"/>
              </a:ext>
            </a:extLst>
          </p:cNvPr>
          <p:cNvSpPr>
            <a:spLocks noGrp="1"/>
          </p:cNvSpPr>
          <p:nvPr>
            <p:ph type="sldNum" sz="quarter" idx="4"/>
          </p:nvPr>
        </p:nvSpPr>
        <p:spPr>
          <a:xfrm>
            <a:off x="11195915" y="6345862"/>
            <a:ext cx="600428" cy="153888"/>
          </a:xfrm>
          <a:prstGeom prst="rect">
            <a:avLst/>
          </a:prstGeom>
          <a:noFill/>
        </p:spPr>
        <p:txBody>
          <a:bodyPr wrap="square" lIns="0" tIns="0" rIns="0" bIns="0" rtlCol="0">
            <a:spAutoFit/>
          </a:bodyPr>
          <a:lstStyle>
            <a:lvl1pPr>
              <a:lnSpc>
                <a:spcPct val="100000"/>
              </a:lnSpc>
              <a:spcAft>
                <a:spcPts val="0"/>
              </a:spcAft>
              <a:defRPr lang="en-GB" sz="1000" b="0" smtClean="0">
                <a:solidFill>
                  <a:schemeClr val="bg2"/>
                </a:solidFill>
              </a:defRPr>
            </a:lvl1pPr>
          </a:lstStyle>
          <a:p>
            <a:pPr marL="12700">
              <a:lnSpc>
                <a:spcPct val="100000"/>
              </a:lnSpc>
            </a:pPr>
            <a:r>
              <a:rPr lang="en-US"/>
              <a:t>RSM</a:t>
            </a:r>
            <a:r>
              <a:rPr lang="en-US" spc="-10"/>
              <a:t> </a:t>
            </a:r>
            <a:r>
              <a:rPr lang="en-US"/>
              <a:t>|</a:t>
            </a:r>
            <a:r>
              <a:rPr lang="en-US" spc="-15"/>
              <a:t> </a:t>
            </a:r>
            <a:fld id="{81D60167-4931-47E6-BA6A-407CBD079E47}" type="slidenum">
              <a:rPr spc="-50" smtClean="0"/>
              <a:t>‹#›</a:t>
            </a:fld>
            <a:endParaRPr spc="-50" dirty="0"/>
          </a:p>
        </p:txBody>
      </p:sp>
      <p:sp>
        <p:nvSpPr>
          <p:cNvPr id="18" name="Draft" hidden="1">
            <a:extLst>
              <a:ext uri="{FF2B5EF4-FFF2-40B4-BE49-F238E27FC236}">
                <a16:creationId xmlns:a16="http://schemas.microsoft.com/office/drawing/2014/main" id="{D43C74F3-43E6-45EB-8273-71F819BBEE87}"/>
              </a:ext>
            </a:extLst>
          </p:cNvPr>
          <p:cNvSpPr txBox="1"/>
          <p:nvPr/>
        </p:nvSpPr>
        <p:spPr>
          <a:xfrm>
            <a:off x="10239388" y="126102"/>
            <a:ext cx="1401750" cy="166670"/>
          </a:xfrm>
          <a:prstGeom prst="rect">
            <a:avLst/>
          </a:prstGeom>
          <a:noFill/>
        </p:spPr>
        <p:txBody>
          <a:bodyPr wrap="square" lIns="0" tIns="0" rIns="0" bIns="0" rtlCol="0">
            <a:noAutofit/>
          </a:bodyPr>
          <a:lstStyle/>
          <a:p>
            <a:pPr algn="r"/>
            <a:r>
              <a:rPr lang="en-GB" sz="1100">
                <a:solidFill>
                  <a:schemeClr val="bg2"/>
                </a:solidFill>
                <a:latin typeface="+mn-lt"/>
                <a:cs typeface="Arial" pitchFamily="34" charset="0"/>
              </a:rPr>
              <a:t>DRAFT</a:t>
            </a:r>
          </a:p>
        </p:txBody>
      </p:sp>
      <p:grpSp>
        <p:nvGrpSpPr>
          <p:cNvPr id="12" name="Group 11">
            <a:extLst>
              <a:ext uri="{FF2B5EF4-FFF2-40B4-BE49-F238E27FC236}">
                <a16:creationId xmlns:a16="http://schemas.microsoft.com/office/drawing/2014/main" id="{092F63AC-7EED-5904-6497-CB79F1A8667D}"/>
              </a:ext>
            </a:extLst>
          </p:cNvPr>
          <p:cNvGrpSpPr/>
          <p:nvPr/>
        </p:nvGrpSpPr>
        <p:grpSpPr>
          <a:xfrm>
            <a:off x="10584282" y="189447"/>
            <a:ext cx="911847" cy="382707"/>
            <a:chOff x="7459170" y="481236"/>
            <a:chExt cx="2697427" cy="1132124"/>
          </a:xfrm>
        </p:grpSpPr>
        <p:sp>
          <p:nvSpPr>
            <p:cNvPr id="13" name="Freeform 3">
              <a:extLst>
                <a:ext uri="{FF2B5EF4-FFF2-40B4-BE49-F238E27FC236}">
                  <a16:creationId xmlns:a16="http://schemas.microsoft.com/office/drawing/2014/main" id="{F9D683D7-DC02-D210-A686-95594D6F2752}"/>
                </a:ext>
              </a:extLst>
            </p:cNvPr>
            <p:cNvSpPr/>
            <p:nvPr/>
          </p:nvSpPr>
          <p:spPr>
            <a:xfrm>
              <a:off x="8457181" y="481236"/>
              <a:ext cx="1699321" cy="282936"/>
            </a:xfrm>
            <a:custGeom>
              <a:avLst/>
              <a:gdLst>
                <a:gd name="connsiteX0" fmla="*/ 0 w 1699321"/>
                <a:gd name="connsiteY0" fmla="*/ 0 h 282936"/>
                <a:gd name="connsiteX1" fmla="*/ 1699322 w 1699321"/>
                <a:gd name="connsiteY1" fmla="*/ 0 h 282936"/>
                <a:gd name="connsiteX2" fmla="*/ 1699322 w 1699321"/>
                <a:gd name="connsiteY2" fmla="*/ 282936 h 282936"/>
                <a:gd name="connsiteX3" fmla="*/ 0 w 1699321"/>
                <a:gd name="connsiteY3" fmla="*/ 282936 h 282936"/>
              </a:gdLst>
              <a:ahLst/>
              <a:cxnLst>
                <a:cxn ang="0">
                  <a:pos x="connsiteX0" y="connsiteY0"/>
                </a:cxn>
                <a:cxn ang="0">
                  <a:pos x="connsiteX1" y="connsiteY1"/>
                </a:cxn>
                <a:cxn ang="0">
                  <a:pos x="connsiteX2" y="connsiteY2"/>
                </a:cxn>
                <a:cxn ang="0">
                  <a:pos x="connsiteX3" y="connsiteY3"/>
                </a:cxn>
              </a:cxnLst>
              <a:rect l="l" t="t" r="r" b="b"/>
              <a:pathLst>
                <a:path w="1699321" h="282936">
                  <a:moveTo>
                    <a:pt x="0" y="0"/>
                  </a:moveTo>
                  <a:lnTo>
                    <a:pt x="1699322" y="0"/>
                  </a:lnTo>
                  <a:lnTo>
                    <a:pt x="1699322" y="282936"/>
                  </a:lnTo>
                  <a:lnTo>
                    <a:pt x="0" y="282936"/>
                  </a:lnTo>
                  <a:close/>
                </a:path>
              </a:pathLst>
            </a:custGeom>
            <a:solidFill>
              <a:schemeClr val="accent1"/>
            </a:solidFill>
            <a:ln w="9497" cap="flat">
              <a:noFill/>
              <a:prstDash val="solid"/>
              <a:miter/>
            </a:ln>
          </p:spPr>
          <p:txBody>
            <a:bodyPr rtlCol="0" anchor="ctr"/>
            <a:lstStyle/>
            <a:p>
              <a:endParaRPr lang="en-US"/>
            </a:p>
          </p:txBody>
        </p:sp>
        <p:sp>
          <p:nvSpPr>
            <p:cNvPr id="16" name="Freeform 7">
              <a:extLst>
                <a:ext uri="{FF2B5EF4-FFF2-40B4-BE49-F238E27FC236}">
                  <a16:creationId xmlns:a16="http://schemas.microsoft.com/office/drawing/2014/main" id="{0D6D82FD-167B-3ED1-24AE-00BFA2FA9B04}"/>
                </a:ext>
              </a:extLst>
            </p:cNvPr>
            <p:cNvSpPr/>
            <p:nvPr/>
          </p:nvSpPr>
          <p:spPr>
            <a:xfrm>
              <a:off x="7459170" y="481236"/>
              <a:ext cx="215817" cy="282936"/>
            </a:xfrm>
            <a:custGeom>
              <a:avLst/>
              <a:gdLst>
                <a:gd name="connsiteX0" fmla="*/ 0 w 215817"/>
                <a:gd name="connsiteY0" fmla="*/ 0 h 282936"/>
                <a:gd name="connsiteX1" fmla="*/ 215817 w 215817"/>
                <a:gd name="connsiteY1" fmla="*/ 0 h 282936"/>
                <a:gd name="connsiteX2" fmla="*/ 215817 w 215817"/>
                <a:gd name="connsiteY2" fmla="*/ 282936 h 282936"/>
                <a:gd name="connsiteX3" fmla="*/ 0 w 215817"/>
                <a:gd name="connsiteY3" fmla="*/ 282936 h 282936"/>
              </a:gdLst>
              <a:ahLst/>
              <a:cxnLst>
                <a:cxn ang="0">
                  <a:pos x="connsiteX0" y="connsiteY0"/>
                </a:cxn>
                <a:cxn ang="0">
                  <a:pos x="connsiteX1" y="connsiteY1"/>
                </a:cxn>
                <a:cxn ang="0">
                  <a:pos x="connsiteX2" y="connsiteY2"/>
                </a:cxn>
                <a:cxn ang="0">
                  <a:pos x="connsiteX3" y="connsiteY3"/>
                </a:cxn>
              </a:cxnLst>
              <a:rect l="l" t="t" r="r" b="b"/>
              <a:pathLst>
                <a:path w="215817" h="282936">
                  <a:moveTo>
                    <a:pt x="0" y="0"/>
                  </a:moveTo>
                  <a:lnTo>
                    <a:pt x="215817" y="0"/>
                  </a:lnTo>
                  <a:lnTo>
                    <a:pt x="215817" y="282936"/>
                  </a:lnTo>
                  <a:lnTo>
                    <a:pt x="0" y="282936"/>
                  </a:lnTo>
                  <a:close/>
                </a:path>
              </a:pathLst>
            </a:custGeom>
            <a:solidFill>
              <a:schemeClr val="bg2"/>
            </a:solidFill>
            <a:ln w="9497" cap="flat">
              <a:noFill/>
              <a:prstDash val="solid"/>
              <a:miter/>
            </a:ln>
          </p:spPr>
          <p:txBody>
            <a:bodyPr rtlCol="0" anchor="ctr"/>
            <a:lstStyle/>
            <a:p>
              <a:endParaRPr lang="en-US"/>
            </a:p>
          </p:txBody>
        </p:sp>
        <p:sp>
          <p:nvSpPr>
            <p:cNvPr id="19" name="Freeform 10">
              <a:extLst>
                <a:ext uri="{FF2B5EF4-FFF2-40B4-BE49-F238E27FC236}">
                  <a16:creationId xmlns:a16="http://schemas.microsoft.com/office/drawing/2014/main" id="{687236CA-2FE3-84A1-56D6-D4DEF89A0819}"/>
                </a:ext>
              </a:extLst>
            </p:cNvPr>
            <p:cNvSpPr/>
            <p:nvPr/>
          </p:nvSpPr>
          <p:spPr>
            <a:xfrm>
              <a:off x="7796408" y="481236"/>
              <a:ext cx="539447" cy="282936"/>
            </a:xfrm>
            <a:custGeom>
              <a:avLst/>
              <a:gdLst>
                <a:gd name="connsiteX0" fmla="*/ 0 w 539447"/>
                <a:gd name="connsiteY0" fmla="*/ 0 h 282936"/>
                <a:gd name="connsiteX1" fmla="*/ 539448 w 539447"/>
                <a:gd name="connsiteY1" fmla="*/ 0 h 282936"/>
                <a:gd name="connsiteX2" fmla="*/ 539448 w 539447"/>
                <a:gd name="connsiteY2" fmla="*/ 282936 h 282936"/>
                <a:gd name="connsiteX3" fmla="*/ 0 w 539447"/>
                <a:gd name="connsiteY3" fmla="*/ 282936 h 282936"/>
              </a:gdLst>
              <a:ahLst/>
              <a:cxnLst>
                <a:cxn ang="0">
                  <a:pos x="connsiteX0" y="connsiteY0"/>
                </a:cxn>
                <a:cxn ang="0">
                  <a:pos x="connsiteX1" y="connsiteY1"/>
                </a:cxn>
                <a:cxn ang="0">
                  <a:pos x="connsiteX2" y="connsiteY2"/>
                </a:cxn>
                <a:cxn ang="0">
                  <a:pos x="connsiteX3" y="connsiteY3"/>
                </a:cxn>
              </a:cxnLst>
              <a:rect l="l" t="t" r="r" b="b"/>
              <a:pathLst>
                <a:path w="539447" h="282936">
                  <a:moveTo>
                    <a:pt x="0" y="0"/>
                  </a:moveTo>
                  <a:lnTo>
                    <a:pt x="539448" y="0"/>
                  </a:lnTo>
                  <a:lnTo>
                    <a:pt x="539448" y="282936"/>
                  </a:lnTo>
                  <a:lnTo>
                    <a:pt x="0" y="282936"/>
                  </a:lnTo>
                  <a:close/>
                </a:path>
              </a:pathLst>
            </a:custGeom>
            <a:solidFill>
              <a:schemeClr val="accent2"/>
            </a:solidFill>
            <a:ln w="9497" cap="flat">
              <a:noFill/>
              <a:prstDash val="solid"/>
              <a:miter/>
            </a:ln>
          </p:spPr>
          <p:txBody>
            <a:bodyPr rtlCol="0" anchor="ctr"/>
            <a:lstStyle/>
            <a:p>
              <a:endParaRPr lang="en-US"/>
            </a:p>
          </p:txBody>
        </p:sp>
        <p:sp>
          <p:nvSpPr>
            <p:cNvPr id="20" name="Freeform 11">
              <a:extLst>
                <a:ext uri="{FF2B5EF4-FFF2-40B4-BE49-F238E27FC236}">
                  <a16:creationId xmlns:a16="http://schemas.microsoft.com/office/drawing/2014/main" id="{2F6133D0-C94B-60EF-E5A1-302BE3EBF445}"/>
                </a:ext>
              </a:extLst>
            </p:cNvPr>
            <p:cNvSpPr/>
            <p:nvPr/>
          </p:nvSpPr>
          <p:spPr>
            <a:xfrm>
              <a:off x="8457181" y="989494"/>
              <a:ext cx="488728" cy="614549"/>
            </a:xfrm>
            <a:custGeom>
              <a:avLst/>
              <a:gdLst>
                <a:gd name="connsiteX0" fmla="*/ 467318 w 488728"/>
                <a:gd name="connsiteY0" fmla="*/ 197941 h 614549"/>
                <a:gd name="connsiteX1" fmla="*/ 401850 w 488728"/>
                <a:gd name="connsiteY1" fmla="*/ 43353 h 614549"/>
                <a:gd name="connsiteX2" fmla="*/ 230757 w 488728"/>
                <a:gd name="connsiteY2" fmla="*/ 0 h 614549"/>
                <a:gd name="connsiteX3" fmla="*/ 0 w 488728"/>
                <a:gd name="connsiteY3" fmla="*/ 0 h 614549"/>
                <a:gd name="connsiteX4" fmla="*/ 0 w 488728"/>
                <a:gd name="connsiteY4" fmla="*/ 614549 h 614549"/>
                <a:gd name="connsiteX5" fmla="*/ 125132 w 488728"/>
                <a:gd name="connsiteY5" fmla="*/ 614549 h 614549"/>
                <a:gd name="connsiteX6" fmla="*/ 125132 w 488728"/>
                <a:gd name="connsiteY6" fmla="*/ 110665 h 614549"/>
                <a:gd name="connsiteX7" fmla="*/ 235324 w 488728"/>
                <a:gd name="connsiteY7" fmla="*/ 110665 h 614549"/>
                <a:gd name="connsiteX8" fmla="*/ 304028 w 488728"/>
                <a:gd name="connsiteY8" fmla="*/ 123594 h 614549"/>
                <a:gd name="connsiteX9" fmla="*/ 339046 w 488728"/>
                <a:gd name="connsiteY9" fmla="*/ 197941 h 614549"/>
                <a:gd name="connsiteX10" fmla="*/ 247695 w 488728"/>
                <a:gd name="connsiteY10" fmla="*/ 284647 h 614549"/>
                <a:gd name="connsiteX11" fmla="*/ 164337 w 488728"/>
                <a:gd name="connsiteY11" fmla="*/ 284647 h 614549"/>
                <a:gd name="connsiteX12" fmla="*/ 164337 w 488728"/>
                <a:gd name="connsiteY12" fmla="*/ 395882 h 614549"/>
                <a:gd name="connsiteX13" fmla="*/ 214009 w 488728"/>
                <a:gd name="connsiteY13" fmla="*/ 395882 h 614549"/>
                <a:gd name="connsiteX14" fmla="*/ 344184 w 488728"/>
                <a:gd name="connsiteY14" fmla="*/ 614549 h 614549"/>
                <a:gd name="connsiteX15" fmla="*/ 488729 w 488728"/>
                <a:gd name="connsiteY15" fmla="*/ 614549 h 614549"/>
                <a:gd name="connsiteX16" fmla="*/ 344184 w 488728"/>
                <a:gd name="connsiteY16" fmla="*/ 375252 h 614549"/>
                <a:gd name="connsiteX17" fmla="*/ 467318 w 488728"/>
                <a:gd name="connsiteY17" fmla="*/ 197941 h 614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728" h="614549">
                  <a:moveTo>
                    <a:pt x="467318" y="197941"/>
                  </a:moveTo>
                  <a:cubicBezTo>
                    <a:pt x="467318" y="131295"/>
                    <a:pt x="444671" y="77674"/>
                    <a:pt x="401850" y="43353"/>
                  </a:cubicBezTo>
                  <a:cubicBezTo>
                    <a:pt x="357792" y="8366"/>
                    <a:pt x="306597" y="0"/>
                    <a:pt x="230757" y="0"/>
                  </a:cubicBezTo>
                  <a:lnTo>
                    <a:pt x="0" y="0"/>
                  </a:lnTo>
                  <a:lnTo>
                    <a:pt x="0" y="614549"/>
                  </a:lnTo>
                  <a:lnTo>
                    <a:pt x="125132" y="614549"/>
                  </a:lnTo>
                  <a:lnTo>
                    <a:pt x="125132" y="110665"/>
                  </a:lnTo>
                  <a:lnTo>
                    <a:pt x="235324" y="110665"/>
                  </a:lnTo>
                  <a:cubicBezTo>
                    <a:pt x="266441" y="110665"/>
                    <a:pt x="289088" y="114562"/>
                    <a:pt x="304028" y="123594"/>
                  </a:cubicBezTo>
                  <a:cubicBezTo>
                    <a:pt x="326009" y="136524"/>
                    <a:pt x="339046" y="160483"/>
                    <a:pt x="339046" y="197941"/>
                  </a:cubicBezTo>
                  <a:cubicBezTo>
                    <a:pt x="339046" y="262020"/>
                    <a:pt x="299556" y="284647"/>
                    <a:pt x="247695" y="284647"/>
                  </a:cubicBezTo>
                  <a:lnTo>
                    <a:pt x="164337" y="284647"/>
                  </a:lnTo>
                  <a:lnTo>
                    <a:pt x="164337" y="395882"/>
                  </a:lnTo>
                  <a:lnTo>
                    <a:pt x="214009" y="395882"/>
                  </a:lnTo>
                  <a:lnTo>
                    <a:pt x="344184" y="614549"/>
                  </a:lnTo>
                  <a:lnTo>
                    <a:pt x="488729" y="614549"/>
                  </a:lnTo>
                  <a:lnTo>
                    <a:pt x="344184" y="375252"/>
                  </a:lnTo>
                  <a:cubicBezTo>
                    <a:pt x="428494" y="350628"/>
                    <a:pt x="467318" y="280749"/>
                    <a:pt x="467318" y="197941"/>
                  </a:cubicBezTo>
                  <a:close/>
                </a:path>
              </a:pathLst>
            </a:custGeom>
            <a:solidFill>
              <a:schemeClr val="accent4"/>
            </a:solidFill>
            <a:ln w="9497" cap="flat">
              <a:noFill/>
              <a:prstDash val="solid"/>
              <a:miter/>
            </a:ln>
          </p:spPr>
          <p:txBody>
            <a:bodyPr rtlCol="0" anchor="ctr"/>
            <a:lstStyle/>
            <a:p>
              <a:endParaRPr lang="en-US"/>
            </a:p>
          </p:txBody>
        </p:sp>
        <p:sp>
          <p:nvSpPr>
            <p:cNvPr id="21" name="Freeform 12">
              <a:extLst>
                <a:ext uri="{FF2B5EF4-FFF2-40B4-BE49-F238E27FC236}">
                  <a16:creationId xmlns:a16="http://schemas.microsoft.com/office/drawing/2014/main" id="{9465DFAC-B618-E781-ACB9-3039B3949DDC}"/>
                </a:ext>
              </a:extLst>
            </p:cNvPr>
            <p:cNvSpPr/>
            <p:nvPr/>
          </p:nvSpPr>
          <p:spPr>
            <a:xfrm>
              <a:off x="8982831" y="979987"/>
              <a:ext cx="458373" cy="633373"/>
            </a:xfrm>
            <a:custGeom>
              <a:avLst/>
              <a:gdLst>
                <a:gd name="connsiteX0" fmla="*/ 320871 w 458373"/>
                <a:gd name="connsiteY0" fmla="*/ 276091 h 633373"/>
                <a:gd name="connsiteX1" fmla="*/ 132269 w 458373"/>
                <a:gd name="connsiteY1" fmla="*/ 174553 h 633373"/>
                <a:gd name="connsiteX2" fmla="*/ 228187 w 458373"/>
                <a:gd name="connsiteY2" fmla="*/ 111235 h 633373"/>
                <a:gd name="connsiteX3" fmla="*/ 415457 w 458373"/>
                <a:gd name="connsiteY3" fmla="*/ 138426 h 633373"/>
                <a:gd name="connsiteX4" fmla="*/ 415457 w 458373"/>
                <a:gd name="connsiteY4" fmla="*/ 27191 h 633373"/>
                <a:gd name="connsiteX5" fmla="*/ 224952 w 458373"/>
                <a:gd name="connsiteY5" fmla="*/ 0 h 633373"/>
                <a:gd name="connsiteX6" fmla="*/ 0 w 458373"/>
                <a:gd name="connsiteY6" fmla="*/ 172081 h 633373"/>
                <a:gd name="connsiteX7" fmla="*/ 144544 w 458373"/>
                <a:gd name="connsiteY7" fmla="*/ 351864 h 633373"/>
                <a:gd name="connsiteX8" fmla="*/ 326676 w 458373"/>
                <a:gd name="connsiteY8" fmla="*/ 452831 h 633373"/>
                <a:gd name="connsiteX9" fmla="*/ 209441 w 458373"/>
                <a:gd name="connsiteY9" fmla="*/ 522709 h 633373"/>
                <a:gd name="connsiteX10" fmla="*/ 13703 w 458373"/>
                <a:gd name="connsiteY10" fmla="*/ 494187 h 633373"/>
                <a:gd name="connsiteX11" fmla="*/ 13703 w 458373"/>
                <a:gd name="connsiteY11" fmla="*/ 606088 h 633373"/>
                <a:gd name="connsiteX12" fmla="*/ 215912 w 458373"/>
                <a:gd name="connsiteY12" fmla="*/ 633374 h 633373"/>
                <a:gd name="connsiteX13" fmla="*/ 458373 w 458373"/>
                <a:gd name="connsiteY13" fmla="*/ 443229 h 633373"/>
                <a:gd name="connsiteX14" fmla="*/ 320966 w 458373"/>
                <a:gd name="connsiteY14" fmla="*/ 276281 h 63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8373" h="633373">
                  <a:moveTo>
                    <a:pt x="320871" y="276091"/>
                  </a:moveTo>
                  <a:cubicBezTo>
                    <a:pt x="232089" y="245668"/>
                    <a:pt x="132269" y="241770"/>
                    <a:pt x="132269" y="174553"/>
                  </a:cubicBezTo>
                  <a:cubicBezTo>
                    <a:pt x="132269" y="131295"/>
                    <a:pt x="171854" y="111235"/>
                    <a:pt x="228187" y="111235"/>
                  </a:cubicBezTo>
                  <a:cubicBezTo>
                    <a:pt x="284521" y="111235"/>
                    <a:pt x="332575" y="116369"/>
                    <a:pt x="415457" y="138426"/>
                  </a:cubicBezTo>
                  <a:lnTo>
                    <a:pt x="415457" y="27191"/>
                  </a:lnTo>
                  <a:cubicBezTo>
                    <a:pt x="344184" y="7130"/>
                    <a:pt x="292324" y="0"/>
                    <a:pt x="224952" y="0"/>
                  </a:cubicBezTo>
                  <a:cubicBezTo>
                    <a:pt x="103056" y="0"/>
                    <a:pt x="0" y="48487"/>
                    <a:pt x="0" y="172081"/>
                  </a:cubicBezTo>
                  <a:cubicBezTo>
                    <a:pt x="0" y="269721"/>
                    <a:pt x="48530" y="318874"/>
                    <a:pt x="144544" y="351864"/>
                  </a:cubicBezTo>
                  <a:cubicBezTo>
                    <a:pt x="230091" y="381051"/>
                    <a:pt x="326676" y="386851"/>
                    <a:pt x="326676" y="452831"/>
                  </a:cubicBezTo>
                  <a:cubicBezTo>
                    <a:pt x="326676" y="502079"/>
                    <a:pt x="278716" y="522709"/>
                    <a:pt x="209441" y="522709"/>
                  </a:cubicBezTo>
                  <a:cubicBezTo>
                    <a:pt x="140167" y="522709"/>
                    <a:pt x="99915" y="517480"/>
                    <a:pt x="13703" y="494187"/>
                  </a:cubicBezTo>
                  <a:lnTo>
                    <a:pt x="13703" y="606088"/>
                  </a:lnTo>
                  <a:cubicBezTo>
                    <a:pt x="85642" y="627479"/>
                    <a:pt x="145876" y="633374"/>
                    <a:pt x="215912" y="633374"/>
                  </a:cubicBezTo>
                  <a:cubicBezTo>
                    <a:pt x="368830" y="633374"/>
                    <a:pt x="458373" y="566728"/>
                    <a:pt x="458373" y="443229"/>
                  </a:cubicBezTo>
                  <a:cubicBezTo>
                    <a:pt x="458373" y="345494"/>
                    <a:pt x="394237" y="301570"/>
                    <a:pt x="320966" y="276281"/>
                  </a:cubicBezTo>
                  <a:close/>
                </a:path>
              </a:pathLst>
            </a:custGeom>
            <a:solidFill>
              <a:schemeClr val="accent4"/>
            </a:solidFill>
            <a:ln w="9497" cap="flat">
              <a:noFill/>
              <a:prstDash val="solid"/>
              <a:miter/>
            </a:ln>
          </p:spPr>
          <p:txBody>
            <a:bodyPr rtlCol="0" anchor="ctr"/>
            <a:lstStyle/>
            <a:p>
              <a:endParaRPr lang="en-US"/>
            </a:p>
          </p:txBody>
        </p:sp>
        <p:sp>
          <p:nvSpPr>
            <p:cNvPr id="22" name="Freeform 13">
              <a:extLst>
                <a:ext uri="{FF2B5EF4-FFF2-40B4-BE49-F238E27FC236}">
                  <a16:creationId xmlns:a16="http://schemas.microsoft.com/office/drawing/2014/main" id="{281CDBE3-B8FD-EC69-E006-3F0F4D87DBF4}"/>
                </a:ext>
              </a:extLst>
            </p:cNvPr>
            <p:cNvSpPr/>
            <p:nvPr/>
          </p:nvSpPr>
          <p:spPr>
            <a:xfrm>
              <a:off x="9773589" y="989494"/>
              <a:ext cx="383008" cy="614549"/>
            </a:xfrm>
            <a:custGeom>
              <a:avLst/>
              <a:gdLst>
                <a:gd name="connsiteX0" fmla="*/ 219623 w 383008"/>
                <a:gd name="connsiteY0" fmla="*/ 0 h 614549"/>
                <a:gd name="connsiteX1" fmla="*/ 0 w 383008"/>
                <a:gd name="connsiteY1" fmla="*/ 614549 h 614549"/>
                <a:gd name="connsiteX2" fmla="*/ 119232 w 383008"/>
                <a:gd name="connsiteY2" fmla="*/ 614549 h 614549"/>
                <a:gd name="connsiteX3" fmla="*/ 258543 w 383008"/>
                <a:gd name="connsiteY3" fmla="*/ 223801 h 614549"/>
                <a:gd name="connsiteX4" fmla="*/ 260446 w 383008"/>
                <a:gd name="connsiteY4" fmla="*/ 223801 h 614549"/>
                <a:gd name="connsiteX5" fmla="*/ 260446 w 383008"/>
                <a:gd name="connsiteY5" fmla="*/ 614549 h 614549"/>
                <a:gd name="connsiteX6" fmla="*/ 383009 w 383008"/>
                <a:gd name="connsiteY6" fmla="*/ 614549 h 614549"/>
                <a:gd name="connsiteX7" fmla="*/ 383009 w 383008"/>
                <a:gd name="connsiteY7" fmla="*/ 0 h 614549"/>
                <a:gd name="connsiteX8" fmla="*/ 219623 w 383008"/>
                <a:gd name="connsiteY8" fmla="*/ 0 h 614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008" h="614549">
                  <a:moveTo>
                    <a:pt x="219623" y="0"/>
                  </a:moveTo>
                  <a:lnTo>
                    <a:pt x="0" y="614549"/>
                  </a:lnTo>
                  <a:lnTo>
                    <a:pt x="119232" y="614549"/>
                  </a:lnTo>
                  <a:lnTo>
                    <a:pt x="258543" y="223801"/>
                  </a:lnTo>
                  <a:lnTo>
                    <a:pt x="260446" y="223801"/>
                  </a:lnTo>
                  <a:lnTo>
                    <a:pt x="260446" y="614549"/>
                  </a:lnTo>
                  <a:lnTo>
                    <a:pt x="383009" y="614549"/>
                  </a:lnTo>
                  <a:lnTo>
                    <a:pt x="383009" y="0"/>
                  </a:lnTo>
                  <a:lnTo>
                    <a:pt x="219623" y="0"/>
                  </a:lnTo>
                  <a:close/>
                </a:path>
              </a:pathLst>
            </a:custGeom>
            <a:solidFill>
              <a:schemeClr val="accent4"/>
            </a:solidFill>
            <a:ln w="9497" cap="flat">
              <a:noFill/>
              <a:prstDash val="solid"/>
              <a:miter/>
            </a:ln>
          </p:spPr>
          <p:txBody>
            <a:bodyPr rtlCol="0" anchor="ctr"/>
            <a:lstStyle/>
            <a:p>
              <a:endParaRPr lang="en-US"/>
            </a:p>
          </p:txBody>
        </p:sp>
        <p:sp>
          <p:nvSpPr>
            <p:cNvPr id="23" name="Freeform 14">
              <a:extLst>
                <a:ext uri="{FF2B5EF4-FFF2-40B4-BE49-F238E27FC236}">
                  <a16:creationId xmlns:a16="http://schemas.microsoft.com/office/drawing/2014/main" id="{D44EA746-D2D4-1658-535C-887A0F442BC8}"/>
                </a:ext>
              </a:extLst>
            </p:cNvPr>
            <p:cNvSpPr/>
            <p:nvPr/>
          </p:nvSpPr>
          <p:spPr>
            <a:xfrm>
              <a:off x="9507148" y="989494"/>
              <a:ext cx="308976" cy="614549"/>
            </a:xfrm>
            <a:custGeom>
              <a:avLst/>
              <a:gdLst>
                <a:gd name="connsiteX0" fmla="*/ 308976 w 308976"/>
                <a:gd name="connsiteY0" fmla="*/ 382477 h 614549"/>
                <a:gd name="connsiteX1" fmla="*/ 165955 w 308976"/>
                <a:gd name="connsiteY1" fmla="*/ 0 h 614549"/>
                <a:gd name="connsiteX2" fmla="*/ 0 w 308976"/>
                <a:gd name="connsiteY2" fmla="*/ 0 h 614549"/>
                <a:gd name="connsiteX3" fmla="*/ 0 w 308976"/>
                <a:gd name="connsiteY3" fmla="*/ 614549 h 614549"/>
                <a:gd name="connsiteX4" fmla="*/ 121231 w 308976"/>
                <a:gd name="connsiteY4" fmla="*/ 614549 h 614549"/>
                <a:gd name="connsiteX5" fmla="*/ 121231 w 308976"/>
                <a:gd name="connsiteY5" fmla="*/ 223801 h 614549"/>
                <a:gd name="connsiteX6" fmla="*/ 123229 w 308976"/>
                <a:gd name="connsiteY6" fmla="*/ 223801 h 614549"/>
                <a:gd name="connsiteX7" fmla="*/ 247219 w 308976"/>
                <a:gd name="connsiteY7" fmla="*/ 555414 h 614549"/>
                <a:gd name="connsiteX8" fmla="*/ 308976 w 308976"/>
                <a:gd name="connsiteY8" fmla="*/ 382477 h 614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976" h="614549">
                  <a:moveTo>
                    <a:pt x="308976" y="382477"/>
                  </a:moveTo>
                  <a:lnTo>
                    <a:pt x="165955" y="0"/>
                  </a:lnTo>
                  <a:lnTo>
                    <a:pt x="0" y="0"/>
                  </a:lnTo>
                  <a:lnTo>
                    <a:pt x="0" y="614549"/>
                  </a:lnTo>
                  <a:lnTo>
                    <a:pt x="121231" y="614549"/>
                  </a:lnTo>
                  <a:lnTo>
                    <a:pt x="121231" y="223801"/>
                  </a:lnTo>
                  <a:lnTo>
                    <a:pt x="123229" y="223801"/>
                  </a:lnTo>
                  <a:lnTo>
                    <a:pt x="247219" y="555414"/>
                  </a:lnTo>
                  <a:lnTo>
                    <a:pt x="308976" y="382477"/>
                  </a:lnTo>
                  <a:close/>
                </a:path>
              </a:pathLst>
            </a:custGeom>
            <a:solidFill>
              <a:schemeClr val="accent4"/>
            </a:solidFill>
            <a:ln w="9497" cap="flat">
              <a:noFill/>
              <a:prstDash val="solid"/>
              <a:miter/>
            </a:ln>
          </p:spPr>
          <p:txBody>
            <a:bodyPr rtlCol="0" anchor="ctr"/>
            <a:lstStyle/>
            <a:p>
              <a:endParaRPr lang="en-US"/>
            </a:p>
          </p:txBody>
        </p:sp>
      </p:grpSp>
    </p:spTree>
    <p:extLst>
      <p:ext uri="{BB962C8B-B14F-4D97-AF65-F5344CB8AC3E}">
        <p14:creationId xmlns:p14="http://schemas.microsoft.com/office/powerpoint/2010/main" val="403268760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Lst>
  <p:txStyles>
    <p:titleStyle>
      <a:lvl1pPr algn="l" defTabSz="914400" rtl="0" eaLnBrk="1" latinLnBrk="0" hangingPunct="1">
        <a:lnSpc>
          <a:spcPct val="100000"/>
        </a:lnSpc>
        <a:spcBef>
          <a:spcPct val="0"/>
        </a:spcBef>
        <a:buNone/>
        <a:defRPr sz="3600" b="0" kern="1200" cap="none" baseline="0">
          <a:solidFill>
            <a:srgbClr val="009CDE"/>
          </a:solidFill>
          <a:latin typeface="+mj-lt"/>
          <a:ea typeface="+mj-ea"/>
          <a:cs typeface="+mj-cs"/>
        </a:defRPr>
      </a:lvl1pPr>
    </p:titleStyle>
    <p:body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accent4"/>
          </a:solidFill>
          <a:latin typeface="+mn-lt"/>
          <a:ea typeface="+mn-ea"/>
          <a:cs typeface="+mn-cs"/>
        </a:defRPr>
      </a:lvl1pPr>
      <a:lvl2pPr marL="180000" indent="-180000" algn="l" defTabSz="914400" rtl="0" eaLnBrk="1" latinLnBrk="0" hangingPunct="1">
        <a:lnSpc>
          <a:spcPct val="100000"/>
        </a:lnSpc>
        <a:spcBef>
          <a:spcPts val="600"/>
        </a:spcBef>
        <a:spcAft>
          <a:spcPts val="0"/>
        </a:spcAft>
        <a:buClrTx/>
        <a:buFont typeface="Wingdings" pitchFamily="2" charset="2"/>
        <a:buChar char="§"/>
        <a:defRPr sz="1800" b="0" kern="1200" cap="none" baseline="0">
          <a:solidFill>
            <a:schemeClr val="accent4"/>
          </a:solidFill>
          <a:latin typeface="+mn-lt"/>
          <a:ea typeface="+mn-ea"/>
          <a:cs typeface="+mn-cs"/>
        </a:defRPr>
      </a:lvl2pPr>
      <a:lvl3pPr marL="360000" indent="-180000" algn="l" defTabSz="914400" rtl="0" eaLnBrk="1" latinLnBrk="0" hangingPunct="1">
        <a:lnSpc>
          <a:spcPct val="100000"/>
        </a:lnSpc>
        <a:spcBef>
          <a:spcPts val="600"/>
        </a:spcBef>
        <a:spcAft>
          <a:spcPts val="0"/>
        </a:spcAft>
        <a:buClrTx/>
        <a:buFont typeface="Arial" panose="020B0604020202020204" pitchFamily="34" charset="0"/>
        <a:buChar char="–"/>
        <a:defRPr sz="1800" b="0" kern="1200" cap="none" baseline="0">
          <a:solidFill>
            <a:schemeClr val="accent4"/>
          </a:solidFill>
          <a:latin typeface="+mn-lt"/>
          <a:ea typeface="+mn-ea"/>
          <a:cs typeface="+mn-cs"/>
        </a:defRPr>
      </a:lvl3pPr>
      <a:lvl4pPr marL="540000" indent="-180000" algn="l" defTabSz="914400" rtl="0" eaLnBrk="1" latinLnBrk="0" hangingPunct="1">
        <a:lnSpc>
          <a:spcPct val="100000"/>
        </a:lnSpc>
        <a:spcBef>
          <a:spcPts val="600"/>
        </a:spcBef>
        <a:spcAft>
          <a:spcPts val="0"/>
        </a:spcAft>
        <a:buClrTx/>
        <a:buFont typeface="Arial" panose="020B0604020202020204" pitchFamily="34" charset="0"/>
        <a:buChar char="•"/>
        <a:defRPr sz="1800" b="0" kern="1200" cap="none" baseline="0">
          <a:solidFill>
            <a:schemeClr val="accent4"/>
          </a:solidFill>
          <a:latin typeface="+mn-lt"/>
          <a:ea typeface="+mn-ea"/>
          <a:cs typeface="+mn-cs"/>
        </a:defRPr>
      </a:lvl4pPr>
      <a:lvl5pPr marL="720000" indent="-180000" algn="l" defTabSz="914400" rtl="0" eaLnBrk="1" latinLnBrk="0" hangingPunct="1">
        <a:lnSpc>
          <a:spcPct val="100000"/>
        </a:lnSpc>
        <a:spcBef>
          <a:spcPts val="600"/>
        </a:spcBef>
        <a:spcAft>
          <a:spcPts val="0"/>
        </a:spcAft>
        <a:buClrTx/>
        <a:buFont typeface="Arial" panose="020B0604020202020204" pitchFamily="34" charset="0"/>
        <a:buChar char="•"/>
        <a:defRPr sz="1800" b="0" kern="1200" cap="none" baseline="0">
          <a:solidFill>
            <a:schemeClr val="accent4"/>
          </a:solidFill>
          <a:latin typeface="+mn-lt"/>
          <a:ea typeface="+mn-ea"/>
          <a:cs typeface="+mn-cs"/>
        </a:defRPr>
      </a:lvl5pPr>
      <a:lvl6pPr marL="0" indent="0" algn="l" defTabSz="914400" rtl="0" eaLnBrk="1" latinLnBrk="0" hangingPunct="1">
        <a:lnSpc>
          <a:spcPct val="110000"/>
        </a:lnSpc>
        <a:spcBef>
          <a:spcPts val="0"/>
        </a:spcBef>
        <a:spcAft>
          <a:spcPts val="200"/>
        </a:spcAft>
        <a:buClr>
          <a:schemeClr val="tx1"/>
        </a:buClr>
        <a:buFontTx/>
        <a:buNone/>
        <a:defRPr sz="1800" b="1" kern="1200" cap="none" baseline="0">
          <a:solidFill>
            <a:schemeClr val="accent1"/>
          </a:solidFill>
          <a:latin typeface="+mn-lt"/>
          <a:ea typeface="+mn-ea"/>
          <a:cs typeface="+mn-cs"/>
        </a:defRPr>
      </a:lvl6pPr>
      <a:lvl7pPr marL="0" indent="0" algn="l" defTabSz="914400" rtl="0" eaLnBrk="1" latinLnBrk="0" hangingPunct="1">
        <a:lnSpc>
          <a:spcPct val="110000"/>
        </a:lnSpc>
        <a:spcBef>
          <a:spcPts val="0"/>
        </a:spcBef>
        <a:spcAft>
          <a:spcPts val="200"/>
        </a:spcAft>
        <a:buClr>
          <a:schemeClr val="tx1"/>
        </a:buClr>
        <a:buFontTx/>
        <a:buNone/>
        <a:defRPr sz="1800" b="1" kern="1200" cap="none" baseline="0">
          <a:solidFill>
            <a:schemeClr val="tx2"/>
          </a:solidFill>
          <a:latin typeface="+mn-lt"/>
          <a:ea typeface="+mn-ea"/>
          <a:cs typeface="+mn-cs"/>
        </a:defRPr>
      </a:lvl7pPr>
      <a:lvl8pPr marL="0" indent="0" algn="l" defTabSz="914400" rtl="0" eaLnBrk="1" latinLnBrk="0" hangingPunct="1">
        <a:lnSpc>
          <a:spcPct val="110000"/>
        </a:lnSpc>
        <a:spcBef>
          <a:spcPts val="400"/>
        </a:spcBef>
        <a:spcAft>
          <a:spcPts val="100"/>
        </a:spcAft>
        <a:buFont typeface="Arial" panose="020B0604020202020204" pitchFamily="34" charset="0"/>
        <a:buNone/>
        <a:defRPr sz="1800" b="0" kern="1200" cap="all" baseline="0">
          <a:solidFill>
            <a:schemeClr val="accent1"/>
          </a:solidFill>
          <a:latin typeface="+mn-lt"/>
          <a:ea typeface="+mn-ea"/>
          <a:cs typeface="+mn-cs"/>
        </a:defRPr>
      </a:lvl8pPr>
      <a:lvl9pPr marL="0" indent="0" algn="l" defTabSz="914400" rtl="0" eaLnBrk="1" latinLnBrk="0" hangingPunct="1">
        <a:lnSpc>
          <a:spcPct val="110000"/>
        </a:lnSpc>
        <a:spcBef>
          <a:spcPts val="400"/>
        </a:spcBef>
        <a:spcAft>
          <a:spcPts val="200"/>
        </a:spcAft>
        <a:buFont typeface="Arial" panose="020B0604020202020204" pitchFamily="34" charset="0"/>
        <a:buNone/>
        <a:defRPr sz="1400" b="1" kern="1200" cap="none" baseline="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081">
          <p15:clr>
            <a:srgbClr val="F26B43"/>
          </p15:clr>
        </p15:guide>
        <p15:guide id="4" pos="7204">
          <p15:clr>
            <a:srgbClr val="F26B43"/>
          </p15:clr>
        </p15:guide>
        <p15:guide id="6" orient="horz" pos="3936">
          <p15:clr>
            <a:srgbClr val="F26B43"/>
          </p15:clr>
        </p15:guide>
        <p15:guide id="7" orient="horz" pos="497">
          <p15:clr>
            <a:srgbClr val="F26B43"/>
          </p15:clr>
        </p15:guide>
        <p15:guide id="10" orient="horz" pos="731">
          <p15:clr>
            <a:srgbClr val="F26B43"/>
          </p15:clr>
        </p15:guide>
        <p15:guide id="11" pos="514">
          <p15:clr>
            <a:srgbClr val="F26B43"/>
          </p15:clr>
        </p15:guide>
        <p15:guide id="12" pos="968">
          <p15:clr>
            <a:srgbClr val="F26B43"/>
          </p15:clr>
        </p15:guide>
        <p15:guide id="13" pos="1535">
          <p15:clr>
            <a:srgbClr val="F26B43"/>
          </p15:clr>
        </p15:guide>
        <p15:guide id="14" pos="1648">
          <p15:clr>
            <a:srgbClr val="F26B43"/>
          </p15:clr>
        </p15:guide>
        <p15:guide id="15" pos="2101">
          <p15:clr>
            <a:srgbClr val="F26B43"/>
          </p15:clr>
        </p15:guide>
        <p15:guide id="16" pos="2207">
          <p15:clr>
            <a:srgbClr val="F26B43"/>
          </p15:clr>
        </p15:guide>
        <p15:guide id="17" pos="2668">
          <p15:clr>
            <a:srgbClr val="F26B43"/>
          </p15:clr>
        </p15:guide>
        <p15:guide id="18" pos="2782">
          <p15:clr>
            <a:srgbClr val="F26B43"/>
          </p15:clr>
        </p15:guide>
        <p15:guide id="19" pos="3235">
          <p15:clr>
            <a:srgbClr val="F26B43"/>
          </p15:clr>
        </p15:guide>
        <p15:guide id="20" pos="3349">
          <p15:clr>
            <a:srgbClr val="F26B43"/>
          </p15:clr>
        </p15:guide>
        <p15:guide id="21" pos="3916">
          <p15:clr>
            <a:srgbClr val="F26B43"/>
          </p15:clr>
        </p15:guide>
        <p15:guide id="22" pos="3802">
          <p15:clr>
            <a:srgbClr val="F26B43"/>
          </p15:clr>
        </p15:guide>
        <p15:guide id="23" pos="4369">
          <p15:clr>
            <a:srgbClr val="F26B43"/>
          </p15:clr>
        </p15:guide>
        <p15:guide id="24" pos="4483">
          <p15:clr>
            <a:srgbClr val="F26B43"/>
          </p15:clr>
        </p15:guide>
        <p15:guide id="25" pos="4936">
          <p15:clr>
            <a:srgbClr val="F26B43"/>
          </p15:clr>
        </p15:guide>
        <p15:guide id="26" pos="5049">
          <p15:clr>
            <a:srgbClr val="F26B43"/>
          </p15:clr>
        </p15:guide>
        <p15:guide id="27" pos="5503">
          <p15:clr>
            <a:srgbClr val="F26B43"/>
          </p15:clr>
        </p15:guide>
        <p15:guide id="28" pos="5616">
          <p15:clr>
            <a:srgbClr val="F26B43"/>
          </p15:clr>
        </p15:guide>
        <p15:guide id="29" pos="6070">
          <p15:clr>
            <a:srgbClr val="F26B43"/>
          </p15:clr>
        </p15:guide>
        <p15:guide id="30" pos="6183">
          <p15:clr>
            <a:srgbClr val="F26B43"/>
          </p15:clr>
        </p15:guide>
        <p15:guide id="31" pos="6637">
          <p15:clr>
            <a:srgbClr val="F26B43"/>
          </p15:clr>
        </p15:guide>
        <p15:guide id="32" pos="6750">
          <p15:clr>
            <a:srgbClr val="F26B43"/>
          </p15:clr>
        </p15:guide>
        <p15:guide id="33" orient="horz" pos="1026">
          <p15:clr>
            <a:srgbClr val="F26B43"/>
          </p15:clr>
        </p15:guide>
        <p15:guide id="34" orient="horz" pos="1177">
          <p15:clr>
            <a:srgbClr val="F26B43"/>
          </p15:clr>
        </p15:guide>
        <p15:guide id="35" orient="horz" pos="40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1.svg"/><Relationship Id="rId7"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8.xml"/><Relationship Id="rId6" Type="http://schemas.openxmlformats.org/officeDocument/2006/relationships/image" Target="../media/image34.png"/><Relationship Id="rId11" Type="http://schemas.openxmlformats.org/officeDocument/2006/relationships/image" Target="../media/image40.svg"/><Relationship Id="rId5" Type="http://schemas.openxmlformats.org/officeDocument/2006/relationships/image" Target="../media/image33.png"/><Relationship Id="rId10" Type="http://schemas.openxmlformats.org/officeDocument/2006/relationships/image" Target="../media/image39.png"/><Relationship Id="rId4" Type="http://schemas.openxmlformats.org/officeDocument/2006/relationships/image" Target="../media/image32.png"/><Relationship Id="rId9" Type="http://schemas.openxmlformats.org/officeDocument/2006/relationships/image" Target="../media/image38.sv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hyperlink" Target="mailto:beryl.ramsey@rsmus.com" TargetMode="External"/><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12.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44.jp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1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65.png"/><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6.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diagramLayout" Target="../diagrams/layout7.xml"/><Relationship Id="rId18" Type="http://schemas.openxmlformats.org/officeDocument/2006/relationships/diagramLayout" Target="../diagrams/layout8.xml"/><Relationship Id="rId26" Type="http://schemas.openxmlformats.org/officeDocument/2006/relationships/diagramColors" Target="../diagrams/colors9.xml"/><Relationship Id="rId3" Type="http://schemas.openxmlformats.org/officeDocument/2006/relationships/diagramLayout" Target="../diagrams/layout5.xml"/><Relationship Id="rId21" Type="http://schemas.microsoft.com/office/2007/relationships/diagramDrawing" Target="../diagrams/drawing8.xml"/><Relationship Id="rId7" Type="http://schemas.openxmlformats.org/officeDocument/2006/relationships/diagramData" Target="../diagrams/data6.xml"/><Relationship Id="rId12" Type="http://schemas.openxmlformats.org/officeDocument/2006/relationships/diagramData" Target="../diagrams/data7.xml"/><Relationship Id="rId17" Type="http://schemas.openxmlformats.org/officeDocument/2006/relationships/diagramData" Target="../diagrams/data8.xml"/><Relationship Id="rId25" Type="http://schemas.openxmlformats.org/officeDocument/2006/relationships/diagramQuickStyle" Target="../diagrams/quickStyle9.xml"/><Relationship Id="rId33" Type="http://schemas.openxmlformats.org/officeDocument/2006/relationships/image" Target="../media/image67.jpeg"/><Relationship Id="rId2" Type="http://schemas.openxmlformats.org/officeDocument/2006/relationships/diagramData" Target="../diagrams/data5.xml"/><Relationship Id="rId16" Type="http://schemas.microsoft.com/office/2007/relationships/diagramDrawing" Target="../diagrams/drawing7.xml"/><Relationship Id="rId20" Type="http://schemas.openxmlformats.org/officeDocument/2006/relationships/diagramColors" Target="../diagrams/colors8.xml"/><Relationship Id="rId29" Type="http://schemas.openxmlformats.org/officeDocument/2006/relationships/diagramLayout" Target="../diagrams/layout10.xml"/><Relationship Id="rId1" Type="http://schemas.openxmlformats.org/officeDocument/2006/relationships/slideLayout" Target="../slideLayouts/slideLayout8.xml"/><Relationship Id="rId6" Type="http://schemas.microsoft.com/office/2007/relationships/diagramDrawing" Target="../diagrams/drawing5.xml"/><Relationship Id="rId11" Type="http://schemas.microsoft.com/office/2007/relationships/diagramDrawing" Target="../diagrams/drawing6.xml"/><Relationship Id="rId24" Type="http://schemas.openxmlformats.org/officeDocument/2006/relationships/diagramLayout" Target="../diagrams/layout9.xml"/><Relationship Id="rId32" Type="http://schemas.microsoft.com/office/2007/relationships/diagramDrawing" Target="../diagrams/drawing10.xml"/><Relationship Id="rId5" Type="http://schemas.openxmlformats.org/officeDocument/2006/relationships/diagramColors" Target="../diagrams/colors5.xml"/><Relationship Id="rId15" Type="http://schemas.openxmlformats.org/officeDocument/2006/relationships/diagramColors" Target="../diagrams/colors7.xml"/><Relationship Id="rId23" Type="http://schemas.openxmlformats.org/officeDocument/2006/relationships/diagramData" Target="../diagrams/data9.xml"/><Relationship Id="rId28" Type="http://schemas.openxmlformats.org/officeDocument/2006/relationships/diagramData" Target="../diagrams/data10.xml"/><Relationship Id="rId10" Type="http://schemas.openxmlformats.org/officeDocument/2006/relationships/diagramColors" Target="../diagrams/colors6.xml"/><Relationship Id="rId19" Type="http://schemas.openxmlformats.org/officeDocument/2006/relationships/diagramQuickStyle" Target="../diagrams/quickStyle8.xml"/><Relationship Id="rId31" Type="http://schemas.openxmlformats.org/officeDocument/2006/relationships/diagramColors" Target="../diagrams/colors10.xml"/><Relationship Id="rId4" Type="http://schemas.openxmlformats.org/officeDocument/2006/relationships/diagramQuickStyle" Target="../diagrams/quickStyle5.xml"/><Relationship Id="rId9" Type="http://schemas.openxmlformats.org/officeDocument/2006/relationships/diagramQuickStyle" Target="../diagrams/quickStyle6.xml"/><Relationship Id="rId14" Type="http://schemas.openxmlformats.org/officeDocument/2006/relationships/diagramQuickStyle" Target="../diagrams/quickStyle7.xml"/><Relationship Id="rId22" Type="http://schemas.openxmlformats.org/officeDocument/2006/relationships/image" Target="../media/image66.png"/><Relationship Id="rId27" Type="http://schemas.microsoft.com/office/2007/relationships/diagramDrawing" Target="../diagrams/drawing9.xml"/><Relationship Id="rId30" Type="http://schemas.openxmlformats.org/officeDocument/2006/relationships/diagramQuickStyle" Target="../diagrams/quickStyle10.xml"/></Relationships>
</file>

<file path=ppt/slides/_rels/slide37.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7.png"/><Relationship Id="rId3" Type="http://schemas.openxmlformats.org/officeDocument/2006/relationships/image" Target="../media/image68.jpeg"/><Relationship Id="rId7" Type="http://schemas.openxmlformats.org/officeDocument/2006/relationships/image" Target="../media/image72.png"/><Relationship Id="rId12"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38.xml.rels><?xml version="1.0" encoding="UTF-8" standalone="yes"?>
<Relationships xmlns="http://schemas.openxmlformats.org/package/2006/relationships"><Relationship Id="rId8" Type="http://schemas.openxmlformats.org/officeDocument/2006/relationships/tags" Target="../tags/tag29.xml"/><Relationship Id="rId13" Type="http://schemas.openxmlformats.org/officeDocument/2006/relationships/tags" Target="../tags/tag34.xml"/><Relationship Id="rId18" Type="http://schemas.openxmlformats.org/officeDocument/2006/relationships/tags" Target="../tags/tag39.xml"/><Relationship Id="rId3" Type="http://schemas.openxmlformats.org/officeDocument/2006/relationships/tags" Target="../tags/tag24.xml"/><Relationship Id="rId21" Type="http://schemas.openxmlformats.org/officeDocument/2006/relationships/image" Target="../media/image79.png"/><Relationship Id="rId7" Type="http://schemas.openxmlformats.org/officeDocument/2006/relationships/tags" Target="../tags/tag28.xml"/><Relationship Id="rId12" Type="http://schemas.openxmlformats.org/officeDocument/2006/relationships/tags" Target="../tags/tag33.xml"/><Relationship Id="rId17" Type="http://schemas.openxmlformats.org/officeDocument/2006/relationships/tags" Target="../tags/tag38.xml"/><Relationship Id="rId2" Type="http://schemas.openxmlformats.org/officeDocument/2006/relationships/tags" Target="../tags/tag23.xml"/><Relationship Id="rId16" Type="http://schemas.openxmlformats.org/officeDocument/2006/relationships/tags" Target="../tags/tag37.xml"/><Relationship Id="rId20" Type="http://schemas.openxmlformats.org/officeDocument/2006/relationships/image" Target="../media/image78.png"/><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tags" Target="../tags/tag32.xml"/><Relationship Id="rId24" Type="http://schemas.openxmlformats.org/officeDocument/2006/relationships/image" Target="../media/image82.png"/><Relationship Id="rId5" Type="http://schemas.openxmlformats.org/officeDocument/2006/relationships/tags" Target="../tags/tag26.xml"/><Relationship Id="rId15" Type="http://schemas.openxmlformats.org/officeDocument/2006/relationships/tags" Target="../tags/tag36.xml"/><Relationship Id="rId23" Type="http://schemas.openxmlformats.org/officeDocument/2006/relationships/image" Target="../media/image81.png"/><Relationship Id="rId10" Type="http://schemas.openxmlformats.org/officeDocument/2006/relationships/tags" Target="../tags/tag31.xml"/><Relationship Id="rId19" Type="http://schemas.openxmlformats.org/officeDocument/2006/relationships/slideLayout" Target="../slideLayouts/slideLayout5.xml"/><Relationship Id="rId4" Type="http://schemas.openxmlformats.org/officeDocument/2006/relationships/tags" Target="../tags/tag25.xml"/><Relationship Id="rId9" Type="http://schemas.openxmlformats.org/officeDocument/2006/relationships/tags" Target="../tags/tag30.xml"/><Relationship Id="rId14" Type="http://schemas.openxmlformats.org/officeDocument/2006/relationships/tags" Target="../tags/tag35.xml"/><Relationship Id="rId22" Type="http://schemas.openxmlformats.org/officeDocument/2006/relationships/image" Target="../media/image80.png"/></Relationships>
</file>

<file path=ppt/slides/_rels/slide39.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92.png"/><Relationship Id="rId18" Type="http://schemas.openxmlformats.org/officeDocument/2006/relationships/image" Target="../media/image97.png"/><Relationship Id="rId3" Type="http://schemas.openxmlformats.org/officeDocument/2006/relationships/chart" Target="../charts/chart1.xml"/><Relationship Id="rId21" Type="http://schemas.openxmlformats.org/officeDocument/2006/relationships/image" Target="../media/image100.png"/><Relationship Id="rId7" Type="http://schemas.openxmlformats.org/officeDocument/2006/relationships/image" Target="../media/image86.png"/><Relationship Id="rId12" Type="http://schemas.openxmlformats.org/officeDocument/2006/relationships/image" Target="../media/image91.png"/><Relationship Id="rId17" Type="http://schemas.openxmlformats.org/officeDocument/2006/relationships/image" Target="../media/image96.png"/><Relationship Id="rId2" Type="http://schemas.openxmlformats.org/officeDocument/2006/relationships/notesSlide" Target="../notesSlides/notesSlide1.xml"/><Relationship Id="rId16" Type="http://schemas.openxmlformats.org/officeDocument/2006/relationships/image" Target="../media/image95.png"/><Relationship Id="rId20" Type="http://schemas.openxmlformats.org/officeDocument/2006/relationships/image" Target="../media/image99.png"/><Relationship Id="rId1" Type="http://schemas.openxmlformats.org/officeDocument/2006/relationships/slideLayout" Target="../slideLayouts/slideLayout5.xml"/><Relationship Id="rId6" Type="http://schemas.openxmlformats.org/officeDocument/2006/relationships/image" Target="../media/image85.png"/><Relationship Id="rId11" Type="http://schemas.openxmlformats.org/officeDocument/2006/relationships/image" Target="../media/image90.jpeg"/><Relationship Id="rId5" Type="http://schemas.openxmlformats.org/officeDocument/2006/relationships/image" Target="../media/image84.png"/><Relationship Id="rId15" Type="http://schemas.openxmlformats.org/officeDocument/2006/relationships/image" Target="../media/image94.png"/><Relationship Id="rId10" Type="http://schemas.openxmlformats.org/officeDocument/2006/relationships/image" Target="../media/image89.png"/><Relationship Id="rId19" Type="http://schemas.openxmlformats.org/officeDocument/2006/relationships/image" Target="../media/image98.jpe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3.png"/><Relationship Id="rId22" Type="http://schemas.openxmlformats.org/officeDocument/2006/relationships/image" Target="../media/image101.jpe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31.svg"/><Relationship Id="rId7" Type="http://schemas.openxmlformats.org/officeDocument/2006/relationships/image" Target="../media/image35.png"/><Relationship Id="rId12" Type="http://schemas.microsoft.com/office/2007/relationships/diagramDrawing" Target="../diagrams/drawing1.xml"/><Relationship Id="rId2" Type="http://schemas.openxmlformats.org/officeDocument/2006/relationships/image" Target="../media/image30.png"/><Relationship Id="rId1" Type="http://schemas.openxmlformats.org/officeDocument/2006/relationships/slideLayout" Target="../slideLayouts/slideLayout9.xml"/><Relationship Id="rId6" Type="http://schemas.openxmlformats.org/officeDocument/2006/relationships/image" Target="../media/image34.png"/><Relationship Id="rId11" Type="http://schemas.openxmlformats.org/officeDocument/2006/relationships/diagramColors" Target="../diagrams/colors1.xml"/><Relationship Id="rId5" Type="http://schemas.openxmlformats.org/officeDocument/2006/relationships/image" Target="../media/image33.png"/><Relationship Id="rId10" Type="http://schemas.openxmlformats.org/officeDocument/2006/relationships/diagramQuickStyle" Target="../diagrams/quickStyle1.xml"/><Relationship Id="rId4" Type="http://schemas.openxmlformats.org/officeDocument/2006/relationships/image" Target="../media/image32.png"/><Relationship Id="rId9"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931890" y="6621898"/>
            <a:ext cx="180975" cy="235585"/>
          </a:xfrm>
          <a:custGeom>
            <a:avLst/>
            <a:gdLst/>
            <a:ahLst/>
            <a:cxnLst/>
            <a:rect l="l" t="t" r="r" b="b"/>
            <a:pathLst>
              <a:path w="180975" h="235584">
                <a:moveTo>
                  <a:pt x="180509" y="235404"/>
                </a:moveTo>
                <a:lnTo>
                  <a:pt x="0" y="235404"/>
                </a:lnTo>
                <a:lnTo>
                  <a:pt x="0" y="0"/>
                </a:lnTo>
                <a:lnTo>
                  <a:pt x="180509" y="0"/>
                </a:lnTo>
                <a:lnTo>
                  <a:pt x="180509" y="235404"/>
                </a:lnTo>
                <a:close/>
              </a:path>
            </a:pathLst>
          </a:custGeom>
          <a:solidFill>
            <a:srgbClr val="E7E7E8"/>
          </a:solidFill>
        </p:spPr>
        <p:txBody>
          <a:bodyPr wrap="square" lIns="0" tIns="0" rIns="0" bIns="0" rtlCol="0"/>
          <a:lstStyle/>
          <a:p>
            <a:endParaRPr/>
          </a:p>
        </p:txBody>
      </p:sp>
      <p:sp>
        <p:nvSpPr>
          <p:cNvPr id="3" name="object 3"/>
          <p:cNvSpPr/>
          <p:nvPr/>
        </p:nvSpPr>
        <p:spPr>
          <a:xfrm>
            <a:off x="7213846" y="6621896"/>
            <a:ext cx="451484" cy="235585"/>
          </a:xfrm>
          <a:custGeom>
            <a:avLst/>
            <a:gdLst/>
            <a:ahLst/>
            <a:cxnLst/>
            <a:rect l="l" t="t" r="r" b="b"/>
            <a:pathLst>
              <a:path w="451484" h="235584">
                <a:moveTo>
                  <a:pt x="451178" y="235404"/>
                </a:moveTo>
                <a:lnTo>
                  <a:pt x="0" y="235404"/>
                </a:lnTo>
                <a:lnTo>
                  <a:pt x="0" y="0"/>
                </a:lnTo>
                <a:lnTo>
                  <a:pt x="451178" y="0"/>
                </a:lnTo>
                <a:lnTo>
                  <a:pt x="451178" y="235404"/>
                </a:lnTo>
                <a:close/>
              </a:path>
            </a:pathLst>
          </a:custGeom>
          <a:solidFill>
            <a:srgbClr val="E7E7E8"/>
          </a:solidFill>
        </p:spPr>
        <p:txBody>
          <a:bodyPr wrap="square" lIns="0" tIns="0" rIns="0" bIns="0" rtlCol="0"/>
          <a:lstStyle/>
          <a:p>
            <a:endParaRPr/>
          </a:p>
        </p:txBody>
      </p:sp>
      <p:sp>
        <p:nvSpPr>
          <p:cNvPr id="4" name="object 4"/>
          <p:cNvSpPr/>
          <p:nvPr/>
        </p:nvSpPr>
        <p:spPr>
          <a:xfrm>
            <a:off x="10408395" y="5428584"/>
            <a:ext cx="180975" cy="239395"/>
          </a:xfrm>
          <a:custGeom>
            <a:avLst/>
            <a:gdLst/>
            <a:ahLst/>
            <a:cxnLst/>
            <a:rect l="l" t="t" r="r" b="b"/>
            <a:pathLst>
              <a:path w="180975" h="239395">
                <a:moveTo>
                  <a:pt x="180446" y="239150"/>
                </a:moveTo>
                <a:lnTo>
                  <a:pt x="0" y="239150"/>
                </a:lnTo>
                <a:lnTo>
                  <a:pt x="0" y="0"/>
                </a:lnTo>
                <a:lnTo>
                  <a:pt x="180446" y="0"/>
                </a:lnTo>
                <a:lnTo>
                  <a:pt x="180446" y="239150"/>
                </a:lnTo>
                <a:close/>
              </a:path>
            </a:pathLst>
          </a:custGeom>
          <a:solidFill>
            <a:srgbClr val="E7E7E8"/>
          </a:solidFill>
        </p:spPr>
        <p:txBody>
          <a:bodyPr wrap="square" lIns="0" tIns="0" rIns="0" bIns="0" rtlCol="0"/>
          <a:lstStyle/>
          <a:p>
            <a:endParaRPr/>
          </a:p>
        </p:txBody>
      </p:sp>
      <p:sp>
        <p:nvSpPr>
          <p:cNvPr id="5" name="object 5"/>
          <p:cNvSpPr/>
          <p:nvPr/>
        </p:nvSpPr>
        <p:spPr>
          <a:xfrm>
            <a:off x="10537127" y="4950371"/>
            <a:ext cx="1654175" cy="1193800"/>
          </a:xfrm>
          <a:custGeom>
            <a:avLst/>
            <a:gdLst/>
            <a:ahLst/>
            <a:cxnLst/>
            <a:rect l="l" t="t" r="r" b="b"/>
            <a:pathLst>
              <a:path w="1654175" h="1193800">
                <a:moveTo>
                  <a:pt x="1243634" y="0"/>
                </a:moveTo>
                <a:lnTo>
                  <a:pt x="1243507" y="127"/>
                </a:lnTo>
                <a:lnTo>
                  <a:pt x="1243634" y="127"/>
                </a:lnTo>
                <a:lnTo>
                  <a:pt x="1243634" y="0"/>
                </a:lnTo>
                <a:close/>
              </a:path>
              <a:path w="1654175" h="1193800">
                <a:moveTo>
                  <a:pt x="1654149" y="381"/>
                </a:moveTo>
                <a:lnTo>
                  <a:pt x="1243634" y="381"/>
                </a:lnTo>
                <a:lnTo>
                  <a:pt x="1243634" y="239014"/>
                </a:lnTo>
                <a:lnTo>
                  <a:pt x="1423390" y="239014"/>
                </a:lnTo>
                <a:lnTo>
                  <a:pt x="1423390" y="477659"/>
                </a:lnTo>
                <a:lnTo>
                  <a:pt x="1243571" y="477659"/>
                </a:lnTo>
                <a:lnTo>
                  <a:pt x="1243571" y="717562"/>
                </a:lnTo>
                <a:lnTo>
                  <a:pt x="1243571" y="953655"/>
                </a:lnTo>
                <a:lnTo>
                  <a:pt x="1078992" y="953655"/>
                </a:lnTo>
                <a:lnTo>
                  <a:pt x="1078992" y="717562"/>
                </a:lnTo>
                <a:lnTo>
                  <a:pt x="1243571" y="717562"/>
                </a:lnTo>
                <a:lnTo>
                  <a:pt x="1243571" y="477659"/>
                </a:lnTo>
                <a:lnTo>
                  <a:pt x="1054874" y="477659"/>
                </a:lnTo>
                <a:lnTo>
                  <a:pt x="1054874" y="239141"/>
                </a:lnTo>
                <a:lnTo>
                  <a:pt x="603707" y="239141"/>
                </a:lnTo>
                <a:lnTo>
                  <a:pt x="603707" y="477659"/>
                </a:lnTo>
                <a:lnTo>
                  <a:pt x="486892" y="477659"/>
                </a:lnTo>
                <a:lnTo>
                  <a:pt x="486892" y="239141"/>
                </a:lnTo>
                <a:lnTo>
                  <a:pt x="385381" y="239141"/>
                </a:lnTo>
                <a:lnTo>
                  <a:pt x="385381" y="477659"/>
                </a:lnTo>
                <a:lnTo>
                  <a:pt x="153225" y="477659"/>
                </a:lnTo>
                <a:lnTo>
                  <a:pt x="153225" y="717562"/>
                </a:lnTo>
                <a:lnTo>
                  <a:pt x="268439" y="717562"/>
                </a:lnTo>
                <a:lnTo>
                  <a:pt x="268439" y="953655"/>
                </a:lnTo>
                <a:lnTo>
                  <a:pt x="0" y="953655"/>
                </a:lnTo>
                <a:lnTo>
                  <a:pt x="0" y="1193571"/>
                </a:lnTo>
                <a:lnTo>
                  <a:pt x="1654149" y="1193571"/>
                </a:lnTo>
                <a:lnTo>
                  <a:pt x="1654149" y="954227"/>
                </a:lnTo>
                <a:lnTo>
                  <a:pt x="1654149" y="953655"/>
                </a:lnTo>
                <a:lnTo>
                  <a:pt x="1654149" y="717562"/>
                </a:lnTo>
                <a:lnTo>
                  <a:pt x="1654149" y="717359"/>
                </a:lnTo>
                <a:lnTo>
                  <a:pt x="1654149" y="477659"/>
                </a:lnTo>
                <a:lnTo>
                  <a:pt x="1654149" y="239014"/>
                </a:lnTo>
                <a:lnTo>
                  <a:pt x="1654149" y="381"/>
                </a:lnTo>
                <a:close/>
              </a:path>
            </a:pathLst>
          </a:custGeom>
          <a:solidFill>
            <a:srgbClr val="E7E7E8"/>
          </a:solidFill>
        </p:spPr>
        <p:txBody>
          <a:bodyPr wrap="square" lIns="0" tIns="0" rIns="0" bIns="0" rtlCol="0"/>
          <a:lstStyle/>
          <a:p>
            <a:endParaRPr/>
          </a:p>
        </p:txBody>
      </p:sp>
      <p:sp>
        <p:nvSpPr>
          <p:cNvPr id="6" name="object 6"/>
          <p:cNvSpPr/>
          <p:nvPr/>
        </p:nvSpPr>
        <p:spPr>
          <a:xfrm>
            <a:off x="7766405" y="5904026"/>
            <a:ext cx="4425315" cy="953769"/>
          </a:xfrm>
          <a:custGeom>
            <a:avLst/>
            <a:gdLst/>
            <a:ahLst/>
            <a:cxnLst/>
            <a:rect l="l" t="t" r="r" b="b"/>
            <a:pathLst>
              <a:path w="4425315" h="953770">
                <a:moveTo>
                  <a:pt x="4424870" y="239915"/>
                </a:moveTo>
                <a:lnTo>
                  <a:pt x="2669197" y="239915"/>
                </a:lnTo>
                <a:lnTo>
                  <a:pt x="2669197" y="0"/>
                </a:lnTo>
                <a:lnTo>
                  <a:pt x="2529040" y="0"/>
                </a:lnTo>
                <a:lnTo>
                  <a:pt x="2529040" y="239915"/>
                </a:lnTo>
                <a:lnTo>
                  <a:pt x="2529040" y="478548"/>
                </a:lnTo>
                <a:lnTo>
                  <a:pt x="2348598" y="478548"/>
                </a:lnTo>
                <a:lnTo>
                  <a:pt x="2348598" y="239915"/>
                </a:lnTo>
                <a:lnTo>
                  <a:pt x="2529040" y="239915"/>
                </a:lnTo>
                <a:lnTo>
                  <a:pt x="2529040" y="0"/>
                </a:lnTo>
                <a:lnTo>
                  <a:pt x="2223211" y="0"/>
                </a:lnTo>
                <a:lnTo>
                  <a:pt x="2223211" y="478548"/>
                </a:lnTo>
                <a:lnTo>
                  <a:pt x="2223211" y="718451"/>
                </a:lnTo>
                <a:lnTo>
                  <a:pt x="2121700" y="718451"/>
                </a:lnTo>
                <a:lnTo>
                  <a:pt x="2121700" y="478548"/>
                </a:lnTo>
                <a:lnTo>
                  <a:pt x="2223211" y="478548"/>
                </a:lnTo>
                <a:lnTo>
                  <a:pt x="2223211" y="0"/>
                </a:lnTo>
                <a:lnTo>
                  <a:pt x="2218017" y="0"/>
                </a:lnTo>
                <a:lnTo>
                  <a:pt x="2218017" y="239915"/>
                </a:lnTo>
                <a:lnTo>
                  <a:pt x="2116505" y="239915"/>
                </a:lnTo>
                <a:lnTo>
                  <a:pt x="2116505" y="0"/>
                </a:lnTo>
                <a:lnTo>
                  <a:pt x="1936051" y="0"/>
                </a:lnTo>
                <a:lnTo>
                  <a:pt x="1936051" y="239915"/>
                </a:lnTo>
                <a:lnTo>
                  <a:pt x="1936051" y="478548"/>
                </a:lnTo>
                <a:lnTo>
                  <a:pt x="1643621" y="478548"/>
                </a:lnTo>
                <a:lnTo>
                  <a:pt x="1643621" y="239712"/>
                </a:lnTo>
                <a:lnTo>
                  <a:pt x="1191615" y="239712"/>
                </a:lnTo>
                <a:lnTo>
                  <a:pt x="1191615" y="478548"/>
                </a:lnTo>
                <a:lnTo>
                  <a:pt x="740448" y="478548"/>
                </a:lnTo>
                <a:lnTo>
                  <a:pt x="740448" y="718451"/>
                </a:lnTo>
                <a:lnTo>
                  <a:pt x="0" y="718451"/>
                </a:lnTo>
                <a:lnTo>
                  <a:pt x="0" y="953287"/>
                </a:lnTo>
                <a:lnTo>
                  <a:pt x="4424870" y="953287"/>
                </a:lnTo>
                <a:lnTo>
                  <a:pt x="4424870" y="718451"/>
                </a:lnTo>
                <a:lnTo>
                  <a:pt x="4424870" y="478548"/>
                </a:lnTo>
                <a:lnTo>
                  <a:pt x="4424870" y="239915"/>
                </a:lnTo>
                <a:close/>
              </a:path>
            </a:pathLst>
          </a:custGeom>
          <a:solidFill>
            <a:srgbClr val="E7E7E8"/>
          </a:solidFill>
        </p:spPr>
        <p:txBody>
          <a:bodyPr wrap="square" lIns="0" tIns="0" rIns="0" bIns="0" rtlCol="0"/>
          <a:lstStyle/>
          <a:p>
            <a:endParaRPr/>
          </a:p>
        </p:txBody>
      </p:sp>
      <p:sp>
        <p:nvSpPr>
          <p:cNvPr id="7" name="object 7"/>
          <p:cNvSpPr/>
          <p:nvPr/>
        </p:nvSpPr>
        <p:spPr>
          <a:xfrm>
            <a:off x="11199876" y="309372"/>
            <a:ext cx="574675" cy="96520"/>
          </a:xfrm>
          <a:custGeom>
            <a:avLst/>
            <a:gdLst/>
            <a:ahLst/>
            <a:cxnLst/>
            <a:rect l="l" t="t" r="r" b="b"/>
            <a:pathLst>
              <a:path w="574675" h="96520">
                <a:moveTo>
                  <a:pt x="574548" y="0"/>
                </a:moveTo>
                <a:lnTo>
                  <a:pt x="0" y="0"/>
                </a:lnTo>
                <a:lnTo>
                  <a:pt x="0" y="96012"/>
                </a:lnTo>
                <a:lnTo>
                  <a:pt x="574548" y="96012"/>
                </a:lnTo>
                <a:lnTo>
                  <a:pt x="574548" y="0"/>
                </a:lnTo>
                <a:close/>
              </a:path>
            </a:pathLst>
          </a:custGeom>
          <a:solidFill>
            <a:srgbClr val="009CDE"/>
          </a:solidFill>
        </p:spPr>
        <p:txBody>
          <a:bodyPr wrap="square" lIns="0" tIns="0" rIns="0" bIns="0" rtlCol="0"/>
          <a:lstStyle/>
          <a:p>
            <a:endParaRPr/>
          </a:p>
        </p:txBody>
      </p:sp>
      <p:grpSp>
        <p:nvGrpSpPr>
          <p:cNvPr id="8" name="object 8"/>
          <p:cNvGrpSpPr/>
          <p:nvPr/>
        </p:nvGrpSpPr>
        <p:grpSpPr>
          <a:xfrm>
            <a:off x="10863071" y="309372"/>
            <a:ext cx="295910" cy="96520"/>
            <a:chOff x="10863071" y="309372"/>
            <a:chExt cx="295910" cy="96520"/>
          </a:xfrm>
        </p:grpSpPr>
        <p:sp>
          <p:nvSpPr>
            <p:cNvPr id="9" name="object 9"/>
            <p:cNvSpPr/>
            <p:nvPr/>
          </p:nvSpPr>
          <p:spPr>
            <a:xfrm>
              <a:off x="10863071" y="309372"/>
              <a:ext cx="73660" cy="96520"/>
            </a:xfrm>
            <a:custGeom>
              <a:avLst/>
              <a:gdLst/>
              <a:ahLst/>
              <a:cxnLst/>
              <a:rect l="l" t="t" r="r" b="b"/>
              <a:pathLst>
                <a:path w="73659" h="96520">
                  <a:moveTo>
                    <a:pt x="73151" y="0"/>
                  </a:moveTo>
                  <a:lnTo>
                    <a:pt x="0" y="0"/>
                  </a:lnTo>
                  <a:lnTo>
                    <a:pt x="0" y="96012"/>
                  </a:lnTo>
                  <a:lnTo>
                    <a:pt x="73151" y="96012"/>
                  </a:lnTo>
                  <a:lnTo>
                    <a:pt x="73151" y="0"/>
                  </a:lnTo>
                  <a:close/>
                </a:path>
              </a:pathLst>
            </a:custGeom>
            <a:solidFill>
              <a:srgbClr val="878A8D"/>
            </a:solidFill>
          </p:spPr>
          <p:txBody>
            <a:bodyPr wrap="square" lIns="0" tIns="0" rIns="0" bIns="0" rtlCol="0"/>
            <a:lstStyle/>
            <a:p>
              <a:endParaRPr/>
            </a:p>
          </p:txBody>
        </p:sp>
        <p:sp>
          <p:nvSpPr>
            <p:cNvPr id="10" name="object 10"/>
            <p:cNvSpPr/>
            <p:nvPr/>
          </p:nvSpPr>
          <p:spPr>
            <a:xfrm>
              <a:off x="10977371" y="309372"/>
              <a:ext cx="181610" cy="96520"/>
            </a:xfrm>
            <a:custGeom>
              <a:avLst/>
              <a:gdLst/>
              <a:ahLst/>
              <a:cxnLst/>
              <a:rect l="l" t="t" r="r" b="b"/>
              <a:pathLst>
                <a:path w="181609" h="96520">
                  <a:moveTo>
                    <a:pt x="181355" y="0"/>
                  </a:moveTo>
                  <a:lnTo>
                    <a:pt x="0" y="0"/>
                  </a:lnTo>
                  <a:lnTo>
                    <a:pt x="0" y="96012"/>
                  </a:lnTo>
                  <a:lnTo>
                    <a:pt x="181355" y="96012"/>
                  </a:lnTo>
                  <a:lnTo>
                    <a:pt x="181355" y="0"/>
                  </a:lnTo>
                  <a:close/>
                </a:path>
              </a:pathLst>
            </a:custGeom>
            <a:solidFill>
              <a:srgbClr val="3E9C35"/>
            </a:solidFill>
          </p:spPr>
          <p:txBody>
            <a:bodyPr wrap="square" lIns="0" tIns="0" rIns="0" bIns="0" rtlCol="0"/>
            <a:lstStyle/>
            <a:p>
              <a:endParaRPr/>
            </a:p>
          </p:txBody>
        </p:sp>
      </p:grpSp>
      <p:grpSp>
        <p:nvGrpSpPr>
          <p:cNvPr id="11" name="object 11"/>
          <p:cNvGrpSpPr/>
          <p:nvPr/>
        </p:nvGrpSpPr>
        <p:grpSpPr>
          <a:xfrm>
            <a:off x="11199876" y="477005"/>
            <a:ext cx="574675" cy="215265"/>
            <a:chOff x="11199876" y="477005"/>
            <a:chExt cx="574675" cy="215265"/>
          </a:xfrm>
        </p:grpSpPr>
        <p:pic>
          <p:nvPicPr>
            <p:cNvPr id="12" name="object 12"/>
            <p:cNvPicPr/>
            <p:nvPr/>
          </p:nvPicPr>
          <p:blipFill>
            <a:blip r:embed="rId2" cstate="print"/>
            <a:stretch>
              <a:fillRect/>
            </a:stretch>
          </p:blipFill>
          <p:spPr>
            <a:xfrm>
              <a:off x="11199876" y="477005"/>
              <a:ext cx="333758" cy="214883"/>
            </a:xfrm>
            <a:prstGeom prst="rect">
              <a:avLst/>
            </a:prstGeom>
          </p:spPr>
        </p:pic>
        <p:pic>
          <p:nvPicPr>
            <p:cNvPr id="13" name="object 13"/>
            <p:cNvPicPr/>
            <p:nvPr/>
          </p:nvPicPr>
          <p:blipFill>
            <a:blip r:embed="rId3" cstate="print"/>
            <a:stretch>
              <a:fillRect/>
            </a:stretch>
          </p:blipFill>
          <p:spPr>
            <a:xfrm>
              <a:off x="11554968" y="481584"/>
              <a:ext cx="219453" cy="207265"/>
            </a:xfrm>
            <a:prstGeom prst="rect">
              <a:avLst/>
            </a:prstGeom>
          </p:spPr>
        </p:pic>
      </p:grpSp>
      <p:sp>
        <p:nvSpPr>
          <p:cNvPr id="14" name="object 14"/>
          <p:cNvSpPr txBox="1"/>
          <p:nvPr/>
        </p:nvSpPr>
        <p:spPr>
          <a:xfrm>
            <a:off x="5557060" y="5225675"/>
            <a:ext cx="1678305" cy="330835"/>
          </a:xfrm>
          <a:prstGeom prst="rect">
            <a:avLst/>
          </a:prstGeom>
        </p:spPr>
        <p:txBody>
          <a:bodyPr vert="horz" wrap="square" lIns="0" tIns="12700" rIns="0" bIns="0" rtlCol="0">
            <a:spAutoFit/>
          </a:bodyPr>
          <a:lstStyle/>
          <a:p>
            <a:pPr marL="12700">
              <a:lnSpc>
                <a:spcPct val="100000"/>
              </a:lnSpc>
              <a:spcBef>
                <a:spcPts val="100"/>
              </a:spcBef>
            </a:pPr>
            <a:r>
              <a:rPr lang="en-US" sz="2000" b="1" spc="-30" dirty="0">
                <a:solidFill>
                  <a:srgbClr val="3E9C35"/>
                </a:solidFill>
                <a:latin typeface="Arial"/>
                <a:cs typeface="Arial"/>
              </a:rPr>
              <a:t>October</a:t>
            </a:r>
            <a:r>
              <a:rPr sz="2000" b="1" spc="-30" dirty="0">
                <a:solidFill>
                  <a:srgbClr val="3E9C35"/>
                </a:solidFill>
                <a:latin typeface="Arial"/>
                <a:cs typeface="Arial"/>
              </a:rPr>
              <a:t> </a:t>
            </a:r>
            <a:r>
              <a:rPr sz="2000" b="1" spc="-20" dirty="0">
                <a:solidFill>
                  <a:srgbClr val="3E9C35"/>
                </a:solidFill>
                <a:latin typeface="Arial"/>
                <a:cs typeface="Arial"/>
              </a:rPr>
              <a:t>202</a:t>
            </a:r>
            <a:r>
              <a:rPr lang="en-US" sz="2000" b="1" spc="-20" dirty="0">
                <a:solidFill>
                  <a:srgbClr val="3E9C35"/>
                </a:solidFill>
                <a:latin typeface="Arial"/>
                <a:cs typeface="Arial"/>
              </a:rPr>
              <a:t>4</a:t>
            </a:r>
            <a:endParaRPr sz="2000" dirty="0">
              <a:latin typeface="Arial"/>
              <a:cs typeface="Arial"/>
            </a:endParaRPr>
          </a:p>
        </p:txBody>
      </p:sp>
      <p:grpSp>
        <p:nvGrpSpPr>
          <p:cNvPr id="15" name="object 15"/>
          <p:cNvGrpSpPr/>
          <p:nvPr/>
        </p:nvGrpSpPr>
        <p:grpSpPr>
          <a:xfrm>
            <a:off x="0" y="0"/>
            <a:ext cx="5317490" cy="6858000"/>
            <a:chOff x="0" y="0"/>
            <a:chExt cx="5317490" cy="6858000"/>
          </a:xfrm>
        </p:grpSpPr>
        <p:sp>
          <p:nvSpPr>
            <p:cNvPr id="16" name="object 16"/>
            <p:cNvSpPr/>
            <p:nvPr/>
          </p:nvSpPr>
          <p:spPr>
            <a:xfrm>
              <a:off x="0" y="0"/>
              <a:ext cx="5317490" cy="6858000"/>
            </a:xfrm>
            <a:custGeom>
              <a:avLst/>
              <a:gdLst/>
              <a:ahLst/>
              <a:cxnLst/>
              <a:rect l="l" t="t" r="r" b="b"/>
              <a:pathLst>
                <a:path w="5317490" h="6858000">
                  <a:moveTo>
                    <a:pt x="5317236" y="0"/>
                  </a:moveTo>
                  <a:lnTo>
                    <a:pt x="0" y="0"/>
                  </a:lnTo>
                  <a:lnTo>
                    <a:pt x="0" y="709930"/>
                  </a:lnTo>
                  <a:lnTo>
                    <a:pt x="0" y="1263650"/>
                  </a:lnTo>
                  <a:lnTo>
                    <a:pt x="0" y="6858000"/>
                  </a:lnTo>
                  <a:lnTo>
                    <a:pt x="5317236" y="6858000"/>
                  </a:lnTo>
                  <a:lnTo>
                    <a:pt x="5317236" y="1263650"/>
                  </a:lnTo>
                  <a:lnTo>
                    <a:pt x="2021636" y="1263650"/>
                  </a:lnTo>
                  <a:lnTo>
                    <a:pt x="2021636" y="709942"/>
                  </a:lnTo>
                  <a:lnTo>
                    <a:pt x="1940623" y="709942"/>
                  </a:lnTo>
                  <a:lnTo>
                    <a:pt x="1940623" y="1263650"/>
                  </a:lnTo>
                  <a:lnTo>
                    <a:pt x="1096911" y="1263650"/>
                  </a:lnTo>
                  <a:lnTo>
                    <a:pt x="1096911" y="709942"/>
                  </a:lnTo>
                  <a:lnTo>
                    <a:pt x="1015898" y="709942"/>
                  </a:lnTo>
                  <a:lnTo>
                    <a:pt x="1015898" y="1263650"/>
                  </a:lnTo>
                  <a:lnTo>
                    <a:pt x="755751" y="1263650"/>
                  </a:lnTo>
                  <a:lnTo>
                    <a:pt x="755751" y="709930"/>
                  </a:lnTo>
                  <a:lnTo>
                    <a:pt x="5317236" y="709930"/>
                  </a:lnTo>
                  <a:lnTo>
                    <a:pt x="5317236" y="0"/>
                  </a:lnTo>
                  <a:close/>
                </a:path>
              </a:pathLst>
            </a:custGeom>
            <a:solidFill>
              <a:srgbClr val="CFD0D1"/>
            </a:solidFill>
          </p:spPr>
          <p:txBody>
            <a:bodyPr wrap="square" lIns="0" tIns="0" rIns="0" bIns="0" rtlCol="0"/>
            <a:lstStyle/>
            <a:p>
              <a:endParaRPr/>
            </a:p>
          </p:txBody>
        </p:sp>
        <p:pic>
          <p:nvPicPr>
            <p:cNvPr id="17" name="object 17"/>
            <p:cNvPicPr/>
            <p:nvPr/>
          </p:nvPicPr>
          <p:blipFill>
            <a:blip r:embed="rId4" cstate="print"/>
            <a:stretch>
              <a:fillRect/>
            </a:stretch>
          </p:blipFill>
          <p:spPr>
            <a:xfrm>
              <a:off x="0" y="0"/>
              <a:ext cx="5317235" cy="6857999"/>
            </a:xfrm>
            <a:prstGeom prst="rect">
              <a:avLst/>
            </a:prstGeom>
          </p:spPr>
        </p:pic>
      </p:grpSp>
      <p:sp>
        <p:nvSpPr>
          <p:cNvPr id="18" name="object 18"/>
          <p:cNvSpPr txBox="1">
            <a:spLocks noGrp="1"/>
          </p:cNvSpPr>
          <p:nvPr>
            <p:ph type="title"/>
          </p:nvPr>
        </p:nvSpPr>
        <p:spPr>
          <a:xfrm>
            <a:off x="292100" y="-78015"/>
            <a:ext cx="10945495" cy="3214432"/>
          </a:xfrm>
          <a:prstGeom prst="rect">
            <a:avLst/>
          </a:prstGeom>
        </p:spPr>
        <p:txBody>
          <a:bodyPr vert="horz" wrap="square" lIns="0" tIns="440145" rIns="0" bIns="0" rtlCol="0">
            <a:spAutoFit/>
          </a:bodyPr>
          <a:lstStyle/>
          <a:p>
            <a:pPr marL="5233670" marR="5080">
              <a:lnSpc>
                <a:spcPct val="100000"/>
              </a:lnSpc>
              <a:spcBef>
                <a:spcPts val="100"/>
              </a:spcBef>
            </a:pPr>
            <a:r>
              <a:rPr spc="-25" dirty="0"/>
              <a:t> </a:t>
            </a:r>
            <a:br>
              <a:rPr lang="en-US" spc="-10" dirty="0"/>
            </a:br>
            <a:r>
              <a:rPr lang="en-US" spc="-10" dirty="0"/>
              <a:t> </a:t>
            </a:r>
            <a:br>
              <a:rPr lang="en-US" spc="-10" dirty="0"/>
            </a:br>
            <a:r>
              <a:rPr lang="en-US" spc="-10" dirty="0"/>
              <a:t>C-Suite Guide to Margin Transformation</a:t>
            </a:r>
            <a:br>
              <a:rPr lang="en-US" spc="-10" dirty="0"/>
            </a:br>
            <a:r>
              <a:rPr lang="en-US" spc="-10" dirty="0"/>
              <a:t>West Virginia HFMA  </a:t>
            </a:r>
            <a:endParaRPr spc="-10" dirty="0"/>
          </a:p>
        </p:txBody>
      </p:sp>
      <p:sp>
        <p:nvSpPr>
          <p:cNvPr id="20" name="object 20"/>
          <p:cNvSpPr txBox="1"/>
          <p:nvPr/>
        </p:nvSpPr>
        <p:spPr>
          <a:xfrm>
            <a:off x="11183215" y="6342096"/>
            <a:ext cx="481330" cy="167005"/>
          </a:xfrm>
          <a:prstGeom prst="rect">
            <a:avLst/>
          </a:prstGeom>
        </p:spPr>
        <p:txBody>
          <a:bodyPr vert="horz" wrap="square" lIns="0" tIns="0" rIns="0" bIns="0" rtlCol="0">
            <a:spAutoFit/>
          </a:bodyPr>
          <a:lstStyle/>
          <a:p>
            <a:pPr marL="12700">
              <a:lnSpc>
                <a:spcPct val="100000"/>
              </a:lnSpc>
            </a:pPr>
            <a:r>
              <a:rPr sz="1000" dirty="0">
                <a:solidFill>
                  <a:srgbClr val="878A8D"/>
                </a:solidFill>
                <a:latin typeface="Arial"/>
                <a:cs typeface="Arial"/>
              </a:rPr>
              <a:t>RSM</a:t>
            </a:r>
            <a:r>
              <a:rPr sz="1000" spc="-10" dirty="0">
                <a:solidFill>
                  <a:srgbClr val="878A8D"/>
                </a:solidFill>
                <a:latin typeface="Arial"/>
                <a:cs typeface="Arial"/>
              </a:rPr>
              <a:t> </a:t>
            </a:r>
            <a:r>
              <a:rPr sz="1000" dirty="0">
                <a:solidFill>
                  <a:srgbClr val="878A8D"/>
                </a:solidFill>
                <a:latin typeface="Arial"/>
                <a:cs typeface="Arial"/>
              </a:rPr>
              <a:t>|</a:t>
            </a:r>
            <a:r>
              <a:rPr sz="1000" spc="-15" dirty="0">
                <a:solidFill>
                  <a:srgbClr val="878A8D"/>
                </a:solidFill>
                <a:latin typeface="Arial"/>
                <a:cs typeface="Arial"/>
              </a:rPr>
              <a:t> </a:t>
            </a:r>
            <a:r>
              <a:rPr sz="1000" spc="-50" dirty="0">
                <a:solidFill>
                  <a:srgbClr val="878A8D"/>
                </a:solidFill>
                <a:latin typeface="Arial"/>
                <a:cs typeface="Arial"/>
              </a:rPr>
              <a:t>1</a:t>
            </a:r>
            <a:endParaRPr sz="1000">
              <a:latin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00042D0-4908-945B-FEE2-362B8A28F9A7}"/>
              </a:ext>
            </a:extLst>
          </p:cNvPr>
          <p:cNvGrpSpPr/>
          <p:nvPr/>
        </p:nvGrpSpPr>
        <p:grpSpPr>
          <a:xfrm>
            <a:off x="7321348" y="960350"/>
            <a:ext cx="4032446" cy="3849380"/>
            <a:chOff x="6105611" y="1382296"/>
            <a:chExt cx="4032446" cy="3849380"/>
          </a:xfrm>
        </p:grpSpPr>
        <p:grpSp>
          <p:nvGrpSpPr>
            <p:cNvPr id="4" name="Group 3">
              <a:extLst>
                <a:ext uri="{FF2B5EF4-FFF2-40B4-BE49-F238E27FC236}">
                  <a16:creationId xmlns:a16="http://schemas.microsoft.com/office/drawing/2014/main" id="{3F31B9FB-D491-37BC-59B1-F82E15414A52}"/>
                </a:ext>
              </a:extLst>
            </p:cNvPr>
            <p:cNvGrpSpPr>
              <a:grpSpLocks noChangeAspect="1"/>
            </p:cNvGrpSpPr>
            <p:nvPr/>
          </p:nvGrpSpPr>
          <p:grpSpPr>
            <a:xfrm>
              <a:off x="6105611" y="1382296"/>
              <a:ext cx="4032446" cy="3849380"/>
              <a:chOff x="6102408" y="1382295"/>
              <a:chExt cx="2688297" cy="2566253"/>
            </a:xfrm>
          </p:grpSpPr>
          <p:grpSp>
            <p:nvGrpSpPr>
              <p:cNvPr id="9" name="Group 8">
                <a:extLst>
                  <a:ext uri="{FF2B5EF4-FFF2-40B4-BE49-F238E27FC236}">
                    <a16:creationId xmlns:a16="http://schemas.microsoft.com/office/drawing/2014/main" id="{8A2BA4AC-405E-F37E-A868-6ED1A840DDC5}"/>
                  </a:ext>
                </a:extLst>
              </p:cNvPr>
              <p:cNvGrpSpPr>
                <a:grpSpLocks noChangeAspect="1"/>
              </p:cNvGrpSpPr>
              <p:nvPr/>
            </p:nvGrpSpPr>
            <p:grpSpPr>
              <a:xfrm>
                <a:off x="6102408" y="1495719"/>
                <a:ext cx="2688297" cy="2452829"/>
                <a:chOff x="-73879" y="1619724"/>
                <a:chExt cx="3737714" cy="3575373"/>
              </a:xfrm>
            </p:grpSpPr>
            <p:grpSp>
              <p:nvGrpSpPr>
                <p:cNvPr id="11" name="Group 10">
                  <a:extLst>
                    <a:ext uri="{FF2B5EF4-FFF2-40B4-BE49-F238E27FC236}">
                      <a16:creationId xmlns:a16="http://schemas.microsoft.com/office/drawing/2014/main" id="{10059D5C-457F-8CE0-8FB5-06DA00719E97}"/>
                    </a:ext>
                  </a:extLst>
                </p:cNvPr>
                <p:cNvGrpSpPr/>
                <p:nvPr/>
              </p:nvGrpSpPr>
              <p:grpSpPr>
                <a:xfrm>
                  <a:off x="1351280" y="4420760"/>
                  <a:ext cx="294546" cy="774337"/>
                  <a:chOff x="3999496" y="5001094"/>
                  <a:chExt cx="445321" cy="1170712"/>
                </a:xfrm>
              </p:grpSpPr>
              <p:sp>
                <p:nvSpPr>
                  <p:cNvPr id="32" name="Oval 9">
                    <a:extLst>
                      <a:ext uri="{FF2B5EF4-FFF2-40B4-BE49-F238E27FC236}">
                        <a16:creationId xmlns:a16="http://schemas.microsoft.com/office/drawing/2014/main" id="{D6969FCC-F911-8180-56DF-FF81080CACCF}"/>
                      </a:ext>
                    </a:extLst>
                  </p:cNvPr>
                  <p:cNvSpPr/>
                  <p:nvPr/>
                </p:nvSpPr>
                <p:spPr>
                  <a:xfrm rot="11192204">
                    <a:off x="3999496" y="5364616"/>
                    <a:ext cx="207880" cy="427316"/>
                  </a:xfrm>
                  <a:custGeom>
                    <a:avLst/>
                    <a:gdLst>
                      <a:gd name="connsiteX0" fmla="*/ 0 w 415759"/>
                      <a:gd name="connsiteY0" fmla="*/ 207880 h 415759"/>
                      <a:gd name="connsiteX1" fmla="*/ 207880 w 415759"/>
                      <a:gd name="connsiteY1" fmla="*/ 0 h 415759"/>
                      <a:gd name="connsiteX2" fmla="*/ 415760 w 415759"/>
                      <a:gd name="connsiteY2" fmla="*/ 207880 h 415759"/>
                      <a:gd name="connsiteX3" fmla="*/ 207880 w 415759"/>
                      <a:gd name="connsiteY3" fmla="*/ 415760 h 415759"/>
                      <a:gd name="connsiteX4" fmla="*/ 0 w 415759"/>
                      <a:gd name="connsiteY4" fmla="*/ 207880 h 415759"/>
                      <a:gd name="connsiteX0" fmla="*/ 0 w 207880"/>
                      <a:gd name="connsiteY0" fmla="*/ 421538 h 427316"/>
                      <a:gd name="connsiteX1" fmla="*/ 0 w 207880"/>
                      <a:gd name="connsiteY1" fmla="*/ 5778 h 427316"/>
                      <a:gd name="connsiteX2" fmla="*/ 207880 w 207880"/>
                      <a:gd name="connsiteY2" fmla="*/ 213658 h 427316"/>
                      <a:gd name="connsiteX3" fmla="*/ 0 w 207880"/>
                      <a:gd name="connsiteY3" fmla="*/ 421538 h 427316"/>
                      <a:gd name="connsiteX0" fmla="*/ 0 w 207880"/>
                      <a:gd name="connsiteY0" fmla="*/ 421538 h 427316"/>
                      <a:gd name="connsiteX1" fmla="*/ 0 w 207880"/>
                      <a:gd name="connsiteY1" fmla="*/ 5778 h 427316"/>
                      <a:gd name="connsiteX2" fmla="*/ 207880 w 207880"/>
                      <a:gd name="connsiteY2" fmla="*/ 213658 h 427316"/>
                      <a:gd name="connsiteX3" fmla="*/ 0 w 207880"/>
                      <a:gd name="connsiteY3" fmla="*/ 421538 h 427316"/>
                      <a:gd name="connsiteX0" fmla="*/ 0 w 207880"/>
                      <a:gd name="connsiteY0" fmla="*/ 421538 h 427316"/>
                      <a:gd name="connsiteX1" fmla="*/ 0 w 207880"/>
                      <a:gd name="connsiteY1" fmla="*/ 5778 h 427316"/>
                      <a:gd name="connsiteX2" fmla="*/ 207880 w 207880"/>
                      <a:gd name="connsiteY2" fmla="*/ 213658 h 427316"/>
                      <a:gd name="connsiteX3" fmla="*/ 0 w 207880"/>
                      <a:gd name="connsiteY3" fmla="*/ 421538 h 427316"/>
                      <a:gd name="connsiteX0" fmla="*/ 0 w 207880"/>
                      <a:gd name="connsiteY0" fmla="*/ 421538 h 427316"/>
                      <a:gd name="connsiteX1" fmla="*/ 0 w 207880"/>
                      <a:gd name="connsiteY1" fmla="*/ 5778 h 427316"/>
                      <a:gd name="connsiteX2" fmla="*/ 207880 w 207880"/>
                      <a:gd name="connsiteY2" fmla="*/ 213658 h 427316"/>
                      <a:gd name="connsiteX3" fmla="*/ 0 w 207880"/>
                      <a:gd name="connsiteY3" fmla="*/ 421538 h 427316"/>
                      <a:gd name="connsiteX0" fmla="*/ 2279 w 210159"/>
                      <a:gd name="connsiteY0" fmla="*/ 421538 h 427316"/>
                      <a:gd name="connsiteX1" fmla="*/ 2279 w 210159"/>
                      <a:gd name="connsiteY1" fmla="*/ 5778 h 427316"/>
                      <a:gd name="connsiteX2" fmla="*/ 210159 w 210159"/>
                      <a:gd name="connsiteY2" fmla="*/ 213658 h 427316"/>
                      <a:gd name="connsiteX3" fmla="*/ 2279 w 210159"/>
                      <a:gd name="connsiteY3" fmla="*/ 421538 h 427316"/>
                      <a:gd name="connsiteX0" fmla="*/ 0 w 207880"/>
                      <a:gd name="connsiteY0" fmla="*/ 421538 h 427316"/>
                      <a:gd name="connsiteX1" fmla="*/ 0 w 207880"/>
                      <a:gd name="connsiteY1" fmla="*/ 5778 h 427316"/>
                      <a:gd name="connsiteX2" fmla="*/ 207880 w 207880"/>
                      <a:gd name="connsiteY2" fmla="*/ 213658 h 427316"/>
                      <a:gd name="connsiteX3" fmla="*/ 0 w 207880"/>
                      <a:gd name="connsiteY3" fmla="*/ 421538 h 427316"/>
                      <a:gd name="connsiteX0" fmla="*/ 0 w 207880"/>
                      <a:gd name="connsiteY0" fmla="*/ 421538 h 427316"/>
                      <a:gd name="connsiteX1" fmla="*/ 0 w 207880"/>
                      <a:gd name="connsiteY1" fmla="*/ 5778 h 427316"/>
                      <a:gd name="connsiteX2" fmla="*/ 207880 w 207880"/>
                      <a:gd name="connsiteY2" fmla="*/ 213658 h 427316"/>
                      <a:gd name="connsiteX3" fmla="*/ 0 w 207880"/>
                      <a:gd name="connsiteY3" fmla="*/ 421538 h 427316"/>
                    </a:gdLst>
                    <a:ahLst/>
                    <a:cxnLst>
                      <a:cxn ang="0">
                        <a:pos x="connsiteX0" y="connsiteY0"/>
                      </a:cxn>
                      <a:cxn ang="0">
                        <a:pos x="connsiteX1" y="connsiteY1"/>
                      </a:cxn>
                      <a:cxn ang="0">
                        <a:pos x="connsiteX2" y="connsiteY2"/>
                      </a:cxn>
                      <a:cxn ang="0">
                        <a:pos x="connsiteX3" y="connsiteY3"/>
                      </a:cxn>
                    </a:cxnLst>
                    <a:rect l="l" t="t" r="r" b="b"/>
                    <a:pathLst>
                      <a:path w="207880" h="427316">
                        <a:moveTo>
                          <a:pt x="0" y="421538"/>
                        </a:moveTo>
                        <a:cubicBezTo>
                          <a:pt x="342342" y="190375"/>
                          <a:pt x="65616" y="48446"/>
                          <a:pt x="0" y="5778"/>
                        </a:cubicBezTo>
                        <a:cubicBezTo>
                          <a:pt x="34647" y="-28869"/>
                          <a:pt x="207880" y="98849"/>
                          <a:pt x="207880" y="213658"/>
                        </a:cubicBezTo>
                        <a:cubicBezTo>
                          <a:pt x="207880" y="328467"/>
                          <a:pt x="34647" y="456185"/>
                          <a:pt x="0" y="421538"/>
                        </a:cubicBezTo>
                        <a:close/>
                      </a:path>
                    </a:pathLst>
                  </a:custGeom>
                  <a:gradFill>
                    <a:gsLst>
                      <a:gs pos="6000">
                        <a:srgbClr val="FFFFFF">
                          <a:alpha val="1000"/>
                        </a:srgbClr>
                      </a:gs>
                      <a:gs pos="50000">
                        <a:srgbClr val="FFFFFF">
                          <a:alpha val="66000"/>
                        </a:srgbClr>
                      </a:gs>
                      <a:gs pos="94000">
                        <a:srgbClr val="FFFFFF">
                          <a:alpha val="0"/>
                        </a:srgbClr>
                      </a:gs>
                    </a:gsLst>
                    <a:lin ang="5400000" scaled="0"/>
                  </a:gradFill>
                  <a:ln w="25400" cap="flat" cmpd="sng" algn="ctr">
                    <a:noFill/>
                    <a:prstDash val="solid"/>
                  </a:ln>
                  <a:effectLst/>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 name="Rectangle 32">
                    <a:extLst>
                      <a:ext uri="{FF2B5EF4-FFF2-40B4-BE49-F238E27FC236}">
                        <a16:creationId xmlns:a16="http://schemas.microsoft.com/office/drawing/2014/main" id="{B5E14EB6-F553-10C4-9C9E-CAF0D4638894}"/>
                      </a:ext>
                    </a:extLst>
                  </p:cNvPr>
                  <p:cNvSpPr/>
                  <p:nvPr/>
                </p:nvSpPr>
                <p:spPr>
                  <a:xfrm rot="60000">
                    <a:off x="4395995" y="5001094"/>
                    <a:ext cx="48822" cy="428368"/>
                  </a:xfrm>
                  <a:prstGeom prst="rect">
                    <a:avLst/>
                  </a:prstGeom>
                  <a:gradFill>
                    <a:gsLst>
                      <a:gs pos="9000">
                        <a:srgbClr val="FFFFFF">
                          <a:alpha val="0"/>
                        </a:srgbClr>
                      </a:gs>
                      <a:gs pos="49000">
                        <a:srgbClr val="FFFFFF">
                          <a:alpha val="59000"/>
                        </a:srgbClr>
                      </a:gs>
                      <a:gs pos="87000">
                        <a:srgbClr val="FFFFFF">
                          <a:alpha val="0"/>
                        </a:srgbClr>
                      </a:gs>
                    </a:gsLst>
                    <a:lin ang="5400000" scaled="0"/>
                  </a:gradFill>
                  <a:ln w="25400" cap="flat" cmpd="sng" algn="ctr">
                    <a:noFill/>
                    <a:prstDash val="solid"/>
                  </a:ln>
                  <a:effectLst/>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 name="Rectangle 33">
                    <a:extLst>
                      <a:ext uri="{FF2B5EF4-FFF2-40B4-BE49-F238E27FC236}">
                        <a16:creationId xmlns:a16="http://schemas.microsoft.com/office/drawing/2014/main" id="{86DB438C-1D9A-FE3E-50E7-B0A5F994F840}"/>
                      </a:ext>
                    </a:extLst>
                  </p:cNvPr>
                  <p:cNvSpPr/>
                  <p:nvPr/>
                </p:nvSpPr>
                <p:spPr>
                  <a:xfrm rot="60000">
                    <a:off x="4394383" y="5743438"/>
                    <a:ext cx="48822" cy="428368"/>
                  </a:xfrm>
                  <a:prstGeom prst="rect">
                    <a:avLst/>
                  </a:prstGeom>
                  <a:gradFill>
                    <a:gsLst>
                      <a:gs pos="9000">
                        <a:srgbClr val="FFFFFF">
                          <a:alpha val="0"/>
                        </a:srgbClr>
                      </a:gs>
                      <a:gs pos="49000">
                        <a:srgbClr val="FFFFFF">
                          <a:alpha val="59000"/>
                        </a:srgbClr>
                      </a:gs>
                      <a:gs pos="87000">
                        <a:srgbClr val="FFFFFF">
                          <a:alpha val="0"/>
                        </a:srgbClr>
                      </a:gs>
                    </a:gsLst>
                    <a:lin ang="5400000" scaled="0"/>
                  </a:gradFill>
                  <a:ln w="25400" cap="flat" cmpd="sng" algn="ctr">
                    <a:noFill/>
                    <a:prstDash val="solid"/>
                  </a:ln>
                  <a:effectLst/>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2" name="Group 11">
                  <a:extLst>
                    <a:ext uri="{FF2B5EF4-FFF2-40B4-BE49-F238E27FC236}">
                      <a16:creationId xmlns:a16="http://schemas.microsoft.com/office/drawing/2014/main" id="{F468975F-9EE0-F190-8CB2-700940CED39E}"/>
                    </a:ext>
                  </a:extLst>
                </p:cNvPr>
                <p:cNvGrpSpPr/>
                <p:nvPr/>
              </p:nvGrpSpPr>
              <p:grpSpPr>
                <a:xfrm>
                  <a:off x="-73879" y="1619724"/>
                  <a:ext cx="3737714" cy="3168133"/>
                  <a:chOff x="-73879" y="1619724"/>
                  <a:chExt cx="3737714" cy="3168133"/>
                </a:xfrm>
              </p:grpSpPr>
              <p:sp>
                <p:nvSpPr>
                  <p:cNvPr id="14" name="Rectangle 9">
                    <a:extLst>
                      <a:ext uri="{FF2B5EF4-FFF2-40B4-BE49-F238E27FC236}">
                        <a16:creationId xmlns:a16="http://schemas.microsoft.com/office/drawing/2014/main" id="{7114B809-2F7F-967F-AF0C-D24445678D6E}"/>
                      </a:ext>
                    </a:extLst>
                  </p:cNvPr>
                  <p:cNvSpPr/>
                  <p:nvPr/>
                </p:nvSpPr>
                <p:spPr>
                  <a:xfrm rot="1095291">
                    <a:off x="1401184" y="1869539"/>
                    <a:ext cx="2262651" cy="1248890"/>
                  </a:xfrm>
                  <a:custGeom>
                    <a:avLst/>
                    <a:gdLst>
                      <a:gd name="connsiteX0" fmla="*/ 0 w 4480870"/>
                      <a:gd name="connsiteY0" fmla="*/ 0 h 606310"/>
                      <a:gd name="connsiteX1" fmla="*/ 4480870 w 4480870"/>
                      <a:gd name="connsiteY1" fmla="*/ 0 h 606310"/>
                      <a:gd name="connsiteX2" fmla="*/ 4480870 w 4480870"/>
                      <a:gd name="connsiteY2" fmla="*/ 606310 h 606310"/>
                      <a:gd name="connsiteX3" fmla="*/ 0 w 4480870"/>
                      <a:gd name="connsiteY3" fmla="*/ 606310 h 606310"/>
                      <a:gd name="connsiteX4" fmla="*/ 0 w 4480870"/>
                      <a:gd name="connsiteY4" fmla="*/ 0 h 606310"/>
                      <a:gd name="connsiteX0" fmla="*/ 0 w 4480870"/>
                      <a:gd name="connsiteY0" fmla="*/ 0 h 606310"/>
                      <a:gd name="connsiteX1" fmla="*/ 4480870 w 4480870"/>
                      <a:gd name="connsiteY1" fmla="*/ 0 h 606310"/>
                      <a:gd name="connsiteX2" fmla="*/ 4480870 w 4480870"/>
                      <a:gd name="connsiteY2" fmla="*/ 606310 h 606310"/>
                      <a:gd name="connsiteX3" fmla="*/ 12713 w 4480870"/>
                      <a:gd name="connsiteY3" fmla="*/ 49388 h 606310"/>
                      <a:gd name="connsiteX4" fmla="*/ 0 w 4480870"/>
                      <a:gd name="connsiteY4" fmla="*/ 0 h 606310"/>
                      <a:gd name="connsiteX0" fmla="*/ 0 w 4480870"/>
                      <a:gd name="connsiteY0" fmla="*/ 0 h 2104322"/>
                      <a:gd name="connsiteX1" fmla="*/ 4480870 w 4480870"/>
                      <a:gd name="connsiteY1" fmla="*/ 0 h 2104322"/>
                      <a:gd name="connsiteX2" fmla="*/ 3103584 w 4480870"/>
                      <a:gd name="connsiteY2" fmla="*/ 2104322 h 2104322"/>
                      <a:gd name="connsiteX3" fmla="*/ 12713 w 4480870"/>
                      <a:gd name="connsiteY3" fmla="*/ 49388 h 2104322"/>
                      <a:gd name="connsiteX4" fmla="*/ 0 w 4480870"/>
                      <a:gd name="connsiteY4" fmla="*/ 0 h 2104322"/>
                      <a:gd name="connsiteX0" fmla="*/ 0 w 4480870"/>
                      <a:gd name="connsiteY0" fmla="*/ 0 h 2097306"/>
                      <a:gd name="connsiteX1" fmla="*/ 4480870 w 4480870"/>
                      <a:gd name="connsiteY1" fmla="*/ 0 h 2097306"/>
                      <a:gd name="connsiteX2" fmla="*/ 3158633 w 4480870"/>
                      <a:gd name="connsiteY2" fmla="*/ 2097306 h 2097306"/>
                      <a:gd name="connsiteX3" fmla="*/ 12713 w 4480870"/>
                      <a:gd name="connsiteY3" fmla="*/ 49388 h 2097306"/>
                      <a:gd name="connsiteX4" fmla="*/ 0 w 4480870"/>
                      <a:gd name="connsiteY4" fmla="*/ 0 h 2097306"/>
                      <a:gd name="connsiteX0" fmla="*/ 0 w 3256011"/>
                      <a:gd name="connsiteY0" fmla="*/ 0 h 2097306"/>
                      <a:gd name="connsiteX1" fmla="*/ 3256011 w 3256011"/>
                      <a:gd name="connsiteY1" fmla="*/ 2071485 h 2097306"/>
                      <a:gd name="connsiteX2" fmla="*/ 3158633 w 3256011"/>
                      <a:gd name="connsiteY2" fmla="*/ 2097306 h 2097306"/>
                      <a:gd name="connsiteX3" fmla="*/ 12713 w 3256011"/>
                      <a:gd name="connsiteY3" fmla="*/ 49388 h 2097306"/>
                      <a:gd name="connsiteX4" fmla="*/ 0 w 3256011"/>
                      <a:gd name="connsiteY4" fmla="*/ 0 h 2097306"/>
                      <a:gd name="connsiteX0" fmla="*/ 0 w 3256011"/>
                      <a:gd name="connsiteY0" fmla="*/ 0 h 2097306"/>
                      <a:gd name="connsiteX1" fmla="*/ 3256011 w 3256011"/>
                      <a:gd name="connsiteY1" fmla="*/ 2071485 h 2097306"/>
                      <a:gd name="connsiteX2" fmla="*/ 3158633 w 3256011"/>
                      <a:gd name="connsiteY2" fmla="*/ 2097306 h 2097306"/>
                      <a:gd name="connsiteX3" fmla="*/ 12713 w 3256011"/>
                      <a:gd name="connsiteY3" fmla="*/ 49388 h 2097306"/>
                      <a:gd name="connsiteX4" fmla="*/ 0 w 3256011"/>
                      <a:gd name="connsiteY4" fmla="*/ 0 h 2097306"/>
                      <a:gd name="connsiteX0" fmla="*/ 0 w 3256011"/>
                      <a:gd name="connsiteY0" fmla="*/ 62276 h 2159582"/>
                      <a:gd name="connsiteX1" fmla="*/ 3256011 w 3256011"/>
                      <a:gd name="connsiteY1" fmla="*/ 2133761 h 2159582"/>
                      <a:gd name="connsiteX2" fmla="*/ 3158633 w 3256011"/>
                      <a:gd name="connsiteY2" fmla="*/ 2159582 h 2159582"/>
                      <a:gd name="connsiteX3" fmla="*/ 12713 w 3256011"/>
                      <a:gd name="connsiteY3" fmla="*/ 111664 h 2159582"/>
                      <a:gd name="connsiteX4" fmla="*/ 0 w 3256011"/>
                      <a:gd name="connsiteY4" fmla="*/ 62276 h 2159582"/>
                      <a:gd name="connsiteX0" fmla="*/ 0 w 3256011"/>
                      <a:gd name="connsiteY0" fmla="*/ 62276 h 2159582"/>
                      <a:gd name="connsiteX1" fmla="*/ 3256011 w 3256011"/>
                      <a:gd name="connsiteY1" fmla="*/ 2133761 h 2159582"/>
                      <a:gd name="connsiteX2" fmla="*/ 3158633 w 3256011"/>
                      <a:gd name="connsiteY2" fmla="*/ 2159582 h 2159582"/>
                      <a:gd name="connsiteX3" fmla="*/ 12713 w 3256011"/>
                      <a:gd name="connsiteY3" fmla="*/ 111664 h 2159582"/>
                      <a:gd name="connsiteX4" fmla="*/ 0 w 3256011"/>
                      <a:gd name="connsiteY4" fmla="*/ 62276 h 2159582"/>
                      <a:gd name="connsiteX0" fmla="*/ 0 w 3256011"/>
                      <a:gd name="connsiteY0" fmla="*/ 62276 h 2159582"/>
                      <a:gd name="connsiteX1" fmla="*/ 3256011 w 3256011"/>
                      <a:gd name="connsiteY1" fmla="*/ 2133761 h 2159582"/>
                      <a:gd name="connsiteX2" fmla="*/ 3158633 w 3256011"/>
                      <a:gd name="connsiteY2" fmla="*/ 2159582 h 2159582"/>
                      <a:gd name="connsiteX3" fmla="*/ 12713 w 3256011"/>
                      <a:gd name="connsiteY3" fmla="*/ 111664 h 2159582"/>
                      <a:gd name="connsiteX4" fmla="*/ 0 w 3256011"/>
                      <a:gd name="connsiteY4" fmla="*/ 62276 h 2159582"/>
                      <a:gd name="connsiteX0" fmla="*/ 0 w 3256011"/>
                      <a:gd name="connsiteY0" fmla="*/ 62276 h 2160152"/>
                      <a:gd name="connsiteX1" fmla="*/ 3256011 w 3256011"/>
                      <a:gd name="connsiteY1" fmla="*/ 2133761 h 2160152"/>
                      <a:gd name="connsiteX2" fmla="*/ 3179341 w 3256011"/>
                      <a:gd name="connsiteY2" fmla="*/ 2160152 h 2160152"/>
                      <a:gd name="connsiteX3" fmla="*/ 12713 w 3256011"/>
                      <a:gd name="connsiteY3" fmla="*/ 111664 h 2160152"/>
                      <a:gd name="connsiteX4" fmla="*/ 0 w 3256011"/>
                      <a:gd name="connsiteY4" fmla="*/ 62276 h 2160152"/>
                      <a:gd name="connsiteX0" fmla="*/ 0 w 3256011"/>
                      <a:gd name="connsiteY0" fmla="*/ 62276 h 2160152"/>
                      <a:gd name="connsiteX1" fmla="*/ 3256011 w 3256011"/>
                      <a:gd name="connsiteY1" fmla="*/ 2133761 h 2160152"/>
                      <a:gd name="connsiteX2" fmla="*/ 3179341 w 3256011"/>
                      <a:gd name="connsiteY2" fmla="*/ 2160152 h 2160152"/>
                      <a:gd name="connsiteX3" fmla="*/ 12713 w 3256011"/>
                      <a:gd name="connsiteY3" fmla="*/ 111664 h 2160152"/>
                      <a:gd name="connsiteX4" fmla="*/ 0 w 3256011"/>
                      <a:gd name="connsiteY4" fmla="*/ 62276 h 2160152"/>
                      <a:gd name="connsiteX0" fmla="*/ 0 w 3256011"/>
                      <a:gd name="connsiteY0" fmla="*/ 62256 h 2160132"/>
                      <a:gd name="connsiteX1" fmla="*/ 3256011 w 3256011"/>
                      <a:gd name="connsiteY1" fmla="*/ 2133741 h 2160132"/>
                      <a:gd name="connsiteX2" fmla="*/ 3179341 w 3256011"/>
                      <a:gd name="connsiteY2" fmla="*/ 2160132 h 2160132"/>
                      <a:gd name="connsiteX3" fmla="*/ 12713 w 3256011"/>
                      <a:gd name="connsiteY3" fmla="*/ 111644 h 2160132"/>
                      <a:gd name="connsiteX4" fmla="*/ 0 w 3256011"/>
                      <a:gd name="connsiteY4" fmla="*/ 62256 h 2160132"/>
                      <a:gd name="connsiteX0" fmla="*/ 0 w 3256011"/>
                      <a:gd name="connsiteY0" fmla="*/ 62256 h 2158388"/>
                      <a:gd name="connsiteX1" fmla="*/ 3256011 w 3256011"/>
                      <a:gd name="connsiteY1" fmla="*/ 2133741 h 2158388"/>
                      <a:gd name="connsiteX2" fmla="*/ 3116001 w 3256011"/>
                      <a:gd name="connsiteY2" fmla="*/ 2158388 h 2158388"/>
                      <a:gd name="connsiteX3" fmla="*/ 12713 w 3256011"/>
                      <a:gd name="connsiteY3" fmla="*/ 111644 h 2158388"/>
                      <a:gd name="connsiteX4" fmla="*/ 0 w 3256011"/>
                      <a:gd name="connsiteY4" fmla="*/ 62256 h 2158388"/>
                      <a:gd name="connsiteX0" fmla="*/ 0 w 3256011"/>
                      <a:gd name="connsiteY0" fmla="*/ 62256 h 2236569"/>
                      <a:gd name="connsiteX1" fmla="*/ 3256011 w 3256011"/>
                      <a:gd name="connsiteY1" fmla="*/ 2133741 h 2236569"/>
                      <a:gd name="connsiteX2" fmla="*/ 1622361 w 3256011"/>
                      <a:gd name="connsiteY2" fmla="*/ 2236569 h 2236569"/>
                      <a:gd name="connsiteX3" fmla="*/ 12713 w 3256011"/>
                      <a:gd name="connsiteY3" fmla="*/ 111644 h 2236569"/>
                      <a:gd name="connsiteX4" fmla="*/ 0 w 3256011"/>
                      <a:gd name="connsiteY4" fmla="*/ 62256 h 2236569"/>
                      <a:gd name="connsiteX0" fmla="*/ 0 w 3256011"/>
                      <a:gd name="connsiteY0" fmla="*/ 62256 h 2186742"/>
                      <a:gd name="connsiteX1" fmla="*/ 3256011 w 3256011"/>
                      <a:gd name="connsiteY1" fmla="*/ 2133741 h 2186742"/>
                      <a:gd name="connsiteX2" fmla="*/ 3130135 w 3256011"/>
                      <a:gd name="connsiteY2" fmla="*/ 2186742 h 2186742"/>
                      <a:gd name="connsiteX3" fmla="*/ 12713 w 3256011"/>
                      <a:gd name="connsiteY3" fmla="*/ 111644 h 2186742"/>
                      <a:gd name="connsiteX4" fmla="*/ 0 w 3256011"/>
                      <a:gd name="connsiteY4" fmla="*/ 62256 h 2186742"/>
                      <a:gd name="connsiteX0" fmla="*/ 0 w 3256011"/>
                      <a:gd name="connsiteY0" fmla="*/ 66964 h 2191450"/>
                      <a:gd name="connsiteX1" fmla="*/ 3256011 w 3256011"/>
                      <a:gd name="connsiteY1" fmla="*/ 2138449 h 2191450"/>
                      <a:gd name="connsiteX2" fmla="*/ 3130135 w 3256011"/>
                      <a:gd name="connsiteY2" fmla="*/ 2191450 h 2191450"/>
                      <a:gd name="connsiteX3" fmla="*/ 12713 w 3256011"/>
                      <a:gd name="connsiteY3" fmla="*/ 116352 h 2191450"/>
                      <a:gd name="connsiteX4" fmla="*/ 0 w 3256011"/>
                      <a:gd name="connsiteY4" fmla="*/ 66964 h 2191450"/>
                      <a:gd name="connsiteX0" fmla="*/ 0 w 3256011"/>
                      <a:gd name="connsiteY0" fmla="*/ 66964 h 2191450"/>
                      <a:gd name="connsiteX1" fmla="*/ 3256011 w 3256011"/>
                      <a:gd name="connsiteY1" fmla="*/ 2138449 h 2191450"/>
                      <a:gd name="connsiteX2" fmla="*/ 3130135 w 3256011"/>
                      <a:gd name="connsiteY2" fmla="*/ 2191450 h 2191450"/>
                      <a:gd name="connsiteX3" fmla="*/ 17686 w 3256011"/>
                      <a:gd name="connsiteY3" fmla="*/ 138861 h 2191450"/>
                      <a:gd name="connsiteX4" fmla="*/ 0 w 3256011"/>
                      <a:gd name="connsiteY4" fmla="*/ 66964 h 2191450"/>
                      <a:gd name="connsiteX0" fmla="*/ 0 w 3256011"/>
                      <a:gd name="connsiteY0" fmla="*/ 66964 h 2154020"/>
                      <a:gd name="connsiteX1" fmla="*/ 3256011 w 3256011"/>
                      <a:gd name="connsiteY1" fmla="*/ 2138449 h 2154020"/>
                      <a:gd name="connsiteX2" fmla="*/ 3113651 w 3256011"/>
                      <a:gd name="connsiteY2" fmla="*/ 2154020 h 2154020"/>
                      <a:gd name="connsiteX3" fmla="*/ 17686 w 3256011"/>
                      <a:gd name="connsiteY3" fmla="*/ 138861 h 2154020"/>
                      <a:gd name="connsiteX4" fmla="*/ 0 w 3256011"/>
                      <a:gd name="connsiteY4" fmla="*/ 66964 h 2154020"/>
                      <a:gd name="connsiteX0" fmla="*/ 0 w 3230783"/>
                      <a:gd name="connsiteY0" fmla="*/ 67227 h 2154283"/>
                      <a:gd name="connsiteX1" fmla="*/ 3230783 w 3230783"/>
                      <a:gd name="connsiteY1" fmla="*/ 2136071 h 2154283"/>
                      <a:gd name="connsiteX2" fmla="*/ 3113651 w 3230783"/>
                      <a:gd name="connsiteY2" fmla="*/ 2154283 h 2154283"/>
                      <a:gd name="connsiteX3" fmla="*/ 17686 w 3230783"/>
                      <a:gd name="connsiteY3" fmla="*/ 139124 h 2154283"/>
                      <a:gd name="connsiteX4" fmla="*/ 0 w 3230783"/>
                      <a:gd name="connsiteY4" fmla="*/ 67227 h 2154283"/>
                      <a:gd name="connsiteX0" fmla="*/ 0 w 3230783"/>
                      <a:gd name="connsiteY0" fmla="*/ 55749 h 2142805"/>
                      <a:gd name="connsiteX1" fmla="*/ 3230783 w 3230783"/>
                      <a:gd name="connsiteY1" fmla="*/ 2124593 h 2142805"/>
                      <a:gd name="connsiteX2" fmla="*/ 3113651 w 3230783"/>
                      <a:gd name="connsiteY2" fmla="*/ 2142805 h 2142805"/>
                      <a:gd name="connsiteX3" fmla="*/ 17686 w 3230783"/>
                      <a:gd name="connsiteY3" fmla="*/ 127646 h 2142805"/>
                      <a:gd name="connsiteX4" fmla="*/ 0 w 3230783"/>
                      <a:gd name="connsiteY4" fmla="*/ 55749 h 2142805"/>
                      <a:gd name="connsiteX0" fmla="*/ 0 w 3230783"/>
                      <a:gd name="connsiteY0" fmla="*/ 68799 h 2155855"/>
                      <a:gd name="connsiteX1" fmla="*/ 3230783 w 3230783"/>
                      <a:gd name="connsiteY1" fmla="*/ 2137643 h 2155855"/>
                      <a:gd name="connsiteX2" fmla="*/ 3113651 w 3230783"/>
                      <a:gd name="connsiteY2" fmla="*/ 2155855 h 2155855"/>
                      <a:gd name="connsiteX3" fmla="*/ 17686 w 3230783"/>
                      <a:gd name="connsiteY3" fmla="*/ 140696 h 2155855"/>
                      <a:gd name="connsiteX4" fmla="*/ 0 w 3230783"/>
                      <a:gd name="connsiteY4" fmla="*/ 68799 h 2155855"/>
                      <a:gd name="connsiteX0" fmla="*/ 0 w 3230783"/>
                      <a:gd name="connsiteY0" fmla="*/ 68799 h 2155855"/>
                      <a:gd name="connsiteX1" fmla="*/ 3230783 w 3230783"/>
                      <a:gd name="connsiteY1" fmla="*/ 2137643 h 2155855"/>
                      <a:gd name="connsiteX2" fmla="*/ 3113651 w 3230783"/>
                      <a:gd name="connsiteY2" fmla="*/ 2155855 h 2155855"/>
                      <a:gd name="connsiteX3" fmla="*/ 17686 w 3230783"/>
                      <a:gd name="connsiteY3" fmla="*/ 140696 h 2155855"/>
                      <a:gd name="connsiteX4" fmla="*/ 0 w 3230783"/>
                      <a:gd name="connsiteY4" fmla="*/ 68799 h 2155855"/>
                      <a:gd name="connsiteX0" fmla="*/ 0 w 3230783"/>
                      <a:gd name="connsiteY0" fmla="*/ 68799 h 2155855"/>
                      <a:gd name="connsiteX1" fmla="*/ 3230783 w 3230783"/>
                      <a:gd name="connsiteY1" fmla="*/ 2137643 h 2155855"/>
                      <a:gd name="connsiteX2" fmla="*/ 3113651 w 3230783"/>
                      <a:gd name="connsiteY2" fmla="*/ 2155855 h 2155855"/>
                      <a:gd name="connsiteX3" fmla="*/ 17686 w 3230783"/>
                      <a:gd name="connsiteY3" fmla="*/ 140696 h 2155855"/>
                      <a:gd name="connsiteX4" fmla="*/ 0 w 3230783"/>
                      <a:gd name="connsiteY4" fmla="*/ 68799 h 2155855"/>
                      <a:gd name="connsiteX0" fmla="*/ 0 w 3230783"/>
                      <a:gd name="connsiteY0" fmla="*/ 75349 h 2162405"/>
                      <a:gd name="connsiteX1" fmla="*/ 3230783 w 3230783"/>
                      <a:gd name="connsiteY1" fmla="*/ 2144193 h 2162405"/>
                      <a:gd name="connsiteX2" fmla="*/ 3113651 w 3230783"/>
                      <a:gd name="connsiteY2" fmla="*/ 2162405 h 2162405"/>
                      <a:gd name="connsiteX3" fmla="*/ 17686 w 3230783"/>
                      <a:gd name="connsiteY3" fmla="*/ 147246 h 2162405"/>
                      <a:gd name="connsiteX4" fmla="*/ 0 w 3230783"/>
                      <a:gd name="connsiteY4" fmla="*/ 75349 h 2162405"/>
                      <a:gd name="connsiteX0" fmla="*/ 0 w 3230783"/>
                      <a:gd name="connsiteY0" fmla="*/ 67290 h 2154346"/>
                      <a:gd name="connsiteX1" fmla="*/ 3230783 w 3230783"/>
                      <a:gd name="connsiteY1" fmla="*/ 2136134 h 2154346"/>
                      <a:gd name="connsiteX2" fmla="*/ 3113651 w 3230783"/>
                      <a:gd name="connsiteY2" fmla="*/ 2154346 h 2154346"/>
                      <a:gd name="connsiteX3" fmla="*/ 17686 w 3230783"/>
                      <a:gd name="connsiteY3" fmla="*/ 139187 h 2154346"/>
                      <a:gd name="connsiteX4" fmla="*/ 0 w 3230783"/>
                      <a:gd name="connsiteY4" fmla="*/ 67290 h 2154346"/>
                      <a:gd name="connsiteX0" fmla="*/ 0 w 3230783"/>
                      <a:gd name="connsiteY0" fmla="*/ 83912 h 2170968"/>
                      <a:gd name="connsiteX1" fmla="*/ 3230783 w 3230783"/>
                      <a:gd name="connsiteY1" fmla="*/ 2152756 h 2170968"/>
                      <a:gd name="connsiteX2" fmla="*/ 3113651 w 3230783"/>
                      <a:gd name="connsiteY2" fmla="*/ 2170968 h 2170968"/>
                      <a:gd name="connsiteX3" fmla="*/ 17686 w 3230783"/>
                      <a:gd name="connsiteY3" fmla="*/ 155809 h 2170968"/>
                      <a:gd name="connsiteX4" fmla="*/ 0 w 3230783"/>
                      <a:gd name="connsiteY4" fmla="*/ 83912 h 2170968"/>
                      <a:gd name="connsiteX0" fmla="*/ 0 w 3230783"/>
                      <a:gd name="connsiteY0" fmla="*/ 98510 h 2185566"/>
                      <a:gd name="connsiteX1" fmla="*/ 3230783 w 3230783"/>
                      <a:gd name="connsiteY1" fmla="*/ 2167354 h 2185566"/>
                      <a:gd name="connsiteX2" fmla="*/ 3113651 w 3230783"/>
                      <a:gd name="connsiteY2" fmla="*/ 2185566 h 2185566"/>
                      <a:gd name="connsiteX3" fmla="*/ 17686 w 3230783"/>
                      <a:gd name="connsiteY3" fmla="*/ 170407 h 2185566"/>
                      <a:gd name="connsiteX4" fmla="*/ 0 w 3230783"/>
                      <a:gd name="connsiteY4" fmla="*/ 98510 h 2185566"/>
                      <a:gd name="connsiteX0" fmla="*/ 0 w 3220564"/>
                      <a:gd name="connsiteY0" fmla="*/ 100374 h 2166993"/>
                      <a:gd name="connsiteX1" fmla="*/ 3220564 w 3220564"/>
                      <a:gd name="connsiteY1" fmla="*/ 2148781 h 2166993"/>
                      <a:gd name="connsiteX2" fmla="*/ 3103432 w 3220564"/>
                      <a:gd name="connsiteY2" fmla="*/ 2166993 h 2166993"/>
                      <a:gd name="connsiteX3" fmla="*/ 7467 w 3220564"/>
                      <a:gd name="connsiteY3" fmla="*/ 151834 h 2166993"/>
                      <a:gd name="connsiteX4" fmla="*/ 0 w 3220564"/>
                      <a:gd name="connsiteY4" fmla="*/ 100374 h 2166993"/>
                      <a:gd name="connsiteX0" fmla="*/ 0 w 3220564"/>
                      <a:gd name="connsiteY0" fmla="*/ 102835 h 2169454"/>
                      <a:gd name="connsiteX1" fmla="*/ 3220564 w 3220564"/>
                      <a:gd name="connsiteY1" fmla="*/ 2151242 h 2169454"/>
                      <a:gd name="connsiteX2" fmla="*/ 3103432 w 3220564"/>
                      <a:gd name="connsiteY2" fmla="*/ 2169454 h 2169454"/>
                      <a:gd name="connsiteX3" fmla="*/ 7467 w 3220564"/>
                      <a:gd name="connsiteY3" fmla="*/ 154295 h 2169454"/>
                      <a:gd name="connsiteX4" fmla="*/ 0 w 3220564"/>
                      <a:gd name="connsiteY4" fmla="*/ 102835 h 2169454"/>
                      <a:gd name="connsiteX0" fmla="*/ 0 w 3242205"/>
                      <a:gd name="connsiteY0" fmla="*/ 103287 h 2169906"/>
                      <a:gd name="connsiteX1" fmla="*/ 3242205 w 3242205"/>
                      <a:gd name="connsiteY1" fmla="*/ 2146885 h 2169906"/>
                      <a:gd name="connsiteX2" fmla="*/ 3103432 w 3242205"/>
                      <a:gd name="connsiteY2" fmla="*/ 2169906 h 2169906"/>
                      <a:gd name="connsiteX3" fmla="*/ 7467 w 3242205"/>
                      <a:gd name="connsiteY3" fmla="*/ 154747 h 2169906"/>
                      <a:gd name="connsiteX4" fmla="*/ 0 w 3242205"/>
                      <a:gd name="connsiteY4" fmla="*/ 103287 h 2169906"/>
                      <a:gd name="connsiteX0" fmla="*/ 0 w 3242205"/>
                      <a:gd name="connsiteY0" fmla="*/ 98615 h 2165234"/>
                      <a:gd name="connsiteX1" fmla="*/ 3242205 w 3242205"/>
                      <a:gd name="connsiteY1" fmla="*/ 2142213 h 2165234"/>
                      <a:gd name="connsiteX2" fmla="*/ 3103432 w 3242205"/>
                      <a:gd name="connsiteY2" fmla="*/ 2165234 h 2165234"/>
                      <a:gd name="connsiteX3" fmla="*/ 7467 w 3242205"/>
                      <a:gd name="connsiteY3" fmla="*/ 150075 h 2165234"/>
                      <a:gd name="connsiteX4" fmla="*/ 0 w 3242205"/>
                      <a:gd name="connsiteY4" fmla="*/ 98615 h 2165234"/>
                      <a:gd name="connsiteX0" fmla="*/ 0 w 3242205"/>
                      <a:gd name="connsiteY0" fmla="*/ 109043 h 2175662"/>
                      <a:gd name="connsiteX1" fmla="*/ 3242205 w 3242205"/>
                      <a:gd name="connsiteY1" fmla="*/ 2152641 h 2175662"/>
                      <a:gd name="connsiteX2" fmla="*/ 3103432 w 3242205"/>
                      <a:gd name="connsiteY2" fmla="*/ 2175662 h 2175662"/>
                      <a:gd name="connsiteX3" fmla="*/ 7467 w 3242205"/>
                      <a:gd name="connsiteY3" fmla="*/ 160503 h 2175662"/>
                      <a:gd name="connsiteX4" fmla="*/ 0 w 3242205"/>
                      <a:gd name="connsiteY4" fmla="*/ 109043 h 2175662"/>
                      <a:gd name="connsiteX0" fmla="*/ 0 w 3220496"/>
                      <a:gd name="connsiteY0" fmla="*/ 108584 h 2175203"/>
                      <a:gd name="connsiteX1" fmla="*/ 3220496 w 3220496"/>
                      <a:gd name="connsiteY1" fmla="*/ 2156671 h 2175203"/>
                      <a:gd name="connsiteX2" fmla="*/ 3103432 w 3220496"/>
                      <a:gd name="connsiteY2" fmla="*/ 2175203 h 2175203"/>
                      <a:gd name="connsiteX3" fmla="*/ 7467 w 3220496"/>
                      <a:gd name="connsiteY3" fmla="*/ 160044 h 2175203"/>
                      <a:gd name="connsiteX4" fmla="*/ 0 w 3220496"/>
                      <a:gd name="connsiteY4" fmla="*/ 108584 h 2175203"/>
                      <a:gd name="connsiteX0" fmla="*/ 0 w 3219741"/>
                      <a:gd name="connsiteY0" fmla="*/ 103567 h 2221273"/>
                      <a:gd name="connsiteX1" fmla="*/ 3219741 w 3219741"/>
                      <a:gd name="connsiteY1" fmla="*/ 2202741 h 2221273"/>
                      <a:gd name="connsiteX2" fmla="*/ 3102677 w 3219741"/>
                      <a:gd name="connsiteY2" fmla="*/ 2221273 h 2221273"/>
                      <a:gd name="connsiteX3" fmla="*/ 6712 w 3219741"/>
                      <a:gd name="connsiteY3" fmla="*/ 206114 h 2221273"/>
                      <a:gd name="connsiteX4" fmla="*/ 0 w 3219741"/>
                      <a:gd name="connsiteY4" fmla="*/ 103567 h 2221273"/>
                      <a:gd name="connsiteX0" fmla="*/ 0 w 3219741"/>
                      <a:gd name="connsiteY0" fmla="*/ 75771 h 2193477"/>
                      <a:gd name="connsiteX1" fmla="*/ 3219741 w 3219741"/>
                      <a:gd name="connsiteY1" fmla="*/ 2174945 h 2193477"/>
                      <a:gd name="connsiteX2" fmla="*/ 3102677 w 3219741"/>
                      <a:gd name="connsiteY2" fmla="*/ 2193477 h 2193477"/>
                      <a:gd name="connsiteX3" fmla="*/ 6712 w 3219741"/>
                      <a:gd name="connsiteY3" fmla="*/ 178318 h 2193477"/>
                      <a:gd name="connsiteX4" fmla="*/ 0 w 3219741"/>
                      <a:gd name="connsiteY4" fmla="*/ 75771 h 2193477"/>
                      <a:gd name="connsiteX0" fmla="*/ 0 w 3219741"/>
                      <a:gd name="connsiteY0" fmla="*/ 75771 h 2176458"/>
                      <a:gd name="connsiteX1" fmla="*/ 3219741 w 3219741"/>
                      <a:gd name="connsiteY1" fmla="*/ 2174945 h 2176458"/>
                      <a:gd name="connsiteX2" fmla="*/ 3050410 w 3219741"/>
                      <a:gd name="connsiteY2" fmla="*/ 2172165 h 2176458"/>
                      <a:gd name="connsiteX3" fmla="*/ 6712 w 3219741"/>
                      <a:gd name="connsiteY3" fmla="*/ 178318 h 2176458"/>
                      <a:gd name="connsiteX4" fmla="*/ 0 w 3219741"/>
                      <a:gd name="connsiteY4" fmla="*/ 75771 h 2176458"/>
                      <a:gd name="connsiteX0" fmla="*/ 0 w 3125072"/>
                      <a:gd name="connsiteY0" fmla="*/ 88494 h 2184888"/>
                      <a:gd name="connsiteX1" fmla="*/ 3125072 w 3125072"/>
                      <a:gd name="connsiteY1" fmla="*/ 2049097 h 2184888"/>
                      <a:gd name="connsiteX2" fmla="*/ 3050410 w 3125072"/>
                      <a:gd name="connsiteY2" fmla="*/ 2184888 h 2184888"/>
                      <a:gd name="connsiteX3" fmla="*/ 6712 w 3125072"/>
                      <a:gd name="connsiteY3" fmla="*/ 191041 h 2184888"/>
                      <a:gd name="connsiteX4" fmla="*/ 0 w 3125072"/>
                      <a:gd name="connsiteY4" fmla="*/ 88494 h 2184888"/>
                      <a:gd name="connsiteX0" fmla="*/ 0 w 3414342"/>
                      <a:gd name="connsiteY0" fmla="*/ 92278 h 2153436"/>
                      <a:gd name="connsiteX1" fmla="*/ 3414342 w 3414342"/>
                      <a:gd name="connsiteY1" fmla="*/ 2017645 h 2153436"/>
                      <a:gd name="connsiteX2" fmla="*/ 3339680 w 3414342"/>
                      <a:gd name="connsiteY2" fmla="*/ 2153436 h 2153436"/>
                      <a:gd name="connsiteX3" fmla="*/ 295982 w 3414342"/>
                      <a:gd name="connsiteY3" fmla="*/ 159589 h 2153436"/>
                      <a:gd name="connsiteX4" fmla="*/ 0 w 3414342"/>
                      <a:gd name="connsiteY4" fmla="*/ 92278 h 2153436"/>
                      <a:gd name="connsiteX0" fmla="*/ 0 w 3414342"/>
                      <a:gd name="connsiteY0" fmla="*/ 92278 h 2153436"/>
                      <a:gd name="connsiteX1" fmla="*/ 3414342 w 3414342"/>
                      <a:gd name="connsiteY1" fmla="*/ 2017645 h 2153436"/>
                      <a:gd name="connsiteX2" fmla="*/ 3339680 w 3414342"/>
                      <a:gd name="connsiteY2" fmla="*/ 2153436 h 2153436"/>
                      <a:gd name="connsiteX3" fmla="*/ 58002 w 3414342"/>
                      <a:gd name="connsiteY3" fmla="*/ 167877 h 2153436"/>
                      <a:gd name="connsiteX4" fmla="*/ 0 w 3414342"/>
                      <a:gd name="connsiteY4" fmla="*/ 92278 h 2153436"/>
                      <a:gd name="connsiteX0" fmla="*/ 0 w 3420877"/>
                      <a:gd name="connsiteY0" fmla="*/ 113309 h 2174467"/>
                      <a:gd name="connsiteX1" fmla="*/ 3420877 w 3420877"/>
                      <a:gd name="connsiteY1" fmla="*/ 1876044 h 2174467"/>
                      <a:gd name="connsiteX2" fmla="*/ 3339680 w 3420877"/>
                      <a:gd name="connsiteY2" fmla="*/ 2174467 h 2174467"/>
                      <a:gd name="connsiteX3" fmla="*/ 58002 w 3420877"/>
                      <a:gd name="connsiteY3" fmla="*/ 188908 h 2174467"/>
                      <a:gd name="connsiteX4" fmla="*/ 0 w 3420877"/>
                      <a:gd name="connsiteY4" fmla="*/ 113309 h 2174467"/>
                      <a:gd name="connsiteX0" fmla="*/ 0 w 3420877"/>
                      <a:gd name="connsiteY0" fmla="*/ 124159 h 2185317"/>
                      <a:gd name="connsiteX1" fmla="*/ 3420877 w 3420877"/>
                      <a:gd name="connsiteY1" fmla="*/ 1886894 h 2185317"/>
                      <a:gd name="connsiteX2" fmla="*/ 3339680 w 3420877"/>
                      <a:gd name="connsiteY2" fmla="*/ 2185317 h 2185317"/>
                      <a:gd name="connsiteX3" fmla="*/ 58002 w 3420877"/>
                      <a:gd name="connsiteY3" fmla="*/ 199758 h 2185317"/>
                      <a:gd name="connsiteX4" fmla="*/ 0 w 3420877"/>
                      <a:gd name="connsiteY4" fmla="*/ 124159 h 2185317"/>
                      <a:gd name="connsiteX0" fmla="*/ 0 w 3420877"/>
                      <a:gd name="connsiteY0" fmla="*/ 124159 h 2185317"/>
                      <a:gd name="connsiteX1" fmla="*/ 3420877 w 3420877"/>
                      <a:gd name="connsiteY1" fmla="*/ 1886894 h 2185317"/>
                      <a:gd name="connsiteX2" fmla="*/ 3339680 w 3420877"/>
                      <a:gd name="connsiteY2" fmla="*/ 2185317 h 2185317"/>
                      <a:gd name="connsiteX3" fmla="*/ 58002 w 3420877"/>
                      <a:gd name="connsiteY3" fmla="*/ 199758 h 2185317"/>
                      <a:gd name="connsiteX4" fmla="*/ 0 w 3420877"/>
                      <a:gd name="connsiteY4" fmla="*/ 124159 h 2185317"/>
                      <a:gd name="connsiteX0" fmla="*/ 0 w 3420877"/>
                      <a:gd name="connsiteY0" fmla="*/ 124159 h 1888186"/>
                      <a:gd name="connsiteX1" fmla="*/ 3420877 w 3420877"/>
                      <a:gd name="connsiteY1" fmla="*/ 1886894 h 1888186"/>
                      <a:gd name="connsiteX2" fmla="*/ 3289431 w 3420877"/>
                      <a:gd name="connsiteY2" fmla="*/ 1880939 h 1888186"/>
                      <a:gd name="connsiteX3" fmla="*/ 58002 w 3420877"/>
                      <a:gd name="connsiteY3" fmla="*/ 199758 h 1888186"/>
                      <a:gd name="connsiteX4" fmla="*/ 0 w 3420877"/>
                      <a:gd name="connsiteY4" fmla="*/ 124159 h 1888186"/>
                      <a:gd name="connsiteX0" fmla="*/ 0 w 3420877"/>
                      <a:gd name="connsiteY0" fmla="*/ 124159 h 1888186"/>
                      <a:gd name="connsiteX1" fmla="*/ 3420877 w 3420877"/>
                      <a:gd name="connsiteY1" fmla="*/ 1886894 h 1888186"/>
                      <a:gd name="connsiteX2" fmla="*/ 3289431 w 3420877"/>
                      <a:gd name="connsiteY2" fmla="*/ 1880939 h 1888186"/>
                      <a:gd name="connsiteX3" fmla="*/ 58002 w 3420877"/>
                      <a:gd name="connsiteY3" fmla="*/ 199758 h 1888186"/>
                      <a:gd name="connsiteX4" fmla="*/ 0 w 3420877"/>
                      <a:gd name="connsiteY4" fmla="*/ 124159 h 1888186"/>
                      <a:gd name="connsiteX0" fmla="*/ 0 w 3420877"/>
                      <a:gd name="connsiteY0" fmla="*/ 124159 h 1888186"/>
                      <a:gd name="connsiteX1" fmla="*/ 3420877 w 3420877"/>
                      <a:gd name="connsiteY1" fmla="*/ 1886894 h 1888186"/>
                      <a:gd name="connsiteX2" fmla="*/ 3289431 w 3420877"/>
                      <a:gd name="connsiteY2" fmla="*/ 1880939 h 1888186"/>
                      <a:gd name="connsiteX3" fmla="*/ 58002 w 3420877"/>
                      <a:gd name="connsiteY3" fmla="*/ 199758 h 1888186"/>
                      <a:gd name="connsiteX4" fmla="*/ 0 w 3420877"/>
                      <a:gd name="connsiteY4" fmla="*/ 124159 h 1888186"/>
                      <a:gd name="connsiteX0" fmla="*/ 0 w 3420877"/>
                      <a:gd name="connsiteY0" fmla="*/ 124159 h 1888186"/>
                      <a:gd name="connsiteX1" fmla="*/ 3420877 w 3420877"/>
                      <a:gd name="connsiteY1" fmla="*/ 1886894 h 1888186"/>
                      <a:gd name="connsiteX2" fmla="*/ 3289431 w 3420877"/>
                      <a:gd name="connsiteY2" fmla="*/ 1880939 h 1888186"/>
                      <a:gd name="connsiteX3" fmla="*/ 58002 w 3420877"/>
                      <a:gd name="connsiteY3" fmla="*/ 199758 h 1888186"/>
                      <a:gd name="connsiteX4" fmla="*/ 0 w 3420877"/>
                      <a:gd name="connsiteY4" fmla="*/ 124159 h 1888186"/>
                      <a:gd name="connsiteX0" fmla="*/ 0 w 3420877"/>
                      <a:gd name="connsiteY0" fmla="*/ 124159 h 1888186"/>
                      <a:gd name="connsiteX1" fmla="*/ 3420877 w 3420877"/>
                      <a:gd name="connsiteY1" fmla="*/ 1886894 h 1888186"/>
                      <a:gd name="connsiteX2" fmla="*/ 3289431 w 3420877"/>
                      <a:gd name="connsiteY2" fmla="*/ 1880939 h 1888186"/>
                      <a:gd name="connsiteX3" fmla="*/ 58002 w 3420877"/>
                      <a:gd name="connsiteY3" fmla="*/ 199758 h 1888186"/>
                      <a:gd name="connsiteX4" fmla="*/ 0 w 3420877"/>
                      <a:gd name="connsiteY4" fmla="*/ 124159 h 1888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0877" h="1888186">
                        <a:moveTo>
                          <a:pt x="0" y="124159"/>
                        </a:moveTo>
                        <a:cubicBezTo>
                          <a:pt x="883431" y="-157854"/>
                          <a:pt x="2710232" y="-106969"/>
                          <a:pt x="3420877" y="1886894"/>
                        </a:cubicBezTo>
                        <a:cubicBezTo>
                          <a:pt x="3381856" y="1893071"/>
                          <a:pt x="3328452" y="1874762"/>
                          <a:pt x="3289431" y="1880939"/>
                        </a:cubicBezTo>
                        <a:cubicBezTo>
                          <a:pt x="3161505" y="1139766"/>
                          <a:pt x="1988260" y="-366958"/>
                          <a:pt x="58002" y="199758"/>
                        </a:cubicBezTo>
                        <a:cubicBezTo>
                          <a:pt x="55765" y="165576"/>
                          <a:pt x="2237" y="158341"/>
                          <a:pt x="0" y="124159"/>
                        </a:cubicBezTo>
                        <a:close/>
                      </a:path>
                    </a:pathLst>
                  </a:custGeom>
                  <a:gradFill>
                    <a:gsLst>
                      <a:gs pos="100000">
                        <a:sysClr val="window" lastClr="FFFFFF">
                          <a:alpha val="0"/>
                        </a:sysClr>
                      </a:gs>
                      <a:gs pos="50000">
                        <a:sysClr val="window" lastClr="FFFFFF"/>
                      </a:gs>
                      <a:gs pos="0">
                        <a:sysClr val="window" lastClr="FFFFFF">
                          <a:alpha val="0"/>
                        </a:sysClr>
                      </a:gs>
                    </a:gsLst>
                    <a:lin ang="0" scaled="1"/>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5" name="Group 14">
                    <a:extLst>
                      <a:ext uri="{FF2B5EF4-FFF2-40B4-BE49-F238E27FC236}">
                        <a16:creationId xmlns:a16="http://schemas.microsoft.com/office/drawing/2014/main" id="{2F70D4B7-D93C-C87B-37C4-02E2A6DFD55C}"/>
                      </a:ext>
                    </a:extLst>
                  </p:cNvPr>
                  <p:cNvGrpSpPr/>
                  <p:nvPr/>
                </p:nvGrpSpPr>
                <p:grpSpPr>
                  <a:xfrm>
                    <a:off x="1647116" y="1635992"/>
                    <a:ext cx="296676" cy="787338"/>
                    <a:chOff x="4446751" y="790832"/>
                    <a:chExt cx="448540" cy="1190368"/>
                  </a:xfrm>
                </p:grpSpPr>
                <p:sp>
                  <p:nvSpPr>
                    <p:cNvPr id="29" name="Oval 9">
                      <a:extLst>
                        <a:ext uri="{FF2B5EF4-FFF2-40B4-BE49-F238E27FC236}">
                          <a16:creationId xmlns:a16="http://schemas.microsoft.com/office/drawing/2014/main" id="{54724BD1-E94C-2ADD-AA08-86E900343E9B}"/>
                        </a:ext>
                      </a:extLst>
                    </p:cNvPr>
                    <p:cNvSpPr/>
                    <p:nvPr/>
                  </p:nvSpPr>
                  <p:spPr>
                    <a:xfrm>
                      <a:off x="4687411" y="1153267"/>
                      <a:ext cx="207880" cy="427316"/>
                    </a:xfrm>
                    <a:custGeom>
                      <a:avLst/>
                      <a:gdLst>
                        <a:gd name="connsiteX0" fmla="*/ 0 w 415759"/>
                        <a:gd name="connsiteY0" fmla="*/ 207880 h 415759"/>
                        <a:gd name="connsiteX1" fmla="*/ 207880 w 415759"/>
                        <a:gd name="connsiteY1" fmla="*/ 0 h 415759"/>
                        <a:gd name="connsiteX2" fmla="*/ 415760 w 415759"/>
                        <a:gd name="connsiteY2" fmla="*/ 207880 h 415759"/>
                        <a:gd name="connsiteX3" fmla="*/ 207880 w 415759"/>
                        <a:gd name="connsiteY3" fmla="*/ 415760 h 415759"/>
                        <a:gd name="connsiteX4" fmla="*/ 0 w 415759"/>
                        <a:gd name="connsiteY4" fmla="*/ 207880 h 415759"/>
                        <a:gd name="connsiteX0" fmla="*/ 0 w 207880"/>
                        <a:gd name="connsiteY0" fmla="*/ 421538 h 427316"/>
                        <a:gd name="connsiteX1" fmla="*/ 0 w 207880"/>
                        <a:gd name="connsiteY1" fmla="*/ 5778 h 427316"/>
                        <a:gd name="connsiteX2" fmla="*/ 207880 w 207880"/>
                        <a:gd name="connsiteY2" fmla="*/ 213658 h 427316"/>
                        <a:gd name="connsiteX3" fmla="*/ 0 w 207880"/>
                        <a:gd name="connsiteY3" fmla="*/ 421538 h 427316"/>
                        <a:gd name="connsiteX0" fmla="*/ 0 w 207880"/>
                        <a:gd name="connsiteY0" fmla="*/ 421538 h 427316"/>
                        <a:gd name="connsiteX1" fmla="*/ 0 w 207880"/>
                        <a:gd name="connsiteY1" fmla="*/ 5778 h 427316"/>
                        <a:gd name="connsiteX2" fmla="*/ 207880 w 207880"/>
                        <a:gd name="connsiteY2" fmla="*/ 213658 h 427316"/>
                        <a:gd name="connsiteX3" fmla="*/ 0 w 207880"/>
                        <a:gd name="connsiteY3" fmla="*/ 421538 h 427316"/>
                        <a:gd name="connsiteX0" fmla="*/ 0 w 207880"/>
                        <a:gd name="connsiteY0" fmla="*/ 421538 h 427316"/>
                        <a:gd name="connsiteX1" fmla="*/ 0 w 207880"/>
                        <a:gd name="connsiteY1" fmla="*/ 5778 h 427316"/>
                        <a:gd name="connsiteX2" fmla="*/ 207880 w 207880"/>
                        <a:gd name="connsiteY2" fmla="*/ 213658 h 427316"/>
                        <a:gd name="connsiteX3" fmla="*/ 0 w 207880"/>
                        <a:gd name="connsiteY3" fmla="*/ 421538 h 427316"/>
                        <a:gd name="connsiteX0" fmla="*/ 0 w 207880"/>
                        <a:gd name="connsiteY0" fmla="*/ 421538 h 427316"/>
                        <a:gd name="connsiteX1" fmla="*/ 0 w 207880"/>
                        <a:gd name="connsiteY1" fmla="*/ 5778 h 427316"/>
                        <a:gd name="connsiteX2" fmla="*/ 207880 w 207880"/>
                        <a:gd name="connsiteY2" fmla="*/ 213658 h 427316"/>
                        <a:gd name="connsiteX3" fmla="*/ 0 w 207880"/>
                        <a:gd name="connsiteY3" fmla="*/ 421538 h 427316"/>
                        <a:gd name="connsiteX0" fmla="*/ 2279 w 210159"/>
                        <a:gd name="connsiteY0" fmla="*/ 421538 h 427316"/>
                        <a:gd name="connsiteX1" fmla="*/ 2279 w 210159"/>
                        <a:gd name="connsiteY1" fmla="*/ 5778 h 427316"/>
                        <a:gd name="connsiteX2" fmla="*/ 210159 w 210159"/>
                        <a:gd name="connsiteY2" fmla="*/ 213658 h 427316"/>
                        <a:gd name="connsiteX3" fmla="*/ 2279 w 210159"/>
                        <a:gd name="connsiteY3" fmla="*/ 421538 h 427316"/>
                        <a:gd name="connsiteX0" fmla="*/ 0 w 207880"/>
                        <a:gd name="connsiteY0" fmla="*/ 421538 h 427316"/>
                        <a:gd name="connsiteX1" fmla="*/ 0 w 207880"/>
                        <a:gd name="connsiteY1" fmla="*/ 5778 h 427316"/>
                        <a:gd name="connsiteX2" fmla="*/ 207880 w 207880"/>
                        <a:gd name="connsiteY2" fmla="*/ 213658 h 427316"/>
                        <a:gd name="connsiteX3" fmla="*/ 0 w 207880"/>
                        <a:gd name="connsiteY3" fmla="*/ 421538 h 427316"/>
                        <a:gd name="connsiteX0" fmla="*/ 0 w 207880"/>
                        <a:gd name="connsiteY0" fmla="*/ 421538 h 427316"/>
                        <a:gd name="connsiteX1" fmla="*/ 0 w 207880"/>
                        <a:gd name="connsiteY1" fmla="*/ 5778 h 427316"/>
                        <a:gd name="connsiteX2" fmla="*/ 207880 w 207880"/>
                        <a:gd name="connsiteY2" fmla="*/ 213658 h 427316"/>
                        <a:gd name="connsiteX3" fmla="*/ 0 w 207880"/>
                        <a:gd name="connsiteY3" fmla="*/ 421538 h 427316"/>
                      </a:gdLst>
                      <a:ahLst/>
                      <a:cxnLst>
                        <a:cxn ang="0">
                          <a:pos x="connsiteX0" y="connsiteY0"/>
                        </a:cxn>
                        <a:cxn ang="0">
                          <a:pos x="connsiteX1" y="connsiteY1"/>
                        </a:cxn>
                        <a:cxn ang="0">
                          <a:pos x="connsiteX2" y="connsiteY2"/>
                        </a:cxn>
                        <a:cxn ang="0">
                          <a:pos x="connsiteX3" y="connsiteY3"/>
                        </a:cxn>
                      </a:cxnLst>
                      <a:rect l="l" t="t" r="r" b="b"/>
                      <a:pathLst>
                        <a:path w="207880" h="427316">
                          <a:moveTo>
                            <a:pt x="0" y="421538"/>
                          </a:moveTo>
                          <a:cubicBezTo>
                            <a:pt x="342342" y="190375"/>
                            <a:pt x="65616" y="48446"/>
                            <a:pt x="0" y="5778"/>
                          </a:cubicBezTo>
                          <a:cubicBezTo>
                            <a:pt x="34647" y="-28869"/>
                            <a:pt x="207880" y="98849"/>
                            <a:pt x="207880" y="213658"/>
                          </a:cubicBezTo>
                          <a:cubicBezTo>
                            <a:pt x="207880" y="328467"/>
                            <a:pt x="34647" y="456185"/>
                            <a:pt x="0" y="421538"/>
                          </a:cubicBezTo>
                          <a:close/>
                        </a:path>
                      </a:pathLst>
                    </a:custGeom>
                    <a:gradFill>
                      <a:gsLst>
                        <a:gs pos="6000">
                          <a:srgbClr val="FFFFFF">
                            <a:alpha val="1000"/>
                          </a:srgbClr>
                        </a:gs>
                        <a:gs pos="50000">
                          <a:srgbClr val="FFFFFF">
                            <a:alpha val="66000"/>
                          </a:srgbClr>
                        </a:gs>
                        <a:gs pos="94000">
                          <a:srgbClr val="FFFFFF">
                            <a:alpha val="0"/>
                          </a:srgbClr>
                        </a:gs>
                      </a:gsLst>
                      <a:lin ang="5400000" scaled="0"/>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 name="Rectangle 29">
                      <a:extLst>
                        <a:ext uri="{FF2B5EF4-FFF2-40B4-BE49-F238E27FC236}">
                          <a16:creationId xmlns:a16="http://schemas.microsoft.com/office/drawing/2014/main" id="{45438299-C2EF-159A-69BF-E1FCB385BDFB}"/>
                        </a:ext>
                      </a:extLst>
                    </p:cNvPr>
                    <p:cNvSpPr/>
                    <p:nvPr/>
                  </p:nvSpPr>
                  <p:spPr>
                    <a:xfrm>
                      <a:off x="4446751" y="790832"/>
                      <a:ext cx="48822" cy="428368"/>
                    </a:xfrm>
                    <a:prstGeom prst="rect">
                      <a:avLst/>
                    </a:prstGeom>
                    <a:gradFill>
                      <a:gsLst>
                        <a:gs pos="9000">
                          <a:srgbClr val="FFFFFF">
                            <a:alpha val="0"/>
                          </a:srgbClr>
                        </a:gs>
                        <a:gs pos="49000">
                          <a:srgbClr val="FFFFFF">
                            <a:alpha val="59000"/>
                          </a:srgbClr>
                        </a:gs>
                        <a:gs pos="87000">
                          <a:srgbClr val="FFFFFF">
                            <a:alpha val="0"/>
                          </a:srgbClr>
                        </a:gs>
                      </a:gsLst>
                      <a:lin ang="5400000" scaled="0"/>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 name="Rectangle 30">
                      <a:extLst>
                        <a:ext uri="{FF2B5EF4-FFF2-40B4-BE49-F238E27FC236}">
                          <a16:creationId xmlns:a16="http://schemas.microsoft.com/office/drawing/2014/main" id="{57901ECC-938F-B855-E95A-DC08DC00766E}"/>
                        </a:ext>
                      </a:extLst>
                    </p:cNvPr>
                    <p:cNvSpPr/>
                    <p:nvPr/>
                  </p:nvSpPr>
                  <p:spPr>
                    <a:xfrm>
                      <a:off x="4453920" y="1552832"/>
                      <a:ext cx="48822" cy="428368"/>
                    </a:xfrm>
                    <a:prstGeom prst="rect">
                      <a:avLst/>
                    </a:prstGeom>
                    <a:gradFill>
                      <a:gsLst>
                        <a:gs pos="9000">
                          <a:srgbClr val="FFFFFF">
                            <a:alpha val="0"/>
                          </a:srgbClr>
                        </a:gs>
                        <a:gs pos="49000">
                          <a:srgbClr val="FFFFFF">
                            <a:alpha val="59000"/>
                          </a:srgbClr>
                        </a:gs>
                        <a:gs pos="87000">
                          <a:srgbClr val="FFFFFF">
                            <a:alpha val="0"/>
                          </a:srgbClr>
                        </a:gs>
                      </a:gsLst>
                      <a:lin ang="5400000" scaled="0"/>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6" name="Group 15">
                    <a:extLst>
                      <a:ext uri="{FF2B5EF4-FFF2-40B4-BE49-F238E27FC236}">
                        <a16:creationId xmlns:a16="http://schemas.microsoft.com/office/drawing/2014/main" id="{A4962424-5ACF-ADF7-9AA1-7C7A31E47B1D}"/>
                      </a:ext>
                    </a:extLst>
                  </p:cNvPr>
                  <p:cNvGrpSpPr/>
                  <p:nvPr/>
                </p:nvGrpSpPr>
                <p:grpSpPr>
                  <a:xfrm>
                    <a:off x="2651269" y="3392256"/>
                    <a:ext cx="746253" cy="302946"/>
                    <a:chOff x="5964934" y="3446115"/>
                    <a:chExt cx="1128252" cy="458021"/>
                  </a:xfrm>
                </p:grpSpPr>
                <p:sp>
                  <p:nvSpPr>
                    <p:cNvPr id="26" name="Oval 9">
                      <a:extLst>
                        <a:ext uri="{FF2B5EF4-FFF2-40B4-BE49-F238E27FC236}">
                          <a16:creationId xmlns:a16="http://schemas.microsoft.com/office/drawing/2014/main" id="{F008F760-F9B0-0337-9E1C-458A95E3CCBD}"/>
                        </a:ext>
                      </a:extLst>
                    </p:cNvPr>
                    <p:cNvSpPr/>
                    <p:nvPr/>
                  </p:nvSpPr>
                  <p:spPr>
                    <a:xfrm rot="5400000">
                      <a:off x="6450754" y="3586538"/>
                      <a:ext cx="207880" cy="427316"/>
                    </a:xfrm>
                    <a:custGeom>
                      <a:avLst/>
                      <a:gdLst>
                        <a:gd name="connsiteX0" fmla="*/ 0 w 415759"/>
                        <a:gd name="connsiteY0" fmla="*/ 207880 h 415759"/>
                        <a:gd name="connsiteX1" fmla="*/ 207880 w 415759"/>
                        <a:gd name="connsiteY1" fmla="*/ 0 h 415759"/>
                        <a:gd name="connsiteX2" fmla="*/ 415760 w 415759"/>
                        <a:gd name="connsiteY2" fmla="*/ 207880 h 415759"/>
                        <a:gd name="connsiteX3" fmla="*/ 207880 w 415759"/>
                        <a:gd name="connsiteY3" fmla="*/ 415760 h 415759"/>
                        <a:gd name="connsiteX4" fmla="*/ 0 w 415759"/>
                        <a:gd name="connsiteY4" fmla="*/ 207880 h 415759"/>
                        <a:gd name="connsiteX0" fmla="*/ 0 w 207880"/>
                        <a:gd name="connsiteY0" fmla="*/ 421538 h 427316"/>
                        <a:gd name="connsiteX1" fmla="*/ 0 w 207880"/>
                        <a:gd name="connsiteY1" fmla="*/ 5778 h 427316"/>
                        <a:gd name="connsiteX2" fmla="*/ 207880 w 207880"/>
                        <a:gd name="connsiteY2" fmla="*/ 213658 h 427316"/>
                        <a:gd name="connsiteX3" fmla="*/ 0 w 207880"/>
                        <a:gd name="connsiteY3" fmla="*/ 421538 h 427316"/>
                        <a:gd name="connsiteX0" fmla="*/ 0 w 207880"/>
                        <a:gd name="connsiteY0" fmla="*/ 421538 h 427316"/>
                        <a:gd name="connsiteX1" fmla="*/ 0 w 207880"/>
                        <a:gd name="connsiteY1" fmla="*/ 5778 h 427316"/>
                        <a:gd name="connsiteX2" fmla="*/ 207880 w 207880"/>
                        <a:gd name="connsiteY2" fmla="*/ 213658 h 427316"/>
                        <a:gd name="connsiteX3" fmla="*/ 0 w 207880"/>
                        <a:gd name="connsiteY3" fmla="*/ 421538 h 427316"/>
                        <a:gd name="connsiteX0" fmla="*/ 0 w 207880"/>
                        <a:gd name="connsiteY0" fmla="*/ 421538 h 427316"/>
                        <a:gd name="connsiteX1" fmla="*/ 0 w 207880"/>
                        <a:gd name="connsiteY1" fmla="*/ 5778 h 427316"/>
                        <a:gd name="connsiteX2" fmla="*/ 207880 w 207880"/>
                        <a:gd name="connsiteY2" fmla="*/ 213658 h 427316"/>
                        <a:gd name="connsiteX3" fmla="*/ 0 w 207880"/>
                        <a:gd name="connsiteY3" fmla="*/ 421538 h 427316"/>
                        <a:gd name="connsiteX0" fmla="*/ 0 w 207880"/>
                        <a:gd name="connsiteY0" fmla="*/ 421538 h 427316"/>
                        <a:gd name="connsiteX1" fmla="*/ 0 w 207880"/>
                        <a:gd name="connsiteY1" fmla="*/ 5778 h 427316"/>
                        <a:gd name="connsiteX2" fmla="*/ 207880 w 207880"/>
                        <a:gd name="connsiteY2" fmla="*/ 213658 h 427316"/>
                        <a:gd name="connsiteX3" fmla="*/ 0 w 207880"/>
                        <a:gd name="connsiteY3" fmla="*/ 421538 h 427316"/>
                        <a:gd name="connsiteX0" fmla="*/ 2279 w 210159"/>
                        <a:gd name="connsiteY0" fmla="*/ 421538 h 427316"/>
                        <a:gd name="connsiteX1" fmla="*/ 2279 w 210159"/>
                        <a:gd name="connsiteY1" fmla="*/ 5778 h 427316"/>
                        <a:gd name="connsiteX2" fmla="*/ 210159 w 210159"/>
                        <a:gd name="connsiteY2" fmla="*/ 213658 h 427316"/>
                        <a:gd name="connsiteX3" fmla="*/ 2279 w 210159"/>
                        <a:gd name="connsiteY3" fmla="*/ 421538 h 427316"/>
                        <a:gd name="connsiteX0" fmla="*/ 0 w 207880"/>
                        <a:gd name="connsiteY0" fmla="*/ 421538 h 427316"/>
                        <a:gd name="connsiteX1" fmla="*/ 0 w 207880"/>
                        <a:gd name="connsiteY1" fmla="*/ 5778 h 427316"/>
                        <a:gd name="connsiteX2" fmla="*/ 207880 w 207880"/>
                        <a:gd name="connsiteY2" fmla="*/ 213658 h 427316"/>
                        <a:gd name="connsiteX3" fmla="*/ 0 w 207880"/>
                        <a:gd name="connsiteY3" fmla="*/ 421538 h 427316"/>
                        <a:gd name="connsiteX0" fmla="*/ 0 w 207880"/>
                        <a:gd name="connsiteY0" fmla="*/ 421538 h 427316"/>
                        <a:gd name="connsiteX1" fmla="*/ 0 w 207880"/>
                        <a:gd name="connsiteY1" fmla="*/ 5778 h 427316"/>
                        <a:gd name="connsiteX2" fmla="*/ 207880 w 207880"/>
                        <a:gd name="connsiteY2" fmla="*/ 213658 h 427316"/>
                        <a:gd name="connsiteX3" fmla="*/ 0 w 207880"/>
                        <a:gd name="connsiteY3" fmla="*/ 421538 h 427316"/>
                      </a:gdLst>
                      <a:ahLst/>
                      <a:cxnLst>
                        <a:cxn ang="0">
                          <a:pos x="connsiteX0" y="connsiteY0"/>
                        </a:cxn>
                        <a:cxn ang="0">
                          <a:pos x="connsiteX1" y="connsiteY1"/>
                        </a:cxn>
                        <a:cxn ang="0">
                          <a:pos x="connsiteX2" y="connsiteY2"/>
                        </a:cxn>
                        <a:cxn ang="0">
                          <a:pos x="connsiteX3" y="connsiteY3"/>
                        </a:cxn>
                      </a:cxnLst>
                      <a:rect l="l" t="t" r="r" b="b"/>
                      <a:pathLst>
                        <a:path w="207880" h="427316">
                          <a:moveTo>
                            <a:pt x="0" y="421538"/>
                          </a:moveTo>
                          <a:cubicBezTo>
                            <a:pt x="342342" y="190375"/>
                            <a:pt x="65616" y="48446"/>
                            <a:pt x="0" y="5778"/>
                          </a:cubicBezTo>
                          <a:cubicBezTo>
                            <a:pt x="34647" y="-28869"/>
                            <a:pt x="207880" y="98849"/>
                            <a:pt x="207880" y="213658"/>
                          </a:cubicBezTo>
                          <a:cubicBezTo>
                            <a:pt x="207880" y="328467"/>
                            <a:pt x="34647" y="456185"/>
                            <a:pt x="0" y="421538"/>
                          </a:cubicBezTo>
                          <a:close/>
                        </a:path>
                      </a:pathLst>
                    </a:custGeom>
                    <a:gradFill>
                      <a:gsLst>
                        <a:gs pos="6000">
                          <a:srgbClr val="FFFFFF">
                            <a:alpha val="1000"/>
                          </a:srgbClr>
                        </a:gs>
                        <a:gs pos="50000">
                          <a:srgbClr val="FFFFFF">
                            <a:alpha val="66000"/>
                          </a:srgbClr>
                        </a:gs>
                        <a:gs pos="94000">
                          <a:srgbClr val="FFFFFF">
                            <a:alpha val="0"/>
                          </a:srgbClr>
                        </a:gs>
                      </a:gsLst>
                      <a:lin ang="5400000" scaled="0"/>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7" name="Rectangle 26">
                      <a:extLst>
                        <a:ext uri="{FF2B5EF4-FFF2-40B4-BE49-F238E27FC236}">
                          <a16:creationId xmlns:a16="http://schemas.microsoft.com/office/drawing/2014/main" id="{1520665B-2F50-149D-AF3C-0E36DBD3485B}"/>
                        </a:ext>
                      </a:extLst>
                    </p:cNvPr>
                    <p:cNvSpPr/>
                    <p:nvPr/>
                  </p:nvSpPr>
                  <p:spPr>
                    <a:xfrm rot="5340000">
                      <a:off x="6154707" y="3263902"/>
                      <a:ext cx="48822" cy="428368"/>
                    </a:xfrm>
                    <a:prstGeom prst="rect">
                      <a:avLst/>
                    </a:prstGeom>
                    <a:gradFill>
                      <a:gsLst>
                        <a:gs pos="9000">
                          <a:srgbClr val="FFFFFF">
                            <a:alpha val="0"/>
                          </a:srgbClr>
                        </a:gs>
                        <a:gs pos="49000">
                          <a:srgbClr val="FFFFFF">
                            <a:alpha val="59000"/>
                          </a:srgbClr>
                        </a:gs>
                        <a:gs pos="87000">
                          <a:srgbClr val="FFFFFF">
                            <a:alpha val="0"/>
                          </a:srgbClr>
                        </a:gs>
                      </a:gsLst>
                      <a:lin ang="5400000" scaled="0"/>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Rectangle 27">
                      <a:extLst>
                        <a:ext uri="{FF2B5EF4-FFF2-40B4-BE49-F238E27FC236}">
                          <a16:creationId xmlns:a16="http://schemas.microsoft.com/office/drawing/2014/main" id="{CC9A4EE3-FBDA-317F-EFB4-96A1FC005C06}"/>
                        </a:ext>
                      </a:extLst>
                    </p:cNvPr>
                    <p:cNvSpPr/>
                    <p:nvPr/>
                  </p:nvSpPr>
                  <p:spPr>
                    <a:xfrm rot="5340000">
                      <a:off x="6854591" y="3256342"/>
                      <a:ext cx="48822" cy="428368"/>
                    </a:xfrm>
                    <a:prstGeom prst="rect">
                      <a:avLst/>
                    </a:prstGeom>
                    <a:gradFill>
                      <a:gsLst>
                        <a:gs pos="9000">
                          <a:srgbClr val="FFFFFF">
                            <a:alpha val="0"/>
                          </a:srgbClr>
                        </a:gs>
                        <a:gs pos="49000">
                          <a:srgbClr val="FFFFFF">
                            <a:alpha val="59000"/>
                          </a:srgbClr>
                        </a:gs>
                        <a:gs pos="87000">
                          <a:srgbClr val="FFFFFF">
                            <a:alpha val="0"/>
                          </a:srgbClr>
                        </a:gs>
                      </a:gsLst>
                      <a:lin ang="5400000" scaled="0"/>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7" name="Freeform 80">
                    <a:extLst>
                      <a:ext uri="{FF2B5EF4-FFF2-40B4-BE49-F238E27FC236}">
                        <a16:creationId xmlns:a16="http://schemas.microsoft.com/office/drawing/2014/main" id="{31447B04-AEB3-0F93-D848-7F711ADACB02}"/>
                      </a:ext>
                    </a:extLst>
                  </p:cNvPr>
                  <p:cNvSpPr>
                    <a:spLocks/>
                  </p:cNvSpPr>
                  <p:nvPr/>
                </p:nvSpPr>
                <p:spPr bwMode="auto">
                  <a:xfrm>
                    <a:off x="1560840" y="1619724"/>
                    <a:ext cx="1554963" cy="1568069"/>
                  </a:xfrm>
                  <a:custGeom>
                    <a:avLst/>
                    <a:gdLst>
                      <a:gd name="connsiteX0" fmla="*/ 0 w 1876342"/>
                      <a:gd name="connsiteY0" fmla="*/ 0 h 1871987"/>
                      <a:gd name="connsiteX1" fmla="*/ 1876342 w 1876342"/>
                      <a:gd name="connsiteY1" fmla="*/ 1871987 h 1871987"/>
                      <a:gd name="connsiteX2" fmla="*/ 643944 w 1876342"/>
                      <a:gd name="connsiteY2" fmla="*/ 1871987 h 1871987"/>
                      <a:gd name="connsiteX3" fmla="*/ 630862 w 1876342"/>
                      <a:gd name="connsiteY3" fmla="*/ 1742211 h 1871987"/>
                      <a:gd name="connsiteX4" fmla="*/ 0 w 1876342"/>
                      <a:gd name="connsiteY4" fmla="*/ 1228044 h 1871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342" h="1871987">
                        <a:moveTo>
                          <a:pt x="0" y="0"/>
                        </a:moveTo>
                        <a:cubicBezTo>
                          <a:pt x="1036341" y="0"/>
                          <a:pt x="1876342" y="838168"/>
                          <a:pt x="1876342" y="1871987"/>
                        </a:cubicBezTo>
                        <a:lnTo>
                          <a:pt x="643944" y="1871987"/>
                        </a:lnTo>
                        <a:lnTo>
                          <a:pt x="630862" y="1742211"/>
                        </a:lnTo>
                        <a:cubicBezTo>
                          <a:pt x="570816" y="1448777"/>
                          <a:pt x="311185" y="1228044"/>
                          <a:pt x="0" y="1228044"/>
                        </a:cubicBezTo>
                        <a:close/>
                      </a:path>
                    </a:pathLst>
                  </a:custGeom>
                  <a:solidFill>
                    <a:schemeClr val="bg1">
                      <a:lumMod val="75000"/>
                    </a:schemeClr>
                  </a:solidFill>
                  <a:ln w="0">
                    <a:noFill/>
                    <a:prstDash val="solid"/>
                    <a:round/>
                    <a:headEnd/>
                    <a:tailEn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Freeform 81">
                    <a:extLst>
                      <a:ext uri="{FF2B5EF4-FFF2-40B4-BE49-F238E27FC236}">
                        <a16:creationId xmlns:a16="http://schemas.microsoft.com/office/drawing/2014/main" id="{944C9FE3-B525-9A87-A3CF-A530628E736E}"/>
                      </a:ext>
                    </a:extLst>
                  </p:cNvPr>
                  <p:cNvSpPr>
                    <a:spLocks/>
                  </p:cNvSpPr>
                  <p:nvPr/>
                </p:nvSpPr>
                <p:spPr bwMode="auto">
                  <a:xfrm>
                    <a:off x="1560840" y="3216989"/>
                    <a:ext cx="1554963" cy="1568068"/>
                  </a:xfrm>
                  <a:custGeom>
                    <a:avLst/>
                    <a:gdLst>
                      <a:gd name="connsiteX0" fmla="*/ 643944 w 1876342"/>
                      <a:gd name="connsiteY0" fmla="*/ 0 h 1871987"/>
                      <a:gd name="connsiteX1" fmla="*/ 1876342 w 1876342"/>
                      <a:gd name="connsiteY1" fmla="*/ 0 h 1871987"/>
                      <a:gd name="connsiteX2" fmla="*/ 0 w 1876342"/>
                      <a:gd name="connsiteY2" fmla="*/ 1871987 h 1871987"/>
                      <a:gd name="connsiteX3" fmla="*/ 0 w 1876342"/>
                      <a:gd name="connsiteY3" fmla="*/ 643944 h 1871987"/>
                      <a:gd name="connsiteX4" fmla="*/ 643944 w 1876342"/>
                      <a:gd name="connsiteY4" fmla="*/ 0 h 1871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342" h="1871987">
                        <a:moveTo>
                          <a:pt x="643944" y="0"/>
                        </a:moveTo>
                        <a:lnTo>
                          <a:pt x="1876342" y="0"/>
                        </a:lnTo>
                        <a:cubicBezTo>
                          <a:pt x="1876342" y="1033936"/>
                          <a:pt x="1036341" y="1871987"/>
                          <a:pt x="0" y="1871987"/>
                        </a:cubicBezTo>
                        <a:lnTo>
                          <a:pt x="0" y="643944"/>
                        </a:lnTo>
                        <a:cubicBezTo>
                          <a:pt x="355640" y="643944"/>
                          <a:pt x="643944" y="355640"/>
                          <a:pt x="643944" y="0"/>
                        </a:cubicBezTo>
                        <a:close/>
                      </a:path>
                    </a:pathLst>
                  </a:custGeom>
                  <a:solidFill>
                    <a:srgbClr val="3F9C35"/>
                  </a:solidFill>
                  <a:ln w="0">
                    <a:noFill/>
                    <a:prstDash val="solid"/>
                    <a:round/>
                    <a:headEnd/>
                    <a:tailEn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Freeform 82">
                    <a:extLst>
                      <a:ext uri="{FF2B5EF4-FFF2-40B4-BE49-F238E27FC236}">
                        <a16:creationId xmlns:a16="http://schemas.microsoft.com/office/drawing/2014/main" id="{ED118283-A585-0B63-B2BC-DD00E15C8997}"/>
                      </a:ext>
                    </a:extLst>
                  </p:cNvPr>
                  <p:cNvSpPr>
                    <a:spLocks/>
                  </p:cNvSpPr>
                  <p:nvPr/>
                </p:nvSpPr>
                <p:spPr bwMode="auto">
                  <a:xfrm>
                    <a:off x="-30763" y="3216989"/>
                    <a:ext cx="1554963" cy="1570868"/>
                  </a:xfrm>
                  <a:custGeom>
                    <a:avLst/>
                    <a:gdLst>
                      <a:gd name="connsiteX0" fmla="*/ 0 w 1876342"/>
                      <a:gd name="connsiteY0" fmla="*/ 0 h 1871987"/>
                      <a:gd name="connsiteX1" fmla="*/ 1232398 w 1876342"/>
                      <a:gd name="connsiteY1" fmla="*/ 0 h 1871987"/>
                      <a:gd name="connsiteX2" fmla="*/ 1876342 w 1876342"/>
                      <a:gd name="connsiteY2" fmla="*/ 643944 h 1871987"/>
                      <a:gd name="connsiteX3" fmla="*/ 1876342 w 1876342"/>
                      <a:gd name="connsiteY3" fmla="*/ 1871987 h 1871987"/>
                      <a:gd name="connsiteX4" fmla="*/ 0 w 1876342"/>
                      <a:gd name="connsiteY4" fmla="*/ 0 h 1871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342" h="1871987">
                        <a:moveTo>
                          <a:pt x="0" y="0"/>
                        </a:moveTo>
                        <a:lnTo>
                          <a:pt x="1232398" y="0"/>
                        </a:lnTo>
                        <a:cubicBezTo>
                          <a:pt x="1232398" y="355640"/>
                          <a:pt x="1520702" y="643944"/>
                          <a:pt x="1876342" y="643944"/>
                        </a:cubicBezTo>
                        <a:lnTo>
                          <a:pt x="1876342" y="1871987"/>
                        </a:lnTo>
                        <a:cubicBezTo>
                          <a:pt x="840060" y="1871987"/>
                          <a:pt x="0" y="1033878"/>
                          <a:pt x="0" y="0"/>
                        </a:cubicBezTo>
                        <a:close/>
                      </a:path>
                    </a:pathLst>
                  </a:custGeom>
                  <a:solidFill>
                    <a:schemeClr val="bg1">
                      <a:lumMod val="75000"/>
                    </a:schemeClr>
                  </a:solidFill>
                  <a:ln w="0">
                    <a:noFill/>
                    <a:prstDash val="solid"/>
                    <a:round/>
                    <a:headEnd/>
                    <a:tailEn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A06864DD-A223-4C50-AD7E-15F0A03919BA}"/>
                      </a:ext>
                    </a:extLst>
                  </p:cNvPr>
                  <p:cNvSpPr txBox="1"/>
                  <p:nvPr/>
                </p:nvSpPr>
                <p:spPr>
                  <a:xfrm>
                    <a:off x="1528066" y="2204824"/>
                    <a:ext cx="1694770" cy="508449"/>
                  </a:xfrm>
                  <a:prstGeom prst="rect">
                    <a:avLst/>
                  </a:prstGeom>
                  <a:noFill/>
                </p:spPr>
                <p:txBody>
                  <a:bodyPr wrap="square" rtlCol="0">
                    <a:spAutoFit/>
                  </a:bodyPr>
                  <a:lstStyle/>
                  <a:p>
                    <a:pPr marL="112713" marR="0" lvl="0" indent="-112713" algn="l" defTabSz="914400" rtl="0" eaLnBrk="1" fontAlgn="auto" latinLnBrk="0" hangingPunct="1">
                      <a:lnSpc>
                        <a:spcPct val="100000"/>
                      </a:lnSpc>
                      <a:spcBef>
                        <a:spcPts val="0"/>
                      </a:spcBef>
                      <a:spcAft>
                        <a:spcPts val="0"/>
                      </a:spcAft>
                      <a:buClr>
                        <a:srgbClr val="3F9C35"/>
                      </a:buClr>
                      <a:buSzTx/>
                      <a:buFont typeface="Wingdings" panose="05000000000000000000" pitchFamily="2" charset="2"/>
                      <a:buChar char="ü"/>
                      <a:tabLst/>
                      <a:defRPr/>
                    </a:pPr>
                    <a:r>
                      <a:rPr kumimoji="0" lang="en-US" sz="1400" b="0" i="0" u="none" strike="noStrike" kern="0" cap="all"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Identify </a:t>
                    </a:r>
                    <a:r>
                      <a:rPr kumimoji="0" lang="en-US" sz="1400" b="0" i="0" u="none" strike="noStrike" kern="0" cap="all" spc="-4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opportunities</a:t>
                    </a:r>
                  </a:p>
                </p:txBody>
              </p:sp>
              <p:sp>
                <p:nvSpPr>
                  <p:cNvPr id="21" name="Freeform 84">
                    <a:extLst>
                      <a:ext uri="{FF2B5EF4-FFF2-40B4-BE49-F238E27FC236}">
                        <a16:creationId xmlns:a16="http://schemas.microsoft.com/office/drawing/2014/main" id="{2E0D019A-641D-13A0-3EF0-BFAA200FF8EB}"/>
                      </a:ext>
                    </a:extLst>
                  </p:cNvPr>
                  <p:cNvSpPr>
                    <a:spLocks/>
                  </p:cNvSpPr>
                  <p:nvPr/>
                </p:nvSpPr>
                <p:spPr bwMode="auto">
                  <a:xfrm>
                    <a:off x="-30763" y="1619724"/>
                    <a:ext cx="1554963" cy="1568069"/>
                  </a:xfrm>
                  <a:custGeom>
                    <a:avLst/>
                    <a:gdLst>
                      <a:gd name="connsiteX0" fmla="*/ 1876342 w 1876342"/>
                      <a:gd name="connsiteY0" fmla="*/ 0 h 1871987"/>
                      <a:gd name="connsiteX1" fmla="*/ 1876342 w 1876342"/>
                      <a:gd name="connsiteY1" fmla="*/ 1229860 h 1871987"/>
                      <a:gd name="connsiteX2" fmla="*/ 1858326 w 1876342"/>
                      <a:gd name="connsiteY2" fmla="*/ 1228044 h 1871987"/>
                      <a:gd name="connsiteX3" fmla="*/ 1227465 w 1876342"/>
                      <a:gd name="connsiteY3" fmla="*/ 1742211 h 1871987"/>
                      <a:gd name="connsiteX4" fmla="*/ 1214382 w 1876342"/>
                      <a:gd name="connsiteY4" fmla="*/ 1871987 h 1871987"/>
                      <a:gd name="connsiteX5" fmla="*/ 0 w 1876342"/>
                      <a:gd name="connsiteY5" fmla="*/ 1871987 h 1871987"/>
                      <a:gd name="connsiteX6" fmla="*/ 1876342 w 1876342"/>
                      <a:gd name="connsiteY6" fmla="*/ 0 h 187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342" h="1871987">
                        <a:moveTo>
                          <a:pt x="1876342" y="0"/>
                        </a:moveTo>
                        <a:lnTo>
                          <a:pt x="1876342" y="1229860"/>
                        </a:lnTo>
                        <a:lnTo>
                          <a:pt x="1858326" y="1228044"/>
                        </a:lnTo>
                        <a:cubicBezTo>
                          <a:pt x="1547141" y="1228044"/>
                          <a:pt x="1287510" y="1448777"/>
                          <a:pt x="1227465" y="1742211"/>
                        </a:cubicBezTo>
                        <a:lnTo>
                          <a:pt x="1214382" y="1871987"/>
                        </a:lnTo>
                        <a:lnTo>
                          <a:pt x="0" y="1871987"/>
                        </a:lnTo>
                        <a:cubicBezTo>
                          <a:pt x="0" y="838110"/>
                          <a:pt x="840060" y="0"/>
                          <a:pt x="1876342" y="0"/>
                        </a:cubicBezTo>
                        <a:close/>
                      </a:path>
                    </a:pathLst>
                  </a:custGeom>
                  <a:solidFill>
                    <a:srgbClr val="009CE1"/>
                  </a:solidFill>
                  <a:ln w="0">
                    <a:noFill/>
                    <a:prstDash val="solid"/>
                    <a:round/>
                    <a:headEnd/>
                    <a:tailEn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1FF196EA-EB95-3AD1-0076-6BA9882367EE}"/>
                      </a:ext>
                    </a:extLst>
                  </p:cNvPr>
                  <p:cNvSpPr txBox="1"/>
                  <p:nvPr/>
                </p:nvSpPr>
                <p:spPr>
                  <a:xfrm>
                    <a:off x="31932" y="2336898"/>
                    <a:ext cx="1391282" cy="5084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all"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Enterprise analytics</a:t>
                    </a:r>
                  </a:p>
                </p:txBody>
              </p:sp>
              <p:sp>
                <p:nvSpPr>
                  <p:cNvPr id="23" name="Oval 22">
                    <a:extLst>
                      <a:ext uri="{FF2B5EF4-FFF2-40B4-BE49-F238E27FC236}">
                        <a16:creationId xmlns:a16="http://schemas.microsoft.com/office/drawing/2014/main" id="{1905690A-5FA4-ADFA-5D9C-72352CA9ED82}"/>
                      </a:ext>
                    </a:extLst>
                  </p:cNvPr>
                  <p:cNvSpPr/>
                  <p:nvPr/>
                </p:nvSpPr>
                <p:spPr>
                  <a:xfrm>
                    <a:off x="1045905" y="2699025"/>
                    <a:ext cx="982082" cy="990566"/>
                  </a:xfrm>
                  <a:prstGeom prst="ellipse">
                    <a:avLst/>
                  </a:prstGeom>
                  <a:gradFill>
                    <a:gsLst>
                      <a:gs pos="0">
                        <a:srgbClr val="D9D9D9"/>
                      </a:gs>
                      <a:gs pos="100000">
                        <a:srgbClr val="BEBEBE"/>
                      </a:gs>
                    </a:gsLst>
                    <a:path path="circle">
                      <a:fillToRect l="50000" t="50000" r="50000" b="50000"/>
                    </a:path>
                  </a:gradFill>
                  <a:ln w="28575" cap="flat" cmpd="sng" algn="ctr">
                    <a:solidFill>
                      <a:srgbClr val="F9F9F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9466A4E9-3235-8CA4-95B9-AA2352C892CE}"/>
                      </a:ext>
                    </a:extLst>
                  </p:cNvPr>
                  <p:cNvSpPr txBox="1"/>
                  <p:nvPr/>
                </p:nvSpPr>
                <p:spPr>
                  <a:xfrm>
                    <a:off x="-73879" y="3340076"/>
                    <a:ext cx="1618359" cy="508449"/>
                  </a:xfrm>
                  <a:prstGeom prst="rect">
                    <a:avLst/>
                  </a:prstGeom>
                  <a:noFill/>
                </p:spPr>
                <p:txBody>
                  <a:bodyPr wrap="square" rtlCol="0">
                    <a:spAutoFit/>
                  </a:bodyPr>
                  <a:lstStyle/>
                  <a:p>
                    <a:pPr marL="112713" marR="0" lvl="0" indent="-112713" algn="l" defTabSz="914400" rtl="0" eaLnBrk="1" fontAlgn="auto" latinLnBrk="0" hangingPunct="1">
                      <a:lnSpc>
                        <a:spcPct val="100000"/>
                      </a:lnSpc>
                      <a:spcBef>
                        <a:spcPts val="0"/>
                      </a:spcBef>
                      <a:spcAft>
                        <a:spcPts val="0"/>
                      </a:spcAft>
                      <a:buClr>
                        <a:srgbClr val="3F9C35"/>
                      </a:buClr>
                      <a:buSzTx/>
                      <a:buFont typeface="Wingdings" panose="05000000000000000000" pitchFamily="2" charset="2"/>
                      <a:buChar char="ü"/>
                      <a:tabLst/>
                      <a:defRPr/>
                    </a:pPr>
                    <a:r>
                      <a:rPr kumimoji="0" lang="en-US" sz="1400" b="0" i="0" u="none" strike="noStrike" kern="0" cap="all"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Evaluate results</a:t>
                    </a:r>
                  </a:p>
                </p:txBody>
              </p:sp>
              <p:sp>
                <p:nvSpPr>
                  <p:cNvPr id="25" name="TextBox 24">
                    <a:extLst>
                      <a:ext uri="{FF2B5EF4-FFF2-40B4-BE49-F238E27FC236}">
                        <a16:creationId xmlns:a16="http://schemas.microsoft.com/office/drawing/2014/main" id="{68BAE20C-E748-C318-1662-0FC8C86FDC02}"/>
                      </a:ext>
                    </a:extLst>
                  </p:cNvPr>
                  <p:cNvSpPr txBox="1"/>
                  <p:nvPr/>
                </p:nvSpPr>
                <p:spPr>
                  <a:xfrm>
                    <a:off x="1419155" y="3886440"/>
                    <a:ext cx="1391282" cy="5084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all"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Targeted analytics</a:t>
                    </a:r>
                  </a:p>
                </p:txBody>
              </p:sp>
            </p:grpSp>
            <p:sp>
              <p:nvSpPr>
                <p:cNvPr id="13" name="Freeform 76">
                  <a:extLst>
                    <a:ext uri="{FF2B5EF4-FFF2-40B4-BE49-F238E27FC236}">
                      <a16:creationId xmlns:a16="http://schemas.microsoft.com/office/drawing/2014/main" id="{D74AF18B-0FDA-D3C4-57B6-5209295B04CC}"/>
                    </a:ext>
                  </a:extLst>
                </p:cNvPr>
                <p:cNvSpPr/>
                <p:nvPr/>
              </p:nvSpPr>
              <p:spPr>
                <a:xfrm rot="16200000">
                  <a:off x="1337982" y="3176485"/>
                  <a:ext cx="1767179" cy="1986701"/>
                </a:xfrm>
                <a:custGeom>
                  <a:avLst/>
                  <a:gdLst>
                    <a:gd name="connsiteX0" fmla="*/ 3092825 w 3092825"/>
                    <a:gd name="connsiteY0" fmla="*/ 3212731 h 3477020"/>
                    <a:gd name="connsiteX1" fmla="*/ 3092825 w 3092825"/>
                    <a:gd name="connsiteY1" fmla="*/ 3477020 h 3477020"/>
                    <a:gd name="connsiteX2" fmla="*/ 3047404 w 3092825"/>
                    <a:gd name="connsiteY2" fmla="*/ 3475871 h 3477020"/>
                    <a:gd name="connsiteX3" fmla="*/ 231126 w 3092825"/>
                    <a:gd name="connsiteY3" fmla="*/ 659593 h 3477020"/>
                    <a:gd name="connsiteX4" fmla="*/ 230088 w 3092825"/>
                    <a:gd name="connsiteY4" fmla="*/ 618566 h 3477020"/>
                    <a:gd name="connsiteX5" fmla="*/ 0 w 3092825"/>
                    <a:gd name="connsiteY5" fmla="*/ 618566 h 3477020"/>
                    <a:gd name="connsiteX6" fmla="*/ 358768 w 3092825"/>
                    <a:gd name="connsiteY6" fmla="*/ 0 h 3477020"/>
                    <a:gd name="connsiteX7" fmla="*/ 717536 w 3092825"/>
                    <a:gd name="connsiteY7" fmla="*/ 618566 h 3477020"/>
                    <a:gd name="connsiteX8" fmla="*/ 494488 w 3092825"/>
                    <a:gd name="connsiteY8" fmla="*/ 618566 h 3477020"/>
                    <a:gd name="connsiteX9" fmla="*/ 502834 w 3092825"/>
                    <a:gd name="connsiteY9" fmla="*/ 783837 h 3477020"/>
                    <a:gd name="connsiteX10" fmla="*/ 2923160 w 3092825"/>
                    <a:gd name="connsiteY10" fmla="*/ 3204163 h 347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92825" h="3477020">
                      <a:moveTo>
                        <a:pt x="3092825" y="3212731"/>
                      </a:moveTo>
                      <a:lnTo>
                        <a:pt x="3092825" y="3477020"/>
                      </a:lnTo>
                      <a:lnTo>
                        <a:pt x="3047404" y="3475871"/>
                      </a:lnTo>
                      <a:cubicBezTo>
                        <a:pt x="1527158" y="3398810"/>
                        <a:pt x="308187" y="2179839"/>
                        <a:pt x="231126" y="659593"/>
                      </a:cubicBezTo>
                      <a:lnTo>
                        <a:pt x="230088" y="618566"/>
                      </a:lnTo>
                      <a:lnTo>
                        <a:pt x="0" y="618566"/>
                      </a:lnTo>
                      <a:lnTo>
                        <a:pt x="358768" y="0"/>
                      </a:lnTo>
                      <a:lnTo>
                        <a:pt x="717536" y="618566"/>
                      </a:lnTo>
                      <a:lnTo>
                        <a:pt x="494488" y="618566"/>
                      </a:lnTo>
                      <a:lnTo>
                        <a:pt x="502834" y="783837"/>
                      </a:lnTo>
                      <a:cubicBezTo>
                        <a:pt x="632435" y="2060007"/>
                        <a:pt x="1646990" y="3074562"/>
                        <a:pt x="2923160" y="3204163"/>
                      </a:cubicBezTo>
                      <a:close/>
                    </a:path>
                  </a:pathLst>
                </a:custGeom>
                <a:gradFill flip="none" rotWithShape="1">
                  <a:gsLst>
                    <a:gs pos="16000">
                      <a:sysClr val="window" lastClr="FFFFFF">
                        <a:lumMod val="85000"/>
                      </a:sysClr>
                    </a:gs>
                    <a:gs pos="100000">
                      <a:srgbClr val="009CDE"/>
                    </a:gs>
                  </a:gsLst>
                  <a:lin ang="16200000" scaled="1"/>
                  <a:tileRect/>
                </a:gradFill>
                <a:ln w="63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0" name="Freeform 73">
                <a:extLst>
                  <a:ext uri="{FF2B5EF4-FFF2-40B4-BE49-F238E27FC236}">
                    <a16:creationId xmlns:a16="http://schemas.microsoft.com/office/drawing/2014/main" id="{CEEE10F1-8F5D-99BA-4A15-41F0459768A8}"/>
                  </a:ext>
                </a:extLst>
              </p:cNvPr>
              <p:cNvSpPr/>
              <p:nvPr/>
            </p:nvSpPr>
            <p:spPr>
              <a:xfrm rot="16200000">
                <a:off x="7221139" y="1415779"/>
                <a:ext cx="1379696" cy="1312728"/>
              </a:xfrm>
              <a:custGeom>
                <a:avLst/>
                <a:gdLst>
                  <a:gd name="connsiteX0" fmla="*/ 3463606 w 3463606"/>
                  <a:gd name="connsiteY0" fmla="*/ 57164 h 2928857"/>
                  <a:gd name="connsiteX1" fmla="*/ 3452374 w 3463606"/>
                  <a:gd name="connsiteY1" fmla="*/ 171549 h 2928857"/>
                  <a:gd name="connsiteX2" fmla="*/ 663721 w 3463606"/>
                  <a:gd name="connsiteY2" fmla="*/ 2706517 h 2928857"/>
                  <a:gd name="connsiteX3" fmla="*/ 618568 w 3463606"/>
                  <a:gd name="connsiteY3" fmla="*/ 2707659 h 2928857"/>
                  <a:gd name="connsiteX4" fmla="*/ 618568 w 3463606"/>
                  <a:gd name="connsiteY4" fmla="*/ 2928857 h 2928857"/>
                  <a:gd name="connsiteX5" fmla="*/ 0 w 3463606"/>
                  <a:gd name="connsiteY5" fmla="*/ 2570089 h 2928857"/>
                  <a:gd name="connsiteX6" fmla="*/ 618568 w 3463606"/>
                  <a:gd name="connsiteY6" fmla="*/ 2211321 h 2928857"/>
                  <a:gd name="connsiteX7" fmla="*/ 618568 w 3463606"/>
                  <a:gd name="connsiteY7" fmla="*/ 2443364 h 2928857"/>
                  <a:gd name="connsiteX8" fmla="*/ 787965 w 3463606"/>
                  <a:gd name="connsiteY8" fmla="*/ 2434809 h 2928857"/>
                  <a:gd name="connsiteX9" fmla="*/ 3208291 w 3463606"/>
                  <a:gd name="connsiteY9" fmla="*/ 14483 h 2928857"/>
                  <a:gd name="connsiteX10" fmla="*/ 3209022 w 3463606"/>
                  <a:gd name="connsiteY10" fmla="*/ 0 h 2928857"/>
                  <a:gd name="connsiteX11" fmla="*/ 3352892 w 3463606"/>
                  <a:gd name="connsiteY11" fmla="*/ 248052 h 2928857"/>
                  <a:gd name="connsiteX12" fmla="*/ 3463606 w 3463606"/>
                  <a:gd name="connsiteY12" fmla="*/ 57164 h 292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63606" h="2928857">
                    <a:moveTo>
                      <a:pt x="3463606" y="57164"/>
                    </a:moveTo>
                    <a:lnTo>
                      <a:pt x="3452374" y="171549"/>
                    </a:lnTo>
                    <a:cubicBezTo>
                      <a:pt x="3249389" y="1558396"/>
                      <a:pt x="2088950" y="2634272"/>
                      <a:pt x="663721" y="2706517"/>
                    </a:cubicBezTo>
                    <a:lnTo>
                      <a:pt x="618568" y="2707659"/>
                    </a:lnTo>
                    <a:lnTo>
                      <a:pt x="618568" y="2928857"/>
                    </a:lnTo>
                    <a:lnTo>
                      <a:pt x="0" y="2570089"/>
                    </a:lnTo>
                    <a:lnTo>
                      <a:pt x="618568" y="2211321"/>
                    </a:lnTo>
                    <a:lnTo>
                      <a:pt x="618568" y="2443364"/>
                    </a:lnTo>
                    <a:lnTo>
                      <a:pt x="787965" y="2434809"/>
                    </a:lnTo>
                    <a:cubicBezTo>
                      <a:pt x="2064135" y="2305208"/>
                      <a:pt x="3078690" y="1290653"/>
                      <a:pt x="3208291" y="14483"/>
                    </a:cubicBezTo>
                    <a:lnTo>
                      <a:pt x="3209022" y="0"/>
                    </a:lnTo>
                    <a:lnTo>
                      <a:pt x="3352892" y="248052"/>
                    </a:lnTo>
                    <a:lnTo>
                      <a:pt x="3463606" y="57164"/>
                    </a:lnTo>
                    <a:close/>
                  </a:path>
                </a:pathLst>
              </a:custGeom>
              <a:gradFill flip="none" rotWithShape="1">
                <a:gsLst>
                  <a:gs pos="57000">
                    <a:srgbClr val="D9D9D9"/>
                  </a:gs>
                  <a:gs pos="100000">
                    <a:srgbClr val="47A63B"/>
                  </a:gs>
                </a:gsLst>
                <a:lin ang="5400000" scaled="0"/>
                <a:tileRect/>
              </a:gradFill>
              <a:ln w="63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5" name="Graphic 50" descr="Magnifying glass">
              <a:extLst>
                <a:ext uri="{FF2B5EF4-FFF2-40B4-BE49-F238E27FC236}">
                  <a16:creationId xmlns:a16="http://schemas.microsoft.com/office/drawing/2014/main" id="{937DAEAD-C7A8-937F-F860-FE832035E439}"/>
                </a:ext>
              </a:extLst>
            </p:cNvPr>
            <p:cNvPicPr>
              <a:picLocks noChangeAspect="1"/>
            </p:cNvPicPr>
            <p:nvPr/>
          </p:nvPicPr>
          <p:blipFill>
            <a:blip r:embed="rId2" cstate="print">
              <a:clrChange>
                <a:clrFrom>
                  <a:srgbClr val="FFFFFF"/>
                </a:clrFrom>
                <a:clrTo>
                  <a:srgbClr val="FFFFFF">
                    <a:alpha val="0"/>
                  </a:srgbClr>
                </a:clrTo>
              </a:clrChange>
              <a:biLevel thresh="25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40912" y="2682026"/>
              <a:ext cx="427303" cy="411012"/>
            </a:xfrm>
            <a:prstGeom prst="rect">
              <a:avLst/>
            </a:prstGeom>
          </p:spPr>
        </p:pic>
        <p:pic>
          <p:nvPicPr>
            <p:cNvPr id="6" name="Picture 5">
              <a:extLst>
                <a:ext uri="{FF2B5EF4-FFF2-40B4-BE49-F238E27FC236}">
                  <a16:creationId xmlns:a16="http://schemas.microsoft.com/office/drawing/2014/main" id="{C597D3EA-0110-80D3-AA43-1C97300BE2BE}"/>
                </a:ext>
              </a:extLst>
            </p:cNvPr>
            <p:cNvPicPr>
              <a:picLocks noChangeAspect="1"/>
            </p:cNvPicPr>
            <p:nvPr/>
          </p:nvPicPr>
          <p:blipFill>
            <a:blip r:embed="rId4">
              <a:clrChange>
                <a:clrFrom>
                  <a:srgbClr val="FFFFFF"/>
                </a:clrFrom>
                <a:clrTo>
                  <a:srgbClr val="FFFFFF">
                    <a:alpha val="0"/>
                  </a:srgbClr>
                </a:clrTo>
              </a:clrChange>
              <a:biLevel thresh="25000"/>
            </a:blip>
            <a:stretch>
              <a:fillRect/>
            </a:stretch>
          </p:blipFill>
          <p:spPr>
            <a:xfrm>
              <a:off x="7106216" y="1805603"/>
              <a:ext cx="520862" cy="441885"/>
            </a:xfrm>
            <a:prstGeom prst="rect">
              <a:avLst/>
            </a:prstGeom>
          </p:spPr>
        </p:pic>
        <p:pic>
          <p:nvPicPr>
            <p:cNvPr id="7" name="Picture 6">
              <a:extLst>
                <a:ext uri="{FF2B5EF4-FFF2-40B4-BE49-F238E27FC236}">
                  <a16:creationId xmlns:a16="http://schemas.microsoft.com/office/drawing/2014/main" id="{93626BE8-842F-AE67-4F6C-8AFD4165157F}"/>
                </a:ext>
              </a:extLst>
            </p:cNvPr>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8558242" y="3270059"/>
              <a:ext cx="622518" cy="598785"/>
            </a:xfrm>
            <a:prstGeom prst="rect">
              <a:avLst/>
            </a:prstGeom>
          </p:spPr>
        </p:pic>
        <p:pic>
          <p:nvPicPr>
            <p:cNvPr id="8" name="Picture 7" descr="A close up of a sign&#10;&#10;Description automatically generated">
              <a:extLst>
                <a:ext uri="{FF2B5EF4-FFF2-40B4-BE49-F238E27FC236}">
                  <a16:creationId xmlns:a16="http://schemas.microsoft.com/office/drawing/2014/main" id="{F4AB4D15-0BE9-B7A1-73D5-A165D7B9F843}"/>
                </a:ext>
              </a:extLst>
            </p:cNvPr>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a:off x="6952660" y="3868844"/>
              <a:ext cx="745742" cy="717311"/>
            </a:xfrm>
            <a:prstGeom prst="rect">
              <a:avLst/>
            </a:prstGeom>
          </p:spPr>
        </p:pic>
      </p:grpSp>
      <p:grpSp>
        <p:nvGrpSpPr>
          <p:cNvPr id="35" name="Group 34">
            <a:extLst>
              <a:ext uri="{FF2B5EF4-FFF2-40B4-BE49-F238E27FC236}">
                <a16:creationId xmlns:a16="http://schemas.microsoft.com/office/drawing/2014/main" id="{6AE9D844-8073-68EB-C986-AB764193B504}"/>
              </a:ext>
            </a:extLst>
          </p:cNvPr>
          <p:cNvGrpSpPr/>
          <p:nvPr/>
        </p:nvGrpSpPr>
        <p:grpSpPr>
          <a:xfrm>
            <a:off x="480540" y="4688596"/>
            <a:ext cx="11230920" cy="889433"/>
            <a:chOff x="1460085" y="1495756"/>
            <a:chExt cx="9493386" cy="1094890"/>
          </a:xfrm>
          <a:noFill/>
        </p:grpSpPr>
        <p:sp>
          <p:nvSpPr>
            <p:cNvPr id="36" name="Textplatzhalter 3">
              <a:extLst>
                <a:ext uri="{FF2B5EF4-FFF2-40B4-BE49-F238E27FC236}">
                  <a16:creationId xmlns:a16="http://schemas.microsoft.com/office/drawing/2014/main" id="{44E1F6C8-9C6D-2BD0-27C0-063B89C63EE3}"/>
                </a:ext>
              </a:extLst>
            </p:cNvPr>
            <p:cNvSpPr txBox="1">
              <a:spLocks/>
            </p:cNvSpPr>
            <p:nvPr/>
          </p:nvSpPr>
          <p:spPr bwMode="gray">
            <a:xfrm>
              <a:off x="1460085" y="1495756"/>
              <a:ext cx="2011680" cy="1094890"/>
            </a:xfrm>
            <a:prstGeom prst="rect">
              <a:avLst/>
            </a:prstGeom>
            <a:grpFill/>
          </p:spPr>
          <p:txBody>
            <a:bodyPr vert="horz" lIns="0" tIns="0" rIns="0" bIns="0" rtlCol="0">
              <a:noAutofit/>
            </a:bodyPr>
            <a:lstStyle>
              <a:lvl1pPr marL="0" indent="0" algn="l" defTabSz="914447" rtl="0" eaLnBrk="1" latinLnBrk="0" hangingPunct="1">
                <a:spcBef>
                  <a:spcPts val="526"/>
                </a:spcBef>
                <a:buFont typeface="Arial" panose="020B0604020202020204" pitchFamily="34" charset="0"/>
                <a:buNone/>
                <a:defRPr sz="1200" kern="1200">
                  <a:solidFill>
                    <a:schemeClr val="tx1"/>
                  </a:solidFill>
                  <a:latin typeface="+mn-lt"/>
                  <a:ea typeface="+mn-ea"/>
                  <a:cs typeface="+mn-cs"/>
                </a:defRPr>
              </a:lvl1pPr>
              <a:lvl2pPr marL="157806" indent="-157806" algn="l" defTabSz="914447" rtl="0" eaLnBrk="1" latinLnBrk="0" hangingPunct="1">
                <a:spcBef>
                  <a:spcPts val="526"/>
                </a:spcBef>
                <a:buClr>
                  <a:schemeClr val="bg2"/>
                </a:buClr>
                <a:buFont typeface="Symbol" panose="05050102010706020507" pitchFamily="18" charset="2"/>
                <a:buChar char="-"/>
                <a:defRPr sz="1200" kern="1200">
                  <a:solidFill>
                    <a:schemeClr val="tx1"/>
                  </a:solidFill>
                  <a:latin typeface="+mn-lt"/>
                  <a:ea typeface="+mn-ea"/>
                  <a:cs typeface="+mn-cs"/>
                </a:defRPr>
              </a:lvl2pPr>
              <a:lvl3pPr marL="315612" indent="-157806" algn="l" defTabSz="914447" rtl="0" eaLnBrk="1" latinLnBrk="0" hangingPunct="1">
                <a:spcBef>
                  <a:spcPts val="526"/>
                </a:spcBef>
                <a:buClr>
                  <a:schemeClr val="bg2"/>
                </a:buClr>
                <a:buFont typeface="Symbol" panose="05050102010706020507" pitchFamily="18" charset="2"/>
                <a:buChar char="-"/>
                <a:defRPr sz="1100" kern="1200">
                  <a:solidFill>
                    <a:schemeClr val="tx1"/>
                  </a:solidFill>
                  <a:latin typeface="+mn-lt"/>
                  <a:ea typeface="+mn-ea"/>
                  <a:cs typeface="+mn-cs"/>
                </a:defRPr>
              </a:lvl3pPr>
              <a:lvl4pPr marL="473418" indent="-157806" algn="l" defTabSz="914447" rtl="0" eaLnBrk="1" latinLnBrk="0" hangingPunct="1">
                <a:spcBef>
                  <a:spcPts val="526"/>
                </a:spcBef>
                <a:buClr>
                  <a:schemeClr val="bg2"/>
                </a:buClr>
                <a:buFont typeface="Symbol" panose="05050102010706020507" pitchFamily="18" charset="2"/>
                <a:buChar char="-"/>
                <a:defRPr sz="900" kern="1200">
                  <a:solidFill>
                    <a:schemeClr val="tx1"/>
                  </a:solidFill>
                  <a:latin typeface="+mn-lt"/>
                  <a:ea typeface="+mn-ea"/>
                  <a:cs typeface="+mn-cs"/>
                </a:defRPr>
              </a:lvl4pPr>
              <a:lvl5pPr marL="631224" indent="-157806" algn="l" defTabSz="914447" rtl="0" eaLnBrk="1" latinLnBrk="0" hangingPunct="1">
                <a:spcBef>
                  <a:spcPts val="526"/>
                </a:spcBef>
                <a:buClr>
                  <a:schemeClr val="bg2"/>
                </a:buClr>
                <a:buFont typeface="Symbol" panose="05050102010706020507" pitchFamily="18" charset="2"/>
                <a:buChar char="-"/>
                <a:defRPr sz="900" kern="1200">
                  <a:solidFill>
                    <a:schemeClr val="tx1"/>
                  </a:solidFill>
                  <a:latin typeface="+mn-lt"/>
                  <a:ea typeface="+mn-ea"/>
                  <a:cs typeface="+mn-cs"/>
                </a:defRPr>
              </a:lvl5pPr>
              <a:lvl6pPr marL="631224" indent="-157806" algn="l" defTabSz="914447" rtl="0" eaLnBrk="1" latinLnBrk="0" hangingPunct="1">
                <a:spcBef>
                  <a:spcPts val="526"/>
                </a:spcBef>
                <a:buClr>
                  <a:schemeClr val="bg2"/>
                </a:buClr>
                <a:buFont typeface="Symbol" panose="05050102010706020507" pitchFamily="18" charset="2"/>
                <a:buChar char="-"/>
                <a:defRPr sz="900" kern="1200">
                  <a:solidFill>
                    <a:schemeClr val="tx1"/>
                  </a:solidFill>
                  <a:latin typeface="+mn-lt"/>
                  <a:ea typeface="+mn-ea"/>
                  <a:cs typeface="+mn-cs"/>
                </a:defRPr>
              </a:lvl6pPr>
              <a:lvl7pPr marL="631224" indent="-157806" algn="l" defTabSz="914447" rtl="0" eaLnBrk="1" latinLnBrk="0" hangingPunct="1">
                <a:spcBef>
                  <a:spcPts val="526"/>
                </a:spcBef>
                <a:buClr>
                  <a:schemeClr val="bg2"/>
                </a:buClr>
                <a:buFont typeface="Symbol" panose="05050102010706020507" pitchFamily="18" charset="2"/>
                <a:buChar char="-"/>
                <a:defRPr sz="900" kern="1200">
                  <a:solidFill>
                    <a:schemeClr val="tx1"/>
                  </a:solidFill>
                  <a:latin typeface="+mn-lt"/>
                  <a:ea typeface="+mn-ea"/>
                  <a:cs typeface="+mn-cs"/>
                </a:defRPr>
              </a:lvl7pPr>
              <a:lvl8pPr marL="631224" indent="-157806" algn="l" defTabSz="914447" rtl="0" eaLnBrk="1" latinLnBrk="0" hangingPunct="1">
                <a:spcBef>
                  <a:spcPts val="526"/>
                </a:spcBef>
                <a:buClr>
                  <a:schemeClr val="bg2"/>
                </a:buClr>
                <a:buFont typeface="Symbol" panose="05050102010706020507" pitchFamily="18" charset="2"/>
                <a:buChar char="-"/>
                <a:defRPr sz="900" kern="1200">
                  <a:solidFill>
                    <a:schemeClr val="tx1"/>
                  </a:solidFill>
                  <a:latin typeface="+mn-lt"/>
                  <a:ea typeface="+mn-ea"/>
                  <a:cs typeface="+mn-cs"/>
                </a:defRPr>
              </a:lvl8pPr>
              <a:lvl9pPr marL="631224" indent="-157806" algn="l" defTabSz="914447" rtl="0" eaLnBrk="1" latinLnBrk="0" hangingPunct="1">
                <a:spcBef>
                  <a:spcPts val="526"/>
                </a:spcBef>
                <a:buClr>
                  <a:schemeClr val="bg2"/>
                </a:buClr>
                <a:buFont typeface="Symbol" panose="05050102010706020507" pitchFamily="18" charset="2"/>
                <a:buChar char="-"/>
                <a:defRPr sz="900" kern="1200">
                  <a:solidFill>
                    <a:schemeClr val="tx1"/>
                  </a:solidFill>
                  <a:latin typeface="+mn-lt"/>
                  <a:ea typeface="+mn-ea"/>
                  <a:cs typeface="+mn-cs"/>
                </a:defRPr>
              </a:lvl9pPr>
            </a:lstStyle>
            <a:p>
              <a:pPr marL="0" marR="0" lvl="0" indent="0" algn="l" defTabSz="914264" rtl="0" eaLnBrk="1" fontAlgn="auto" latinLnBrk="0" hangingPunct="1">
                <a:lnSpc>
                  <a:spcPct val="100000"/>
                </a:lnSpc>
                <a:spcBef>
                  <a:spcPts val="526"/>
                </a:spcBef>
                <a:spcAft>
                  <a:spcPts val="0"/>
                </a:spcAft>
                <a:buClrTx/>
                <a:buSzTx/>
                <a:buFont typeface="Arial" panose="020B0604020202020204" pitchFamily="34" charset="0"/>
                <a:buNone/>
                <a:tabLst/>
                <a:defRPr/>
              </a:pPr>
              <a:r>
                <a:rPr kumimoji="0" lang="en-US" sz="1200" b="0" i="0" u="none" strike="noStrike" kern="1200" cap="all" spc="0" normalizeH="0" baseline="0" noProof="0" dirty="0">
                  <a:ln>
                    <a:noFill/>
                  </a:ln>
                  <a:solidFill>
                    <a:srgbClr val="009CDE"/>
                  </a:solidFill>
                  <a:effectLst/>
                  <a:uLnTx/>
                  <a:uFillTx/>
                  <a:latin typeface="Arial" panose="020B0604020202020204" pitchFamily="34" charset="0"/>
                  <a:ea typeface="+mn-ea"/>
                  <a:cs typeface="Arial" panose="020B0604020202020204" pitchFamily="34" charset="0"/>
                </a:rPr>
                <a:t>Multi-phased agile</a:t>
              </a:r>
              <a:br>
                <a:rPr kumimoji="0" lang="en-US" sz="1200" b="0" i="0" u="none" strike="noStrike" kern="1200" cap="all" spc="0" normalizeH="0" baseline="0" noProof="0" dirty="0">
                  <a:ln>
                    <a:noFill/>
                  </a:ln>
                  <a:solidFill>
                    <a:srgbClr val="009CDE"/>
                  </a:solidFill>
                  <a:effectLst/>
                  <a:uLnTx/>
                  <a:uFillTx/>
                  <a:latin typeface="Arial" panose="020B0604020202020204" pitchFamily="34" charset="0"/>
                  <a:ea typeface="+mn-ea"/>
                  <a:cs typeface="Arial" panose="020B0604020202020204" pitchFamily="34" charset="0"/>
                </a:rPr>
              </a:br>
              <a:r>
                <a:rPr kumimoji="0" lang="en-US" sz="1200" b="0" i="0" u="none" strike="noStrike" kern="1200" cap="all" spc="0" normalizeH="0" baseline="0" noProof="0" dirty="0">
                  <a:ln>
                    <a:noFill/>
                  </a:ln>
                  <a:solidFill>
                    <a:srgbClr val="009CDE"/>
                  </a:solidFill>
                  <a:effectLst/>
                  <a:uLnTx/>
                  <a:uFillTx/>
                  <a:latin typeface="Arial" panose="020B0604020202020204" pitchFamily="34" charset="0"/>
                  <a:ea typeface="+mn-ea"/>
                  <a:cs typeface="Arial" panose="020B0604020202020204" pitchFamily="34" charset="0"/>
                </a:rPr>
                <a:t>approach</a:t>
              </a:r>
            </a:p>
            <a:p>
              <a:pPr marL="171450" marR="0" lvl="0" indent="-171450" algn="l" defTabSz="914447" rtl="0" eaLnBrk="1" fontAlgn="auto" latinLnBrk="0" hangingPunct="1">
                <a:lnSpc>
                  <a:spcPct val="100000"/>
                </a:lnSpc>
                <a:spcBef>
                  <a:spcPts val="526"/>
                </a:spcBef>
                <a:spcAft>
                  <a:spcPts val="0"/>
                </a:spcAft>
                <a:buClr>
                  <a:srgbClr val="3F9C35"/>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Deliver short term return on investment</a:t>
              </a:r>
            </a:p>
            <a:p>
              <a:pPr marL="171450" marR="0" lvl="0" indent="-171450" algn="l" defTabSz="914447" rtl="0" eaLnBrk="1" fontAlgn="auto" latinLnBrk="0" hangingPunct="1">
                <a:lnSpc>
                  <a:spcPct val="100000"/>
                </a:lnSpc>
                <a:spcBef>
                  <a:spcPts val="526"/>
                </a:spcBef>
                <a:spcAft>
                  <a:spcPts val="0"/>
                </a:spcAft>
                <a:buClr>
                  <a:srgbClr val="3F9C35"/>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Design data solutions which build a long-term foundation reusable for many analytics </a:t>
              </a:r>
            </a:p>
          </p:txBody>
        </p:sp>
        <p:sp>
          <p:nvSpPr>
            <p:cNvPr id="37" name="Textplatzhalter 3">
              <a:extLst>
                <a:ext uri="{FF2B5EF4-FFF2-40B4-BE49-F238E27FC236}">
                  <a16:creationId xmlns:a16="http://schemas.microsoft.com/office/drawing/2014/main" id="{BB6699AB-9A6F-5EBE-715A-B4E3E6328C4C}"/>
                </a:ext>
              </a:extLst>
            </p:cNvPr>
            <p:cNvSpPr txBox="1">
              <a:spLocks/>
            </p:cNvSpPr>
            <p:nvPr/>
          </p:nvSpPr>
          <p:spPr bwMode="gray">
            <a:xfrm>
              <a:off x="3953987" y="1495756"/>
              <a:ext cx="2011680" cy="827808"/>
            </a:xfrm>
            <a:prstGeom prst="rect">
              <a:avLst/>
            </a:prstGeom>
            <a:grpFill/>
          </p:spPr>
          <p:txBody>
            <a:bodyPr vert="horz" lIns="0" tIns="0" rIns="0" bIns="0" rtlCol="0">
              <a:noAutofit/>
            </a:bodyPr>
            <a:lstStyle>
              <a:lvl1pPr marL="0" indent="0" algn="l" defTabSz="914447" rtl="0" eaLnBrk="1" latinLnBrk="0" hangingPunct="1">
                <a:spcBef>
                  <a:spcPts val="526"/>
                </a:spcBef>
                <a:buFont typeface="Arial" panose="020B0604020202020204" pitchFamily="34" charset="0"/>
                <a:buNone/>
                <a:defRPr sz="1200" kern="1200">
                  <a:solidFill>
                    <a:schemeClr val="tx1"/>
                  </a:solidFill>
                  <a:latin typeface="+mn-lt"/>
                  <a:ea typeface="+mn-ea"/>
                  <a:cs typeface="+mn-cs"/>
                </a:defRPr>
              </a:lvl1pPr>
              <a:lvl2pPr marL="157806" indent="-157806" algn="l" defTabSz="914447" rtl="0" eaLnBrk="1" latinLnBrk="0" hangingPunct="1">
                <a:spcBef>
                  <a:spcPts val="526"/>
                </a:spcBef>
                <a:buClr>
                  <a:schemeClr val="bg2"/>
                </a:buClr>
                <a:buFont typeface="Symbol" panose="05050102010706020507" pitchFamily="18" charset="2"/>
                <a:buChar char="-"/>
                <a:defRPr sz="1200" kern="1200">
                  <a:solidFill>
                    <a:schemeClr val="tx1"/>
                  </a:solidFill>
                  <a:latin typeface="+mn-lt"/>
                  <a:ea typeface="+mn-ea"/>
                  <a:cs typeface="+mn-cs"/>
                </a:defRPr>
              </a:lvl2pPr>
              <a:lvl3pPr marL="315612" indent="-157806" algn="l" defTabSz="914447" rtl="0" eaLnBrk="1" latinLnBrk="0" hangingPunct="1">
                <a:spcBef>
                  <a:spcPts val="526"/>
                </a:spcBef>
                <a:buClr>
                  <a:schemeClr val="bg2"/>
                </a:buClr>
                <a:buFont typeface="Symbol" panose="05050102010706020507" pitchFamily="18" charset="2"/>
                <a:buChar char="-"/>
                <a:defRPr sz="1100" kern="1200">
                  <a:solidFill>
                    <a:schemeClr val="tx1"/>
                  </a:solidFill>
                  <a:latin typeface="+mn-lt"/>
                  <a:ea typeface="+mn-ea"/>
                  <a:cs typeface="+mn-cs"/>
                </a:defRPr>
              </a:lvl3pPr>
              <a:lvl4pPr marL="473418" indent="-157806" algn="l" defTabSz="914447" rtl="0" eaLnBrk="1" latinLnBrk="0" hangingPunct="1">
                <a:spcBef>
                  <a:spcPts val="526"/>
                </a:spcBef>
                <a:buClr>
                  <a:schemeClr val="bg2"/>
                </a:buClr>
                <a:buFont typeface="Symbol" panose="05050102010706020507" pitchFamily="18" charset="2"/>
                <a:buChar char="-"/>
                <a:defRPr sz="900" kern="1200">
                  <a:solidFill>
                    <a:schemeClr val="tx1"/>
                  </a:solidFill>
                  <a:latin typeface="+mn-lt"/>
                  <a:ea typeface="+mn-ea"/>
                  <a:cs typeface="+mn-cs"/>
                </a:defRPr>
              </a:lvl4pPr>
              <a:lvl5pPr marL="631224" indent="-157806" algn="l" defTabSz="914447" rtl="0" eaLnBrk="1" latinLnBrk="0" hangingPunct="1">
                <a:spcBef>
                  <a:spcPts val="526"/>
                </a:spcBef>
                <a:buClr>
                  <a:schemeClr val="bg2"/>
                </a:buClr>
                <a:buFont typeface="Symbol" panose="05050102010706020507" pitchFamily="18" charset="2"/>
                <a:buChar char="-"/>
                <a:defRPr sz="900" kern="1200">
                  <a:solidFill>
                    <a:schemeClr val="tx1"/>
                  </a:solidFill>
                  <a:latin typeface="+mn-lt"/>
                  <a:ea typeface="+mn-ea"/>
                  <a:cs typeface="+mn-cs"/>
                </a:defRPr>
              </a:lvl5pPr>
              <a:lvl6pPr marL="631224" indent="-157806" algn="l" defTabSz="914447" rtl="0" eaLnBrk="1" latinLnBrk="0" hangingPunct="1">
                <a:spcBef>
                  <a:spcPts val="526"/>
                </a:spcBef>
                <a:buClr>
                  <a:schemeClr val="bg2"/>
                </a:buClr>
                <a:buFont typeface="Symbol" panose="05050102010706020507" pitchFamily="18" charset="2"/>
                <a:buChar char="-"/>
                <a:defRPr sz="900" kern="1200">
                  <a:solidFill>
                    <a:schemeClr val="tx1"/>
                  </a:solidFill>
                  <a:latin typeface="+mn-lt"/>
                  <a:ea typeface="+mn-ea"/>
                  <a:cs typeface="+mn-cs"/>
                </a:defRPr>
              </a:lvl6pPr>
              <a:lvl7pPr marL="631224" indent="-157806" algn="l" defTabSz="914447" rtl="0" eaLnBrk="1" latinLnBrk="0" hangingPunct="1">
                <a:spcBef>
                  <a:spcPts val="526"/>
                </a:spcBef>
                <a:buClr>
                  <a:schemeClr val="bg2"/>
                </a:buClr>
                <a:buFont typeface="Symbol" panose="05050102010706020507" pitchFamily="18" charset="2"/>
                <a:buChar char="-"/>
                <a:defRPr sz="900" kern="1200">
                  <a:solidFill>
                    <a:schemeClr val="tx1"/>
                  </a:solidFill>
                  <a:latin typeface="+mn-lt"/>
                  <a:ea typeface="+mn-ea"/>
                  <a:cs typeface="+mn-cs"/>
                </a:defRPr>
              </a:lvl7pPr>
              <a:lvl8pPr marL="631224" indent="-157806" algn="l" defTabSz="914447" rtl="0" eaLnBrk="1" latinLnBrk="0" hangingPunct="1">
                <a:spcBef>
                  <a:spcPts val="526"/>
                </a:spcBef>
                <a:buClr>
                  <a:schemeClr val="bg2"/>
                </a:buClr>
                <a:buFont typeface="Symbol" panose="05050102010706020507" pitchFamily="18" charset="2"/>
                <a:buChar char="-"/>
                <a:defRPr sz="900" kern="1200">
                  <a:solidFill>
                    <a:schemeClr val="tx1"/>
                  </a:solidFill>
                  <a:latin typeface="+mn-lt"/>
                  <a:ea typeface="+mn-ea"/>
                  <a:cs typeface="+mn-cs"/>
                </a:defRPr>
              </a:lvl8pPr>
              <a:lvl9pPr marL="631224" indent="-157806" algn="l" defTabSz="914447" rtl="0" eaLnBrk="1" latinLnBrk="0" hangingPunct="1">
                <a:spcBef>
                  <a:spcPts val="526"/>
                </a:spcBef>
                <a:buClr>
                  <a:schemeClr val="bg2"/>
                </a:buClr>
                <a:buFont typeface="Symbol" panose="05050102010706020507" pitchFamily="18" charset="2"/>
                <a:buChar char="-"/>
                <a:defRPr sz="900" kern="1200">
                  <a:solidFill>
                    <a:schemeClr val="tx1"/>
                  </a:solidFill>
                  <a:latin typeface="+mn-lt"/>
                  <a:ea typeface="+mn-ea"/>
                  <a:cs typeface="+mn-cs"/>
                </a:defRPr>
              </a:lvl9pPr>
            </a:lstStyle>
            <a:p>
              <a:pPr marL="0" marR="0" lvl="0" indent="0" algn="l" defTabSz="914264" rtl="0" eaLnBrk="1" fontAlgn="auto" latinLnBrk="0" hangingPunct="1">
                <a:lnSpc>
                  <a:spcPct val="100000"/>
                </a:lnSpc>
                <a:spcBef>
                  <a:spcPts val="526"/>
                </a:spcBef>
                <a:spcAft>
                  <a:spcPts val="0"/>
                </a:spcAft>
                <a:buClrTx/>
                <a:buSzTx/>
                <a:buFont typeface="Arial" panose="020B0604020202020204" pitchFamily="34" charset="0"/>
                <a:buNone/>
                <a:tabLst/>
                <a:defRPr/>
              </a:pPr>
              <a:r>
                <a:rPr kumimoji="0" lang="en-US" sz="1200" b="0" i="0" u="none" strike="noStrike" kern="1200" cap="all" spc="0" normalizeH="0" baseline="0" noProof="0" dirty="0">
                  <a:ln>
                    <a:noFill/>
                  </a:ln>
                  <a:solidFill>
                    <a:srgbClr val="009CDE"/>
                  </a:solidFill>
                  <a:effectLst/>
                  <a:uLnTx/>
                  <a:uFillTx/>
                  <a:latin typeface="Arial" panose="020B0604020202020204" pitchFamily="34" charset="0"/>
                  <a:ea typeface="+mn-ea"/>
                  <a:cs typeface="Arial" panose="020B0604020202020204" pitchFamily="34" charset="0"/>
                </a:rPr>
                <a:t>Leverage &amp; augment</a:t>
              </a:r>
              <a:br>
                <a:rPr kumimoji="0" lang="en-US" sz="1200" b="0" i="0" u="none" strike="noStrike" kern="1200" cap="all" spc="0" normalizeH="0" baseline="0" noProof="0" dirty="0">
                  <a:ln>
                    <a:noFill/>
                  </a:ln>
                  <a:solidFill>
                    <a:srgbClr val="009CDE"/>
                  </a:solidFill>
                  <a:effectLst/>
                  <a:uLnTx/>
                  <a:uFillTx/>
                  <a:latin typeface="Arial" panose="020B0604020202020204" pitchFamily="34" charset="0"/>
                  <a:ea typeface="+mn-ea"/>
                  <a:cs typeface="Arial" panose="020B0604020202020204" pitchFamily="34" charset="0"/>
                </a:rPr>
              </a:br>
              <a:r>
                <a:rPr kumimoji="0" lang="en-US" sz="1200" b="0" i="0" u="none" strike="noStrike" kern="1200" cap="all" spc="0" normalizeH="0" baseline="0" noProof="0" dirty="0">
                  <a:ln>
                    <a:noFill/>
                  </a:ln>
                  <a:solidFill>
                    <a:srgbClr val="009CDE"/>
                  </a:solidFill>
                  <a:effectLst/>
                  <a:uLnTx/>
                  <a:uFillTx/>
                  <a:latin typeface="Arial" panose="020B0604020202020204" pitchFamily="34" charset="0"/>
                  <a:ea typeface="+mn-ea"/>
                  <a:cs typeface="Arial" panose="020B0604020202020204" pitchFamily="34" charset="0"/>
                </a:rPr>
                <a:t>existing solutions</a:t>
              </a:r>
            </a:p>
            <a:p>
              <a:pPr marL="171450" marR="0" lvl="0" indent="-171450" algn="l" defTabSz="914447" rtl="0" eaLnBrk="1" fontAlgn="auto" latinLnBrk="0" hangingPunct="1">
                <a:lnSpc>
                  <a:spcPct val="100000"/>
                </a:lnSpc>
                <a:spcBef>
                  <a:spcPts val="526"/>
                </a:spcBef>
                <a:spcAft>
                  <a:spcPts val="0"/>
                </a:spcAft>
                <a:buClr>
                  <a:srgbClr val="3F9C35"/>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Utilize your data warehouse and business intelligence tools</a:t>
              </a:r>
            </a:p>
            <a:p>
              <a:pPr marL="171450" marR="0" lvl="0" indent="-171450" algn="l" defTabSz="914447" rtl="0" eaLnBrk="1" fontAlgn="auto" latinLnBrk="0" hangingPunct="1">
                <a:lnSpc>
                  <a:spcPct val="100000"/>
                </a:lnSpc>
                <a:spcBef>
                  <a:spcPts val="526"/>
                </a:spcBef>
                <a:spcAft>
                  <a:spcPts val="0"/>
                </a:spcAft>
                <a:buClr>
                  <a:srgbClr val="3F9C35"/>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Leverage your EMR (Epic, Cerner, </a:t>
              </a:r>
              <a:r>
                <a:rPr kumimoji="0" lang="en-US" sz="1200" b="0" i="0" u="none" strike="noStrike" kern="1200" cap="none" spc="0" normalizeH="0" baseline="0" noProof="0" dirty="0" err="1">
                  <a:ln>
                    <a:noFill/>
                  </a:ln>
                  <a:solidFill>
                    <a:srgbClr val="595959"/>
                  </a:solidFill>
                  <a:effectLst/>
                  <a:uLnTx/>
                  <a:uFillTx/>
                  <a:latin typeface="Arial" panose="020B0604020202020204" pitchFamily="34" charset="0"/>
                  <a:ea typeface="+mn-ea"/>
                  <a:cs typeface="Arial" panose="020B0604020202020204" pitchFamily="34" charset="0"/>
                </a:rPr>
                <a:t>Meditech</a:t>
              </a: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a:t>
              </a:r>
            </a:p>
            <a:p>
              <a:pPr marL="0" marR="0" lvl="0" indent="0" algn="l" defTabSz="914447" rtl="0" eaLnBrk="1" fontAlgn="auto" latinLnBrk="0" hangingPunct="1">
                <a:lnSpc>
                  <a:spcPct val="100000"/>
                </a:lnSpc>
                <a:spcBef>
                  <a:spcPts val="526"/>
                </a:spcBef>
                <a:spcAft>
                  <a:spcPts val="0"/>
                </a:spcAft>
                <a:buClr>
                  <a:srgbClr val="3F9C35"/>
                </a:buClr>
                <a:buSzTx/>
                <a:buFont typeface="Arial" panose="020B0604020202020204" pitchFamily="34" charset="0"/>
                <a:buNone/>
                <a:tabLst/>
                <a:defRPr/>
              </a:pPr>
              <a:endPar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endParaRPr>
            </a:p>
          </p:txBody>
        </p:sp>
        <p:sp>
          <p:nvSpPr>
            <p:cNvPr id="38" name="Textplatzhalter 3">
              <a:extLst>
                <a:ext uri="{FF2B5EF4-FFF2-40B4-BE49-F238E27FC236}">
                  <a16:creationId xmlns:a16="http://schemas.microsoft.com/office/drawing/2014/main" id="{FDDF8053-B934-16CF-9F82-EB655A2265A7}"/>
                </a:ext>
              </a:extLst>
            </p:cNvPr>
            <p:cNvSpPr txBox="1">
              <a:spLocks/>
            </p:cNvSpPr>
            <p:nvPr/>
          </p:nvSpPr>
          <p:spPr bwMode="gray">
            <a:xfrm>
              <a:off x="6447889" y="1495756"/>
              <a:ext cx="2011680" cy="827808"/>
            </a:xfrm>
            <a:prstGeom prst="rect">
              <a:avLst/>
            </a:prstGeom>
            <a:grpFill/>
          </p:spPr>
          <p:txBody>
            <a:bodyPr vert="horz" lIns="0" tIns="0" rIns="0" bIns="0" rtlCol="0">
              <a:noAutofit/>
            </a:bodyPr>
            <a:lstStyle>
              <a:lvl1pPr marL="0" indent="0" algn="l" defTabSz="914447" rtl="0" eaLnBrk="1" latinLnBrk="0" hangingPunct="1">
                <a:spcBef>
                  <a:spcPts val="526"/>
                </a:spcBef>
                <a:buFont typeface="Arial" panose="020B0604020202020204" pitchFamily="34" charset="0"/>
                <a:buNone/>
                <a:defRPr sz="1200" kern="1200">
                  <a:solidFill>
                    <a:schemeClr val="tx1"/>
                  </a:solidFill>
                  <a:latin typeface="+mn-lt"/>
                  <a:ea typeface="+mn-ea"/>
                  <a:cs typeface="+mn-cs"/>
                </a:defRPr>
              </a:lvl1pPr>
              <a:lvl2pPr marL="157806" indent="-157806" algn="l" defTabSz="914447" rtl="0" eaLnBrk="1" latinLnBrk="0" hangingPunct="1">
                <a:spcBef>
                  <a:spcPts val="526"/>
                </a:spcBef>
                <a:buClr>
                  <a:schemeClr val="bg2"/>
                </a:buClr>
                <a:buFont typeface="Symbol" panose="05050102010706020507" pitchFamily="18" charset="2"/>
                <a:buChar char="-"/>
                <a:defRPr sz="1200" kern="1200">
                  <a:solidFill>
                    <a:schemeClr val="tx1"/>
                  </a:solidFill>
                  <a:latin typeface="+mn-lt"/>
                  <a:ea typeface="+mn-ea"/>
                  <a:cs typeface="+mn-cs"/>
                </a:defRPr>
              </a:lvl2pPr>
              <a:lvl3pPr marL="315612" indent="-157806" algn="l" defTabSz="914447" rtl="0" eaLnBrk="1" latinLnBrk="0" hangingPunct="1">
                <a:spcBef>
                  <a:spcPts val="526"/>
                </a:spcBef>
                <a:buClr>
                  <a:schemeClr val="bg2"/>
                </a:buClr>
                <a:buFont typeface="Symbol" panose="05050102010706020507" pitchFamily="18" charset="2"/>
                <a:buChar char="-"/>
                <a:defRPr sz="1100" kern="1200">
                  <a:solidFill>
                    <a:schemeClr val="tx1"/>
                  </a:solidFill>
                  <a:latin typeface="+mn-lt"/>
                  <a:ea typeface="+mn-ea"/>
                  <a:cs typeface="+mn-cs"/>
                </a:defRPr>
              </a:lvl3pPr>
              <a:lvl4pPr marL="473418" indent="-157806" algn="l" defTabSz="914447" rtl="0" eaLnBrk="1" latinLnBrk="0" hangingPunct="1">
                <a:spcBef>
                  <a:spcPts val="526"/>
                </a:spcBef>
                <a:buClr>
                  <a:schemeClr val="bg2"/>
                </a:buClr>
                <a:buFont typeface="Symbol" panose="05050102010706020507" pitchFamily="18" charset="2"/>
                <a:buChar char="-"/>
                <a:defRPr sz="900" kern="1200">
                  <a:solidFill>
                    <a:schemeClr val="tx1"/>
                  </a:solidFill>
                  <a:latin typeface="+mn-lt"/>
                  <a:ea typeface="+mn-ea"/>
                  <a:cs typeface="+mn-cs"/>
                </a:defRPr>
              </a:lvl4pPr>
              <a:lvl5pPr marL="631224" indent="-157806" algn="l" defTabSz="914447" rtl="0" eaLnBrk="1" latinLnBrk="0" hangingPunct="1">
                <a:spcBef>
                  <a:spcPts val="526"/>
                </a:spcBef>
                <a:buClr>
                  <a:schemeClr val="bg2"/>
                </a:buClr>
                <a:buFont typeface="Symbol" panose="05050102010706020507" pitchFamily="18" charset="2"/>
                <a:buChar char="-"/>
                <a:defRPr sz="900" kern="1200">
                  <a:solidFill>
                    <a:schemeClr val="tx1"/>
                  </a:solidFill>
                  <a:latin typeface="+mn-lt"/>
                  <a:ea typeface="+mn-ea"/>
                  <a:cs typeface="+mn-cs"/>
                </a:defRPr>
              </a:lvl5pPr>
              <a:lvl6pPr marL="631224" indent="-157806" algn="l" defTabSz="914447" rtl="0" eaLnBrk="1" latinLnBrk="0" hangingPunct="1">
                <a:spcBef>
                  <a:spcPts val="526"/>
                </a:spcBef>
                <a:buClr>
                  <a:schemeClr val="bg2"/>
                </a:buClr>
                <a:buFont typeface="Symbol" panose="05050102010706020507" pitchFamily="18" charset="2"/>
                <a:buChar char="-"/>
                <a:defRPr sz="900" kern="1200">
                  <a:solidFill>
                    <a:schemeClr val="tx1"/>
                  </a:solidFill>
                  <a:latin typeface="+mn-lt"/>
                  <a:ea typeface="+mn-ea"/>
                  <a:cs typeface="+mn-cs"/>
                </a:defRPr>
              </a:lvl6pPr>
              <a:lvl7pPr marL="631224" indent="-157806" algn="l" defTabSz="914447" rtl="0" eaLnBrk="1" latinLnBrk="0" hangingPunct="1">
                <a:spcBef>
                  <a:spcPts val="526"/>
                </a:spcBef>
                <a:buClr>
                  <a:schemeClr val="bg2"/>
                </a:buClr>
                <a:buFont typeface="Symbol" panose="05050102010706020507" pitchFamily="18" charset="2"/>
                <a:buChar char="-"/>
                <a:defRPr sz="900" kern="1200">
                  <a:solidFill>
                    <a:schemeClr val="tx1"/>
                  </a:solidFill>
                  <a:latin typeface="+mn-lt"/>
                  <a:ea typeface="+mn-ea"/>
                  <a:cs typeface="+mn-cs"/>
                </a:defRPr>
              </a:lvl7pPr>
              <a:lvl8pPr marL="631224" indent="-157806" algn="l" defTabSz="914447" rtl="0" eaLnBrk="1" latinLnBrk="0" hangingPunct="1">
                <a:spcBef>
                  <a:spcPts val="526"/>
                </a:spcBef>
                <a:buClr>
                  <a:schemeClr val="bg2"/>
                </a:buClr>
                <a:buFont typeface="Symbol" panose="05050102010706020507" pitchFamily="18" charset="2"/>
                <a:buChar char="-"/>
                <a:defRPr sz="900" kern="1200">
                  <a:solidFill>
                    <a:schemeClr val="tx1"/>
                  </a:solidFill>
                  <a:latin typeface="+mn-lt"/>
                  <a:ea typeface="+mn-ea"/>
                  <a:cs typeface="+mn-cs"/>
                </a:defRPr>
              </a:lvl8pPr>
              <a:lvl9pPr marL="631224" indent="-157806" algn="l" defTabSz="914447" rtl="0" eaLnBrk="1" latinLnBrk="0" hangingPunct="1">
                <a:spcBef>
                  <a:spcPts val="526"/>
                </a:spcBef>
                <a:buClr>
                  <a:schemeClr val="bg2"/>
                </a:buClr>
                <a:buFont typeface="Symbol" panose="05050102010706020507" pitchFamily="18" charset="2"/>
                <a:buChar char="-"/>
                <a:defRPr sz="900" kern="1200">
                  <a:solidFill>
                    <a:schemeClr val="tx1"/>
                  </a:solidFill>
                  <a:latin typeface="+mn-lt"/>
                  <a:ea typeface="+mn-ea"/>
                  <a:cs typeface="+mn-cs"/>
                </a:defRPr>
              </a:lvl9pPr>
            </a:lstStyle>
            <a:p>
              <a:pPr marL="0" marR="0" lvl="0" indent="0" algn="l" defTabSz="914264" rtl="0" eaLnBrk="1" fontAlgn="auto" latinLnBrk="0" hangingPunct="1">
                <a:lnSpc>
                  <a:spcPct val="100000"/>
                </a:lnSpc>
                <a:spcBef>
                  <a:spcPts val="526"/>
                </a:spcBef>
                <a:spcAft>
                  <a:spcPts val="0"/>
                </a:spcAft>
                <a:buClrTx/>
                <a:buSzTx/>
                <a:buFont typeface="Arial" panose="020B0604020202020204" pitchFamily="34" charset="0"/>
                <a:buNone/>
                <a:tabLst/>
                <a:defRPr/>
              </a:pPr>
              <a:r>
                <a:rPr kumimoji="0" lang="en-US" sz="1200" b="0" i="0" u="none" strike="noStrike" kern="1200" cap="all" spc="0" normalizeH="0" baseline="0" noProof="0" dirty="0">
                  <a:ln>
                    <a:noFill/>
                  </a:ln>
                  <a:solidFill>
                    <a:srgbClr val="009CDE"/>
                  </a:solidFill>
                  <a:effectLst/>
                  <a:uLnTx/>
                  <a:uFillTx/>
                  <a:latin typeface="Arial" panose="020B0604020202020204" pitchFamily="34" charset="0"/>
                  <a:ea typeface="+mn-ea"/>
                  <a:cs typeface="Arial" panose="020B0604020202020204" pitchFamily="34" charset="0"/>
                </a:rPr>
                <a:t>Integrate sources &amp;</a:t>
              </a:r>
              <a:br>
                <a:rPr kumimoji="0" lang="en-US" sz="1200" b="0" i="0" u="none" strike="noStrike" kern="1200" cap="all" spc="0" normalizeH="0" baseline="0" noProof="0" dirty="0">
                  <a:ln>
                    <a:noFill/>
                  </a:ln>
                  <a:solidFill>
                    <a:srgbClr val="009CDE"/>
                  </a:solidFill>
                  <a:effectLst/>
                  <a:uLnTx/>
                  <a:uFillTx/>
                  <a:latin typeface="Arial" panose="020B0604020202020204" pitchFamily="34" charset="0"/>
                  <a:ea typeface="+mn-ea"/>
                  <a:cs typeface="Arial" panose="020B0604020202020204" pitchFamily="34" charset="0"/>
                </a:rPr>
              </a:br>
              <a:r>
                <a:rPr kumimoji="0" lang="en-US" sz="1200" b="0" i="0" u="none" strike="noStrike" kern="1200" cap="all" spc="0" normalizeH="0" baseline="0" noProof="0" dirty="0">
                  <a:ln>
                    <a:noFill/>
                  </a:ln>
                  <a:solidFill>
                    <a:srgbClr val="009CDE"/>
                  </a:solidFill>
                  <a:effectLst/>
                  <a:uLnTx/>
                  <a:uFillTx/>
                  <a:latin typeface="Arial" panose="020B0604020202020204" pitchFamily="34" charset="0"/>
                  <a:ea typeface="+mn-ea"/>
                  <a:cs typeface="Arial" panose="020B0604020202020204" pitchFamily="34" charset="0"/>
                </a:rPr>
                <a:t>eliminate silos</a:t>
              </a:r>
            </a:p>
            <a:p>
              <a:pPr marL="171450" marR="0" lvl="0" indent="-171450" algn="l" defTabSz="914447" rtl="0" eaLnBrk="1" fontAlgn="auto" latinLnBrk="0" hangingPunct="1">
                <a:lnSpc>
                  <a:spcPct val="100000"/>
                </a:lnSpc>
                <a:spcBef>
                  <a:spcPts val="526"/>
                </a:spcBef>
                <a:spcAft>
                  <a:spcPts val="0"/>
                </a:spcAft>
                <a:buClr>
                  <a:srgbClr val="3F9C35"/>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Join EMR data with other sources such as patient experience, cost, registries</a:t>
              </a:r>
            </a:p>
            <a:p>
              <a:pPr marL="171450" marR="0" lvl="0" indent="-171450" algn="l" defTabSz="914447" rtl="0" eaLnBrk="1" fontAlgn="auto" latinLnBrk="0" hangingPunct="1">
                <a:lnSpc>
                  <a:spcPct val="100000"/>
                </a:lnSpc>
                <a:spcBef>
                  <a:spcPts val="526"/>
                </a:spcBef>
                <a:spcAft>
                  <a:spcPts val="0"/>
                </a:spcAft>
                <a:buClr>
                  <a:srgbClr val="3F9C35"/>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Create a single version of the truth, an enterprise analytics data source</a:t>
              </a:r>
            </a:p>
          </p:txBody>
        </p:sp>
        <p:sp>
          <p:nvSpPr>
            <p:cNvPr id="39" name="Textplatzhalter 3">
              <a:extLst>
                <a:ext uri="{FF2B5EF4-FFF2-40B4-BE49-F238E27FC236}">
                  <a16:creationId xmlns:a16="http://schemas.microsoft.com/office/drawing/2014/main" id="{3F5907F1-BFD1-0459-B055-0CFF9CD02A77}"/>
                </a:ext>
              </a:extLst>
            </p:cNvPr>
            <p:cNvSpPr txBox="1">
              <a:spLocks/>
            </p:cNvSpPr>
            <p:nvPr/>
          </p:nvSpPr>
          <p:spPr bwMode="gray">
            <a:xfrm>
              <a:off x="8941791" y="1495756"/>
              <a:ext cx="2011680" cy="827808"/>
            </a:xfrm>
            <a:prstGeom prst="rect">
              <a:avLst/>
            </a:prstGeom>
            <a:grpFill/>
          </p:spPr>
          <p:txBody>
            <a:bodyPr vert="horz" lIns="0" tIns="0" rIns="0" bIns="0" rtlCol="0">
              <a:noAutofit/>
            </a:bodyPr>
            <a:lstStyle>
              <a:lvl1pPr marL="0" indent="0" algn="l" defTabSz="914447" rtl="0" eaLnBrk="1" latinLnBrk="0" hangingPunct="1">
                <a:spcBef>
                  <a:spcPts val="526"/>
                </a:spcBef>
                <a:buFont typeface="Arial" panose="020B0604020202020204" pitchFamily="34" charset="0"/>
                <a:buNone/>
                <a:defRPr sz="1200" kern="1200">
                  <a:solidFill>
                    <a:schemeClr val="tx1"/>
                  </a:solidFill>
                  <a:latin typeface="+mn-lt"/>
                  <a:ea typeface="+mn-ea"/>
                  <a:cs typeface="+mn-cs"/>
                </a:defRPr>
              </a:lvl1pPr>
              <a:lvl2pPr marL="157806" indent="-157806" algn="l" defTabSz="914447" rtl="0" eaLnBrk="1" latinLnBrk="0" hangingPunct="1">
                <a:spcBef>
                  <a:spcPts val="526"/>
                </a:spcBef>
                <a:buClr>
                  <a:schemeClr val="bg2"/>
                </a:buClr>
                <a:buFont typeface="Symbol" panose="05050102010706020507" pitchFamily="18" charset="2"/>
                <a:buChar char="-"/>
                <a:defRPr sz="1200" kern="1200">
                  <a:solidFill>
                    <a:schemeClr val="tx1"/>
                  </a:solidFill>
                  <a:latin typeface="+mn-lt"/>
                  <a:ea typeface="+mn-ea"/>
                  <a:cs typeface="+mn-cs"/>
                </a:defRPr>
              </a:lvl2pPr>
              <a:lvl3pPr marL="315612" indent="-157806" algn="l" defTabSz="914447" rtl="0" eaLnBrk="1" latinLnBrk="0" hangingPunct="1">
                <a:spcBef>
                  <a:spcPts val="526"/>
                </a:spcBef>
                <a:buClr>
                  <a:schemeClr val="bg2"/>
                </a:buClr>
                <a:buFont typeface="Symbol" panose="05050102010706020507" pitchFamily="18" charset="2"/>
                <a:buChar char="-"/>
                <a:defRPr sz="1100" kern="1200">
                  <a:solidFill>
                    <a:schemeClr val="tx1"/>
                  </a:solidFill>
                  <a:latin typeface="+mn-lt"/>
                  <a:ea typeface="+mn-ea"/>
                  <a:cs typeface="+mn-cs"/>
                </a:defRPr>
              </a:lvl3pPr>
              <a:lvl4pPr marL="473418" indent="-157806" algn="l" defTabSz="914447" rtl="0" eaLnBrk="1" latinLnBrk="0" hangingPunct="1">
                <a:spcBef>
                  <a:spcPts val="526"/>
                </a:spcBef>
                <a:buClr>
                  <a:schemeClr val="bg2"/>
                </a:buClr>
                <a:buFont typeface="Symbol" panose="05050102010706020507" pitchFamily="18" charset="2"/>
                <a:buChar char="-"/>
                <a:defRPr sz="900" kern="1200">
                  <a:solidFill>
                    <a:schemeClr val="tx1"/>
                  </a:solidFill>
                  <a:latin typeface="+mn-lt"/>
                  <a:ea typeface="+mn-ea"/>
                  <a:cs typeface="+mn-cs"/>
                </a:defRPr>
              </a:lvl4pPr>
              <a:lvl5pPr marL="631224" indent="-157806" algn="l" defTabSz="914447" rtl="0" eaLnBrk="1" latinLnBrk="0" hangingPunct="1">
                <a:spcBef>
                  <a:spcPts val="526"/>
                </a:spcBef>
                <a:buClr>
                  <a:schemeClr val="bg2"/>
                </a:buClr>
                <a:buFont typeface="Symbol" panose="05050102010706020507" pitchFamily="18" charset="2"/>
                <a:buChar char="-"/>
                <a:defRPr sz="900" kern="1200">
                  <a:solidFill>
                    <a:schemeClr val="tx1"/>
                  </a:solidFill>
                  <a:latin typeface="+mn-lt"/>
                  <a:ea typeface="+mn-ea"/>
                  <a:cs typeface="+mn-cs"/>
                </a:defRPr>
              </a:lvl5pPr>
              <a:lvl6pPr marL="631224" indent="-157806" algn="l" defTabSz="914447" rtl="0" eaLnBrk="1" latinLnBrk="0" hangingPunct="1">
                <a:spcBef>
                  <a:spcPts val="526"/>
                </a:spcBef>
                <a:buClr>
                  <a:schemeClr val="bg2"/>
                </a:buClr>
                <a:buFont typeface="Symbol" panose="05050102010706020507" pitchFamily="18" charset="2"/>
                <a:buChar char="-"/>
                <a:defRPr sz="900" kern="1200">
                  <a:solidFill>
                    <a:schemeClr val="tx1"/>
                  </a:solidFill>
                  <a:latin typeface="+mn-lt"/>
                  <a:ea typeface="+mn-ea"/>
                  <a:cs typeface="+mn-cs"/>
                </a:defRPr>
              </a:lvl6pPr>
              <a:lvl7pPr marL="631224" indent="-157806" algn="l" defTabSz="914447" rtl="0" eaLnBrk="1" latinLnBrk="0" hangingPunct="1">
                <a:spcBef>
                  <a:spcPts val="526"/>
                </a:spcBef>
                <a:buClr>
                  <a:schemeClr val="bg2"/>
                </a:buClr>
                <a:buFont typeface="Symbol" panose="05050102010706020507" pitchFamily="18" charset="2"/>
                <a:buChar char="-"/>
                <a:defRPr sz="900" kern="1200">
                  <a:solidFill>
                    <a:schemeClr val="tx1"/>
                  </a:solidFill>
                  <a:latin typeface="+mn-lt"/>
                  <a:ea typeface="+mn-ea"/>
                  <a:cs typeface="+mn-cs"/>
                </a:defRPr>
              </a:lvl7pPr>
              <a:lvl8pPr marL="631224" indent="-157806" algn="l" defTabSz="914447" rtl="0" eaLnBrk="1" latinLnBrk="0" hangingPunct="1">
                <a:spcBef>
                  <a:spcPts val="526"/>
                </a:spcBef>
                <a:buClr>
                  <a:schemeClr val="bg2"/>
                </a:buClr>
                <a:buFont typeface="Symbol" panose="05050102010706020507" pitchFamily="18" charset="2"/>
                <a:buChar char="-"/>
                <a:defRPr sz="900" kern="1200">
                  <a:solidFill>
                    <a:schemeClr val="tx1"/>
                  </a:solidFill>
                  <a:latin typeface="+mn-lt"/>
                  <a:ea typeface="+mn-ea"/>
                  <a:cs typeface="+mn-cs"/>
                </a:defRPr>
              </a:lvl8pPr>
              <a:lvl9pPr marL="631224" indent="-157806" algn="l" defTabSz="914447" rtl="0" eaLnBrk="1" latinLnBrk="0" hangingPunct="1">
                <a:spcBef>
                  <a:spcPts val="526"/>
                </a:spcBef>
                <a:buClr>
                  <a:schemeClr val="bg2"/>
                </a:buClr>
                <a:buFont typeface="Symbol" panose="05050102010706020507" pitchFamily="18" charset="2"/>
                <a:buChar char="-"/>
                <a:defRPr sz="900" kern="1200">
                  <a:solidFill>
                    <a:schemeClr val="tx1"/>
                  </a:solidFill>
                  <a:latin typeface="+mn-lt"/>
                  <a:ea typeface="+mn-ea"/>
                  <a:cs typeface="+mn-cs"/>
                </a:defRPr>
              </a:lvl9pPr>
            </a:lstStyle>
            <a:p>
              <a:pPr marL="0" marR="0" lvl="0" indent="0" algn="l" defTabSz="914264" rtl="0" eaLnBrk="1" fontAlgn="auto" latinLnBrk="0" hangingPunct="1">
                <a:lnSpc>
                  <a:spcPct val="100000"/>
                </a:lnSpc>
                <a:spcBef>
                  <a:spcPts val="526"/>
                </a:spcBef>
                <a:spcAft>
                  <a:spcPts val="0"/>
                </a:spcAft>
                <a:buClrTx/>
                <a:buSzTx/>
                <a:buFont typeface="Arial" panose="020B0604020202020204" pitchFamily="34" charset="0"/>
                <a:buNone/>
                <a:tabLst/>
                <a:defRPr/>
              </a:pPr>
              <a:r>
                <a:rPr kumimoji="0" lang="en-US" sz="1200" b="0" i="0" u="none" strike="noStrike" kern="1200" cap="all" spc="0" normalizeH="0" baseline="0" noProof="0" dirty="0">
                  <a:ln>
                    <a:noFill/>
                  </a:ln>
                  <a:solidFill>
                    <a:srgbClr val="009CDE"/>
                  </a:solidFill>
                  <a:effectLst/>
                  <a:uLnTx/>
                  <a:uFillTx/>
                  <a:latin typeface="Arial" panose="020B0604020202020204" pitchFamily="34" charset="0"/>
                  <a:ea typeface="+mn-ea"/>
                  <a:cs typeface="Arial" panose="020B0604020202020204" pitchFamily="34" charset="0"/>
                </a:rPr>
                <a:t>Provide intuitive &amp;</a:t>
              </a:r>
              <a:br>
                <a:rPr kumimoji="0" lang="en-US" sz="1200" b="0" i="0" u="none" strike="noStrike" kern="1200" cap="all" spc="0" normalizeH="0" baseline="0" noProof="0" dirty="0">
                  <a:ln>
                    <a:noFill/>
                  </a:ln>
                  <a:solidFill>
                    <a:srgbClr val="009CDE"/>
                  </a:solidFill>
                  <a:effectLst/>
                  <a:uLnTx/>
                  <a:uFillTx/>
                  <a:latin typeface="Arial" panose="020B0604020202020204" pitchFamily="34" charset="0"/>
                  <a:ea typeface="+mn-ea"/>
                  <a:cs typeface="Arial" panose="020B0604020202020204" pitchFamily="34" charset="0"/>
                </a:rPr>
              </a:br>
              <a:r>
                <a:rPr kumimoji="0" lang="en-US" sz="1200" b="0" i="0" u="none" strike="noStrike" kern="1200" cap="all" spc="0" normalizeH="0" baseline="0" noProof="0" dirty="0">
                  <a:ln>
                    <a:noFill/>
                  </a:ln>
                  <a:solidFill>
                    <a:srgbClr val="009CDE"/>
                  </a:solidFill>
                  <a:effectLst/>
                  <a:uLnTx/>
                  <a:uFillTx/>
                  <a:latin typeface="Arial" panose="020B0604020202020204" pitchFamily="34" charset="0"/>
                  <a:ea typeface="+mn-ea"/>
                  <a:cs typeface="Arial" panose="020B0604020202020204" pitchFamily="34" charset="0"/>
                </a:rPr>
                <a:t>interactive visualizations</a:t>
              </a:r>
            </a:p>
            <a:p>
              <a:pPr marL="171450" marR="0" lvl="0" indent="-171450" algn="l" defTabSz="914447" rtl="0" eaLnBrk="1" fontAlgn="auto" latinLnBrk="0" hangingPunct="1">
                <a:lnSpc>
                  <a:spcPct val="100000"/>
                </a:lnSpc>
                <a:spcBef>
                  <a:spcPts val="526"/>
                </a:spcBef>
                <a:spcAft>
                  <a:spcPts val="0"/>
                </a:spcAft>
                <a:buClr>
                  <a:srgbClr val="3F9C35"/>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Consistent look and feel</a:t>
              </a:r>
            </a:p>
            <a:p>
              <a:pPr marL="171450" marR="0" lvl="0" indent="-171450" algn="l" defTabSz="914447" rtl="0" eaLnBrk="1" fontAlgn="auto" latinLnBrk="0" hangingPunct="1">
                <a:lnSpc>
                  <a:spcPct val="100000"/>
                </a:lnSpc>
                <a:spcBef>
                  <a:spcPts val="526"/>
                </a:spcBef>
                <a:spcAft>
                  <a:spcPts val="0"/>
                </a:spcAft>
                <a:buClr>
                  <a:srgbClr val="3F9C35"/>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Reduce learning curve</a:t>
              </a:r>
            </a:p>
          </p:txBody>
        </p:sp>
      </p:grpSp>
      <p:pic>
        <p:nvPicPr>
          <p:cNvPr id="40" name="Picture 39">
            <a:extLst>
              <a:ext uri="{FF2B5EF4-FFF2-40B4-BE49-F238E27FC236}">
                <a16:creationId xmlns:a16="http://schemas.microsoft.com/office/drawing/2014/main" id="{96EFBB98-7AE3-EDAA-8E46-CD279DAB7386}"/>
              </a:ext>
            </a:extLst>
          </p:cNvPr>
          <p:cNvPicPr>
            <a:picLocks noChangeAspect="1"/>
          </p:cNvPicPr>
          <p:nvPr/>
        </p:nvPicPr>
        <p:blipFill rotWithShape="1">
          <a:blip r:embed="rId7">
            <a:extLst>
              <a:ext uri="{28A0092B-C50C-407E-A947-70E740481C1C}">
                <a14:useLocalDpi xmlns:a14="http://schemas.microsoft.com/office/drawing/2010/main" val="0"/>
              </a:ext>
            </a:extLst>
          </a:blip>
          <a:srcRect l="45029" t="8874" r="44629" b="37910"/>
          <a:stretch/>
        </p:blipFill>
        <p:spPr>
          <a:xfrm rot="10372196">
            <a:off x="5671170" y="5517292"/>
            <a:ext cx="662456" cy="541419"/>
          </a:xfrm>
          <a:prstGeom prst="rect">
            <a:avLst/>
          </a:prstGeom>
        </p:spPr>
      </p:pic>
      <p:pic>
        <p:nvPicPr>
          <p:cNvPr id="41" name="Graphic 62" descr="Single gear">
            <a:extLst>
              <a:ext uri="{FF2B5EF4-FFF2-40B4-BE49-F238E27FC236}">
                <a16:creationId xmlns:a16="http://schemas.microsoft.com/office/drawing/2014/main" id="{EC0CA339-3C86-A4C6-0DA4-A4E1F9B60A47}"/>
              </a:ext>
            </a:extLst>
          </p:cNvPr>
          <p:cNvPicPr>
            <a:picLocks noChangeAspect="1"/>
          </p:cNvPicPr>
          <p:nvPr/>
        </p:nvPicPr>
        <p:blipFill>
          <a:blip r:embed="rId8" cstate="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19532" y="4792709"/>
            <a:ext cx="601044" cy="601044"/>
          </a:xfrm>
          <a:prstGeom prst="rect">
            <a:avLst/>
          </a:prstGeom>
        </p:spPr>
      </p:pic>
      <p:pic>
        <p:nvPicPr>
          <p:cNvPr id="42" name="Graphic 64" descr="Gears">
            <a:extLst>
              <a:ext uri="{FF2B5EF4-FFF2-40B4-BE49-F238E27FC236}">
                <a16:creationId xmlns:a16="http://schemas.microsoft.com/office/drawing/2014/main" id="{A3D90D5F-0005-88B3-0C99-FA0F75BFD480}"/>
              </a:ext>
            </a:extLst>
          </p:cNvPr>
          <p:cNvPicPr>
            <a:picLocks noChangeAspect="1"/>
          </p:cNvPicPr>
          <p:nvPr/>
        </p:nvPicPr>
        <p:blipFill>
          <a:blip r:embed="rId10" cstate="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52047" y="4809724"/>
            <a:ext cx="655826" cy="655826"/>
          </a:xfrm>
          <a:prstGeom prst="rect">
            <a:avLst/>
          </a:prstGeom>
        </p:spPr>
      </p:pic>
      <p:sp>
        <p:nvSpPr>
          <p:cNvPr id="48" name="TextBox 47">
            <a:extLst>
              <a:ext uri="{FF2B5EF4-FFF2-40B4-BE49-F238E27FC236}">
                <a16:creationId xmlns:a16="http://schemas.microsoft.com/office/drawing/2014/main" id="{5ECBDC06-12E9-843A-8262-F749E3EA42C8}"/>
              </a:ext>
            </a:extLst>
          </p:cNvPr>
          <p:cNvSpPr txBox="1"/>
          <p:nvPr/>
        </p:nvSpPr>
        <p:spPr>
          <a:xfrm>
            <a:off x="480539" y="668822"/>
            <a:ext cx="7430561" cy="461665"/>
          </a:xfrm>
          <a:prstGeom prst="rect">
            <a:avLst/>
          </a:prstGeom>
          <a:noFill/>
        </p:spPr>
        <p:txBody>
          <a:bodyPr wrap="square">
            <a:spAutoFit/>
          </a:bodyPr>
          <a:lstStyle/>
          <a:p>
            <a:r>
              <a:rPr lang="en-US" sz="2400" dirty="0">
                <a:solidFill>
                  <a:schemeClr val="accent1"/>
                </a:solidFill>
              </a:rPr>
              <a:t>RSM Health Care Data Analytics: Approach</a:t>
            </a:r>
          </a:p>
        </p:txBody>
      </p:sp>
      <p:sp>
        <p:nvSpPr>
          <p:cNvPr id="43" name="Rectangle 42">
            <a:extLst>
              <a:ext uri="{FF2B5EF4-FFF2-40B4-BE49-F238E27FC236}">
                <a16:creationId xmlns:a16="http://schemas.microsoft.com/office/drawing/2014/main" id="{E75623C9-044F-583E-6343-B8C4E0EE225D}"/>
              </a:ext>
            </a:extLst>
          </p:cNvPr>
          <p:cNvSpPr/>
          <p:nvPr/>
        </p:nvSpPr>
        <p:spPr>
          <a:xfrm>
            <a:off x="621587" y="1122451"/>
            <a:ext cx="6094285" cy="3131904"/>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6346" tIns="56346" rIns="56346" bIns="56346" rtlCol="0" anchor="ctr">
            <a:noAutofit/>
          </a:bodyPr>
          <a:lstStyle/>
          <a:p>
            <a:pPr algn="ctr">
              <a:lnSpc>
                <a:spcPct val="90000"/>
              </a:lnSpc>
              <a:spcBef>
                <a:spcPts val="1000"/>
              </a:spcBef>
            </a:pPr>
            <a:r>
              <a:rPr lang="en-US" sz="1400" b="1" dirty="0">
                <a:solidFill>
                  <a:srgbClr val="141439"/>
                </a:solidFill>
                <a:cs typeface="Arial"/>
              </a:rPr>
              <a:t>Data-driven</a:t>
            </a:r>
            <a:endParaRPr lang="en-US" sz="1400" dirty="0">
              <a:solidFill>
                <a:srgbClr val="141439"/>
              </a:solidFill>
              <a:cs typeface="Arial"/>
            </a:endParaRPr>
          </a:p>
          <a:p>
            <a:pPr algn="ctr">
              <a:lnSpc>
                <a:spcPct val="90000"/>
              </a:lnSpc>
              <a:spcBef>
                <a:spcPts val="1000"/>
              </a:spcBef>
            </a:pPr>
            <a:r>
              <a:rPr lang="en-US" sz="1400" dirty="0">
                <a:solidFill>
                  <a:srgbClr val="141439"/>
                </a:solidFill>
                <a:cs typeface="Arial"/>
              </a:rPr>
              <a:t>Use data to choose opportunities</a:t>
            </a:r>
          </a:p>
          <a:p>
            <a:pPr algn="ctr">
              <a:lnSpc>
                <a:spcPct val="90000"/>
              </a:lnSpc>
              <a:spcBef>
                <a:spcPts val="1000"/>
              </a:spcBef>
            </a:pPr>
            <a:r>
              <a:rPr lang="en-US" sz="1400" b="1" dirty="0">
                <a:solidFill>
                  <a:srgbClr val="141439"/>
                </a:solidFill>
                <a:cs typeface="Arial"/>
              </a:rPr>
              <a:t>Augment not replace</a:t>
            </a:r>
            <a:endParaRPr lang="en-US" sz="1400" dirty="0">
              <a:solidFill>
                <a:srgbClr val="141439"/>
              </a:solidFill>
              <a:cs typeface="Arial"/>
            </a:endParaRPr>
          </a:p>
          <a:p>
            <a:pPr algn="ctr">
              <a:lnSpc>
                <a:spcPct val="90000"/>
              </a:lnSpc>
              <a:spcBef>
                <a:spcPts val="1000"/>
              </a:spcBef>
            </a:pPr>
            <a:r>
              <a:rPr lang="en-US" sz="1400" dirty="0">
                <a:solidFill>
                  <a:srgbClr val="141439"/>
                </a:solidFill>
                <a:cs typeface="Arial"/>
              </a:rPr>
              <a:t>Leverage EMR and existing data warehouses and solutions</a:t>
            </a:r>
          </a:p>
          <a:p>
            <a:pPr algn="ctr">
              <a:lnSpc>
                <a:spcPct val="90000"/>
              </a:lnSpc>
              <a:spcBef>
                <a:spcPts val="1000"/>
              </a:spcBef>
            </a:pPr>
            <a:r>
              <a:rPr lang="en-US" sz="1400" b="1" dirty="0">
                <a:solidFill>
                  <a:srgbClr val="141439"/>
                </a:solidFill>
                <a:cs typeface="Arial"/>
              </a:rPr>
              <a:t>No new silos</a:t>
            </a:r>
            <a:endParaRPr lang="en-US" sz="1400" dirty="0">
              <a:solidFill>
                <a:srgbClr val="141439"/>
              </a:solidFill>
              <a:cs typeface="Arial"/>
            </a:endParaRPr>
          </a:p>
          <a:p>
            <a:pPr algn="ctr">
              <a:lnSpc>
                <a:spcPct val="90000"/>
              </a:lnSpc>
              <a:spcBef>
                <a:spcPts val="1000"/>
              </a:spcBef>
            </a:pPr>
            <a:r>
              <a:rPr lang="en-US" sz="1400" dirty="0">
                <a:solidFill>
                  <a:srgbClr val="141439"/>
                </a:solidFill>
                <a:cs typeface="Arial"/>
              </a:rPr>
              <a:t>Clients have too many tools and too much data already</a:t>
            </a:r>
          </a:p>
          <a:p>
            <a:pPr algn="ctr">
              <a:lnSpc>
                <a:spcPct val="90000"/>
              </a:lnSpc>
              <a:spcBef>
                <a:spcPts val="1000"/>
              </a:spcBef>
            </a:pPr>
            <a:r>
              <a:rPr lang="en-US" sz="1400" b="1" dirty="0">
                <a:solidFill>
                  <a:srgbClr val="141439"/>
                </a:solidFill>
                <a:cs typeface="Arial"/>
              </a:rPr>
              <a:t>Time to Value</a:t>
            </a:r>
            <a:endParaRPr lang="en-US" sz="1400" dirty="0">
              <a:solidFill>
                <a:srgbClr val="141439"/>
              </a:solidFill>
              <a:cs typeface="Arial"/>
            </a:endParaRPr>
          </a:p>
          <a:p>
            <a:pPr algn="ctr">
              <a:lnSpc>
                <a:spcPct val="90000"/>
              </a:lnSpc>
              <a:spcBef>
                <a:spcPts val="1000"/>
              </a:spcBef>
            </a:pPr>
            <a:r>
              <a:rPr lang="en-US" sz="1400" dirty="0">
                <a:solidFill>
                  <a:srgbClr val="141439"/>
                </a:solidFill>
                <a:cs typeface="Arial"/>
              </a:rPr>
              <a:t>Short term ROI, Long term sustainability</a:t>
            </a:r>
          </a:p>
          <a:p>
            <a:pPr algn="ctr">
              <a:lnSpc>
                <a:spcPct val="90000"/>
              </a:lnSpc>
              <a:spcBef>
                <a:spcPts val="1000"/>
              </a:spcBef>
            </a:pPr>
            <a:r>
              <a:rPr lang="en-US" sz="1400" dirty="0">
                <a:solidFill>
                  <a:srgbClr val="141439"/>
                </a:solidFill>
                <a:cs typeface="Arial"/>
              </a:rPr>
              <a:t>Solutions build on each other</a:t>
            </a:r>
          </a:p>
          <a:p>
            <a:pPr algn="ctr"/>
            <a:endParaRPr lang="en-US" sz="1400" dirty="0">
              <a:cs typeface="Arial"/>
            </a:endParaRPr>
          </a:p>
        </p:txBody>
      </p:sp>
    </p:spTree>
    <p:extLst>
      <p:ext uri="{BB962C8B-B14F-4D97-AF65-F5344CB8AC3E}">
        <p14:creationId xmlns:p14="http://schemas.microsoft.com/office/powerpoint/2010/main" val="2259701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ADFC8A90-2D26-9B53-2153-0F10E957B044}"/>
              </a:ext>
            </a:extLst>
          </p:cNvPr>
          <p:cNvSpPr>
            <a:spLocks noGrp="1"/>
          </p:cNvSpPr>
          <p:nvPr>
            <p:ph type="sldNum" sz="quarter" idx="12"/>
          </p:nvPr>
        </p:nvSpPr>
        <p:spPr>
          <a:xfrm>
            <a:off x="508000" y="6206067"/>
            <a:ext cx="2743200" cy="264583"/>
          </a:xfrm>
        </p:spPr>
        <p:txBody>
          <a:bodyPr/>
          <a:lstStyle/>
          <a:p>
            <a:fld id="{936A99BC-3C9D-4DF8-8B8C-E1FD2BDF0AD4}" type="slidenum">
              <a:rPr lang="en-US" smtClean="0"/>
              <a:t>11</a:t>
            </a:fld>
            <a:endParaRPr lang="en-US"/>
          </a:p>
        </p:txBody>
      </p:sp>
      <p:sp>
        <p:nvSpPr>
          <p:cNvPr id="3" name="TextBox 2">
            <a:extLst>
              <a:ext uri="{FF2B5EF4-FFF2-40B4-BE49-F238E27FC236}">
                <a16:creationId xmlns:a16="http://schemas.microsoft.com/office/drawing/2014/main" id="{25F56B22-44C0-D5B1-0AF7-DF3490A5DD05}"/>
              </a:ext>
            </a:extLst>
          </p:cNvPr>
          <p:cNvSpPr txBox="1"/>
          <p:nvPr/>
        </p:nvSpPr>
        <p:spPr>
          <a:xfrm>
            <a:off x="508000" y="228600"/>
            <a:ext cx="10276840" cy="969753"/>
          </a:xfrm>
          <a:prstGeom prst="rect">
            <a:avLst/>
          </a:prstGeom>
          <a:noFill/>
        </p:spPr>
        <p:txBody>
          <a:bodyPr wrap="square" rtlCol="0">
            <a:spAutoFit/>
          </a:bodyPr>
          <a:lstStyle/>
          <a:p>
            <a:pPr>
              <a:lnSpc>
                <a:spcPct val="107000"/>
              </a:lnSpc>
              <a:spcAft>
                <a:spcPts val="600"/>
              </a:spcAft>
            </a:pPr>
            <a:r>
              <a:rPr lang="en-US" b="1" dirty="0">
                <a:solidFill>
                  <a:srgbClr val="4AAA42"/>
                </a:solidFill>
                <a:ea typeface="Calibri" panose="020F0502020204030204" pitchFamily="34" charset="0"/>
                <a:cs typeface="Times New Roman" panose="02020603050405020304" pitchFamily="18" charset="0"/>
              </a:rPr>
              <a:t>Margin Transformation / Performance Improvement  Categories to Evaluate to assess plus quantify ROI</a:t>
            </a:r>
            <a:endParaRPr lang="en-US" dirty="0">
              <a:solidFill>
                <a:srgbClr val="4AAA42"/>
              </a:solidFill>
              <a:ea typeface="Calibri" panose="020F0502020204030204" pitchFamily="34" charset="0"/>
              <a:cs typeface="Times New Roman" panose="02020603050405020304" pitchFamily="18" charset="0"/>
            </a:endParaRPr>
          </a:p>
          <a:p>
            <a:pPr marL="557213" lvl="1" indent="-214313">
              <a:buFont typeface="Wingdings" panose="05000000000000000000" pitchFamily="2" charset="2"/>
              <a:buChar char="§"/>
            </a:pPr>
            <a:endParaRPr lang="en-US" sz="1350" dirty="0"/>
          </a:p>
        </p:txBody>
      </p:sp>
      <p:graphicFrame>
        <p:nvGraphicFramePr>
          <p:cNvPr id="4" name="Diagram 3">
            <a:extLst>
              <a:ext uri="{FF2B5EF4-FFF2-40B4-BE49-F238E27FC236}">
                <a16:creationId xmlns:a16="http://schemas.microsoft.com/office/drawing/2014/main" id="{F480745E-174D-FF89-139B-047819928905}"/>
              </a:ext>
            </a:extLst>
          </p:cNvPr>
          <p:cNvGraphicFramePr/>
          <p:nvPr/>
        </p:nvGraphicFramePr>
        <p:xfrm>
          <a:off x="1879600" y="105198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4048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10ACC8-0924-FF64-5B33-64EA62972375}"/>
              </a:ext>
            </a:extLst>
          </p:cNvPr>
          <p:cNvSpPr>
            <a:spLocks noGrp="1"/>
          </p:cNvSpPr>
          <p:nvPr>
            <p:ph type="body" sz="quarter" idx="10"/>
          </p:nvPr>
        </p:nvSpPr>
        <p:spPr>
          <a:xfrm>
            <a:off x="839025" y="1713556"/>
            <a:ext cx="10393300" cy="2769989"/>
          </a:xfrm>
        </p:spPr>
        <p:txBody>
          <a:bodyPr/>
          <a:lstStyle/>
          <a:p>
            <a:r>
              <a:rPr lang="en-US" sz="4400" dirty="0"/>
              <a:t>Surgical Analytics</a:t>
            </a:r>
          </a:p>
          <a:p>
            <a:endParaRPr lang="en-US" sz="4400" dirty="0">
              <a:cs typeface="Arial"/>
            </a:endParaRPr>
          </a:p>
          <a:p>
            <a:pPr marL="571500" indent="-571500">
              <a:buChar char="•"/>
            </a:pPr>
            <a:r>
              <a:rPr lang="en-US" sz="2400" i="1" dirty="0">
                <a:cs typeface="Arial"/>
              </a:rPr>
              <a:t>Increase revenue by scheduling and performing more surgeries</a:t>
            </a:r>
          </a:p>
          <a:p>
            <a:pPr marL="571500" indent="-571500">
              <a:buChar char="•"/>
            </a:pPr>
            <a:r>
              <a:rPr lang="en-US" sz="2400" i="1" dirty="0">
                <a:cs typeface="Arial"/>
              </a:rPr>
              <a:t>Reduce cost by eliminating staffed, empty operating rooms</a:t>
            </a:r>
          </a:p>
          <a:p>
            <a:pPr marL="571500" indent="-571500">
              <a:buChar char="•"/>
            </a:pPr>
            <a:r>
              <a:rPr lang="en-US" sz="2400" i="1" dirty="0">
                <a:cs typeface="Arial"/>
              </a:rPr>
              <a:t>Elevate patient experience by reducing wait times and improving quality</a:t>
            </a:r>
          </a:p>
        </p:txBody>
      </p:sp>
      <p:sp>
        <p:nvSpPr>
          <p:cNvPr id="3" name="TextBox 2">
            <a:extLst>
              <a:ext uri="{FF2B5EF4-FFF2-40B4-BE49-F238E27FC236}">
                <a16:creationId xmlns:a16="http://schemas.microsoft.com/office/drawing/2014/main" id="{A28F4F4D-3B51-F08F-8063-EAFFA4867092}"/>
              </a:ext>
            </a:extLst>
          </p:cNvPr>
          <p:cNvSpPr txBox="1"/>
          <p:nvPr/>
        </p:nvSpPr>
        <p:spPr>
          <a:xfrm>
            <a:off x="2612571" y="3823606"/>
            <a:ext cx="3932464"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1400" dirty="0">
                <a:cs typeface="Arial"/>
              </a:rPr>
              <a:t>In</a:t>
            </a:r>
            <a:endParaRPr lang="en-US" sz="1400" dirty="0"/>
          </a:p>
        </p:txBody>
      </p:sp>
    </p:spTree>
    <p:extLst>
      <p:ext uri="{BB962C8B-B14F-4D97-AF65-F5344CB8AC3E}">
        <p14:creationId xmlns:p14="http://schemas.microsoft.com/office/powerpoint/2010/main" val="1015426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82D2B17-EA80-10C2-A3DF-A4AFB0E3387B}"/>
              </a:ext>
            </a:extLst>
          </p:cNvPr>
          <p:cNvSpPr txBox="1">
            <a:spLocks/>
          </p:cNvSpPr>
          <p:nvPr/>
        </p:nvSpPr>
        <p:spPr>
          <a:xfrm>
            <a:off x="480540" y="747811"/>
            <a:ext cx="10732911" cy="7797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accent1"/>
                </a:solidFill>
              </a:rPr>
              <a:t>Surgical Efficiency</a:t>
            </a:r>
          </a:p>
        </p:txBody>
      </p:sp>
      <p:sp>
        <p:nvSpPr>
          <p:cNvPr id="8" name="TextBox 7">
            <a:extLst>
              <a:ext uri="{FF2B5EF4-FFF2-40B4-BE49-F238E27FC236}">
                <a16:creationId xmlns:a16="http://schemas.microsoft.com/office/drawing/2014/main" id="{61038CE2-84D6-8078-A2A9-8DE77EEC16FA}"/>
              </a:ext>
            </a:extLst>
          </p:cNvPr>
          <p:cNvSpPr txBox="1"/>
          <p:nvPr/>
        </p:nvSpPr>
        <p:spPr>
          <a:xfrm>
            <a:off x="480540" y="1392979"/>
            <a:ext cx="7210045" cy="4585871"/>
          </a:xfrm>
          <a:prstGeom prst="rect">
            <a:avLst/>
          </a:prstGeom>
          <a:solidFill>
            <a:schemeClr val="bg1">
              <a:lumMod val="95000"/>
            </a:schemeClr>
          </a:solidFill>
        </p:spPr>
        <p:txBody>
          <a:bodyPr wrap="square" lIns="91440" tIns="45720" rIns="91440" bIns="45720" rtlCol="0" anchor="t">
            <a:spAutoFit/>
          </a:bodyPr>
          <a:lstStyle/>
          <a:p>
            <a:r>
              <a:rPr lang="en-US" dirty="0">
                <a:solidFill>
                  <a:schemeClr val="bg2">
                    <a:lumMod val="50000"/>
                  </a:schemeClr>
                </a:solidFill>
              </a:rPr>
              <a:t>The perioperative suite is one of the busiest areas of the hospital, generates the most revenue and incurs the highest costs. Therefore, throughput and efficiency are vitally important.</a:t>
            </a:r>
          </a:p>
          <a:p>
            <a:endParaRPr lang="en-US" sz="1400" cap="all" dirty="0">
              <a:solidFill>
                <a:schemeClr val="bg2">
                  <a:lumMod val="50000"/>
                </a:schemeClr>
              </a:solidFill>
            </a:endParaRPr>
          </a:p>
          <a:p>
            <a:r>
              <a:rPr lang="en-US" sz="1400" cap="all" dirty="0">
                <a:solidFill>
                  <a:srgbClr val="3F9C35"/>
                </a:solidFill>
              </a:rPr>
              <a:t>Some of the important KPIs to track efficiency include:</a:t>
            </a:r>
          </a:p>
          <a:p>
            <a:pPr marL="741045" indent="-285750">
              <a:spcBef>
                <a:spcPts val="600"/>
              </a:spcBef>
              <a:buFont typeface="Wingdings" panose="05000000000000000000" pitchFamily="2" charset="2"/>
              <a:buChar char="ü"/>
            </a:pPr>
            <a:r>
              <a:rPr lang="en-US" dirty="0">
                <a:solidFill>
                  <a:schemeClr val="bg2">
                    <a:lumMod val="50000"/>
                  </a:schemeClr>
                </a:solidFill>
              </a:rPr>
              <a:t>On-time starts</a:t>
            </a:r>
            <a:endParaRPr lang="en-US" dirty="0">
              <a:solidFill>
                <a:schemeClr val="bg2">
                  <a:lumMod val="50000"/>
                </a:schemeClr>
              </a:solidFill>
              <a:cs typeface="Arial"/>
            </a:endParaRPr>
          </a:p>
          <a:p>
            <a:pPr marL="741045" indent="-285750">
              <a:spcBef>
                <a:spcPts val="600"/>
              </a:spcBef>
              <a:buFont typeface="Wingdings" panose="05000000000000000000" pitchFamily="2" charset="2"/>
              <a:buChar char="ü"/>
            </a:pPr>
            <a:r>
              <a:rPr lang="en-US" dirty="0">
                <a:solidFill>
                  <a:schemeClr val="bg2">
                    <a:lumMod val="50000"/>
                  </a:schemeClr>
                </a:solidFill>
              </a:rPr>
              <a:t>Cancellations</a:t>
            </a:r>
            <a:endParaRPr lang="en-US" dirty="0">
              <a:solidFill>
                <a:schemeClr val="bg2">
                  <a:lumMod val="50000"/>
                </a:schemeClr>
              </a:solidFill>
              <a:cs typeface="Arial"/>
            </a:endParaRPr>
          </a:p>
          <a:p>
            <a:pPr marL="741045" indent="-285750">
              <a:spcBef>
                <a:spcPts val="600"/>
              </a:spcBef>
              <a:buFont typeface="Wingdings" panose="05000000000000000000" pitchFamily="2" charset="2"/>
              <a:buChar char="ü"/>
            </a:pPr>
            <a:r>
              <a:rPr lang="en-US" dirty="0">
                <a:solidFill>
                  <a:schemeClr val="bg2">
                    <a:lumMod val="50000"/>
                  </a:schemeClr>
                </a:solidFill>
              </a:rPr>
              <a:t>Add-ons</a:t>
            </a:r>
            <a:endParaRPr lang="en-US" dirty="0">
              <a:solidFill>
                <a:schemeClr val="bg2">
                  <a:lumMod val="50000"/>
                </a:schemeClr>
              </a:solidFill>
              <a:cs typeface="Arial"/>
            </a:endParaRPr>
          </a:p>
          <a:p>
            <a:pPr marL="741045" indent="-285750">
              <a:spcBef>
                <a:spcPts val="600"/>
              </a:spcBef>
              <a:buFont typeface="Wingdings" panose="05000000000000000000" pitchFamily="2" charset="2"/>
              <a:buChar char="ü"/>
            </a:pPr>
            <a:r>
              <a:rPr lang="en-US" dirty="0">
                <a:solidFill>
                  <a:schemeClr val="bg2">
                    <a:lumMod val="50000"/>
                  </a:schemeClr>
                </a:solidFill>
              </a:rPr>
              <a:t>Turnover and turnaround times</a:t>
            </a:r>
            <a:endParaRPr lang="en-US" dirty="0">
              <a:solidFill>
                <a:schemeClr val="bg2">
                  <a:lumMod val="50000"/>
                </a:schemeClr>
              </a:solidFill>
              <a:cs typeface="Arial"/>
            </a:endParaRPr>
          </a:p>
          <a:p>
            <a:pPr marL="741045" indent="-285750">
              <a:spcBef>
                <a:spcPts val="600"/>
              </a:spcBef>
              <a:buFont typeface="Wingdings" panose="05000000000000000000" pitchFamily="2" charset="2"/>
              <a:buChar char="ü"/>
            </a:pPr>
            <a:r>
              <a:rPr lang="en-US" dirty="0">
                <a:solidFill>
                  <a:schemeClr val="bg2">
                    <a:lumMod val="50000"/>
                  </a:schemeClr>
                </a:solidFill>
              </a:rPr>
              <a:t>PACU boarding times</a:t>
            </a:r>
            <a:endParaRPr lang="en-US" dirty="0">
              <a:solidFill>
                <a:schemeClr val="bg2">
                  <a:lumMod val="50000"/>
                </a:schemeClr>
              </a:solidFill>
              <a:cs typeface="Arial"/>
            </a:endParaRPr>
          </a:p>
          <a:p>
            <a:pPr marL="741045" indent="-285750">
              <a:spcBef>
                <a:spcPts val="600"/>
              </a:spcBef>
              <a:buFont typeface="Wingdings" panose="05000000000000000000" pitchFamily="2" charset="2"/>
              <a:buChar char="ü"/>
            </a:pPr>
            <a:r>
              <a:rPr lang="en-US" dirty="0">
                <a:solidFill>
                  <a:schemeClr val="bg2">
                    <a:lumMod val="50000"/>
                  </a:schemeClr>
                </a:solidFill>
              </a:rPr>
              <a:t>Case duration accuracy</a:t>
            </a:r>
            <a:endParaRPr lang="en-US" dirty="0">
              <a:solidFill>
                <a:schemeClr val="bg2">
                  <a:lumMod val="50000"/>
                </a:schemeClr>
              </a:solidFill>
              <a:cs typeface="Arial"/>
            </a:endParaRPr>
          </a:p>
          <a:p>
            <a:endParaRPr lang="en-US" dirty="0">
              <a:solidFill>
                <a:schemeClr val="bg2">
                  <a:lumMod val="50000"/>
                </a:schemeClr>
              </a:solidFill>
            </a:endParaRPr>
          </a:p>
          <a:p>
            <a:r>
              <a:rPr lang="en-US" b="1" dirty="0">
                <a:solidFill>
                  <a:schemeClr val="bg2">
                    <a:lumMod val="50000"/>
                  </a:schemeClr>
                </a:solidFill>
              </a:rPr>
              <a:t>Through analytics we can monitor the efficiency and also look for causes of inefficiencies.</a:t>
            </a:r>
            <a:endParaRPr lang="en-US" b="1" dirty="0">
              <a:solidFill>
                <a:schemeClr val="bg2">
                  <a:lumMod val="50000"/>
                </a:schemeClr>
              </a:solidFill>
              <a:cs typeface="Arial"/>
            </a:endParaRPr>
          </a:p>
          <a:p>
            <a:endParaRPr lang="en-US" dirty="0">
              <a:solidFill>
                <a:schemeClr val="bg2">
                  <a:lumMod val="50000"/>
                </a:schemeClr>
              </a:solidFill>
            </a:endParaRPr>
          </a:p>
        </p:txBody>
      </p:sp>
      <p:pic>
        <p:nvPicPr>
          <p:cNvPr id="9" name="Picture 8">
            <a:extLst>
              <a:ext uri="{FF2B5EF4-FFF2-40B4-BE49-F238E27FC236}">
                <a16:creationId xmlns:a16="http://schemas.microsoft.com/office/drawing/2014/main" id="{40E5A96A-62E1-E2A4-119D-A1994F5879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8451" y="1527541"/>
            <a:ext cx="1867545" cy="1865308"/>
          </a:xfrm>
          <a:prstGeom prst="rect">
            <a:avLst/>
          </a:prstGeom>
        </p:spPr>
      </p:pic>
    </p:spTree>
    <p:extLst>
      <p:ext uri="{BB962C8B-B14F-4D97-AF65-F5344CB8AC3E}">
        <p14:creationId xmlns:p14="http://schemas.microsoft.com/office/powerpoint/2010/main" val="2403281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62BD5-2AEB-A008-3BD5-A5FEA32E230A}"/>
              </a:ext>
            </a:extLst>
          </p:cNvPr>
          <p:cNvSpPr/>
          <p:nvPr/>
        </p:nvSpPr>
        <p:spPr>
          <a:xfrm>
            <a:off x="6317074" y="5113721"/>
            <a:ext cx="3914274" cy="1212931"/>
          </a:xfrm>
          <a:prstGeom prst="rect">
            <a:avLst/>
          </a:prstGeom>
          <a:solidFill>
            <a:schemeClr val="bg1">
              <a:lumMod val="95000"/>
            </a:schemeClr>
          </a:solidFill>
          <a:ln w="3810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2">
                    <a:lumMod val="50000"/>
                  </a:schemeClr>
                </a:solidFill>
              </a:rPr>
              <a:t>Can also be applied to:</a:t>
            </a:r>
          </a:p>
          <a:p>
            <a:pPr marL="285750" indent="-285750">
              <a:buFont typeface="Arial" panose="020B0604020202020204" pitchFamily="34" charset="0"/>
              <a:buChar char="•"/>
            </a:pPr>
            <a:r>
              <a:rPr lang="en-US" sz="1200" dirty="0">
                <a:solidFill>
                  <a:schemeClr val="bg2">
                    <a:lumMod val="50000"/>
                  </a:schemeClr>
                </a:solidFill>
              </a:rPr>
              <a:t>Endoscopy</a:t>
            </a:r>
          </a:p>
          <a:p>
            <a:pPr marL="285750" indent="-285750">
              <a:buFont typeface="Arial" panose="020B0604020202020204" pitchFamily="34" charset="0"/>
              <a:buChar char="•"/>
            </a:pPr>
            <a:r>
              <a:rPr lang="en-US" sz="1200" dirty="0">
                <a:solidFill>
                  <a:schemeClr val="bg2">
                    <a:lumMod val="50000"/>
                  </a:schemeClr>
                </a:solidFill>
              </a:rPr>
              <a:t>Cath Lab</a:t>
            </a:r>
          </a:p>
          <a:p>
            <a:pPr marL="285750" indent="-285750">
              <a:buFont typeface="Arial" panose="020B0604020202020204" pitchFamily="34" charset="0"/>
              <a:buChar char="•"/>
            </a:pPr>
            <a:r>
              <a:rPr lang="en-US" sz="1200" dirty="0">
                <a:solidFill>
                  <a:schemeClr val="bg2">
                    <a:lumMod val="50000"/>
                  </a:schemeClr>
                </a:solidFill>
              </a:rPr>
              <a:t>Electrophysiology</a:t>
            </a:r>
          </a:p>
          <a:p>
            <a:pPr marL="285750" indent="-285750">
              <a:buFont typeface="Arial" panose="020B0604020202020204" pitchFamily="34" charset="0"/>
              <a:buChar char="•"/>
            </a:pPr>
            <a:r>
              <a:rPr lang="en-US" sz="1200" dirty="0">
                <a:solidFill>
                  <a:schemeClr val="bg2">
                    <a:lumMod val="50000"/>
                  </a:schemeClr>
                </a:solidFill>
              </a:rPr>
              <a:t>Interventional Radiology</a:t>
            </a:r>
          </a:p>
          <a:p>
            <a:pPr marL="285750" indent="-285750">
              <a:buFont typeface="Arial" panose="020B0604020202020204" pitchFamily="34" charset="0"/>
              <a:buChar char="•"/>
            </a:pPr>
            <a:r>
              <a:rPr lang="en-US" sz="1200" dirty="0">
                <a:solidFill>
                  <a:schemeClr val="bg2">
                    <a:lumMod val="50000"/>
                  </a:schemeClr>
                </a:solidFill>
              </a:rPr>
              <a:t>Complex Imaging</a:t>
            </a:r>
          </a:p>
        </p:txBody>
      </p:sp>
      <p:graphicFrame>
        <p:nvGraphicFramePr>
          <p:cNvPr id="3" name="Table 2">
            <a:extLst>
              <a:ext uri="{FF2B5EF4-FFF2-40B4-BE49-F238E27FC236}">
                <a16:creationId xmlns:a16="http://schemas.microsoft.com/office/drawing/2014/main" id="{0F469863-ED71-5712-6B7A-B0FC0BCD8D93}"/>
              </a:ext>
            </a:extLst>
          </p:cNvPr>
          <p:cNvGraphicFramePr>
            <a:graphicFrameLocks noGrp="1"/>
          </p:cNvGraphicFramePr>
          <p:nvPr/>
        </p:nvGraphicFramePr>
        <p:xfrm>
          <a:off x="480540" y="1718543"/>
          <a:ext cx="11230920" cy="3022600"/>
        </p:xfrm>
        <a:graphic>
          <a:graphicData uri="http://schemas.openxmlformats.org/drawingml/2006/table">
            <a:tbl>
              <a:tblPr firstRow="1" bandRow="1">
                <a:tableStyleId>{5C22544A-7EE6-4342-B048-85BDC9FD1C3A}</a:tableStyleId>
              </a:tblPr>
              <a:tblGrid>
                <a:gridCol w="2807730">
                  <a:extLst>
                    <a:ext uri="{9D8B030D-6E8A-4147-A177-3AD203B41FA5}">
                      <a16:colId xmlns:a16="http://schemas.microsoft.com/office/drawing/2014/main" val="4249378995"/>
                    </a:ext>
                  </a:extLst>
                </a:gridCol>
                <a:gridCol w="2284757">
                  <a:extLst>
                    <a:ext uri="{9D8B030D-6E8A-4147-A177-3AD203B41FA5}">
                      <a16:colId xmlns:a16="http://schemas.microsoft.com/office/drawing/2014/main" val="3544530957"/>
                    </a:ext>
                  </a:extLst>
                </a:gridCol>
                <a:gridCol w="3330703">
                  <a:extLst>
                    <a:ext uri="{9D8B030D-6E8A-4147-A177-3AD203B41FA5}">
                      <a16:colId xmlns:a16="http://schemas.microsoft.com/office/drawing/2014/main" val="3665218320"/>
                    </a:ext>
                  </a:extLst>
                </a:gridCol>
                <a:gridCol w="2807730">
                  <a:extLst>
                    <a:ext uri="{9D8B030D-6E8A-4147-A177-3AD203B41FA5}">
                      <a16:colId xmlns:a16="http://schemas.microsoft.com/office/drawing/2014/main" val="12400987"/>
                    </a:ext>
                  </a:extLst>
                </a:gridCol>
              </a:tblGrid>
              <a:tr h="370840">
                <a:tc>
                  <a:txBody>
                    <a:bodyPr/>
                    <a:lstStyle/>
                    <a:p>
                      <a:r>
                        <a:rPr lang="en-US" dirty="0"/>
                        <a:t>PROBLEM</a:t>
                      </a:r>
                    </a:p>
                  </a:txBody>
                  <a:tcPr/>
                </a:tc>
                <a:tc>
                  <a:txBody>
                    <a:bodyPr/>
                    <a:lstStyle/>
                    <a:p>
                      <a:r>
                        <a:rPr lang="en-US" dirty="0"/>
                        <a:t>GOAL</a:t>
                      </a:r>
                    </a:p>
                  </a:txBody>
                  <a:tcPr/>
                </a:tc>
                <a:tc>
                  <a:txBody>
                    <a:bodyPr/>
                    <a:lstStyle/>
                    <a:p>
                      <a:r>
                        <a:rPr lang="en-US" dirty="0"/>
                        <a:t>APPROACH</a:t>
                      </a:r>
                    </a:p>
                  </a:txBody>
                  <a:tcPr/>
                </a:tc>
                <a:tc>
                  <a:txBody>
                    <a:bodyPr/>
                    <a:lstStyle/>
                    <a:p>
                      <a:r>
                        <a:rPr lang="en-US" dirty="0"/>
                        <a:t>RESULTS</a:t>
                      </a:r>
                    </a:p>
                  </a:txBody>
                  <a:tcPr/>
                </a:tc>
                <a:extLst>
                  <a:ext uri="{0D108BD9-81ED-4DB2-BD59-A6C34878D82A}">
                    <a16:rowId xmlns:a16="http://schemas.microsoft.com/office/drawing/2014/main" val="3805612949"/>
                  </a:ext>
                </a:extLst>
              </a:tr>
              <a:tr h="370840">
                <a:tc>
                  <a:txBody>
                    <a:bodyPr/>
                    <a:lstStyle/>
                    <a:p>
                      <a:r>
                        <a:rPr lang="en-US" sz="1400" dirty="0">
                          <a:solidFill>
                            <a:schemeClr val="bg2">
                              <a:lumMod val="50000"/>
                            </a:schemeClr>
                          </a:solidFill>
                        </a:rPr>
                        <a:t>Operating rooms are sometimes empty and sometimes overbooked and open after hours. Some surgeons do not have enough operating room time available and others need more time.  Disruption from COVID-19 has magnified these issues</a:t>
                      </a:r>
                    </a:p>
                  </a:txBody>
                  <a:tcPr/>
                </a:tc>
                <a:tc>
                  <a:txBody>
                    <a:bodyPr/>
                    <a:lstStyle/>
                    <a:p>
                      <a:r>
                        <a:rPr lang="en-US" sz="1400" dirty="0">
                          <a:solidFill>
                            <a:schemeClr val="bg2">
                              <a:lumMod val="50000"/>
                            </a:schemeClr>
                          </a:solidFill>
                        </a:rPr>
                        <a:t>Increase the amount of the operating room is full and decrease the amount of time the operating room is staffed and empty.  Optimize block allocations to the changing needs of surgeon groups.</a:t>
                      </a:r>
                    </a:p>
                  </a:txBody>
                  <a:tcPr/>
                </a:tc>
                <a:tc>
                  <a:txBody>
                    <a:bodyPr/>
                    <a:lstStyle/>
                    <a:p>
                      <a:pPr marL="342900" indent="-342900">
                        <a:buAutoNum type="arabicPeriod"/>
                      </a:pPr>
                      <a:r>
                        <a:rPr lang="en-US" sz="1400" dirty="0">
                          <a:solidFill>
                            <a:schemeClr val="bg2">
                              <a:lumMod val="50000"/>
                            </a:schemeClr>
                          </a:solidFill>
                        </a:rPr>
                        <a:t>Track room utilization by hour to optimized staffed hours and volume.</a:t>
                      </a:r>
                    </a:p>
                    <a:p>
                      <a:pPr marL="342900" indent="-342900">
                        <a:buAutoNum type="arabicPeriod"/>
                      </a:pPr>
                      <a:r>
                        <a:rPr lang="en-US" sz="1400" dirty="0">
                          <a:solidFill>
                            <a:schemeClr val="bg2">
                              <a:lumMod val="50000"/>
                            </a:schemeClr>
                          </a:solidFill>
                        </a:rPr>
                        <a:t>Analyze anesthesia usage and out-of-room staff utilization across surgical and procedural suites to monitor resource constraints.</a:t>
                      </a:r>
                    </a:p>
                    <a:p>
                      <a:pPr marL="342900" indent="-342900">
                        <a:buAutoNum type="arabicPeriod"/>
                      </a:pPr>
                      <a:r>
                        <a:rPr lang="en-US" sz="1400" dirty="0">
                          <a:solidFill>
                            <a:schemeClr val="bg2">
                              <a:lumMod val="50000"/>
                            </a:schemeClr>
                          </a:solidFill>
                        </a:rPr>
                        <a:t>Analyze service and surgeon block utilization, including:</a:t>
                      </a:r>
                      <a:br>
                        <a:rPr lang="en-US" sz="1400" dirty="0">
                          <a:solidFill>
                            <a:schemeClr val="bg2">
                              <a:lumMod val="50000"/>
                            </a:schemeClr>
                          </a:solidFill>
                        </a:rPr>
                      </a:br>
                      <a:r>
                        <a:rPr lang="en-US" sz="1400" dirty="0">
                          <a:solidFill>
                            <a:schemeClr val="bg2">
                              <a:lumMod val="50000"/>
                            </a:schemeClr>
                          </a:solidFill>
                        </a:rPr>
                        <a:t>block utilization, block releases, overbooks, unblocked utilization, scheduling patterns</a:t>
                      </a:r>
                    </a:p>
                  </a:txBody>
                  <a:tcPr/>
                </a:tc>
                <a:tc>
                  <a:txBody>
                    <a:bodyPr/>
                    <a:lstStyle/>
                    <a:p>
                      <a:pPr marL="342900" indent="-285750">
                        <a:buFont typeface="Arial" panose="020B0604020202020204" pitchFamily="34" charset="0"/>
                        <a:buChar char="•"/>
                      </a:pPr>
                      <a:r>
                        <a:rPr lang="en-US" sz="1400" dirty="0">
                          <a:solidFill>
                            <a:schemeClr val="bg2">
                              <a:lumMod val="50000"/>
                            </a:schemeClr>
                          </a:solidFill>
                          <a:latin typeface="Arial" panose="020B0604020202020204" pitchFamily="34" charset="0"/>
                          <a:cs typeface="Arial" panose="020B0604020202020204" pitchFamily="34" charset="0"/>
                        </a:rPr>
                        <a:t>12% higher service block utilization</a:t>
                      </a:r>
                    </a:p>
                    <a:p>
                      <a:pPr marL="342900" indent="-285750">
                        <a:buFont typeface="Arial" panose="020B0604020202020204" pitchFamily="34" charset="0"/>
                        <a:buChar char="•"/>
                      </a:pPr>
                      <a:r>
                        <a:rPr lang="en-US" sz="1400" dirty="0">
                          <a:solidFill>
                            <a:schemeClr val="bg2">
                              <a:lumMod val="50000"/>
                            </a:schemeClr>
                          </a:solidFill>
                          <a:latin typeface="Arial" panose="020B0604020202020204" pitchFamily="34" charset="0"/>
                          <a:cs typeface="Arial" panose="020B0604020202020204" pitchFamily="34" charset="0"/>
                        </a:rPr>
                        <a:t>29% fewer empty staffed rooms</a:t>
                      </a:r>
                    </a:p>
                    <a:p>
                      <a:pPr marL="342900" indent="-285750">
                        <a:buFont typeface="Arial" panose="020B0604020202020204" pitchFamily="34" charset="0"/>
                        <a:buChar char="•"/>
                      </a:pPr>
                      <a:r>
                        <a:rPr lang="en-US" sz="1400" dirty="0">
                          <a:solidFill>
                            <a:schemeClr val="bg2">
                              <a:lumMod val="50000"/>
                            </a:schemeClr>
                          </a:solidFill>
                          <a:latin typeface="Arial" panose="020B0604020202020204" pitchFamily="34" charset="0"/>
                          <a:cs typeface="Arial" panose="020B0604020202020204" pitchFamily="34" charset="0"/>
                        </a:rPr>
                        <a:t>25% lower out of block minutes</a:t>
                      </a:r>
                    </a:p>
                  </a:txBody>
                  <a:tcPr/>
                </a:tc>
                <a:extLst>
                  <a:ext uri="{0D108BD9-81ED-4DB2-BD59-A6C34878D82A}">
                    <a16:rowId xmlns:a16="http://schemas.microsoft.com/office/drawing/2014/main" val="4170829677"/>
                  </a:ext>
                </a:extLst>
              </a:tr>
            </a:tbl>
          </a:graphicData>
        </a:graphic>
      </p:graphicFrame>
      <p:sp>
        <p:nvSpPr>
          <p:cNvPr id="7" name="TextBox 6">
            <a:extLst>
              <a:ext uri="{FF2B5EF4-FFF2-40B4-BE49-F238E27FC236}">
                <a16:creationId xmlns:a16="http://schemas.microsoft.com/office/drawing/2014/main" id="{C9D70094-7B7C-9802-90EF-861A1CE2FC1E}"/>
              </a:ext>
            </a:extLst>
          </p:cNvPr>
          <p:cNvSpPr txBox="1"/>
          <p:nvPr/>
        </p:nvSpPr>
        <p:spPr>
          <a:xfrm>
            <a:off x="398124" y="743438"/>
            <a:ext cx="6097712" cy="830997"/>
          </a:xfrm>
          <a:prstGeom prst="rect">
            <a:avLst/>
          </a:prstGeom>
          <a:noFill/>
        </p:spPr>
        <p:txBody>
          <a:bodyPr wrap="square">
            <a:spAutoFit/>
          </a:bodyPr>
          <a:lstStyle/>
          <a:p>
            <a:r>
              <a:rPr lang="en-US" sz="2400" dirty="0">
                <a:solidFill>
                  <a:schemeClr val="accent1"/>
                </a:solidFill>
              </a:rPr>
              <a:t>Case Study:</a:t>
            </a:r>
            <a:br>
              <a:rPr lang="en-US" sz="2400" dirty="0">
                <a:solidFill>
                  <a:schemeClr val="accent1"/>
                </a:solidFill>
              </a:rPr>
            </a:br>
            <a:r>
              <a:rPr lang="en-US" sz="2400" dirty="0">
                <a:solidFill>
                  <a:schemeClr val="accent1"/>
                </a:solidFill>
              </a:rPr>
              <a:t>Operating Room Utilization</a:t>
            </a:r>
          </a:p>
        </p:txBody>
      </p:sp>
    </p:spTree>
    <p:extLst>
      <p:ext uri="{BB962C8B-B14F-4D97-AF65-F5344CB8AC3E}">
        <p14:creationId xmlns:p14="http://schemas.microsoft.com/office/powerpoint/2010/main" val="154708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10ACC8-0924-FF64-5B33-64EA62972375}"/>
              </a:ext>
            </a:extLst>
          </p:cNvPr>
          <p:cNvSpPr>
            <a:spLocks noGrp="1"/>
          </p:cNvSpPr>
          <p:nvPr>
            <p:ph type="body" sz="quarter" idx="10"/>
          </p:nvPr>
        </p:nvSpPr>
        <p:spPr>
          <a:xfrm>
            <a:off x="839025" y="1936694"/>
            <a:ext cx="10393300" cy="2323713"/>
          </a:xfrm>
        </p:spPr>
        <p:txBody>
          <a:bodyPr/>
          <a:lstStyle/>
          <a:p>
            <a:r>
              <a:rPr lang="en-US" sz="4400" dirty="0"/>
              <a:t>Market Analytics</a:t>
            </a:r>
          </a:p>
          <a:p>
            <a:endParaRPr lang="en-US" sz="4400" dirty="0">
              <a:cs typeface="Arial"/>
            </a:endParaRPr>
          </a:p>
          <a:p>
            <a:pPr marL="342900" indent="-342900">
              <a:buChar char="•"/>
            </a:pPr>
            <a:r>
              <a:rPr lang="en-US" sz="2400" i="1" dirty="0">
                <a:cs typeface="Arial"/>
              </a:rPr>
              <a:t>Increase revenue by growing services</a:t>
            </a:r>
          </a:p>
          <a:p>
            <a:pPr marL="342900" indent="-342900">
              <a:buChar char="•"/>
            </a:pPr>
            <a:r>
              <a:rPr lang="en-US" sz="2400" i="1" dirty="0">
                <a:cs typeface="Arial"/>
              </a:rPr>
              <a:t>Increase revenue by better referral management</a:t>
            </a:r>
          </a:p>
        </p:txBody>
      </p:sp>
    </p:spTree>
    <p:extLst>
      <p:ext uri="{BB962C8B-B14F-4D97-AF65-F5344CB8AC3E}">
        <p14:creationId xmlns:p14="http://schemas.microsoft.com/office/powerpoint/2010/main" val="874759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CC1D1-EFB1-656C-F706-078192B0D658}"/>
              </a:ext>
            </a:extLst>
          </p:cNvPr>
          <p:cNvSpPr txBox="1">
            <a:spLocks/>
          </p:cNvSpPr>
          <p:nvPr/>
        </p:nvSpPr>
        <p:spPr>
          <a:xfrm>
            <a:off x="-3272176" y="935710"/>
            <a:ext cx="10845800" cy="4521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solidFill>
                  <a:schemeClr val="accent1"/>
                </a:solidFill>
              </a:rPr>
              <a:t>Marketing Analytics</a:t>
            </a:r>
          </a:p>
        </p:txBody>
      </p:sp>
      <p:sp>
        <p:nvSpPr>
          <p:cNvPr id="3" name="Content Placeholder 2">
            <a:extLst>
              <a:ext uri="{FF2B5EF4-FFF2-40B4-BE49-F238E27FC236}">
                <a16:creationId xmlns:a16="http://schemas.microsoft.com/office/drawing/2014/main" id="{94B9176F-A58C-5794-8499-29B220398EE4}"/>
              </a:ext>
            </a:extLst>
          </p:cNvPr>
          <p:cNvSpPr txBox="1">
            <a:spLocks/>
          </p:cNvSpPr>
          <p:nvPr/>
        </p:nvSpPr>
        <p:spPr>
          <a:xfrm>
            <a:off x="673100" y="1650693"/>
            <a:ext cx="10845800" cy="541243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t>What providers should I hire? Or collaborate with?</a:t>
            </a:r>
          </a:p>
          <a:p>
            <a:pPr marL="342900" indent="-342900" algn="l">
              <a:buFont typeface="Arial" panose="020B0604020202020204" pitchFamily="34" charset="0"/>
              <a:buChar char="•"/>
            </a:pPr>
            <a:r>
              <a:rPr lang="en-US" dirty="0"/>
              <a:t>Should I build an ambulatory surgical center?</a:t>
            </a:r>
          </a:p>
          <a:p>
            <a:pPr marL="342900" indent="-342900" algn="l">
              <a:buFont typeface="Arial" panose="020B0604020202020204" pitchFamily="34" charset="0"/>
              <a:buChar char="•"/>
            </a:pPr>
            <a:r>
              <a:rPr lang="en-US" dirty="0"/>
              <a:t>Where should I invest?</a:t>
            </a:r>
          </a:p>
          <a:p>
            <a:pPr marL="342900" indent="-342900" algn="l">
              <a:buFont typeface="Arial" panose="020B0604020202020204" pitchFamily="34" charset="0"/>
              <a:buChar char="•"/>
            </a:pPr>
            <a:r>
              <a:rPr lang="en-US" dirty="0"/>
              <a:t>Should I buy an orthopedic surgery group?</a:t>
            </a:r>
          </a:p>
          <a:p>
            <a:pPr algn="l"/>
            <a:r>
              <a:rPr lang="en-US" i="1" dirty="0"/>
              <a:t>To answer these types of questions, we leverage claims data</a:t>
            </a:r>
          </a:p>
          <a:p>
            <a:pPr algn="l">
              <a:buFont typeface="Wingdings" panose="05000000000000000000" pitchFamily="2" charset="2"/>
              <a:buChar char="Ø"/>
            </a:pPr>
            <a:r>
              <a:rPr lang="en-US" dirty="0"/>
              <a:t>For patients in my geography who go to other health systems, what specialists are they seeing? What procedures?</a:t>
            </a:r>
          </a:p>
          <a:p>
            <a:pPr algn="l">
              <a:buFont typeface="Wingdings" panose="05000000000000000000" pitchFamily="2" charset="2"/>
              <a:buChar char="Ø"/>
            </a:pPr>
            <a:r>
              <a:rPr lang="en-US" dirty="0"/>
              <a:t>When my doctors refer to other providers, what specialists do they refer to? </a:t>
            </a:r>
          </a:p>
          <a:p>
            <a:pPr algn="l">
              <a:buFont typeface="Wingdings" panose="05000000000000000000" pitchFamily="2" charset="2"/>
              <a:buChar char="Ø"/>
            </a:pPr>
            <a:r>
              <a:rPr lang="en-US" dirty="0"/>
              <a:t>How many orthopedic surgeries are performed in my area?  What ancillary services are received?</a:t>
            </a:r>
          </a:p>
          <a:p>
            <a:pPr>
              <a:buFont typeface="Wingdings" panose="05000000000000000000" pitchFamily="2" charset="2"/>
              <a:buChar char="Ø"/>
            </a:pPr>
            <a:endParaRPr lang="en-US" dirty="0"/>
          </a:p>
          <a:p>
            <a:endParaRPr lang="en-US" sz="2000" dirty="0">
              <a:highlight>
                <a:srgbClr val="FFFF00"/>
              </a:highlight>
            </a:endParaRPr>
          </a:p>
          <a:p>
            <a:pPr lvl="1"/>
            <a:endParaRPr lang="en-US" dirty="0">
              <a:highlight>
                <a:srgbClr val="FFFF00"/>
              </a:highlight>
            </a:endParaRPr>
          </a:p>
          <a:p>
            <a:pPr lvl="2">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33A458DD-9A40-2449-0E0E-42599E41F368}"/>
              </a:ext>
            </a:extLst>
          </p:cNvPr>
          <p:cNvSpPr>
            <a:spLocks noGrp="1"/>
          </p:cNvSpPr>
          <p:nvPr>
            <p:ph type="sldNum" sz="quarter" idx="12"/>
          </p:nvPr>
        </p:nvSpPr>
        <p:spPr>
          <a:xfrm>
            <a:off x="673100" y="7325950"/>
            <a:ext cx="2743200" cy="264583"/>
          </a:xfrm>
        </p:spPr>
        <p:txBody>
          <a:bodyPr/>
          <a:lstStyle/>
          <a:p>
            <a:fld id="{936A99BC-3C9D-4DF8-8B8C-E1FD2BDF0AD4}" type="slidenum">
              <a:rPr lang="en-US" smtClean="0"/>
              <a:pPr/>
              <a:t>16</a:t>
            </a:fld>
            <a:endParaRPr lang="en-US" dirty="0"/>
          </a:p>
        </p:txBody>
      </p:sp>
    </p:spTree>
    <p:extLst>
      <p:ext uri="{BB962C8B-B14F-4D97-AF65-F5344CB8AC3E}">
        <p14:creationId xmlns:p14="http://schemas.microsoft.com/office/powerpoint/2010/main" val="2921958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E2C1A8A-3E80-C424-B04F-C36407596EC9}"/>
              </a:ext>
            </a:extLst>
          </p:cNvPr>
          <p:cNvSpPr txBox="1">
            <a:spLocks/>
          </p:cNvSpPr>
          <p:nvPr/>
        </p:nvSpPr>
        <p:spPr>
          <a:xfrm>
            <a:off x="343488" y="508966"/>
            <a:ext cx="10732911" cy="77973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accent1"/>
                </a:solidFill>
              </a:rPr>
              <a:t>Marketing Analytics</a:t>
            </a:r>
            <a:endParaRPr lang="en-US" sz="3600" dirty="0">
              <a:solidFill>
                <a:schemeClr val="accent1"/>
              </a:solidFill>
              <a:cs typeface="Arial"/>
            </a:endParaRPr>
          </a:p>
        </p:txBody>
      </p:sp>
      <p:pic>
        <p:nvPicPr>
          <p:cNvPr id="8" name="Picture 7">
            <a:extLst>
              <a:ext uri="{FF2B5EF4-FFF2-40B4-BE49-F238E27FC236}">
                <a16:creationId xmlns:a16="http://schemas.microsoft.com/office/drawing/2014/main" id="{BE036055-2E87-50C7-FA9B-90096B0B9B25}"/>
              </a:ext>
            </a:extLst>
          </p:cNvPr>
          <p:cNvPicPr>
            <a:picLocks noChangeAspect="1"/>
          </p:cNvPicPr>
          <p:nvPr/>
        </p:nvPicPr>
        <p:blipFill>
          <a:blip r:embed="rId2"/>
          <a:stretch>
            <a:fillRect/>
          </a:stretch>
        </p:blipFill>
        <p:spPr>
          <a:xfrm>
            <a:off x="1021199" y="1105956"/>
            <a:ext cx="9897036" cy="5027716"/>
          </a:xfrm>
          <a:prstGeom prst="rect">
            <a:avLst/>
          </a:prstGeom>
        </p:spPr>
      </p:pic>
    </p:spTree>
    <p:extLst>
      <p:ext uri="{BB962C8B-B14F-4D97-AF65-F5344CB8AC3E}">
        <p14:creationId xmlns:p14="http://schemas.microsoft.com/office/powerpoint/2010/main" val="220522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10ACC8-0924-FF64-5B33-64EA62972375}"/>
              </a:ext>
            </a:extLst>
          </p:cNvPr>
          <p:cNvSpPr>
            <a:spLocks noGrp="1"/>
          </p:cNvSpPr>
          <p:nvPr>
            <p:ph type="body" sz="quarter" idx="10"/>
          </p:nvPr>
        </p:nvSpPr>
        <p:spPr>
          <a:xfrm>
            <a:off x="839025" y="1528890"/>
            <a:ext cx="10393300" cy="3139321"/>
          </a:xfrm>
        </p:spPr>
        <p:txBody>
          <a:bodyPr/>
          <a:lstStyle/>
          <a:p>
            <a:r>
              <a:rPr lang="en-US" sz="4400" dirty="0"/>
              <a:t>Efficiency and Patient Movement</a:t>
            </a:r>
          </a:p>
          <a:p>
            <a:endParaRPr lang="en-US" sz="4400" dirty="0">
              <a:cs typeface="Arial"/>
            </a:endParaRPr>
          </a:p>
          <a:p>
            <a:pPr marL="571500" indent="-571500">
              <a:buChar char="•"/>
            </a:pPr>
            <a:r>
              <a:rPr lang="en-US" sz="2400" dirty="0">
                <a:cs typeface="Arial"/>
              </a:rPr>
              <a:t>Reduce length of stay by optimizing patient movement and capacity </a:t>
            </a:r>
            <a:r>
              <a:rPr lang="en-US" sz="2400">
                <a:cs typeface="Arial"/>
              </a:rPr>
              <a:t>management</a:t>
            </a:r>
          </a:p>
          <a:p>
            <a:pPr marL="571500" indent="-571500">
              <a:buChar char="•"/>
            </a:pPr>
            <a:endParaRPr lang="en-US" sz="2400" dirty="0">
              <a:cs typeface="Arial"/>
            </a:endParaRPr>
          </a:p>
          <a:p>
            <a:pPr marL="571500" indent="-571500">
              <a:buChar char="•"/>
            </a:pPr>
            <a:endParaRPr lang="en-US" sz="2400" dirty="0">
              <a:cs typeface="Arial"/>
            </a:endParaRPr>
          </a:p>
        </p:txBody>
      </p:sp>
    </p:spTree>
    <p:extLst>
      <p:ext uri="{BB962C8B-B14F-4D97-AF65-F5344CB8AC3E}">
        <p14:creationId xmlns:p14="http://schemas.microsoft.com/office/powerpoint/2010/main" val="580875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50C0DD6-102C-2BD9-7269-BD6C1B9D6FF4}"/>
              </a:ext>
            </a:extLst>
          </p:cNvPr>
          <p:cNvSpPr txBox="1">
            <a:spLocks/>
          </p:cNvSpPr>
          <p:nvPr/>
        </p:nvSpPr>
        <p:spPr>
          <a:xfrm>
            <a:off x="508000" y="689130"/>
            <a:ext cx="10845800" cy="4521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accent1"/>
                </a:solidFill>
              </a:rPr>
              <a:t>Goals and Opportunities</a:t>
            </a:r>
          </a:p>
        </p:txBody>
      </p:sp>
      <p:sp>
        <p:nvSpPr>
          <p:cNvPr id="8" name="Content Placeholder 2">
            <a:extLst>
              <a:ext uri="{FF2B5EF4-FFF2-40B4-BE49-F238E27FC236}">
                <a16:creationId xmlns:a16="http://schemas.microsoft.com/office/drawing/2014/main" id="{D3CF1C98-DB50-1A81-FE11-F03741B68C85}"/>
              </a:ext>
            </a:extLst>
          </p:cNvPr>
          <p:cNvSpPr txBox="1">
            <a:spLocks/>
          </p:cNvSpPr>
          <p:nvPr/>
        </p:nvSpPr>
        <p:spPr>
          <a:xfrm>
            <a:off x="508000" y="1395054"/>
            <a:ext cx="10845800" cy="5412437"/>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300"/>
              </a:spcAft>
            </a:pPr>
            <a:r>
              <a:rPr lang="en-US" sz="2800" dirty="0"/>
              <a:t>Reduce length of stay</a:t>
            </a:r>
            <a:endParaRPr lang="en-US" sz="2800" dirty="0">
              <a:cs typeface="Arial"/>
            </a:endParaRPr>
          </a:p>
          <a:p>
            <a:pPr lvl="1">
              <a:spcAft>
                <a:spcPts val="300"/>
              </a:spcAft>
            </a:pPr>
            <a:r>
              <a:rPr lang="en-US" sz="2800" dirty="0"/>
              <a:t>Reduce ED and PACU boarder time</a:t>
            </a:r>
            <a:endParaRPr lang="en-US" sz="2800" dirty="0">
              <a:cs typeface="Arial"/>
            </a:endParaRPr>
          </a:p>
          <a:p>
            <a:pPr lvl="1">
              <a:spcAft>
                <a:spcPts val="300"/>
              </a:spcAft>
            </a:pPr>
            <a:r>
              <a:rPr lang="en-US" sz="2800" dirty="0"/>
              <a:t>Increase surgical and transfer volumes</a:t>
            </a:r>
            <a:endParaRPr lang="en-US" sz="2800" dirty="0">
              <a:cs typeface="Arial"/>
            </a:endParaRPr>
          </a:p>
          <a:p>
            <a:pPr lvl="1">
              <a:spcAft>
                <a:spcPts val="300"/>
              </a:spcAft>
            </a:pPr>
            <a:r>
              <a:rPr lang="en-US" sz="2800" dirty="0"/>
              <a:t>Improve quality of care</a:t>
            </a:r>
            <a:endParaRPr lang="en-US" sz="2800" dirty="0">
              <a:cs typeface="Arial"/>
            </a:endParaRPr>
          </a:p>
          <a:p>
            <a:pPr lvl="1">
              <a:spcAft>
                <a:spcPts val="300"/>
              </a:spcAft>
            </a:pPr>
            <a:r>
              <a:rPr lang="en-US" sz="2800" dirty="0"/>
              <a:t>Optimize staffing</a:t>
            </a:r>
            <a:endParaRPr lang="en-US" sz="2800" dirty="0">
              <a:cs typeface="Arial"/>
            </a:endParaRPr>
          </a:p>
          <a:p>
            <a:pPr marL="0" indent="0">
              <a:lnSpc>
                <a:spcPct val="100000"/>
              </a:lnSpc>
              <a:spcAft>
                <a:spcPts val="300"/>
              </a:spcAft>
              <a:buNone/>
            </a:pPr>
            <a:r>
              <a:rPr lang="en-US" b="1" dirty="0"/>
              <a:t> </a:t>
            </a:r>
            <a:r>
              <a:rPr lang="en-US" b="1" dirty="0">
                <a:solidFill>
                  <a:schemeClr val="accent1"/>
                </a:solidFill>
              </a:rPr>
              <a:t>How?</a:t>
            </a:r>
            <a:endParaRPr lang="en-US" b="1" dirty="0">
              <a:solidFill>
                <a:schemeClr val="accent1"/>
              </a:solidFill>
              <a:cs typeface="Arial"/>
            </a:endParaRPr>
          </a:p>
          <a:p>
            <a:pPr lvl="1" indent="0">
              <a:lnSpc>
                <a:spcPct val="100000"/>
              </a:lnSpc>
              <a:spcAft>
                <a:spcPts val="300"/>
              </a:spcAft>
            </a:pPr>
            <a:r>
              <a:rPr lang="en-US" sz="2800" dirty="0"/>
              <a:t>Reduce unnecessary bottlenecks and delays</a:t>
            </a:r>
            <a:endParaRPr lang="en-US" sz="2800" dirty="0">
              <a:cs typeface="Arial"/>
            </a:endParaRPr>
          </a:p>
          <a:p>
            <a:pPr lvl="1" indent="0">
              <a:lnSpc>
                <a:spcPct val="100000"/>
              </a:lnSpc>
              <a:spcAft>
                <a:spcPts val="300"/>
              </a:spcAft>
            </a:pPr>
            <a:r>
              <a:rPr lang="en-US" sz="2800" dirty="0"/>
              <a:t>Predict occupancy and patient needs</a:t>
            </a:r>
            <a:endParaRPr lang="en-US" sz="2800" dirty="0">
              <a:cs typeface="Arial"/>
            </a:endParaRPr>
          </a:p>
          <a:p>
            <a:pPr lvl="1" indent="0">
              <a:lnSpc>
                <a:spcPct val="100000"/>
              </a:lnSpc>
              <a:spcAft>
                <a:spcPts val="300"/>
              </a:spcAft>
            </a:pPr>
            <a:r>
              <a:rPr lang="en-US" sz="2800" dirty="0"/>
              <a:t>Know occupancy constraints ahead of time and mitigate them</a:t>
            </a:r>
            <a:endParaRPr lang="en-US" sz="2800" dirty="0">
              <a:cs typeface="Arial"/>
            </a:endParaRPr>
          </a:p>
          <a:p>
            <a:endParaRPr lang="en-US" dirty="0"/>
          </a:p>
          <a:p>
            <a:endParaRPr lang="en-US" dirty="0"/>
          </a:p>
          <a:p>
            <a:endParaRPr lang="en-US" sz="2000" dirty="0">
              <a:highlight>
                <a:srgbClr val="FFFF00"/>
              </a:highlight>
            </a:endParaRPr>
          </a:p>
          <a:p>
            <a:pPr marL="457200" lvl="1" indent="0">
              <a:buFont typeface="Arial" panose="020B0604020202020204" pitchFamily="34" charset="0"/>
              <a:buNone/>
            </a:pPr>
            <a:endParaRPr lang="en-US" sz="2000" dirty="0">
              <a:highlight>
                <a:srgbClr val="FFFF00"/>
              </a:highlight>
            </a:endParaRPr>
          </a:p>
          <a:p>
            <a:pPr lvl="2">
              <a:buFont typeface="Wingdings" panose="05000000000000000000" pitchFamily="2" charset="2"/>
              <a:buChar char="§"/>
            </a:pPr>
            <a:endParaRPr lang="en-US" dirty="0"/>
          </a:p>
        </p:txBody>
      </p:sp>
    </p:spTree>
    <p:extLst>
      <p:ext uri="{BB962C8B-B14F-4D97-AF65-F5344CB8AC3E}">
        <p14:creationId xmlns:p14="http://schemas.microsoft.com/office/powerpoint/2010/main" val="3041861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931890" y="6621898"/>
            <a:ext cx="180975" cy="235585"/>
          </a:xfrm>
          <a:custGeom>
            <a:avLst/>
            <a:gdLst/>
            <a:ahLst/>
            <a:cxnLst/>
            <a:rect l="l" t="t" r="r" b="b"/>
            <a:pathLst>
              <a:path w="180975" h="235584">
                <a:moveTo>
                  <a:pt x="180509" y="235404"/>
                </a:moveTo>
                <a:lnTo>
                  <a:pt x="0" y="235404"/>
                </a:lnTo>
                <a:lnTo>
                  <a:pt x="0" y="0"/>
                </a:lnTo>
                <a:lnTo>
                  <a:pt x="180509" y="0"/>
                </a:lnTo>
                <a:lnTo>
                  <a:pt x="180509" y="235404"/>
                </a:lnTo>
                <a:close/>
              </a:path>
            </a:pathLst>
          </a:custGeom>
          <a:solidFill>
            <a:srgbClr val="E7E7E8"/>
          </a:solidFill>
        </p:spPr>
        <p:txBody>
          <a:bodyPr wrap="square" lIns="0" tIns="0" rIns="0" bIns="0" rtlCol="0"/>
          <a:lstStyle/>
          <a:p>
            <a:endParaRPr/>
          </a:p>
        </p:txBody>
      </p:sp>
      <p:sp>
        <p:nvSpPr>
          <p:cNvPr id="3" name="object 3"/>
          <p:cNvSpPr/>
          <p:nvPr/>
        </p:nvSpPr>
        <p:spPr>
          <a:xfrm>
            <a:off x="7213846" y="6621896"/>
            <a:ext cx="451484" cy="235585"/>
          </a:xfrm>
          <a:custGeom>
            <a:avLst/>
            <a:gdLst/>
            <a:ahLst/>
            <a:cxnLst/>
            <a:rect l="l" t="t" r="r" b="b"/>
            <a:pathLst>
              <a:path w="451484" h="235584">
                <a:moveTo>
                  <a:pt x="451178" y="235404"/>
                </a:moveTo>
                <a:lnTo>
                  <a:pt x="0" y="235404"/>
                </a:lnTo>
                <a:lnTo>
                  <a:pt x="0" y="0"/>
                </a:lnTo>
                <a:lnTo>
                  <a:pt x="451178" y="0"/>
                </a:lnTo>
                <a:lnTo>
                  <a:pt x="451178" y="235404"/>
                </a:lnTo>
                <a:close/>
              </a:path>
            </a:pathLst>
          </a:custGeom>
          <a:solidFill>
            <a:srgbClr val="E7E7E8"/>
          </a:solidFill>
        </p:spPr>
        <p:txBody>
          <a:bodyPr wrap="square" lIns="0" tIns="0" rIns="0" bIns="0" rtlCol="0"/>
          <a:lstStyle/>
          <a:p>
            <a:endParaRPr/>
          </a:p>
        </p:txBody>
      </p:sp>
      <p:sp>
        <p:nvSpPr>
          <p:cNvPr id="4" name="object 4"/>
          <p:cNvSpPr/>
          <p:nvPr/>
        </p:nvSpPr>
        <p:spPr>
          <a:xfrm>
            <a:off x="10408395" y="5428584"/>
            <a:ext cx="180975" cy="239395"/>
          </a:xfrm>
          <a:custGeom>
            <a:avLst/>
            <a:gdLst/>
            <a:ahLst/>
            <a:cxnLst/>
            <a:rect l="l" t="t" r="r" b="b"/>
            <a:pathLst>
              <a:path w="180975" h="239395">
                <a:moveTo>
                  <a:pt x="180446" y="239150"/>
                </a:moveTo>
                <a:lnTo>
                  <a:pt x="0" y="239150"/>
                </a:lnTo>
                <a:lnTo>
                  <a:pt x="0" y="0"/>
                </a:lnTo>
                <a:lnTo>
                  <a:pt x="180446" y="0"/>
                </a:lnTo>
                <a:lnTo>
                  <a:pt x="180446" y="239150"/>
                </a:lnTo>
                <a:close/>
              </a:path>
            </a:pathLst>
          </a:custGeom>
          <a:solidFill>
            <a:srgbClr val="E7E7E8"/>
          </a:solidFill>
        </p:spPr>
        <p:txBody>
          <a:bodyPr wrap="square" lIns="0" tIns="0" rIns="0" bIns="0" rtlCol="0"/>
          <a:lstStyle/>
          <a:p>
            <a:endParaRPr/>
          </a:p>
        </p:txBody>
      </p:sp>
      <p:sp>
        <p:nvSpPr>
          <p:cNvPr id="5" name="object 5"/>
          <p:cNvSpPr/>
          <p:nvPr/>
        </p:nvSpPr>
        <p:spPr>
          <a:xfrm>
            <a:off x="10537127" y="4950371"/>
            <a:ext cx="1654175" cy="1193800"/>
          </a:xfrm>
          <a:custGeom>
            <a:avLst/>
            <a:gdLst/>
            <a:ahLst/>
            <a:cxnLst/>
            <a:rect l="l" t="t" r="r" b="b"/>
            <a:pathLst>
              <a:path w="1654175" h="1193800">
                <a:moveTo>
                  <a:pt x="1243634" y="0"/>
                </a:moveTo>
                <a:lnTo>
                  <a:pt x="1243507" y="127"/>
                </a:lnTo>
                <a:lnTo>
                  <a:pt x="1243634" y="127"/>
                </a:lnTo>
                <a:lnTo>
                  <a:pt x="1243634" y="0"/>
                </a:lnTo>
                <a:close/>
              </a:path>
              <a:path w="1654175" h="1193800">
                <a:moveTo>
                  <a:pt x="1654149" y="381"/>
                </a:moveTo>
                <a:lnTo>
                  <a:pt x="1243634" y="381"/>
                </a:lnTo>
                <a:lnTo>
                  <a:pt x="1243634" y="239014"/>
                </a:lnTo>
                <a:lnTo>
                  <a:pt x="1423390" y="239014"/>
                </a:lnTo>
                <a:lnTo>
                  <a:pt x="1423390" y="477659"/>
                </a:lnTo>
                <a:lnTo>
                  <a:pt x="1243571" y="477659"/>
                </a:lnTo>
                <a:lnTo>
                  <a:pt x="1243571" y="717562"/>
                </a:lnTo>
                <a:lnTo>
                  <a:pt x="1243571" y="953655"/>
                </a:lnTo>
                <a:lnTo>
                  <a:pt x="1078992" y="953655"/>
                </a:lnTo>
                <a:lnTo>
                  <a:pt x="1078992" y="717562"/>
                </a:lnTo>
                <a:lnTo>
                  <a:pt x="1243571" y="717562"/>
                </a:lnTo>
                <a:lnTo>
                  <a:pt x="1243571" y="477659"/>
                </a:lnTo>
                <a:lnTo>
                  <a:pt x="1054874" y="477659"/>
                </a:lnTo>
                <a:lnTo>
                  <a:pt x="1054874" y="239141"/>
                </a:lnTo>
                <a:lnTo>
                  <a:pt x="603707" y="239141"/>
                </a:lnTo>
                <a:lnTo>
                  <a:pt x="603707" y="477659"/>
                </a:lnTo>
                <a:lnTo>
                  <a:pt x="486892" y="477659"/>
                </a:lnTo>
                <a:lnTo>
                  <a:pt x="486892" y="239141"/>
                </a:lnTo>
                <a:lnTo>
                  <a:pt x="385381" y="239141"/>
                </a:lnTo>
                <a:lnTo>
                  <a:pt x="385381" y="477659"/>
                </a:lnTo>
                <a:lnTo>
                  <a:pt x="153225" y="477659"/>
                </a:lnTo>
                <a:lnTo>
                  <a:pt x="153225" y="717562"/>
                </a:lnTo>
                <a:lnTo>
                  <a:pt x="268439" y="717562"/>
                </a:lnTo>
                <a:lnTo>
                  <a:pt x="268439" y="953655"/>
                </a:lnTo>
                <a:lnTo>
                  <a:pt x="0" y="953655"/>
                </a:lnTo>
                <a:lnTo>
                  <a:pt x="0" y="1193571"/>
                </a:lnTo>
                <a:lnTo>
                  <a:pt x="1654149" y="1193571"/>
                </a:lnTo>
                <a:lnTo>
                  <a:pt x="1654149" y="954227"/>
                </a:lnTo>
                <a:lnTo>
                  <a:pt x="1654149" y="953655"/>
                </a:lnTo>
                <a:lnTo>
                  <a:pt x="1654149" y="717562"/>
                </a:lnTo>
                <a:lnTo>
                  <a:pt x="1654149" y="717359"/>
                </a:lnTo>
                <a:lnTo>
                  <a:pt x="1654149" y="477659"/>
                </a:lnTo>
                <a:lnTo>
                  <a:pt x="1654149" y="239014"/>
                </a:lnTo>
                <a:lnTo>
                  <a:pt x="1654149" y="381"/>
                </a:lnTo>
                <a:close/>
              </a:path>
            </a:pathLst>
          </a:custGeom>
          <a:solidFill>
            <a:srgbClr val="E7E7E8"/>
          </a:solidFill>
        </p:spPr>
        <p:txBody>
          <a:bodyPr wrap="square" lIns="0" tIns="0" rIns="0" bIns="0" rtlCol="0"/>
          <a:lstStyle/>
          <a:p>
            <a:endParaRPr/>
          </a:p>
        </p:txBody>
      </p:sp>
      <p:sp>
        <p:nvSpPr>
          <p:cNvPr id="6" name="object 6"/>
          <p:cNvSpPr/>
          <p:nvPr/>
        </p:nvSpPr>
        <p:spPr>
          <a:xfrm>
            <a:off x="7766405" y="5904026"/>
            <a:ext cx="4425315" cy="953769"/>
          </a:xfrm>
          <a:custGeom>
            <a:avLst/>
            <a:gdLst/>
            <a:ahLst/>
            <a:cxnLst/>
            <a:rect l="l" t="t" r="r" b="b"/>
            <a:pathLst>
              <a:path w="4425315" h="953770">
                <a:moveTo>
                  <a:pt x="4424870" y="239915"/>
                </a:moveTo>
                <a:lnTo>
                  <a:pt x="2669197" y="239915"/>
                </a:lnTo>
                <a:lnTo>
                  <a:pt x="2669197" y="0"/>
                </a:lnTo>
                <a:lnTo>
                  <a:pt x="2529040" y="0"/>
                </a:lnTo>
                <a:lnTo>
                  <a:pt x="2529040" y="239915"/>
                </a:lnTo>
                <a:lnTo>
                  <a:pt x="2529040" y="478548"/>
                </a:lnTo>
                <a:lnTo>
                  <a:pt x="2348598" y="478548"/>
                </a:lnTo>
                <a:lnTo>
                  <a:pt x="2348598" y="239915"/>
                </a:lnTo>
                <a:lnTo>
                  <a:pt x="2529040" y="239915"/>
                </a:lnTo>
                <a:lnTo>
                  <a:pt x="2529040" y="0"/>
                </a:lnTo>
                <a:lnTo>
                  <a:pt x="2223211" y="0"/>
                </a:lnTo>
                <a:lnTo>
                  <a:pt x="2223211" y="478548"/>
                </a:lnTo>
                <a:lnTo>
                  <a:pt x="2223211" y="718451"/>
                </a:lnTo>
                <a:lnTo>
                  <a:pt x="2121700" y="718451"/>
                </a:lnTo>
                <a:lnTo>
                  <a:pt x="2121700" y="478548"/>
                </a:lnTo>
                <a:lnTo>
                  <a:pt x="2223211" y="478548"/>
                </a:lnTo>
                <a:lnTo>
                  <a:pt x="2223211" y="0"/>
                </a:lnTo>
                <a:lnTo>
                  <a:pt x="2218017" y="0"/>
                </a:lnTo>
                <a:lnTo>
                  <a:pt x="2218017" y="239915"/>
                </a:lnTo>
                <a:lnTo>
                  <a:pt x="2116505" y="239915"/>
                </a:lnTo>
                <a:lnTo>
                  <a:pt x="2116505" y="0"/>
                </a:lnTo>
                <a:lnTo>
                  <a:pt x="1936051" y="0"/>
                </a:lnTo>
                <a:lnTo>
                  <a:pt x="1936051" y="239915"/>
                </a:lnTo>
                <a:lnTo>
                  <a:pt x="1936051" y="478548"/>
                </a:lnTo>
                <a:lnTo>
                  <a:pt x="1643621" y="478548"/>
                </a:lnTo>
                <a:lnTo>
                  <a:pt x="1643621" y="239712"/>
                </a:lnTo>
                <a:lnTo>
                  <a:pt x="1191615" y="239712"/>
                </a:lnTo>
                <a:lnTo>
                  <a:pt x="1191615" y="478548"/>
                </a:lnTo>
                <a:lnTo>
                  <a:pt x="740448" y="478548"/>
                </a:lnTo>
                <a:lnTo>
                  <a:pt x="740448" y="718451"/>
                </a:lnTo>
                <a:lnTo>
                  <a:pt x="0" y="718451"/>
                </a:lnTo>
                <a:lnTo>
                  <a:pt x="0" y="953287"/>
                </a:lnTo>
                <a:lnTo>
                  <a:pt x="4424870" y="953287"/>
                </a:lnTo>
                <a:lnTo>
                  <a:pt x="4424870" y="718451"/>
                </a:lnTo>
                <a:lnTo>
                  <a:pt x="4424870" y="478548"/>
                </a:lnTo>
                <a:lnTo>
                  <a:pt x="4424870" y="239915"/>
                </a:lnTo>
                <a:close/>
              </a:path>
            </a:pathLst>
          </a:custGeom>
          <a:solidFill>
            <a:srgbClr val="E7E7E8"/>
          </a:solidFill>
        </p:spPr>
        <p:txBody>
          <a:bodyPr wrap="square" lIns="0" tIns="0" rIns="0" bIns="0" rtlCol="0"/>
          <a:lstStyle/>
          <a:p>
            <a:endParaRPr/>
          </a:p>
        </p:txBody>
      </p:sp>
      <p:sp>
        <p:nvSpPr>
          <p:cNvPr id="7" name="object 7"/>
          <p:cNvSpPr/>
          <p:nvPr/>
        </p:nvSpPr>
        <p:spPr>
          <a:xfrm>
            <a:off x="11199876" y="309372"/>
            <a:ext cx="574675" cy="96520"/>
          </a:xfrm>
          <a:custGeom>
            <a:avLst/>
            <a:gdLst/>
            <a:ahLst/>
            <a:cxnLst/>
            <a:rect l="l" t="t" r="r" b="b"/>
            <a:pathLst>
              <a:path w="574675" h="96520">
                <a:moveTo>
                  <a:pt x="574548" y="0"/>
                </a:moveTo>
                <a:lnTo>
                  <a:pt x="0" y="0"/>
                </a:lnTo>
                <a:lnTo>
                  <a:pt x="0" y="96012"/>
                </a:lnTo>
                <a:lnTo>
                  <a:pt x="574548" y="96012"/>
                </a:lnTo>
                <a:lnTo>
                  <a:pt x="574548" y="0"/>
                </a:lnTo>
                <a:close/>
              </a:path>
            </a:pathLst>
          </a:custGeom>
          <a:solidFill>
            <a:srgbClr val="009CDE"/>
          </a:solidFill>
        </p:spPr>
        <p:txBody>
          <a:bodyPr wrap="square" lIns="0" tIns="0" rIns="0" bIns="0" rtlCol="0"/>
          <a:lstStyle/>
          <a:p>
            <a:endParaRPr/>
          </a:p>
        </p:txBody>
      </p:sp>
      <p:grpSp>
        <p:nvGrpSpPr>
          <p:cNvPr id="8" name="object 8"/>
          <p:cNvGrpSpPr/>
          <p:nvPr/>
        </p:nvGrpSpPr>
        <p:grpSpPr>
          <a:xfrm>
            <a:off x="10863071" y="309372"/>
            <a:ext cx="295910" cy="96520"/>
            <a:chOff x="10863071" y="309372"/>
            <a:chExt cx="295910" cy="96520"/>
          </a:xfrm>
        </p:grpSpPr>
        <p:sp>
          <p:nvSpPr>
            <p:cNvPr id="9" name="object 9"/>
            <p:cNvSpPr/>
            <p:nvPr/>
          </p:nvSpPr>
          <p:spPr>
            <a:xfrm>
              <a:off x="10863071" y="309372"/>
              <a:ext cx="73660" cy="96520"/>
            </a:xfrm>
            <a:custGeom>
              <a:avLst/>
              <a:gdLst/>
              <a:ahLst/>
              <a:cxnLst/>
              <a:rect l="l" t="t" r="r" b="b"/>
              <a:pathLst>
                <a:path w="73659" h="96520">
                  <a:moveTo>
                    <a:pt x="73151" y="0"/>
                  </a:moveTo>
                  <a:lnTo>
                    <a:pt x="0" y="0"/>
                  </a:lnTo>
                  <a:lnTo>
                    <a:pt x="0" y="96012"/>
                  </a:lnTo>
                  <a:lnTo>
                    <a:pt x="73151" y="96012"/>
                  </a:lnTo>
                  <a:lnTo>
                    <a:pt x="73151" y="0"/>
                  </a:lnTo>
                  <a:close/>
                </a:path>
              </a:pathLst>
            </a:custGeom>
            <a:solidFill>
              <a:srgbClr val="878A8D"/>
            </a:solidFill>
          </p:spPr>
          <p:txBody>
            <a:bodyPr wrap="square" lIns="0" tIns="0" rIns="0" bIns="0" rtlCol="0"/>
            <a:lstStyle/>
            <a:p>
              <a:endParaRPr/>
            </a:p>
          </p:txBody>
        </p:sp>
        <p:sp>
          <p:nvSpPr>
            <p:cNvPr id="10" name="object 10"/>
            <p:cNvSpPr/>
            <p:nvPr/>
          </p:nvSpPr>
          <p:spPr>
            <a:xfrm>
              <a:off x="10977371" y="309372"/>
              <a:ext cx="181610" cy="96520"/>
            </a:xfrm>
            <a:custGeom>
              <a:avLst/>
              <a:gdLst/>
              <a:ahLst/>
              <a:cxnLst/>
              <a:rect l="l" t="t" r="r" b="b"/>
              <a:pathLst>
                <a:path w="181609" h="96520">
                  <a:moveTo>
                    <a:pt x="181355" y="0"/>
                  </a:moveTo>
                  <a:lnTo>
                    <a:pt x="0" y="0"/>
                  </a:lnTo>
                  <a:lnTo>
                    <a:pt x="0" y="96012"/>
                  </a:lnTo>
                  <a:lnTo>
                    <a:pt x="181355" y="96012"/>
                  </a:lnTo>
                  <a:lnTo>
                    <a:pt x="181355" y="0"/>
                  </a:lnTo>
                  <a:close/>
                </a:path>
              </a:pathLst>
            </a:custGeom>
            <a:solidFill>
              <a:srgbClr val="3E9C35"/>
            </a:solidFill>
          </p:spPr>
          <p:txBody>
            <a:bodyPr wrap="square" lIns="0" tIns="0" rIns="0" bIns="0" rtlCol="0"/>
            <a:lstStyle/>
            <a:p>
              <a:endParaRPr/>
            </a:p>
          </p:txBody>
        </p:sp>
      </p:grpSp>
      <p:grpSp>
        <p:nvGrpSpPr>
          <p:cNvPr id="11" name="object 11"/>
          <p:cNvGrpSpPr/>
          <p:nvPr/>
        </p:nvGrpSpPr>
        <p:grpSpPr>
          <a:xfrm>
            <a:off x="11199876" y="477005"/>
            <a:ext cx="574675" cy="215265"/>
            <a:chOff x="11199876" y="477005"/>
            <a:chExt cx="574675" cy="215265"/>
          </a:xfrm>
        </p:grpSpPr>
        <p:pic>
          <p:nvPicPr>
            <p:cNvPr id="12" name="object 12"/>
            <p:cNvPicPr/>
            <p:nvPr/>
          </p:nvPicPr>
          <p:blipFill>
            <a:blip r:embed="rId2" cstate="print"/>
            <a:stretch>
              <a:fillRect/>
            </a:stretch>
          </p:blipFill>
          <p:spPr>
            <a:xfrm>
              <a:off x="11199876" y="477005"/>
              <a:ext cx="333758" cy="214883"/>
            </a:xfrm>
            <a:prstGeom prst="rect">
              <a:avLst/>
            </a:prstGeom>
          </p:spPr>
        </p:pic>
        <p:pic>
          <p:nvPicPr>
            <p:cNvPr id="13" name="object 13"/>
            <p:cNvPicPr/>
            <p:nvPr/>
          </p:nvPicPr>
          <p:blipFill>
            <a:blip r:embed="rId3" cstate="print"/>
            <a:stretch>
              <a:fillRect/>
            </a:stretch>
          </p:blipFill>
          <p:spPr>
            <a:xfrm>
              <a:off x="11554968" y="481584"/>
              <a:ext cx="219453" cy="207265"/>
            </a:xfrm>
            <a:prstGeom prst="rect">
              <a:avLst/>
            </a:prstGeom>
          </p:spPr>
        </p:pic>
      </p:grpSp>
      <p:sp>
        <p:nvSpPr>
          <p:cNvPr id="14" name="object 14"/>
          <p:cNvSpPr txBox="1">
            <a:spLocks noGrp="1"/>
          </p:cNvSpPr>
          <p:nvPr>
            <p:ph type="title"/>
          </p:nvPr>
        </p:nvSpPr>
        <p:spPr>
          <a:xfrm>
            <a:off x="292100" y="-78015"/>
            <a:ext cx="10945495" cy="1342743"/>
          </a:xfrm>
          <a:prstGeom prst="rect">
            <a:avLst/>
          </a:prstGeom>
        </p:spPr>
        <p:txBody>
          <a:bodyPr vert="horz" wrap="square" lIns="0" tIns="781117" rIns="0" bIns="0" rtlCol="0">
            <a:spAutoFit/>
          </a:bodyPr>
          <a:lstStyle/>
          <a:p>
            <a:pPr marL="5263515">
              <a:lnSpc>
                <a:spcPct val="100000"/>
              </a:lnSpc>
              <a:spcBef>
                <a:spcPts val="100"/>
              </a:spcBef>
            </a:pPr>
            <a:r>
              <a:rPr lang="en-US" spc="-10" dirty="0"/>
              <a:t>P</a:t>
            </a:r>
            <a:r>
              <a:rPr spc="-10" dirty="0"/>
              <a:t>resenter</a:t>
            </a:r>
          </a:p>
        </p:txBody>
      </p:sp>
      <p:sp>
        <p:nvSpPr>
          <p:cNvPr id="17" name="object 17"/>
          <p:cNvSpPr txBox="1">
            <a:spLocks noGrp="1"/>
          </p:cNvSpPr>
          <p:nvPr>
            <p:ph type="sldNum" sz="quarter" idx="7"/>
          </p:nvPr>
        </p:nvSpPr>
        <p:spPr>
          <a:prstGeom prst="rect">
            <a:avLst/>
          </a:prstGeom>
        </p:spPr>
        <p:txBody>
          <a:bodyPr vert="horz" wrap="square" lIns="0" tIns="0" rIns="0" bIns="0" rtlCol="0">
            <a:spAutoFit/>
          </a:bodyPr>
          <a:lstStyle/>
          <a:p>
            <a:pPr marL="12700">
              <a:lnSpc>
                <a:spcPct val="100000"/>
              </a:lnSpc>
            </a:pPr>
            <a:r>
              <a:rPr dirty="0"/>
              <a:t>RSM</a:t>
            </a:r>
            <a:r>
              <a:rPr spc="-10" dirty="0"/>
              <a:t> </a:t>
            </a:r>
            <a:r>
              <a:rPr dirty="0"/>
              <a:t>|</a:t>
            </a:r>
            <a:r>
              <a:rPr spc="-15" dirty="0"/>
              <a:t> </a:t>
            </a:r>
            <a:fld id="{81D60167-4931-47E6-BA6A-407CBD079E47}" type="slidenum">
              <a:rPr spc="-50" dirty="0"/>
              <a:t>2</a:t>
            </a:fld>
            <a:endParaRPr spc="-50" dirty="0"/>
          </a:p>
        </p:txBody>
      </p:sp>
      <p:pic>
        <p:nvPicPr>
          <p:cNvPr id="16" name="object 16"/>
          <p:cNvPicPr/>
          <p:nvPr/>
        </p:nvPicPr>
        <p:blipFill>
          <a:blip r:embed="rId4" cstate="print"/>
          <a:stretch>
            <a:fillRect/>
          </a:stretch>
        </p:blipFill>
        <p:spPr>
          <a:xfrm>
            <a:off x="468712" y="1444543"/>
            <a:ext cx="1981200" cy="2286000"/>
          </a:xfrm>
          <a:prstGeom prst="rect">
            <a:avLst/>
          </a:prstGeom>
        </p:spPr>
      </p:pic>
      <p:sp>
        <p:nvSpPr>
          <p:cNvPr id="19" name="TextBox 18">
            <a:extLst>
              <a:ext uri="{FF2B5EF4-FFF2-40B4-BE49-F238E27FC236}">
                <a16:creationId xmlns:a16="http://schemas.microsoft.com/office/drawing/2014/main" id="{3C0BA5E8-5DB4-5881-2F8A-8C56251E4B1F}"/>
              </a:ext>
            </a:extLst>
          </p:cNvPr>
          <p:cNvSpPr txBox="1"/>
          <p:nvPr/>
        </p:nvSpPr>
        <p:spPr>
          <a:xfrm>
            <a:off x="484570" y="3454090"/>
            <a:ext cx="7028872" cy="3139321"/>
          </a:xfrm>
          <a:prstGeom prst="rect">
            <a:avLst/>
          </a:prstGeom>
          <a:noFill/>
        </p:spPr>
        <p:txBody>
          <a:bodyPr wrap="square">
            <a:spAutoFit/>
          </a:bodyPr>
          <a:lstStyle/>
          <a:p>
            <a:endParaRPr lang="en-US" dirty="0">
              <a:solidFill>
                <a:schemeClr val="bg2">
                  <a:lumMod val="50000"/>
                </a:schemeClr>
              </a:solidFill>
            </a:endParaRPr>
          </a:p>
          <a:p>
            <a:endParaRPr lang="en-US" dirty="0">
              <a:solidFill>
                <a:schemeClr val="bg2">
                  <a:lumMod val="50000"/>
                </a:schemeClr>
              </a:solidFill>
            </a:endParaRPr>
          </a:p>
          <a:p>
            <a:endParaRPr lang="en-US" dirty="0">
              <a:solidFill>
                <a:schemeClr val="bg2">
                  <a:lumMod val="50000"/>
                </a:schemeClr>
              </a:solidFill>
            </a:endParaRPr>
          </a:p>
          <a:p>
            <a:endParaRPr lang="en-US" dirty="0">
              <a:solidFill>
                <a:schemeClr val="bg2">
                  <a:lumMod val="50000"/>
                </a:schemeClr>
              </a:solidFill>
            </a:endParaRPr>
          </a:p>
          <a:p>
            <a:r>
              <a:rPr lang="en-US" dirty="0">
                <a:solidFill>
                  <a:schemeClr val="bg2">
                    <a:lumMod val="50000"/>
                  </a:schemeClr>
                </a:solidFill>
              </a:rPr>
              <a:t>Beryl provides unique health care executive level consulting  for health systems and hospitals which results in organization wide engagement that helps the client  drive performance improvement and margin transformation with the use of data analytics and change management.  Beryl has experience in working with large for-profit systems as well as independent Critical Access Hospitals, smaller hospitals and academic non-profit medical centers.</a:t>
            </a:r>
          </a:p>
        </p:txBody>
      </p:sp>
      <p:sp>
        <p:nvSpPr>
          <p:cNvPr id="18" name="Rectangle 17">
            <a:extLst>
              <a:ext uri="{FF2B5EF4-FFF2-40B4-BE49-F238E27FC236}">
                <a16:creationId xmlns:a16="http://schemas.microsoft.com/office/drawing/2014/main" id="{9F4A7746-82E9-E616-EC29-30E16EA55A9B}"/>
              </a:ext>
            </a:extLst>
          </p:cNvPr>
          <p:cNvSpPr/>
          <p:nvPr/>
        </p:nvSpPr>
        <p:spPr>
          <a:xfrm>
            <a:off x="7513860" y="1423089"/>
            <a:ext cx="4286841" cy="24142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en-US" sz="1400" dirty="0"/>
              <a:t>Served as CEO, COO, CFO, Division President</a:t>
            </a:r>
          </a:p>
          <a:p>
            <a:pPr marL="285750" indent="-285750">
              <a:spcAft>
                <a:spcPts val="600"/>
              </a:spcAft>
              <a:buFont typeface="Arial" panose="020B0604020202020204" pitchFamily="34" charset="0"/>
              <a:buChar char="•"/>
            </a:pPr>
            <a:r>
              <a:rPr lang="en-US" sz="1400" dirty="0"/>
              <a:t>Over 35  years industry experience</a:t>
            </a:r>
          </a:p>
          <a:p>
            <a:pPr marL="285750" indent="-285750">
              <a:spcAft>
                <a:spcPts val="600"/>
              </a:spcAft>
              <a:buFont typeface="Arial" panose="020B0604020202020204" pitchFamily="34" charset="0"/>
              <a:buChar char="•"/>
            </a:pPr>
            <a:r>
              <a:rPr lang="en-US" sz="1400" dirty="0"/>
              <a:t>Led in both academic and community settings in for-profit and non – profit healthcare systems</a:t>
            </a:r>
          </a:p>
          <a:p>
            <a:pPr marL="285750" indent="-285750">
              <a:spcAft>
                <a:spcPts val="600"/>
              </a:spcAft>
              <a:buFont typeface="Arial" panose="020B0604020202020204" pitchFamily="34" charset="0"/>
              <a:buChar char="•"/>
            </a:pPr>
            <a:r>
              <a:rPr lang="en-US" sz="1400" dirty="0"/>
              <a:t>Millions of $ in ROI generated for health care clients</a:t>
            </a:r>
          </a:p>
          <a:p>
            <a:pPr marL="285750" indent="-285750">
              <a:spcAft>
                <a:spcPts val="600"/>
              </a:spcAft>
              <a:buFont typeface="Arial" panose="020B0604020202020204" pitchFamily="34" charset="0"/>
              <a:buChar char="•"/>
            </a:pPr>
            <a:endParaRPr lang="en-US" sz="1400" dirty="0"/>
          </a:p>
        </p:txBody>
      </p:sp>
      <p:sp>
        <p:nvSpPr>
          <p:cNvPr id="20" name="Text Placeholder 6">
            <a:extLst>
              <a:ext uri="{FF2B5EF4-FFF2-40B4-BE49-F238E27FC236}">
                <a16:creationId xmlns:a16="http://schemas.microsoft.com/office/drawing/2014/main" id="{3E0D69F7-C279-5DF5-E451-D75FD45C07C0}"/>
              </a:ext>
            </a:extLst>
          </p:cNvPr>
          <p:cNvSpPr txBox="1">
            <a:spLocks/>
          </p:cNvSpPr>
          <p:nvPr/>
        </p:nvSpPr>
        <p:spPr>
          <a:xfrm>
            <a:off x="2754365" y="1513253"/>
            <a:ext cx="4455042" cy="457200"/>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2400" b="1" kern="1200" baseline="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Calibri" panose="020F050202020403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9CDE"/>
                </a:solidFill>
              </a:rPr>
              <a:t>Beryl Ramsey Finlan, MBA, FACHE </a:t>
            </a:r>
          </a:p>
        </p:txBody>
      </p:sp>
      <p:sp>
        <p:nvSpPr>
          <p:cNvPr id="21" name="Text Placeholder 7">
            <a:extLst>
              <a:ext uri="{FF2B5EF4-FFF2-40B4-BE49-F238E27FC236}">
                <a16:creationId xmlns:a16="http://schemas.microsoft.com/office/drawing/2014/main" id="{D0787034-25C2-5FB5-7F9C-E541BDE8C278}"/>
              </a:ext>
            </a:extLst>
          </p:cNvPr>
          <p:cNvSpPr txBox="1">
            <a:spLocks/>
          </p:cNvSpPr>
          <p:nvPr/>
        </p:nvSpPr>
        <p:spPr>
          <a:xfrm>
            <a:off x="2783217" y="2061604"/>
            <a:ext cx="4455042" cy="457200"/>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2000" b="0" kern="1200" baseline="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Calibri" panose="020F050202020403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solidFill>
                  <a:srgbClr val="009CDE"/>
                </a:solidFill>
              </a:rPr>
              <a:t>National Leader Houston, Texas</a:t>
            </a:r>
          </a:p>
        </p:txBody>
      </p:sp>
      <p:sp>
        <p:nvSpPr>
          <p:cNvPr id="22" name="Text Placeholder 5">
            <a:extLst>
              <a:ext uri="{FF2B5EF4-FFF2-40B4-BE49-F238E27FC236}">
                <a16:creationId xmlns:a16="http://schemas.microsoft.com/office/drawing/2014/main" id="{E5AC93EB-1C69-1F8C-AA98-D6C384CE6C3E}"/>
              </a:ext>
            </a:extLst>
          </p:cNvPr>
          <p:cNvSpPr txBox="1">
            <a:spLocks/>
          </p:cNvSpPr>
          <p:nvPr/>
        </p:nvSpPr>
        <p:spPr>
          <a:xfrm>
            <a:off x="2797273" y="2535543"/>
            <a:ext cx="4455042" cy="183943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b="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Calibri" panose="020F050202020403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2">
                    <a:lumMod val="50000"/>
                  </a:schemeClr>
                </a:solidFill>
              </a:rPr>
              <a:t>CEO Advisory &amp; Clinical Operations </a:t>
            </a:r>
          </a:p>
          <a:p>
            <a:r>
              <a:rPr lang="en-US" sz="1800" dirty="0">
                <a:solidFill>
                  <a:schemeClr val="bg2">
                    <a:lumMod val="50000"/>
                  </a:schemeClr>
                </a:solidFill>
              </a:rPr>
              <a:t>RSM US, LLP</a:t>
            </a:r>
          </a:p>
          <a:p>
            <a:pPr marL="12700">
              <a:lnSpc>
                <a:spcPct val="100000"/>
              </a:lnSpc>
            </a:pPr>
            <a:r>
              <a:rPr lang="en-US" sz="1800" i="1" spc="-10" dirty="0">
                <a:solidFill>
                  <a:srgbClr val="131339"/>
                </a:solidFill>
                <a:latin typeface="Arial"/>
                <a:cs typeface="Arial"/>
                <a:hlinkClick r:id="rId5"/>
              </a:rPr>
              <a:t>beryl.ramsey@rsmus.com</a:t>
            </a:r>
            <a:endParaRPr lang="en-US" sz="1800" dirty="0">
              <a:latin typeface="Arial"/>
              <a:cs typeface="Arial"/>
            </a:endParaRPr>
          </a:p>
          <a:p>
            <a:r>
              <a:rPr lang="en-US" sz="1800" dirty="0">
                <a:solidFill>
                  <a:schemeClr val="bg2">
                    <a:lumMod val="50000"/>
                  </a:schemeClr>
                </a:solidFill>
              </a:rPr>
              <a:t>+1 713 501 6250</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2E0C6A-2E3E-3800-7717-17D5666EA4DA}"/>
              </a:ext>
            </a:extLst>
          </p:cNvPr>
          <p:cNvPicPr>
            <a:picLocks noChangeAspect="1"/>
          </p:cNvPicPr>
          <p:nvPr/>
        </p:nvPicPr>
        <p:blipFill>
          <a:blip r:embed="rId2"/>
          <a:stretch>
            <a:fillRect/>
          </a:stretch>
        </p:blipFill>
        <p:spPr>
          <a:xfrm>
            <a:off x="5279607" y="3579182"/>
            <a:ext cx="6961247" cy="2671505"/>
          </a:xfrm>
          <a:prstGeom prst="rect">
            <a:avLst/>
          </a:prstGeom>
        </p:spPr>
      </p:pic>
      <p:sp>
        <p:nvSpPr>
          <p:cNvPr id="6" name="TextBox 5">
            <a:extLst>
              <a:ext uri="{FF2B5EF4-FFF2-40B4-BE49-F238E27FC236}">
                <a16:creationId xmlns:a16="http://schemas.microsoft.com/office/drawing/2014/main" id="{4D3BCC6D-A891-F66A-D829-E8F0167DB766}"/>
              </a:ext>
            </a:extLst>
          </p:cNvPr>
          <p:cNvSpPr txBox="1"/>
          <p:nvPr/>
        </p:nvSpPr>
        <p:spPr>
          <a:xfrm>
            <a:off x="544530" y="1643865"/>
            <a:ext cx="9729627" cy="3539430"/>
          </a:xfrm>
          <a:prstGeom prst="rect">
            <a:avLst/>
          </a:prstGeom>
          <a:noFill/>
        </p:spPr>
        <p:txBody>
          <a:bodyPr wrap="square" lIns="91440" tIns="45720" rIns="91440" bIns="45720" anchor="t">
            <a:spAutoFit/>
          </a:bodyPr>
          <a:lstStyle/>
          <a:p>
            <a:pPr marL="0" indent="0">
              <a:buNone/>
            </a:pPr>
            <a:r>
              <a:rPr lang="en-US" sz="1600" b="1" dirty="0">
                <a:solidFill>
                  <a:schemeClr val="tx2"/>
                </a:solidFill>
              </a:rPr>
              <a:t>Length of stay is the biggest factor for inpatient cost</a:t>
            </a:r>
            <a:endParaRPr lang="en-US" sz="1600" b="1" dirty="0">
              <a:solidFill>
                <a:schemeClr val="tx2"/>
              </a:solidFill>
              <a:cs typeface="Arial"/>
            </a:endParaRPr>
          </a:p>
          <a:p>
            <a:pPr marL="0" indent="0">
              <a:buNone/>
            </a:pPr>
            <a:endParaRPr lang="en-US" sz="1600" b="1" dirty="0">
              <a:solidFill>
                <a:schemeClr val="bg2">
                  <a:lumMod val="50000"/>
                </a:schemeClr>
              </a:solidFill>
              <a:cs typeface="Arial"/>
            </a:endParaRPr>
          </a:p>
          <a:p>
            <a:pPr marL="0" indent="0">
              <a:buNone/>
            </a:pPr>
            <a:r>
              <a:rPr lang="en-US" sz="1600" b="1" dirty="0">
                <a:solidFill>
                  <a:schemeClr val="bg2">
                    <a:lumMod val="50000"/>
                  </a:schemeClr>
                </a:solidFill>
              </a:rPr>
              <a:t>There are two fundamental ways to reduce LOS</a:t>
            </a:r>
            <a:endParaRPr lang="en-US" sz="1600" b="1" dirty="0">
              <a:solidFill>
                <a:schemeClr val="bg2">
                  <a:lumMod val="50000"/>
                </a:schemeClr>
              </a:solidFill>
              <a:cs typeface="Arial"/>
            </a:endParaRPr>
          </a:p>
          <a:p>
            <a:pPr marL="457200" indent="-457200">
              <a:buFont typeface="+mj-lt"/>
              <a:buAutoNum type="arabicPeriod"/>
            </a:pPr>
            <a:r>
              <a:rPr lang="en-US" sz="1600" dirty="0">
                <a:solidFill>
                  <a:schemeClr val="bg2">
                    <a:lumMod val="50000"/>
                  </a:schemeClr>
                </a:solidFill>
              </a:rPr>
              <a:t>Be more efficient</a:t>
            </a:r>
            <a:endParaRPr lang="en-US" sz="1600" dirty="0">
              <a:solidFill>
                <a:schemeClr val="bg2">
                  <a:lumMod val="50000"/>
                </a:schemeClr>
              </a:solidFill>
              <a:cs typeface="Arial"/>
            </a:endParaRPr>
          </a:p>
          <a:p>
            <a:pPr marL="457200" lvl="1" indent="0">
              <a:buNone/>
            </a:pPr>
            <a:r>
              <a:rPr lang="en-US" sz="1600" b="1" dirty="0">
                <a:solidFill>
                  <a:schemeClr val="bg2">
                    <a:lumMod val="50000"/>
                  </a:schemeClr>
                </a:solidFill>
              </a:rPr>
              <a:t>▪ </a:t>
            </a:r>
            <a:r>
              <a:rPr lang="en-US" sz="1600" dirty="0">
                <a:solidFill>
                  <a:schemeClr val="bg2">
                    <a:lumMod val="50000"/>
                  </a:schemeClr>
                </a:solidFill>
              </a:rPr>
              <a:t>Reduce Wait Times (ED boarder, PACU boarder, Patient Movement, Discharge)</a:t>
            </a:r>
            <a:endParaRPr lang="en-US" sz="1600" b="1" dirty="0">
              <a:solidFill>
                <a:schemeClr val="bg2">
                  <a:lumMod val="50000"/>
                </a:schemeClr>
              </a:solidFill>
              <a:cs typeface="Arial"/>
            </a:endParaRPr>
          </a:p>
          <a:p>
            <a:pPr marL="457200" lvl="1" indent="0">
              <a:buNone/>
            </a:pPr>
            <a:r>
              <a:rPr lang="en-US" sz="1600" b="1" dirty="0">
                <a:solidFill>
                  <a:schemeClr val="bg2">
                    <a:lumMod val="50000"/>
                  </a:schemeClr>
                </a:solidFill>
              </a:rPr>
              <a:t>▪ </a:t>
            </a:r>
            <a:r>
              <a:rPr lang="en-US" sz="1600" dirty="0">
                <a:solidFill>
                  <a:schemeClr val="bg2">
                    <a:lumMod val="50000"/>
                  </a:schemeClr>
                </a:solidFill>
              </a:rPr>
              <a:t>Optimize multi-disciplinary rounds</a:t>
            </a:r>
            <a:endParaRPr lang="en-US" sz="1600" dirty="0">
              <a:solidFill>
                <a:schemeClr val="bg2">
                  <a:lumMod val="50000"/>
                </a:schemeClr>
              </a:solidFill>
              <a:cs typeface="Arial"/>
            </a:endParaRPr>
          </a:p>
          <a:p>
            <a:pPr marL="457200" indent="-457200">
              <a:buFont typeface="+mj-lt"/>
              <a:buAutoNum type="arabicPeriod"/>
            </a:pPr>
            <a:r>
              <a:rPr lang="en-US" sz="1600" dirty="0">
                <a:solidFill>
                  <a:schemeClr val="bg2">
                    <a:lumMod val="50000"/>
                  </a:schemeClr>
                </a:solidFill>
              </a:rPr>
              <a:t>Cure patients faster</a:t>
            </a:r>
            <a:endParaRPr lang="en-US" sz="1600" dirty="0">
              <a:solidFill>
                <a:schemeClr val="bg2">
                  <a:lumMod val="50000"/>
                </a:schemeClr>
              </a:solidFill>
              <a:cs typeface="Arial"/>
            </a:endParaRPr>
          </a:p>
          <a:p>
            <a:pPr marL="457200" lvl="1" indent="0">
              <a:buNone/>
            </a:pPr>
            <a:r>
              <a:rPr lang="en-US" sz="1600" b="1" dirty="0">
                <a:solidFill>
                  <a:schemeClr val="bg2">
                    <a:lumMod val="50000"/>
                  </a:schemeClr>
                </a:solidFill>
              </a:rPr>
              <a:t>▪ </a:t>
            </a:r>
            <a:r>
              <a:rPr lang="en-US" sz="1600" dirty="0">
                <a:solidFill>
                  <a:schemeClr val="bg2">
                    <a:lumMod val="50000"/>
                  </a:schemeClr>
                </a:solidFill>
              </a:rPr>
              <a:t>Disease Care Paths </a:t>
            </a:r>
            <a:r>
              <a:rPr lang="en-US" sz="1600" b="1" dirty="0">
                <a:solidFill>
                  <a:schemeClr val="bg2">
                    <a:lumMod val="50000"/>
                  </a:schemeClr>
                </a:solidFill>
              </a:rPr>
              <a:t>▪ </a:t>
            </a:r>
            <a:r>
              <a:rPr lang="en-US" sz="1600" dirty="0">
                <a:solidFill>
                  <a:schemeClr val="bg2">
                    <a:lumMod val="50000"/>
                  </a:schemeClr>
                </a:solidFill>
              </a:rPr>
              <a:t> Reduce Complications</a:t>
            </a:r>
            <a:endParaRPr lang="en-US" sz="1600" dirty="0">
              <a:solidFill>
                <a:schemeClr val="bg2">
                  <a:lumMod val="50000"/>
                </a:schemeClr>
              </a:solidFill>
              <a:cs typeface="Arial"/>
            </a:endParaRPr>
          </a:p>
          <a:p>
            <a:pPr marL="0" indent="0">
              <a:buNone/>
            </a:pPr>
            <a:endParaRPr lang="en-US" sz="1600" dirty="0">
              <a:solidFill>
                <a:schemeClr val="bg2">
                  <a:lumMod val="50000"/>
                </a:schemeClr>
              </a:solidFill>
              <a:cs typeface="Arial"/>
            </a:endParaRPr>
          </a:p>
          <a:p>
            <a:r>
              <a:rPr lang="en-US" sz="1600" b="1" dirty="0">
                <a:solidFill>
                  <a:schemeClr val="bg2">
                    <a:lumMod val="50000"/>
                  </a:schemeClr>
                </a:solidFill>
              </a:rPr>
              <a:t>The first step is to identify opportunities</a:t>
            </a:r>
            <a:endParaRPr lang="en-US" sz="1600" b="1" dirty="0">
              <a:solidFill>
                <a:schemeClr val="bg2">
                  <a:lumMod val="50000"/>
                </a:schemeClr>
              </a:solidFill>
              <a:cs typeface="Arial"/>
            </a:endParaRPr>
          </a:p>
          <a:p>
            <a:pPr>
              <a:buFont typeface="Wingdings" panose="05000000000000000000" pitchFamily="2" charset="2"/>
              <a:buChar char="Ø"/>
            </a:pPr>
            <a:r>
              <a:rPr lang="en-US" sz="1600" dirty="0">
                <a:solidFill>
                  <a:schemeClr val="bg2">
                    <a:lumMod val="50000"/>
                  </a:schemeClr>
                </a:solidFill>
              </a:rPr>
              <a:t>What diseases have greatest length of stay</a:t>
            </a:r>
            <a:endParaRPr lang="en-US" sz="1600" dirty="0">
              <a:solidFill>
                <a:schemeClr val="bg2">
                  <a:lumMod val="50000"/>
                </a:schemeClr>
              </a:solidFill>
              <a:cs typeface="Arial"/>
            </a:endParaRPr>
          </a:p>
          <a:p>
            <a:pPr marL="0" indent="0">
              <a:buNone/>
            </a:pPr>
            <a:r>
              <a:rPr lang="en-US" sz="1600" dirty="0">
                <a:solidFill>
                  <a:schemeClr val="bg2">
                    <a:lumMod val="50000"/>
                  </a:schemeClr>
                </a:solidFill>
              </a:rPr>
              <a:t> opportunity?</a:t>
            </a:r>
            <a:endParaRPr lang="en-US" sz="1600" dirty="0">
              <a:solidFill>
                <a:schemeClr val="bg2">
                  <a:lumMod val="50000"/>
                </a:schemeClr>
              </a:solidFill>
              <a:cs typeface="Arial"/>
            </a:endParaRPr>
          </a:p>
          <a:p>
            <a:pPr>
              <a:buFont typeface="Wingdings" panose="05000000000000000000" pitchFamily="2" charset="2"/>
              <a:buChar char="Ø"/>
            </a:pPr>
            <a:r>
              <a:rPr lang="en-US" sz="1600" dirty="0">
                <a:solidFill>
                  <a:schemeClr val="bg2">
                    <a:lumMod val="50000"/>
                  </a:schemeClr>
                </a:solidFill>
              </a:rPr>
              <a:t>What units or processes have inefficiencies?</a:t>
            </a:r>
            <a:endParaRPr lang="en-US" sz="1600" dirty="0">
              <a:solidFill>
                <a:schemeClr val="bg2">
                  <a:lumMod val="50000"/>
                </a:schemeClr>
              </a:solidFill>
              <a:cs typeface="Arial"/>
            </a:endParaRPr>
          </a:p>
          <a:p>
            <a:pPr>
              <a:buFont typeface="Wingdings" panose="05000000000000000000" pitchFamily="2" charset="2"/>
              <a:buChar char="Ø"/>
            </a:pPr>
            <a:r>
              <a:rPr lang="en-US" sz="1600" dirty="0">
                <a:solidFill>
                  <a:schemeClr val="bg2">
                    <a:lumMod val="50000"/>
                  </a:schemeClr>
                </a:solidFill>
              </a:rPr>
              <a:t>What complications are affecting length of stay?</a:t>
            </a:r>
            <a:endParaRPr lang="en-US" sz="1600" dirty="0">
              <a:solidFill>
                <a:schemeClr val="bg2">
                  <a:lumMod val="50000"/>
                </a:schemeClr>
              </a:solidFill>
              <a:cs typeface="Arial"/>
            </a:endParaRPr>
          </a:p>
        </p:txBody>
      </p:sp>
      <p:sp>
        <p:nvSpPr>
          <p:cNvPr id="8" name="TextBox 7">
            <a:extLst>
              <a:ext uri="{FF2B5EF4-FFF2-40B4-BE49-F238E27FC236}">
                <a16:creationId xmlns:a16="http://schemas.microsoft.com/office/drawing/2014/main" id="{BC2F80A8-A742-F45D-2EAA-F9B9E93E61A2}"/>
              </a:ext>
            </a:extLst>
          </p:cNvPr>
          <p:cNvSpPr txBox="1"/>
          <p:nvPr/>
        </p:nvSpPr>
        <p:spPr>
          <a:xfrm>
            <a:off x="398123" y="853023"/>
            <a:ext cx="6097712" cy="584775"/>
          </a:xfrm>
          <a:prstGeom prst="rect">
            <a:avLst/>
          </a:prstGeom>
          <a:noFill/>
        </p:spPr>
        <p:txBody>
          <a:bodyPr wrap="square">
            <a:spAutoFit/>
          </a:bodyPr>
          <a:lstStyle/>
          <a:p>
            <a:r>
              <a:rPr lang="en-US" sz="3200" dirty="0">
                <a:solidFill>
                  <a:schemeClr val="accent1"/>
                </a:solidFill>
              </a:rPr>
              <a:t>Reducing Length of Stay</a:t>
            </a:r>
          </a:p>
        </p:txBody>
      </p:sp>
    </p:spTree>
    <p:extLst>
      <p:ext uri="{BB962C8B-B14F-4D97-AF65-F5344CB8AC3E}">
        <p14:creationId xmlns:p14="http://schemas.microsoft.com/office/powerpoint/2010/main" val="37115510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10ACC8-0924-FF64-5B33-64EA62972375}"/>
              </a:ext>
            </a:extLst>
          </p:cNvPr>
          <p:cNvSpPr>
            <a:spLocks noGrp="1"/>
          </p:cNvSpPr>
          <p:nvPr>
            <p:ph type="body" sz="quarter" idx="10"/>
          </p:nvPr>
        </p:nvSpPr>
        <p:spPr>
          <a:xfrm>
            <a:off x="839025" y="1936695"/>
            <a:ext cx="10393300" cy="9110186"/>
          </a:xfrm>
        </p:spPr>
        <p:txBody>
          <a:bodyPr/>
          <a:lstStyle/>
          <a:p>
            <a:r>
              <a:rPr lang="en-US" sz="4400" dirty="0"/>
              <a:t>Denial Analytics</a:t>
            </a:r>
          </a:p>
          <a:p>
            <a:pPr marL="571500" indent="-571500">
              <a:buChar char="•"/>
            </a:pPr>
            <a:endParaRPr lang="en-US" sz="4400" dirty="0">
              <a:cs typeface="Arial"/>
            </a:endParaRPr>
          </a:p>
          <a:p>
            <a:pPr marL="571500" indent="-571500">
              <a:buChar char="•"/>
            </a:pPr>
            <a:r>
              <a:rPr lang="en-US" sz="2400" dirty="0">
                <a:cs typeface="Arial"/>
              </a:rPr>
              <a:t>Increase revenue by avoiding insurance denials</a:t>
            </a:r>
          </a:p>
          <a:p>
            <a:pPr marL="571500" indent="-571500">
              <a:buChar char="•"/>
            </a:pPr>
            <a:r>
              <a:rPr lang="en-US" sz="2400" dirty="0">
                <a:cs typeface="Arial"/>
              </a:rPr>
              <a:t>Increase revenue by appealing denials</a:t>
            </a:r>
          </a:p>
          <a:p>
            <a:endParaRPr lang="en-US" sz="4400" dirty="0">
              <a:cs typeface="Arial"/>
            </a:endParaRPr>
          </a:p>
          <a:p>
            <a:endParaRPr lang="en-US" sz="4400" dirty="0">
              <a:cs typeface="Arial"/>
            </a:endParaRPr>
          </a:p>
          <a:p>
            <a:endParaRPr lang="en-US" sz="4400" dirty="0">
              <a:cs typeface="Arial"/>
            </a:endParaRPr>
          </a:p>
          <a:p>
            <a:endParaRPr lang="en-US" sz="4400" dirty="0">
              <a:cs typeface="Arial"/>
            </a:endParaRPr>
          </a:p>
          <a:p>
            <a:endParaRPr lang="en-US" sz="4400" dirty="0">
              <a:cs typeface="Arial"/>
            </a:endParaRPr>
          </a:p>
          <a:p>
            <a:endParaRPr lang="en-US" sz="4400" dirty="0">
              <a:cs typeface="Arial"/>
            </a:endParaRPr>
          </a:p>
          <a:p>
            <a:endParaRPr lang="en-US" sz="4400" dirty="0">
              <a:cs typeface="Arial"/>
            </a:endParaRPr>
          </a:p>
          <a:p>
            <a:endParaRPr lang="en-US" sz="4400" dirty="0">
              <a:cs typeface="Arial"/>
            </a:endParaRPr>
          </a:p>
          <a:p>
            <a:endParaRPr lang="en-US" sz="4400" dirty="0">
              <a:cs typeface="Arial"/>
            </a:endParaRPr>
          </a:p>
        </p:txBody>
      </p:sp>
    </p:spTree>
    <p:extLst>
      <p:ext uri="{BB962C8B-B14F-4D97-AF65-F5344CB8AC3E}">
        <p14:creationId xmlns:p14="http://schemas.microsoft.com/office/powerpoint/2010/main" val="518749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10ACC8-0924-FF64-5B33-64EA62972375}"/>
              </a:ext>
            </a:extLst>
          </p:cNvPr>
          <p:cNvSpPr>
            <a:spLocks noGrp="1"/>
          </p:cNvSpPr>
          <p:nvPr>
            <p:ph type="body" sz="quarter" idx="10"/>
          </p:nvPr>
        </p:nvSpPr>
        <p:spPr>
          <a:xfrm>
            <a:off x="839025" y="2536858"/>
            <a:ext cx="10393300" cy="1123384"/>
          </a:xfrm>
        </p:spPr>
        <p:txBody>
          <a:bodyPr/>
          <a:lstStyle/>
          <a:p>
            <a:r>
              <a:rPr lang="en-US" sz="4400" dirty="0"/>
              <a:t>Clinical Effectiveness</a:t>
            </a:r>
          </a:p>
          <a:p>
            <a:pPr marL="571500" indent="-571500">
              <a:buChar char="•"/>
            </a:pPr>
            <a:r>
              <a:rPr lang="en-US" sz="2400" i="1" dirty="0">
                <a:cs typeface="Arial"/>
              </a:rPr>
              <a:t>Reduce cost by reducing clinical variation</a:t>
            </a:r>
            <a:endParaRPr lang="en-US" sz="4400" dirty="0">
              <a:cs typeface="Arial"/>
            </a:endParaRPr>
          </a:p>
        </p:txBody>
      </p:sp>
    </p:spTree>
    <p:extLst>
      <p:ext uri="{BB962C8B-B14F-4D97-AF65-F5344CB8AC3E}">
        <p14:creationId xmlns:p14="http://schemas.microsoft.com/office/powerpoint/2010/main" val="3136498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7C79567-ECD4-4569-1984-34E1ACB78FDD}"/>
              </a:ext>
            </a:extLst>
          </p:cNvPr>
          <p:cNvSpPr txBox="1">
            <a:spLocks/>
          </p:cNvSpPr>
          <p:nvPr/>
        </p:nvSpPr>
        <p:spPr>
          <a:xfrm>
            <a:off x="508000" y="1059366"/>
            <a:ext cx="10845800" cy="4521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accent1"/>
                </a:solidFill>
              </a:rPr>
              <a:t>Reduce Clinical Variation, Save On Costs: DO MORE </a:t>
            </a:r>
            <a:r>
              <a:rPr lang="en-US" sz="2400" u="sng" dirty="0">
                <a:solidFill>
                  <a:schemeClr val="accent1"/>
                </a:solidFill>
              </a:rPr>
              <a:t>WITH LESS</a:t>
            </a:r>
            <a:endParaRPr lang="en-US" sz="2400" dirty="0">
              <a:solidFill>
                <a:schemeClr val="accent1"/>
              </a:solidFill>
            </a:endParaRPr>
          </a:p>
        </p:txBody>
      </p:sp>
      <p:sp>
        <p:nvSpPr>
          <p:cNvPr id="8" name="Content Placeholder 2">
            <a:extLst>
              <a:ext uri="{FF2B5EF4-FFF2-40B4-BE49-F238E27FC236}">
                <a16:creationId xmlns:a16="http://schemas.microsoft.com/office/drawing/2014/main" id="{EF55C175-FBF4-EE59-2A68-619A22FA0E5E}"/>
              </a:ext>
            </a:extLst>
          </p:cNvPr>
          <p:cNvSpPr txBox="1">
            <a:spLocks/>
          </p:cNvSpPr>
          <p:nvPr/>
        </p:nvSpPr>
        <p:spPr>
          <a:xfrm>
            <a:off x="508000" y="1585128"/>
            <a:ext cx="11102109" cy="219784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a:solidFill>
                  <a:srgbClr val="3F9C35"/>
                </a:solidFill>
              </a:rPr>
              <a:t>Unwarranted clinical variation </a:t>
            </a:r>
            <a:r>
              <a:rPr lang="en-US" sz="1800">
                <a:solidFill>
                  <a:schemeClr val="bg2">
                    <a:lumMod val="50000"/>
                  </a:schemeClr>
                </a:solidFill>
              </a:rPr>
              <a:t>refers to medical practice pattern variation that cannot be explained by illness, medical need, or the dictates of evidence-based medicine. It is one of the causes of low value care often ignored by health systems.</a:t>
            </a:r>
          </a:p>
          <a:p>
            <a:r>
              <a:rPr lang="en-US" sz="1800">
                <a:solidFill>
                  <a:schemeClr val="bg2">
                    <a:lumMod val="50000"/>
                  </a:schemeClr>
                </a:solidFill>
              </a:rPr>
              <a:t>Our challenge is to </a:t>
            </a:r>
            <a:r>
              <a:rPr lang="en-US" sz="1800" b="1">
                <a:solidFill>
                  <a:schemeClr val="bg2">
                    <a:lumMod val="50000"/>
                  </a:schemeClr>
                </a:solidFill>
              </a:rPr>
              <a:t>identify clinical variation </a:t>
            </a:r>
            <a:r>
              <a:rPr lang="en-US" sz="1800">
                <a:solidFill>
                  <a:schemeClr val="bg2">
                    <a:lumMod val="50000"/>
                  </a:schemeClr>
                </a:solidFill>
              </a:rPr>
              <a:t>and </a:t>
            </a:r>
            <a:r>
              <a:rPr lang="en-US" sz="1800" b="1">
                <a:solidFill>
                  <a:schemeClr val="bg2">
                    <a:lumMod val="50000"/>
                  </a:schemeClr>
                </a:solidFill>
              </a:rPr>
              <a:t>analyze if it is warranted</a:t>
            </a:r>
            <a:r>
              <a:rPr lang="en-US" sz="1800">
                <a:solidFill>
                  <a:schemeClr val="bg2">
                    <a:lumMod val="50000"/>
                  </a:schemeClr>
                </a:solidFill>
              </a:rPr>
              <a:t>.</a:t>
            </a:r>
          </a:p>
          <a:p>
            <a:endParaRPr lang="en-US" dirty="0"/>
          </a:p>
        </p:txBody>
      </p:sp>
      <p:graphicFrame>
        <p:nvGraphicFramePr>
          <p:cNvPr id="9" name="Diagram 8">
            <a:extLst>
              <a:ext uri="{FF2B5EF4-FFF2-40B4-BE49-F238E27FC236}">
                <a16:creationId xmlns:a16="http://schemas.microsoft.com/office/drawing/2014/main" id="{CA927004-3334-ED8B-463A-6B54AD1A9C33}"/>
              </a:ext>
            </a:extLst>
          </p:cNvPr>
          <p:cNvGraphicFramePr/>
          <p:nvPr>
            <p:extLst>
              <p:ext uri="{D42A27DB-BD31-4B8C-83A1-F6EECF244321}">
                <p14:modId xmlns:p14="http://schemas.microsoft.com/office/powerpoint/2010/main" val="3205878373"/>
              </p:ext>
            </p:extLst>
          </p:nvPr>
        </p:nvGraphicFramePr>
        <p:xfrm>
          <a:off x="1473507" y="2880112"/>
          <a:ext cx="9722814" cy="3872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78803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10ACC8-0924-FF64-5B33-64EA62972375}"/>
              </a:ext>
            </a:extLst>
          </p:cNvPr>
          <p:cNvSpPr>
            <a:spLocks noGrp="1"/>
          </p:cNvSpPr>
          <p:nvPr>
            <p:ph type="body" sz="quarter" idx="10"/>
          </p:nvPr>
        </p:nvSpPr>
        <p:spPr>
          <a:xfrm>
            <a:off x="839025" y="2536858"/>
            <a:ext cx="10393300" cy="1123384"/>
          </a:xfrm>
        </p:spPr>
        <p:txBody>
          <a:bodyPr/>
          <a:lstStyle/>
          <a:p>
            <a:r>
              <a:rPr lang="en-US" sz="4400" dirty="0"/>
              <a:t>Patient Experience</a:t>
            </a:r>
          </a:p>
          <a:p>
            <a:pPr marL="571500" indent="-571500">
              <a:buChar char="•"/>
            </a:pPr>
            <a:r>
              <a:rPr lang="en-US" sz="2400" i="1" dirty="0">
                <a:cs typeface="Arial"/>
              </a:rPr>
              <a:t>Improving patient experience increases margin</a:t>
            </a:r>
          </a:p>
        </p:txBody>
      </p:sp>
    </p:spTree>
    <p:extLst>
      <p:ext uri="{BB962C8B-B14F-4D97-AF65-F5344CB8AC3E}">
        <p14:creationId xmlns:p14="http://schemas.microsoft.com/office/powerpoint/2010/main" val="4171308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0B615-7390-9394-AD11-6AAFE03CEF0C}"/>
              </a:ext>
            </a:extLst>
          </p:cNvPr>
          <p:cNvSpPr txBox="1">
            <a:spLocks/>
          </p:cNvSpPr>
          <p:nvPr/>
        </p:nvSpPr>
        <p:spPr>
          <a:xfrm>
            <a:off x="145143" y="892656"/>
            <a:ext cx="10845800" cy="452163"/>
          </a:xfrm>
          <a:prstGeom prst="rect">
            <a:avLst/>
          </a:prstGeom>
        </p:spPr>
        <p:txBody>
          <a:bodyPr vert="horz" lIns="91440" tIns="45720" rIns="91440" bIns="45720" rtlCol="0" anchor="b">
            <a:normAutofit fontScale="5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chemeClr val="accent1"/>
                </a:solidFill>
                <a:latin typeface="Arial"/>
                <a:cs typeface="Arial"/>
              </a:rPr>
              <a:t>Patient Experience and Health Equity: </a:t>
            </a:r>
            <a:r>
              <a:rPr lang="en-US" dirty="0">
                <a:solidFill>
                  <a:schemeClr val="accent1"/>
                </a:solidFill>
              </a:rPr>
              <a:t>Background</a:t>
            </a:r>
            <a:endParaRPr lang="en-US" u="sng" dirty="0">
              <a:solidFill>
                <a:schemeClr val="accent1"/>
              </a:solidFill>
            </a:endParaRPr>
          </a:p>
        </p:txBody>
      </p:sp>
      <p:sp>
        <p:nvSpPr>
          <p:cNvPr id="3" name="TextBox 2">
            <a:extLst>
              <a:ext uri="{FF2B5EF4-FFF2-40B4-BE49-F238E27FC236}">
                <a16:creationId xmlns:a16="http://schemas.microsoft.com/office/drawing/2014/main" id="{F715D59E-1106-E348-50BC-FBD395FD854D}"/>
              </a:ext>
            </a:extLst>
          </p:cNvPr>
          <p:cNvSpPr txBox="1"/>
          <p:nvPr/>
        </p:nvSpPr>
        <p:spPr>
          <a:xfrm>
            <a:off x="924560" y="1647378"/>
            <a:ext cx="10342880" cy="4868128"/>
          </a:xfrm>
          <a:prstGeom prst="rect">
            <a:avLst/>
          </a:prstGeom>
          <a:noFill/>
        </p:spPr>
        <p:txBody>
          <a:bodyPr wrap="square" rtlCol="0">
            <a:spAutoFit/>
          </a:bodyPr>
          <a:lstStyle/>
          <a:p>
            <a:pPr>
              <a:lnSpc>
                <a:spcPct val="107000"/>
              </a:lnSpc>
              <a:spcAft>
                <a:spcPts val="600"/>
              </a:spcAft>
            </a:pPr>
            <a:r>
              <a:rPr lang="en-US" b="1" dirty="0">
                <a:solidFill>
                  <a:srgbClr val="4AAA42"/>
                </a:solidFill>
                <a:ea typeface="Calibri" panose="020F0502020204030204" pitchFamily="34" charset="0"/>
                <a:cs typeface="Times New Roman" panose="02020603050405020304" pitchFamily="18" charset="0"/>
              </a:rPr>
              <a:t>90% of patients look at customer reviews before scheduling a provider.  </a:t>
            </a:r>
            <a:endParaRPr lang="en-US" dirty="0">
              <a:solidFill>
                <a:srgbClr val="4AAA42"/>
              </a:solidFill>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dirty="0">
                <a:ea typeface="Calibri" panose="020F0502020204030204" pitchFamily="34" charset="0"/>
                <a:cs typeface="Times New Roman" panose="02020603050405020304" pitchFamily="18" charset="0"/>
              </a:rPr>
              <a:t>Did you know that hospitals with high patient experience are more profitable? And that consumers with high satisfaction scores achieve better long-term outcomes?  </a:t>
            </a:r>
          </a:p>
          <a:p>
            <a:pPr marL="285750" indent="-285750">
              <a:lnSpc>
                <a:spcPct val="107000"/>
              </a:lnSpc>
              <a:spcBef>
                <a:spcPts val="600"/>
              </a:spcBef>
              <a:spcAft>
                <a:spcPts val="600"/>
              </a:spcAft>
              <a:buFont typeface="Arial" panose="020B0604020202020204" pitchFamily="34" charset="0"/>
              <a:buChar char="•"/>
            </a:pPr>
            <a:r>
              <a:rPr lang="en-US" dirty="0">
                <a:ea typeface="Calibri" panose="020F0502020204030204" pitchFamily="34" charset="0"/>
                <a:cs typeface="Times New Roman" panose="02020603050405020304" pitchFamily="18" charset="0"/>
              </a:rPr>
              <a:t>Patients with high patient experience are 5 times more likely to return to a provider</a:t>
            </a:r>
          </a:p>
          <a:p>
            <a:pPr marL="285750" indent="-285750">
              <a:lnSpc>
                <a:spcPct val="107000"/>
              </a:lnSpc>
              <a:spcBef>
                <a:spcPts val="600"/>
              </a:spcBef>
              <a:spcAft>
                <a:spcPts val="600"/>
              </a:spcAft>
              <a:buFont typeface="Arial" panose="020B0604020202020204" pitchFamily="34" charset="0"/>
              <a:buChar char="•"/>
            </a:pPr>
            <a:r>
              <a:rPr lang="en-US" dirty="0">
                <a:ea typeface="Calibri" panose="020F0502020204030204" pitchFamily="34" charset="0"/>
                <a:cs typeface="Times New Roman" panose="02020603050405020304" pitchFamily="18" charset="0"/>
              </a:rPr>
              <a:t>96% of healthcare consumers perceive patient experience as important or very important </a:t>
            </a:r>
          </a:p>
          <a:p>
            <a:pPr marL="285750" indent="-285750">
              <a:lnSpc>
                <a:spcPct val="107000"/>
              </a:lnSpc>
              <a:spcBef>
                <a:spcPts val="600"/>
              </a:spcBef>
              <a:spcAft>
                <a:spcPts val="600"/>
              </a:spcAft>
              <a:buFont typeface="Arial" panose="020B0604020202020204" pitchFamily="34" charset="0"/>
              <a:buChar char="•"/>
            </a:pPr>
            <a:r>
              <a:rPr lang="en-US" dirty="0">
                <a:ea typeface="Calibri" panose="020F0502020204030204" pitchFamily="34" charset="0"/>
                <a:cs typeface="Times New Roman" panose="02020603050405020304" pitchFamily="18" charset="0"/>
              </a:rPr>
              <a:t>Hospitals with high patient experience have 2 – 3 times higher net margins</a:t>
            </a:r>
          </a:p>
          <a:p>
            <a:pPr marL="285750" indent="-285750">
              <a:lnSpc>
                <a:spcPct val="107000"/>
              </a:lnSpc>
              <a:spcBef>
                <a:spcPts val="600"/>
              </a:spcBef>
              <a:spcAft>
                <a:spcPts val="600"/>
              </a:spcAft>
              <a:buFont typeface="Arial" panose="020B0604020202020204" pitchFamily="34" charset="0"/>
              <a:buChar char="•"/>
            </a:pPr>
            <a:r>
              <a:rPr lang="en-US" dirty="0">
                <a:ea typeface="Calibri" panose="020F0502020204030204" pitchFamily="34" charset="0"/>
                <a:cs typeface="Times New Roman" panose="02020603050405020304" pitchFamily="18" charset="0"/>
              </a:rPr>
              <a:t>Long term patient outcomes and survival rates are 25% higher for satisfied patients</a:t>
            </a:r>
          </a:p>
          <a:p>
            <a:pPr marL="285750" indent="-285750">
              <a:lnSpc>
                <a:spcPct val="107000"/>
              </a:lnSpc>
              <a:spcBef>
                <a:spcPts val="600"/>
              </a:spcBef>
              <a:spcAft>
                <a:spcPts val="600"/>
              </a:spcAft>
              <a:buFont typeface="Arial" panose="020B0604020202020204" pitchFamily="34" charset="0"/>
              <a:buChar char="•"/>
            </a:pPr>
            <a:r>
              <a:rPr lang="en-US" dirty="0">
                <a:ea typeface="Calibri" panose="020F0502020204030204" pitchFamily="34" charset="0"/>
                <a:cs typeface="Times New Roman" panose="02020603050405020304" pitchFamily="18" charset="0"/>
              </a:rPr>
              <a:t>96% of online patient complaints center around customer service — not quality of care</a:t>
            </a:r>
          </a:p>
          <a:p>
            <a:pPr marL="285750" indent="-285750">
              <a:lnSpc>
                <a:spcPct val="107000"/>
              </a:lnSpc>
              <a:spcBef>
                <a:spcPts val="600"/>
              </a:spcBef>
              <a:spcAft>
                <a:spcPts val="600"/>
              </a:spcAft>
              <a:buFont typeface="Arial" panose="020B0604020202020204" pitchFamily="34" charset="0"/>
              <a:buChar char="•"/>
            </a:pPr>
            <a:r>
              <a:rPr lang="en-US" dirty="0">
                <a:ea typeface="Calibri" panose="020F0502020204030204" pitchFamily="34" charset="0"/>
                <a:cs typeface="Times New Roman" panose="02020603050405020304" pitchFamily="18" charset="0"/>
              </a:rPr>
              <a:t>People of color or lower income have greater infant mortality, lower life expectancy, lower patient experience scores, more health complications, and are less likely to be insured. </a:t>
            </a:r>
          </a:p>
          <a:p>
            <a:pPr marL="285750" indent="-285750">
              <a:lnSpc>
                <a:spcPct val="107000"/>
              </a:lnSpc>
              <a:spcBef>
                <a:spcPts val="600"/>
              </a:spcBef>
              <a:spcAft>
                <a:spcPts val="600"/>
              </a:spcAft>
              <a:buFont typeface="Arial" panose="020B0604020202020204" pitchFamily="34" charset="0"/>
              <a:buChar char="•"/>
            </a:pPr>
            <a:r>
              <a:rPr lang="en-US" dirty="0">
                <a:ea typeface="Calibri" panose="020F0502020204030204" pitchFamily="34" charset="0"/>
                <a:cs typeface="Times New Roman" panose="02020603050405020304" pitchFamily="18" charset="0"/>
              </a:rPr>
              <a:t>By 2024, most value-based care contracts will measure patient experience and health equity</a:t>
            </a:r>
          </a:p>
          <a:p>
            <a:pPr marL="557213" lvl="1" indent="-214313">
              <a:buFont typeface="Wingdings" panose="05000000000000000000" pitchFamily="2" charset="2"/>
              <a:buChar char="§"/>
            </a:pPr>
            <a:endParaRPr lang="en-US" sz="1350" dirty="0"/>
          </a:p>
        </p:txBody>
      </p:sp>
    </p:spTree>
    <p:extLst>
      <p:ext uri="{BB962C8B-B14F-4D97-AF65-F5344CB8AC3E}">
        <p14:creationId xmlns:p14="http://schemas.microsoft.com/office/powerpoint/2010/main" val="1456929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10ACC8-0924-FF64-5B33-64EA62972375}"/>
              </a:ext>
            </a:extLst>
          </p:cNvPr>
          <p:cNvSpPr>
            <a:spLocks noGrp="1"/>
          </p:cNvSpPr>
          <p:nvPr>
            <p:ph type="body" sz="quarter" idx="10"/>
          </p:nvPr>
        </p:nvSpPr>
        <p:spPr>
          <a:xfrm>
            <a:off x="839025" y="2352192"/>
            <a:ext cx="10393300" cy="1492716"/>
          </a:xfrm>
        </p:spPr>
        <p:txBody>
          <a:bodyPr/>
          <a:lstStyle/>
          <a:p>
            <a:r>
              <a:rPr lang="en-US" sz="4400" dirty="0"/>
              <a:t>Automation and AI</a:t>
            </a:r>
          </a:p>
          <a:p>
            <a:pPr marL="571500" indent="-571500">
              <a:buChar char="•"/>
            </a:pPr>
            <a:r>
              <a:rPr lang="en-US" sz="2400" i="1" dirty="0">
                <a:cs typeface="Arial"/>
              </a:rPr>
              <a:t>Automation and AI can increase productivity, reduce cost and increase efficiency</a:t>
            </a:r>
            <a:endParaRPr lang="en-US" sz="4400" dirty="0">
              <a:cs typeface="Arial"/>
            </a:endParaRPr>
          </a:p>
        </p:txBody>
      </p:sp>
    </p:spTree>
    <p:extLst>
      <p:ext uri="{BB962C8B-B14F-4D97-AF65-F5344CB8AC3E}">
        <p14:creationId xmlns:p14="http://schemas.microsoft.com/office/powerpoint/2010/main" val="3986994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15CC0-4983-ACCA-93FF-88A0D6E4D66A}"/>
              </a:ext>
            </a:extLst>
          </p:cNvPr>
          <p:cNvSpPr txBox="1">
            <a:spLocks/>
          </p:cNvSpPr>
          <p:nvPr/>
        </p:nvSpPr>
        <p:spPr>
          <a:xfrm>
            <a:off x="1105621" y="920641"/>
            <a:ext cx="11018520" cy="55399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a:solidFill>
                  <a:schemeClr val="accent1"/>
                </a:solidFill>
                <a:cs typeface="Segoe UI"/>
              </a:rPr>
              <a:t>Top Healthcare Use Cases for AI</a:t>
            </a:r>
          </a:p>
        </p:txBody>
      </p:sp>
      <p:sp>
        <p:nvSpPr>
          <p:cNvPr id="4" name="TextBox 3">
            <a:extLst>
              <a:ext uri="{FF2B5EF4-FFF2-40B4-BE49-F238E27FC236}">
                <a16:creationId xmlns:a16="http://schemas.microsoft.com/office/drawing/2014/main" id="{1A410CD4-00ED-0C13-6F81-03B3703091F8}"/>
              </a:ext>
            </a:extLst>
          </p:cNvPr>
          <p:cNvSpPr txBox="1"/>
          <p:nvPr/>
        </p:nvSpPr>
        <p:spPr>
          <a:xfrm>
            <a:off x="1219200" y="1676401"/>
            <a:ext cx="11199331" cy="4431983"/>
          </a:xfrm>
          <a:prstGeom prst="rect">
            <a:avLst/>
          </a:prstGeom>
          <a:noFill/>
        </p:spPr>
        <p:txBody>
          <a:bodyPr wrap="square" lIns="0" tIns="0" rIns="0" bIns="0" rtlCol="0" anchor="t">
            <a:spAutoFit/>
          </a:bodyPr>
          <a:lstStyle/>
          <a:p>
            <a:pPr marL="457200" indent="-457200" algn="l">
              <a:buAutoNum type="arabicPeriod"/>
            </a:pPr>
            <a:r>
              <a:rPr lang="en-US" sz="2400" b="1" dirty="0">
                <a:solidFill>
                  <a:srgbClr val="000000"/>
                </a:solidFill>
              </a:rPr>
              <a:t>Azure Innovate Assessment </a:t>
            </a:r>
          </a:p>
          <a:p>
            <a:pPr marL="457200" indent="-457200" algn="l">
              <a:buAutoNum type="arabicPeriod"/>
            </a:pPr>
            <a:r>
              <a:rPr lang="en-US" sz="2400" b="1" dirty="0">
                <a:solidFill>
                  <a:srgbClr val="000000"/>
                </a:solidFill>
              </a:rPr>
              <a:t>Responsible AI Governance Framework</a:t>
            </a:r>
          </a:p>
          <a:p>
            <a:pPr marL="457200" indent="-457200">
              <a:buFontTx/>
              <a:buAutoNum type="arabicPeriod"/>
            </a:pPr>
            <a:r>
              <a:rPr lang="en-US" sz="2400" b="1" dirty="0">
                <a:solidFill>
                  <a:srgbClr val="000000"/>
                </a:solidFill>
              </a:rPr>
              <a:t>Azure Private GPT X and GPT X Teams Application</a:t>
            </a:r>
          </a:p>
          <a:p>
            <a:pPr marL="457200" indent="-457200">
              <a:buFontTx/>
              <a:buAutoNum type="arabicPeriod"/>
            </a:pPr>
            <a:r>
              <a:rPr lang="en-US" sz="2400" b="1" dirty="0">
                <a:solidFill>
                  <a:srgbClr val="000000"/>
                </a:solidFill>
              </a:rPr>
              <a:t>Axe the Fax / Invoice processing</a:t>
            </a:r>
          </a:p>
          <a:p>
            <a:pPr marL="457200" indent="-457200">
              <a:buFontTx/>
              <a:buAutoNum type="arabicPeriod"/>
            </a:pPr>
            <a:r>
              <a:rPr lang="en-US" sz="2400" b="1" dirty="0">
                <a:solidFill>
                  <a:srgbClr val="000000"/>
                </a:solidFill>
              </a:rPr>
              <a:t>Patient Messaging Automation </a:t>
            </a:r>
          </a:p>
          <a:p>
            <a:pPr marL="457200" indent="-457200">
              <a:buFontTx/>
              <a:buAutoNum type="arabicPeriod"/>
            </a:pPr>
            <a:r>
              <a:rPr lang="en-US" sz="2400" b="1" dirty="0">
                <a:solidFill>
                  <a:srgbClr val="000000"/>
                </a:solidFill>
              </a:rPr>
              <a:t>Patient Chart Summarization </a:t>
            </a:r>
            <a:endParaRPr lang="en-US" sz="2400" b="1" dirty="0">
              <a:solidFill>
                <a:srgbClr val="000000"/>
              </a:solidFill>
              <a:cs typeface="Arial"/>
            </a:endParaRPr>
          </a:p>
          <a:p>
            <a:pPr marL="457200" indent="-457200">
              <a:buFontTx/>
              <a:buAutoNum type="arabicPeriod"/>
            </a:pPr>
            <a:r>
              <a:rPr lang="en-US" sz="2400" b="1" dirty="0">
                <a:solidFill>
                  <a:srgbClr val="000000"/>
                </a:solidFill>
              </a:rPr>
              <a:t>Analytics Data Enrichment, Curation, Classification, Embedding</a:t>
            </a:r>
          </a:p>
          <a:p>
            <a:pPr marL="457200" indent="-457200">
              <a:buFontTx/>
              <a:buAutoNum type="arabicPeriod"/>
            </a:pPr>
            <a:r>
              <a:rPr lang="en-US" sz="2400" b="1" dirty="0">
                <a:solidFill>
                  <a:srgbClr val="000000"/>
                </a:solidFill>
              </a:rPr>
              <a:t>Supply Chain Documents and Contract Summarization </a:t>
            </a:r>
          </a:p>
          <a:p>
            <a:pPr marL="457200" indent="-457200">
              <a:buFontTx/>
              <a:buAutoNum type="arabicPeriod"/>
            </a:pPr>
            <a:r>
              <a:rPr lang="en-US" sz="2400" b="1" dirty="0">
                <a:solidFill>
                  <a:srgbClr val="000000"/>
                </a:solidFill>
              </a:rPr>
              <a:t>Revenue Cycle, Coding, Prior Authorization and Claim Status</a:t>
            </a:r>
            <a:endParaRPr lang="en-US" sz="2400" dirty="0"/>
          </a:p>
          <a:p>
            <a:pPr marL="457200" indent="-457200">
              <a:buAutoNum type="arabicPeriod"/>
            </a:pPr>
            <a:r>
              <a:rPr lang="en-US" sz="2400" b="1" dirty="0">
                <a:solidFill>
                  <a:srgbClr val="000000"/>
                </a:solidFill>
                <a:cs typeface="Arial"/>
              </a:rPr>
              <a:t>Appeals Automation</a:t>
            </a:r>
            <a:endParaRPr lang="en-US" sz="2400" b="1" dirty="0">
              <a:solidFill>
                <a:srgbClr val="000000"/>
              </a:solidFill>
            </a:endParaRPr>
          </a:p>
          <a:p>
            <a:pPr marL="457200" indent="-457200">
              <a:buAutoNum type="arabicPeriod"/>
            </a:pPr>
            <a:r>
              <a:rPr lang="en-US" sz="2400" b="1" dirty="0">
                <a:solidFill>
                  <a:srgbClr val="000000"/>
                </a:solidFill>
              </a:rPr>
              <a:t>Call Center </a:t>
            </a:r>
          </a:p>
          <a:p>
            <a:pPr marL="457200" indent="-457200">
              <a:buAutoNum type="arabicPeriod"/>
            </a:pPr>
            <a:r>
              <a:rPr lang="en-US" sz="2400" b="1" dirty="0">
                <a:solidFill>
                  <a:srgbClr val="000000"/>
                </a:solidFill>
              </a:rPr>
              <a:t>ServiceNow Ticket Triage</a:t>
            </a:r>
            <a:endParaRPr lang="en-US" sz="2400" dirty="0"/>
          </a:p>
        </p:txBody>
      </p:sp>
    </p:spTree>
    <p:extLst>
      <p:ext uri="{BB962C8B-B14F-4D97-AF65-F5344CB8AC3E}">
        <p14:creationId xmlns:p14="http://schemas.microsoft.com/office/powerpoint/2010/main" val="1530571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10ACC8-0924-FF64-5B33-64EA62972375}"/>
              </a:ext>
            </a:extLst>
          </p:cNvPr>
          <p:cNvSpPr>
            <a:spLocks noGrp="1"/>
          </p:cNvSpPr>
          <p:nvPr>
            <p:ph type="body" sz="quarter" idx="10"/>
          </p:nvPr>
        </p:nvSpPr>
        <p:spPr>
          <a:xfrm>
            <a:off x="839025" y="2759996"/>
            <a:ext cx="10393300" cy="677108"/>
          </a:xfrm>
        </p:spPr>
        <p:txBody>
          <a:bodyPr/>
          <a:lstStyle/>
          <a:p>
            <a:r>
              <a:rPr lang="en-US" sz="4400" dirty="0"/>
              <a:t>Getting Started</a:t>
            </a:r>
          </a:p>
        </p:txBody>
      </p:sp>
    </p:spTree>
    <p:extLst>
      <p:ext uri="{BB962C8B-B14F-4D97-AF65-F5344CB8AC3E}">
        <p14:creationId xmlns:p14="http://schemas.microsoft.com/office/powerpoint/2010/main" val="1202188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553" y="-966"/>
            <a:ext cx="10620375" cy="928240"/>
          </a:xfrm>
          <a:prstGeom prst="rect">
            <a:avLst/>
          </a:prstGeom>
        </p:spPr>
        <p:txBody>
          <a:bodyPr vert="horz" wrap="square" lIns="0" tIns="370623" rIns="0" bIns="0" rtlCol="0">
            <a:spAutoFit/>
          </a:bodyPr>
          <a:lstStyle/>
          <a:p>
            <a:pPr marL="241300">
              <a:lnSpc>
                <a:spcPct val="100000"/>
              </a:lnSpc>
              <a:spcBef>
                <a:spcPts val="100"/>
              </a:spcBef>
            </a:pPr>
            <a:r>
              <a:rPr dirty="0">
                <a:latin typeface="+mj-lt"/>
              </a:rPr>
              <a:t>C-Suite</a:t>
            </a:r>
            <a:r>
              <a:rPr spc="-25" dirty="0">
                <a:latin typeface="+mj-lt"/>
              </a:rPr>
              <a:t> </a:t>
            </a:r>
            <a:r>
              <a:rPr dirty="0">
                <a:latin typeface="+mj-lt"/>
              </a:rPr>
              <a:t>Margin</a:t>
            </a:r>
            <a:r>
              <a:rPr spc="-20" dirty="0">
                <a:latin typeface="+mj-lt"/>
              </a:rPr>
              <a:t> </a:t>
            </a:r>
            <a:r>
              <a:rPr dirty="0">
                <a:latin typeface="+mj-lt"/>
              </a:rPr>
              <a:t>Opportunities</a:t>
            </a:r>
            <a:r>
              <a:rPr spc="-25" dirty="0">
                <a:latin typeface="+mj-lt"/>
              </a:rPr>
              <a:t> </a:t>
            </a:r>
            <a:r>
              <a:rPr dirty="0">
                <a:latin typeface="+mj-lt"/>
              </a:rPr>
              <a:t>Daily</a:t>
            </a:r>
            <a:r>
              <a:rPr spc="-25" dirty="0">
                <a:latin typeface="+mj-lt"/>
              </a:rPr>
              <a:t> </a:t>
            </a:r>
            <a:r>
              <a:rPr spc="-10" dirty="0">
                <a:latin typeface="+mj-lt"/>
              </a:rPr>
              <a:t>Practice</a:t>
            </a:r>
          </a:p>
        </p:txBody>
      </p:sp>
      <p:sp>
        <p:nvSpPr>
          <p:cNvPr id="43" name="object 43"/>
          <p:cNvSpPr txBox="1">
            <a:spLocks noGrp="1"/>
          </p:cNvSpPr>
          <p:nvPr>
            <p:ph type="sldNum" sz="quarter" idx="7"/>
          </p:nvPr>
        </p:nvSpPr>
        <p:spPr>
          <a:prstGeom prst="rect">
            <a:avLst/>
          </a:prstGeom>
        </p:spPr>
        <p:txBody>
          <a:bodyPr vert="horz" wrap="square" lIns="0" tIns="0" rIns="0" bIns="0" rtlCol="0">
            <a:spAutoFit/>
          </a:bodyPr>
          <a:lstStyle/>
          <a:p>
            <a:pPr marL="128905">
              <a:lnSpc>
                <a:spcPct val="100000"/>
              </a:lnSpc>
            </a:pPr>
            <a:fld id="{81D60167-4931-47E6-BA6A-407CBD079E47}" type="slidenum">
              <a:rPr spc="-25" dirty="0"/>
              <a:t>29</a:t>
            </a:fld>
            <a:endParaRPr spc="-25" dirty="0"/>
          </a:p>
        </p:txBody>
      </p:sp>
      <p:pic>
        <p:nvPicPr>
          <p:cNvPr id="3" name="object 3"/>
          <p:cNvPicPr/>
          <p:nvPr/>
        </p:nvPicPr>
        <p:blipFill>
          <a:blip r:embed="rId2" cstate="print"/>
          <a:stretch>
            <a:fillRect/>
          </a:stretch>
        </p:blipFill>
        <p:spPr>
          <a:xfrm>
            <a:off x="6662928" y="1620011"/>
            <a:ext cx="4693919" cy="3127247"/>
          </a:xfrm>
          <a:prstGeom prst="rect">
            <a:avLst/>
          </a:prstGeom>
        </p:spPr>
      </p:pic>
      <p:grpSp>
        <p:nvGrpSpPr>
          <p:cNvPr id="4" name="object 4"/>
          <p:cNvGrpSpPr/>
          <p:nvPr/>
        </p:nvGrpSpPr>
        <p:grpSpPr>
          <a:xfrm>
            <a:off x="881158" y="2150630"/>
            <a:ext cx="381635" cy="515620"/>
            <a:chOff x="1798258" y="2103270"/>
            <a:chExt cx="381635" cy="515620"/>
          </a:xfrm>
        </p:grpSpPr>
        <p:sp>
          <p:nvSpPr>
            <p:cNvPr id="5" name="object 5"/>
            <p:cNvSpPr/>
            <p:nvPr/>
          </p:nvSpPr>
          <p:spPr>
            <a:xfrm>
              <a:off x="1801603" y="2106615"/>
              <a:ext cx="374650" cy="107314"/>
            </a:xfrm>
            <a:custGeom>
              <a:avLst/>
              <a:gdLst/>
              <a:ahLst/>
              <a:cxnLst/>
              <a:rect l="l" t="t" r="r" b="b"/>
              <a:pathLst>
                <a:path w="374650" h="107314">
                  <a:moveTo>
                    <a:pt x="187259" y="107053"/>
                  </a:moveTo>
                  <a:lnTo>
                    <a:pt x="114369" y="102846"/>
                  </a:lnTo>
                  <a:lnTo>
                    <a:pt x="54846" y="91375"/>
                  </a:lnTo>
                  <a:lnTo>
                    <a:pt x="14715" y="74360"/>
                  </a:lnTo>
                  <a:lnTo>
                    <a:pt x="0" y="53526"/>
                  </a:lnTo>
                  <a:lnTo>
                    <a:pt x="14715" y="32692"/>
                  </a:lnTo>
                  <a:lnTo>
                    <a:pt x="54846" y="15678"/>
                  </a:lnTo>
                  <a:lnTo>
                    <a:pt x="114369" y="4206"/>
                  </a:lnTo>
                  <a:lnTo>
                    <a:pt x="187259" y="0"/>
                  </a:lnTo>
                  <a:lnTo>
                    <a:pt x="260148" y="4206"/>
                  </a:lnTo>
                  <a:lnTo>
                    <a:pt x="319671" y="15678"/>
                  </a:lnTo>
                  <a:lnTo>
                    <a:pt x="359802" y="32692"/>
                  </a:lnTo>
                  <a:lnTo>
                    <a:pt x="374518" y="53526"/>
                  </a:lnTo>
                  <a:lnTo>
                    <a:pt x="359802" y="74360"/>
                  </a:lnTo>
                  <a:lnTo>
                    <a:pt x="319671" y="91375"/>
                  </a:lnTo>
                  <a:lnTo>
                    <a:pt x="260148" y="102846"/>
                  </a:lnTo>
                  <a:lnTo>
                    <a:pt x="187259" y="107053"/>
                  </a:lnTo>
                  <a:close/>
                </a:path>
              </a:pathLst>
            </a:custGeom>
            <a:solidFill>
              <a:srgbClr val="009CDE"/>
            </a:solidFill>
          </p:spPr>
          <p:txBody>
            <a:bodyPr wrap="square" lIns="0" tIns="0" rIns="0" bIns="0" rtlCol="0"/>
            <a:lstStyle/>
            <a:p>
              <a:endParaRPr/>
            </a:p>
          </p:txBody>
        </p:sp>
        <p:sp>
          <p:nvSpPr>
            <p:cNvPr id="6" name="object 6"/>
            <p:cNvSpPr/>
            <p:nvPr/>
          </p:nvSpPr>
          <p:spPr>
            <a:xfrm>
              <a:off x="1801603" y="2106616"/>
              <a:ext cx="374650" cy="107314"/>
            </a:xfrm>
            <a:custGeom>
              <a:avLst/>
              <a:gdLst/>
              <a:ahLst/>
              <a:cxnLst/>
              <a:rect l="l" t="t" r="r" b="b"/>
              <a:pathLst>
                <a:path w="374650" h="107314">
                  <a:moveTo>
                    <a:pt x="374518" y="53526"/>
                  </a:moveTo>
                  <a:lnTo>
                    <a:pt x="359802" y="74360"/>
                  </a:lnTo>
                  <a:lnTo>
                    <a:pt x="319671" y="91375"/>
                  </a:lnTo>
                  <a:lnTo>
                    <a:pt x="260148" y="102846"/>
                  </a:lnTo>
                  <a:lnTo>
                    <a:pt x="187259" y="107053"/>
                  </a:lnTo>
                  <a:lnTo>
                    <a:pt x="114369" y="102846"/>
                  </a:lnTo>
                  <a:lnTo>
                    <a:pt x="54846" y="91375"/>
                  </a:lnTo>
                  <a:lnTo>
                    <a:pt x="14715" y="74360"/>
                  </a:lnTo>
                  <a:lnTo>
                    <a:pt x="0" y="53526"/>
                  </a:lnTo>
                  <a:lnTo>
                    <a:pt x="14715" y="32692"/>
                  </a:lnTo>
                  <a:lnTo>
                    <a:pt x="54846" y="15678"/>
                  </a:lnTo>
                  <a:lnTo>
                    <a:pt x="114369" y="4206"/>
                  </a:lnTo>
                  <a:lnTo>
                    <a:pt x="187259" y="0"/>
                  </a:lnTo>
                  <a:lnTo>
                    <a:pt x="260148" y="4206"/>
                  </a:lnTo>
                  <a:lnTo>
                    <a:pt x="319671" y="15678"/>
                  </a:lnTo>
                  <a:lnTo>
                    <a:pt x="359802" y="32692"/>
                  </a:lnTo>
                  <a:lnTo>
                    <a:pt x="374518" y="53526"/>
                  </a:lnTo>
                  <a:close/>
                </a:path>
              </a:pathLst>
            </a:custGeom>
            <a:ln w="6690">
              <a:solidFill>
                <a:srgbClr val="009CDE"/>
              </a:solidFill>
            </a:ln>
          </p:spPr>
          <p:txBody>
            <a:bodyPr wrap="square" lIns="0" tIns="0" rIns="0" bIns="0" rtlCol="0"/>
            <a:lstStyle/>
            <a:p>
              <a:endParaRPr/>
            </a:p>
          </p:txBody>
        </p:sp>
        <p:sp>
          <p:nvSpPr>
            <p:cNvPr id="7" name="object 7"/>
            <p:cNvSpPr/>
            <p:nvPr/>
          </p:nvSpPr>
          <p:spPr>
            <a:xfrm>
              <a:off x="1801603" y="2186906"/>
              <a:ext cx="374650" cy="160655"/>
            </a:xfrm>
            <a:custGeom>
              <a:avLst/>
              <a:gdLst/>
              <a:ahLst/>
              <a:cxnLst/>
              <a:rect l="l" t="t" r="r" b="b"/>
              <a:pathLst>
                <a:path w="374650" h="160655">
                  <a:moveTo>
                    <a:pt x="187259" y="160580"/>
                  </a:moveTo>
                  <a:lnTo>
                    <a:pt x="114549" y="156356"/>
                  </a:lnTo>
                  <a:lnTo>
                    <a:pt x="55007" y="144856"/>
                  </a:lnTo>
                  <a:lnTo>
                    <a:pt x="14775" y="127836"/>
                  </a:lnTo>
                  <a:lnTo>
                    <a:pt x="0" y="107053"/>
                  </a:lnTo>
                  <a:lnTo>
                    <a:pt x="0" y="0"/>
                  </a:lnTo>
                  <a:lnTo>
                    <a:pt x="14775" y="20783"/>
                  </a:lnTo>
                  <a:lnTo>
                    <a:pt x="55007" y="37803"/>
                  </a:lnTo>
                  <a:lnTo>
                    <a:pt x="114549" y="49303"/>
                  </a:lnTo>
                  <a:lnTo>
                    <a:pt x="187259" y="53526"/>
                  </a:lnTo>
                  <a:lnTo>
                    <a:pt x="374518" y="53526"/>
                  </a:lnTo>
                  <a:lnTo>
                    <a:pt x="374518" y="80290"/>
                  </a:lnTo>
                  <a:lnTo>
                    <a:pt x="312990" y="80290"/>
                  </a:lnTo>
                  <a:lnTo>
                    <a:pt x="307640" y="85642"/>
                  </a:lnTo>
                  <a:lnTo>
                    <a:pt x="307640" y="101700"/>
                  </a:lnTo>
                  <a:lnTo>
                    <a:pt x="312990" y="107053"/>
                  </a:lnTo>
                  <a:lnTo>
                    <a:pt x="374518" y="107053"/>
                  </a:lnTo>
                  <a:lnTo>
                    <a:pt x="359742" y="127836"/>
                  </a:lnTo>
                  <a:lnTo>
                    <a:pt x="319510" y="144856"/>
                  </a:lnTo>
                  <a:lnTo>
                    <a:pt x="259968" y="156356"/>
                  </a:lnTo>
                  <a:lnTo>
                    <a:pt x="187259" y="160580"/>
                  </a:lnTo>
                  <a:close/>
                </a:path>
                <a:path w="374650" h="160655">
                  <a:moveTo>
                    <a:pt x="374518" y="53526"/>
                  </a:moveTo>
                  <a:lnTo>
                    <a:pt x="187259" y="53526"/>
                  </a:lnTo>
                  <a:lnTo>
                    <a:pt x="259968" y="49303"/>
                  </a:lnTo>
                  <a:lnTo>
                    <a:pt x="319510" y="37803"/>
                  </a:lnTo>
                  <a:lnTo>
                    <a:pt x="359742" y="20783"/>
                  </a:lnTo>
                  <a:lnTo>
                    <a:pt x="374518" y="0"/>
                  </a:lnTo>
                  <a:lnTo>
                    <a:pt x="374518" y="53526"/>
                  </a:lnTo>
                  <a:close/>
                </a:path>
                <a:path w="374650" h="160655">
                  <a:moveTo>
                    <a:pt x="374518" y="107053"/>
                  </a:moveTo>
                  <a:lnTo>
                    <a:pt x="329041" y="107053"/>
                  </a:lnTo>
                  <a:lnTo>
                    <a:pt x="334391" y="101700"/>
                  </a:lnTo>
                  <a:lnTo>
                    <a:pt x="334391" y="85642"/>
                  </a:lnTo>
                  <a:lnTo>
                    <a:pt x="329041" y="80290"/>
                  </a:lnTo>
                  <a:lnTo>
                    <a:pt x="374518" y="80290"/>
                  </a:lnTo>
                  <a:lnTo>
                    <a:pt x="374518" y="107053"/>
                  </a:lnTo>
                  <a:close/>
                </a:path>
              </a:pathLst>
            </a:custGeom>
            <a:solidFill>
              <a:srgbClr val="009CDE"/>
            </a:solidFill>
          </p:spPr>
          <p:txBody>
            <a:bodyPr wrap="square" lIns="0" tIns="0" rIns="0" bIns="0" rtlCol="0"/>
            <a:lstStyle/>
            <a:p>
              <a:endParaRPr/>
            </a:p>
          </p:txBody>
        </p:sp>
        <p:sp>
          <p:nvSpPr>
            <p:cNvPr id="8" name="object 8"/>
            <p:cNvSpPr/>
            <p:nvPr/>
          </p:nvSpPr>
          <p:spPr>
            <a:xfrm>
              <a:off x="1801603" y="2186907"/>
              <a:ext cx="374650" cy="160655"/>
            </a:xfrm>
            <a:custGeom>
              <a:avLst/>
              <a:gdLst/>
              <a:ahLst/>
              <a:cxnLst/>
              <a:rect l="l" t="t" r="r" b="b"/>
              <a:pathLst>
                <a:path w="374650" h="160655">
                  <a:moveTo>
                    <a:pt x="321015" y="107053"/>
                  </a:moveTo>
                  <a:lnTo>
                    <a:pt x="312990" y="107053"/>
                  </a:lnTo>
                  <a:lnTo>
                    <a:pt x="307640" y="101700"/>
                  </a:lnTo>
                  <a:lnTo>
                    <a:pt x="307640" y="93671"/>
                  </a:lnTo>
                  <a:lnTo>
                    <a:pt x="307640" y="85642"/>
                  </a:lnTo>
                  <a:lnTo>
                    <a:pt x="312990" y="80290"/>
                  </a:lnTo>
                  <a:lnTo>
                    <a:pt x="321015" y="80290"/>
                  </a:lnTo>
                  <a:lnTo>
                    <a:pt x="329041" y="80290"/>
                  </a:lnTo>
                  <a:lnTo>
                    <a:pt x="334391" y="85642"/>
                  </a:lnTo>
                  <a:lnTo>
                    <a:pt x="334391" y="93671"/>
                  </a:lnTo>
                  <a:lnTo>
                    <a:pt x="334391" y="101700"/>
                  </a:lnTo>
                  <a:lnTo>
                    <a:pt x="329041" y="107053"/>
                  </a:lnTo>
                  <a:lnTo>
                    <a:pt x="321015" y="107053"/>
                  </a:lnTo>
                  <a:close/>
                </a:path>
                <a:path w="374650" h="160655">
                  <a:moveTo>
                    <a:pt x="187259" y="53526"/>
                  </a:moveTo>
                  <a:lnTo>
                    <a:pt x="114549" y="49303"/>
                  </a:lnTo>
                  <a:lnTo>
                    <a:pt x="55007" y="37803"/>
                  </a:lnTo>
                  <a:lnTo>
                    <a:pt x="14775" y="20783"/>
                  </a:lnTo>
                  <a:lnTo>
                    <a:pt x="0" y="0"/>
                  </a:lnTo>
                  <a:lnTo>
                    <a:pt x="0" y="107053"/>
                  </a:lnTo>
                  <a:lnTo>
                    <a:pt x="14775" y="127836"/>
                  </a:lnTo>
                  <a:lnTo>
                    <a:pt x="55007" y="144856"/>
                  </a:lnTo>
                  <a:lnTo>
                    <a:pt x="114549" y="156356"/>
                  </a:lnTo>
                  <a:lnTo>
                    <a:pt x="187259" y="160580"/>
                  </a:lnTo>
                  <a:lnTo>
                    <a:pt x="259968" y="156356"/>
                  </a:lnTo>
                  <a:lnTo>
                    <a:pt x="319510" y="144856"/>
                  </a:lnTo>
                  <a:lnTo>
                    <a:pt x="359742" y="127836"/>
                  </a:lnTo>
                  <a:lnTo>
                    <a:pt x="374518" y="107053"/>
                  </a:lnTo>
                  <a:lnTo>
                    <a:pt x="374518" y="0"/>
                  </a:lnTo>
                  <a:lnTo>
                    <a:pt x="359742" y="20783"/>
                  </a:lnTo>
                  <a:lnTo>
                    <a:pt x="319510" y="37803"/>
                  </a:lnTo>
                  <a:lnTo>
                    <a:pt x="259968" y="49303"/>
                  </a:lnTo>
                  <a:lnTo>
                    <a:pt x="187259" y="53526"/>
                  </a:lnTo>
                  <a:close/>
                </a:path>
              </a:pathLst>
            </a:custGeom>
            <a:ln w="6689">
              <a:solidFill>
                <a:srgbClr val="009CDE"/>
              </a:solidFill>
            </a:ln>
          </p:spPr>
          <p:txBody>
            <a:bodyPr wrap="square" lIns="0" tIns="0" rIns="0" bIns="0" rtlCol="0"/>
            <a:lstStyle/>
            <a:p>
              <a:endParaRPr/>
            </a:p>
          </p:txBody>
        </p:sp>
        <p:sp>
          <p:nvSpPr>
            <p:cNvPr id="9" name="object 9"/>
            <p:cNvSpPr/>
            <p:nvPr/>
          </p:nvSpPr>
          <p:spPr>
            <a:xfrm>
              <a:off x="1801603" y="2320724"/>
              <a:ext cx="374650" cy="160655"/>
            </a:xfrm>
            <a:custGeom>
              <a:avLst/>
              <a:gdLst/>
              <a:ahLst/>
              <a:cxnLst/>
              <a:rect l="l" t="t" r="r" b="b"/>
              <a:pathLst>
                <a:path w="374650" h="160655">
                  <a:moveTo>
                    <a:pt x="187259" y="160580"/>
                  </a:moveTo>
                  <a:lnTo>
                    <a:pt x="114549" y="156356"/>
                  </a:lnTo>
                  <a:lnTo>
                    <a:pt x="55007" y="144856"/>
                  </a:lnTo>
                  <a:lnTo>
                    <a:pt x="14775" y="127836"/>
                  </a:lnTo>
                  <a:lnTo>
                    <a:pt x="0" y="107053"/>
                  </a:lnTo>
                  <a:lnTo>
                    <a:pt x="0" y="0"/>
                  </a:lnTo>
                  <a:lnTo>
                    <a:pt x="14775" y="20783"/>
                  </a:lnTo>
                  <a:lnTo>
                    <a:pt x="55007" y="37803"/>
                  </a:lnTo>
                  <a:lnTo>
                    <a:pt x="114549" y="49303"/>
                  </a:lnTo>
                  <a:lnTo>
                    <a:pt x="187259" y="53526"/>
                  </a:lnTo>
                  <a:lnTo>
                    <a:pt x="374518" y="53526"/>
                  </a:lnTo>
                  <a:lnTo>
                    <a:pt x="374518" y="80290"/>
                  </a:lnTo>
                  <a:lnTo>
                    <a:pt x="312990" y="80290"/>
                  </a:lnTo>
                  <a:lnTo>
                    <a:pt x="307640" y="85642"/>
                  </a:lnTo>
                  <a:lnTo>
                    <a:pt x="307640" y="101700"/>
                  </a:lnTo>
                  <a:lnTo>
                    <a:pt x="312990" y="107053"/>
                  </a:lnTo>
                  <a:lnTo>
                    <a:pt x="374518" y="107053"/>
                  </a:lnTo>
                  <a:lnTo>
                    <a:pt x="359742" y="127836"/>
                  </a:lnTo>
                  <a:lnTo>
                    <a:pt x="319510" y="144856"/>
                  </a:lnTo>
                  <a:lnTo>
                    <a:pt x="259968" y="156356"/>
                  </a:lnTo>
                  <a:lnTo>
                    <a:pt x="187259" y="160580"/>
                  </a:lnTo>
                  <a:close/>
                </a:path>
                <a:path w="374650" h="160655">
                  <a:moveTo>
                    <a:pt x="374518" y="53526"/>
                  </a:moveTo>
                  <a:lnTo>
                    <a:pt x="187259" y="53526"/>
                  </a:lnTo>
                  <a:lnTo>
                    <a:pt x="259968" y="49303"/>
                  </a:lnTo>
                  <a:lnTo>
                    <a:pt x="319510" y="37803"/>
                  </a:lnTo>
                  <a:lnTo>
                    <a:pt x="359742" y="20783"/>
                  </a:lnTo>
                  <a:lnTo>
                    <a:pt x="374518" y="0"/>
                  </a:lnTo>
                  <a:lnTo>
                    <a:pt x="374518" y="53526"/>
                  </a:lnTo>
                  <a:close/>
                </a:path>
                <a:path w="374650" h="160655">
                  <a:moveTo>
                    <a:pt x="374518" y="107053"/>
                  </a:moveTo>
                  <a:lnTo>
                    <a:pt x="329041" y="107053"/>
                  </a:lnTo>
                  <a:lnTo>
                    <a:pt x="334391" y="101700"/>
                  </a:lnTo>
                  <a:lnTo>
                    <a:pt x="334391" y="85642"/>
                  </a:lnTo>
                  <a:lnTo>
                    <a:pt x="329041" y="80290"/>
                  </a:lnTo>
                  <a:lnTo>
                    <a:pt x="374518" y="80290"/>
                  </a:lnTo>
                  <a:lnTo>
                    <a:pt x="374518" y="107053"/>
                  </a:lnTo>
                  <a:close/>
                </a:path>
              </a:pathLst>
            </a:custGeom>
            <a:solidFill>
              <a:srgbClr val="009CDE"/>
            </a:solidFill>
          </p:spPr>
          <p:txBody>
            <a:bodyPr wrap="square" lIns="0" tIns="0" rIns="0" bIns="0" rtlCol="0"/>
            <a:lstStyle/>
            <a:p>
              <a:endParaRPr/>
            </a:p>
          </p:txBody>
        </p:sp>
        <p:sp>
          <p:nvSpPr>
            <p:cNvPr id="10" name="object 10"/>
            <p:cNvSpPr/>
            <p:nvPr/>
          </p:nvSpPr>
          <p:spPr>
            <a:xfrm>
              <a:off x="1801603" y="2320724"/>
              <a:ext cx="374650" cy="160655"/>
            </a:xfrm>
            <a:custGeom>
              <a:avLst/>
              <a:gdLst/>
              <a:ahLst/>
              <a:cxnLst/>
              <a:rect l="l" t="t" r="r" b="b"/>
              <a:pathLst>
                <a:path w="374650" h="160655">
                  <a:moveTo>
                    <a:pt x="321015" y="107053"/>
                  </a:moveTo>
                  <a:lnTo>
                    <a:pt x="312990" y="107053"/>
                  </a:lnTo>
                  <a:lnTo>
                    <a:pt x="307640" y="101700"/>
                  </a:lnTo>
                  <a:lnTo>
                    <a:pt x="307640" y="93671"/>
                  </a:lnTo>
                  <a:lnTo>
                    <a:pt x="307640" y="85642"/>
                  </a:lnTo>
                  <a:lnTo>
                    <a:pt x="312990" y="80290"/>
                  </a:lnTo>
                  <a:lnTo>
                    <a:pt x="321015" y="80290"/>
                  </a:lnTo>
                  <a:lnTo>
                    <a:pt x="329041" y="80290"/>
                  </a:lnTo>
                  <a:lnTo>
                    <a:pt x="334391" y="85642"/>
                  </a:lnTo>
                  <a:lnTo>
                    <a:pt x="334391" y="93671"/>
                  </a:lnTo>
                  <a:lnTo>
                    <a:pt x="334391" y="101700"/>
                  </a:lnTo>
                  <a:lnTo>
                    <a:pt x="329041" y="107053"/>
                  </a:lnTo>
                  <a:lnTo>
                    <a:pt x="321015" y="107053"/>
                  </a:lnTo>
                  <a:close/>
                </a:path>
                <a:path w="374650" h="160655">
                  <a:moveTo>
                    <a:pt x="187259" y="53526"/>
                  </a:moveTo>
                  <a:lnTo>
                    <a:pt x="114549" y="49303"/>
                  </a:lnTo>
                  <a:lnTo>
                    <a:pt x="55007" y="37803"/>
                  </a:lnTo>
                  <a:lnTo>
                    <a:pt x="14775" y="20783"/>
                  </a:lnTo>
                  <a:lnTo>
                    <a:pt x="0" y="0"/>
                  </a:lnTo>
                  <a:lnTo>
                    <a:pt x="0" y="107053"/>
                  </a:lnTo>
                  <a:lnTo>
                    <a:pt x="14775" y="127836"/>
                  </a:lnTo>
                  <a:lnTo>
                    <a:pt x="55007" y="144856"/>
                  </a:lnTo>
                  <a:lnTo>
                    <a:pt x="114549" y="156356"/>
                  </a:lnTo>
                  <a:lnTo>
                    <a:pt x="187259" y="160580"/>
                  </a:lnTo>
                  <a:lnTo>
                    <a:pt x="259968" y="156356"/>
                  </a:lnTo>
                  <a:lnTo>
                    <a:pt x="319510" y="144856"/>
                  </a:lnTo>
                  <a:lnTo>
                    <a:pt x="359742" y="127836"/>
                  </a:lnTo>
                  <a:lnTo>
                    <a:pt x="374518" y="107053"/>
                  </a:lnTo>
                  <a:lnTo>
                    <a:pt x="374518" y="0"/>
                  </a:lnTo>
                  <a:lnTo>
                    <a:pt x="359742" y="20783"/>
                  </a:lnTo>
                  <a:lnTo>
                    <a:pt x="319510" y="37803"/>
                  </a:lnTo>
                  <a:lnTo>
                    <a:pt x="259968" y="49303"/>
                  </a:lnTo>
                  <a:lnTo>
                    <a:pt x="187259" y="53526"/>
                  </a:lnTo>
                  <a:close/>
                </a:path>
              </a:pathLst>
            </a:custGeom>
            <a:ln w="6689">
              <a:solidFill>
                <a:srgbClr val="009CDE"/>
              </a:solidFill>
            </a:ln>
          </p:spPr>
          <p:txBody>
            <a:bodyPr wrap="square" lIns="0" tIns="0" rIns="0" bIns="0" rtlCol="0"/>
            <a:lstStyle/>
            <a:p>
              <a:endParaRPr/>
            </a:p>
          </p:txBody>
        </p:sp>
        <p:sp>
          <p:nvSpPr>
            <p:cNvPr id="11" name="object 11"/>
            <p:cNvSpPr/>
            <p:nvPr/>
          </p:nvSpPr>
          <p:spPr>
            <a:xfrm>
              <a:off x="1801603" y="2454541"/>
              <a:ext cx="374650" cy="160655"/>
            </a:xfrm>
            <a:custGeom>
              <a:avLst/>
              <a:gdLst/>
              <a:ahLst/>
              <a:cxnLst/>
              <a:rect l="l" t="t" r="r" b="b"/>
              <a:pathLst>
                <a:path w="374650" h="160655">
                  <a:moveTo>
                    <a:pt x="187259" y="160580"/>
                  </a:moveTo>
                  <a:lnTo>
                    <a:pt x="114549" y="156356"/>
                  </a:lnTo>
                  <a:lnTo>
                    <a:pt x="55007" y="144856"/>
                  </a:lnTo>
                  <a:lnTo>
                    <a:pt x="14775" y="127836"/>
                  </a:lnTo>
                  <a:lnTo>
                    <a:pt x="0" y="107053"/>
                  </a:lnTo>
                  <a:lnTo>
                    <a:pt x="0" y="0"/>
                  </a:lnTo>
                  <a:lnTo>
                    <a:pt x="14775" y="20783"/>
                  </a:lnTo>
                  <a:lnTo>
                    <a:pt x="55007" y="37803"/>
                  </a:lnTo>
                  <a:lnTo>
                    <a:pt x="114549" y="49303"/>
                  </a:lnTo>
                  <a:lnTo>
                    <a:pt x="187259" y="53526"/>
                  </a:lnTo>
                  <a:lnTo>
                    <a:pt x="374518" y="53526"/>
                  </a:lnTo>
                  <a:lnTo>
                    <a:pt x="374518" y="80290"/>
                  </a:lnTo>
                  <a:lnTo>
                    <a:pt x="312990" y="80290"/>
                  </a:lnTo>
                  <a:lnTo>
                    <a:pt x="307640" y="85642"/>
                  </a:lnTo>
                  <a:lnTo>
                    <a:pt x="307640" y="101700"/>
                  </a:lnTo>
                  <a:lnTo>
                    <a:pt x="312990" y="107053"/>
                  </a:lnTo>
                  <a:lnTo>
                    <a:pt x="374518" y="107053"/>
                  </a:lnTo>
                  <a:lnTo>
                    <a:pt x="359742" y="127836"/>
                  </a:lnTo>
                  <a:lnTo>
                    <a:pt x="319510" y="144856"/>
                  </a:lnTo>
                  <a:lnTo>
                    <a:pt x="259968" y="156356"/>
                  </a:lnTo>
                  <a:lnTo>
                    <a:pt x="187259" y="160580"/>
                  </a:lnTo>
                  <a:close/>
                </a:path>
                <a:path w="374650" h="160655">
                  <a:moveTo>
                    <a:pt x="374518" y="53526"/>
                  </a:moveTo>
                  <a:lnTo>
                    <a:pt x="187259" y="53526"/>
                  </a:lnTo>
                  <a:lnTo>
                    <a:pt x="259968" y="49303"/>
                  </a:lnTo>
                  <a:lnTo>
                    <a:pt x="319510" y="37803"/>
                  </a:lnTo>
                  <a:lnTo>
                    <a:pt x="359742" y="20783"/>
                  </a:lnTo>
                  <a:lnTo>
                    <a:pt x="374518" y="0"/>
                  </a:lnTo>
                  <a:lnTo>
                    <a:pt x="374518" y="53526"/>
                  </a:lnTo>
                  <a:close/>
                </a:path>
                <a:path w="374650" h="160655">
                  <a:moveTo>
                    <a:pt x="374518" y="107053"/>
                  </a:moveTo>
                  <a:lnTo>
                    <a:pt x="329041" y="107053"/>
                  </a:lnTo>
                  <a:lnTo>
                    <a:pt x="334391" y="101700"/>
                  </a:lnTo>
                  <a:lnTo>
                    <a:pt x="334391" y="85642"/>
                  </a:lnTo>
                  <a:lnTo>
                    <a:pt x="329041" y="80290"/>
                  </a:lnTo>
                  <a:lnTo>
                    <a:pt x="374518" y="80290"/>
                  </a:lnTo>
                  <a:lnTo>
                    <a:pt x="374518" y="107053"/>
                  </a:lnTo>
                  <a:close/>
                </a:path>
              </a:pathLst>
            </a:custGeom>
            <a:solidFill>
              <a:srgbClr val="009CDE"/>
            </a:solidFill>
          </p:spPr>
          <p:txBody>
            <a:bodyPr wrap="square" lIns="0" tIns="0" rIns="0" bIns="0" rtlCol="0"/>
            <a:lstStyle/>
            <a:p>
              <a:endParaRPr/>
            </a:p>
          </p:txBody>
        </p:sp>
        <p:sp>
          <p:nvSpPr>
            <p:cNvPr id="12" name="object 12"/>
            <p:cNvSpPr/>
            <p:nvPr/>
          </p:nvSpPr>
          <p:spPr>
            <a:xfrm>
              <a:off x="1801603" y="2454542"/>
              <a:ext cx="374650" cy="160655"/>
            </a:xfrm>
            <a:custGeom>
              <a:avLst/>
              <a:gdLst/>
              <a:ahLst/>
              <a:cxnLst/>
              <a:rect l="l" t="t" r="r" b="b"/>
              <a:pathLst>
                <a:path w="374650" h="160655">
                  <a:moveTo>
                    <a:pt x="321015" y="107053"/>
                  </a:moveTo>
                  <a:lnTo>
                    <a:pt x="312990" y="107053"/>
                  </a:lnTo>
                  <a:lnTo>
                    <a:pt x="307640" y="101700"/>
                  </a:lnTo>
                  <a:lnTo>
                    <a:pt x="307640" y="93671"/>
                  </a:lnTo>
                  <a:lnTo>
                    <a:pt x="307640" y="85642"/>
                  </a:lnTo>
                  <a:lnTo>
                    <a:pt x="312990" y="80290"/>
                  </a:lnTo>
                  <a:lnTo>
                    <a:pt x="321015" y="80290"/>
                  </a:lnTo>
                  <a:lnTo>
                    <a:pt x="329041" y="80290"/>
                  </a:lnTo>
                  <a:lnTo>
                    <a:pt x="334391" y="85642"/>
                  </a:lnTo>
                  <a:lnTo>
                    <a:pt x="334391" y="93671"/>
                  </a:lnTo>
                  <a:lnTo>
                    <a:pt x="334391" y="101700"/>
                  </a:lnTo>
                  <a:lnTo>
                    <a:pt x="329041" y="107053"/>
                  </a:lnTo>
                  <a:lnTo>
                    <a:pt x="321015" y="107053"/>
                  </a:lnTo>
                  <a:close/>
                </a:path>
                <a:path w="374650" h="160655">
                  <a:moveTo>
                    <a:pt x="187259" y="53526"/>
                  </a:moveTo>
                  <a:lnTo>
                    <a:pt x="114549" y="49303"/>
                  </a:lnTo>
                  <a:lnTo>
                    <a:pt x="55007" y="37803"/>
                  </a:lnTo>
                  <a:lnTo>
                    <a:pt x="14775" y="20783"/>
                  </a:lnTo>
                  <a:lnTo>
                    <a:pt x="0" y="0"/>
                  </a:lnTo>
                  <a:lnTo>
                    <a:pt x="0" y="107053"/>
                  </a:lnTo>
                  <a:lnTo>
                    <a:pt x="14775" y="127836"/>
                  </a:lnTo>
                  <a:lnTo>
                    <a:pt x="55007" y="144856"/>
                  </a:lnTo>
                  <a:lnTo>
                    <a:pt x="114549" y="156356"/>
                  </a:lnTo>
                  <a:lnTo>
                    <a:pt x="187259" y="160580"/>
                  </a:lnTo>
                  <a:lnTo>
                    <a:pt x="259968" y="156356"/>
                  </a:lnTo>
                  <a:lnTo>
                    <a:pt x="319510" y="144856"/>
                  </a:lnTo>
                  <a:lnTo>
                    <a:pt x="359742" y="127836"/>
                  </a:lnTo>
                  <a:lnTo>
                    <a:pt x="374518" y="107053"/>
                  </a:lnTo>
                  <a:lnTo>
                    <a:pt x="374518" y="0"/>
                  </a:lnTo>
                  <a:lnTo>
                    <a:pt x="359742" y="20783"/>
                  </a:lnTo>
                  <a:lnTo>
                    <a:pt x="319510" y="37803"/>
                  </a:lnTo>
                  <a:lnTo>
                    <a:pt x="259968" y="49303"/>
                  </a:lnTo>
                  <a:lnTo>
                    <a:pt x="187259" y="53526"/>
                  </a:lnTo>
                  <a:close/>
                </a:path>
              </a:pathLst>
            </a:custGeom>
            <a:ln w="6689">
              <a:solidFill>
                <a:srgbClr val="009CDE"/>
              </a:solidFill>
            </a:ln>
          </p:spPr>
          <p:txBody>
            <a:bodyPr wrap="square" lIns="0" tIns="0" rIns="0" bIns="0" rtlCol="0"/>
            <a:lstStyle/>
            <a:p>
              <a:endParaRPr/>
            </a:p>
          </p:txBody>
        </p:sp>
      </p:grpSp>
      <p:sp>
        <p:nvSpPr>
          <p:cNvPr id="13" name="object 13"/>
          <p:cNvSpPr txBox="1"/>
          <p:nvPr/>
        </p:nvSpPr>
        <p:spPr>
          <a:xfrm>
            <a:off x="393013" y="2845814"/>
            <a:ext cx="1357630" cy="675640"/>
          </a:xfrm>
          <a:prstGeom prst="rect">
            <a:avLst/>
          </a:prstGeom>
        </p:spPr>
        <p:txBody>
          <a:bodyPr vert="horz" wrap="square" lIns="0" tIns="20320" rIns="0" bIns="0" rtlCol="0">
            <a:spAutoFit/>
          </a:bodyPr>
          <a:lstStyle/>
          <a:p>
            <a:pPr marL="12700" marR="5080" indent="-1905" algn="ctr">
              <a:lnSpc>
                <a:spcPct val="95700"/>
              </a:lnSpc>
              <a:spcBef>
                <a:spcPts val="160"/>
              </a:spcBef>
            </a:pPr>
            <a:r>
              <a:rPr sz="1100" dirty="0">
                <a:solidFill>
                  <a:srgbClr val="878A8D"/>
                </a:solidFill>
                <a:latin typeface="Arial"/>
                <a:cs typeface="Arial"/>
              </a:rPr>
              <a:t>Data,</a:t>
            </a:r>
            <a:r>
              <a:rPr sz="1100" spc="-30" dirty="0">
                <a:solidFill>
                  <a:srgbClr val="878A8D"/>
                </a:solidFill>
                <a:latin typeface="Arial"/>
                <a:cs typeface="Arial"/>
              </a:rPr>
              <a:t> </a:t>
            </a:r>
            <a:r>
              <a:rPr sz="1100" dirty="0">
                <a:solidFill>
                  <a:srgbClr val="878A8D"/>
                </a:solidFill>
                <a:latin typeface="Arial"/>
                <a:cs typeface="Arial"/>
              </a:rPr>
              <a:t>data</a:t>
            </a:r>
            <a:r>
              <a:rPr sz="1100" spc="-25" dirty="0">
                <a:solidFill>
                  <a:srgbClr val="878A8D"/>
                </a:solidFill>
                <a:latin typeface="Arial"/>
                <a:cs typeface="Arial"/>
              </a:rPr>
              <a:t> </a:t>
            </a:r>
            <a:r>
              <a:rPr sz="1100" dirty="0">
                <a:solidFill>
                  <a:srgbClr val="878A8D"/>
                </a:solidFill>
                <a:latin typeface="Arial"/>
                <a:cs typeface="Arial"/>
              </a:rPr>
              <a:t>and</a:t>
            </a:r>
            <a:r>
              <a:rPr sz="1100" spc="-10" dirty="0">
                <a:solidFill>
                  <a:srgbClr val="878A8D"/>
                </a:solidFill>
                <a:latin typeface="Arial"/>
                <a:cs typeface="Arial"/>
              </a:rPr>
              <a:t> </a:t>
            </a:r>
            <a:r>
              <a:rPr sz="1100" spc="-20" dirty="0">
                <a:solidFill>
                  <a:srgbClr val="878A8D"/>
                </a:solidFill>
                <a:latin typeface="Arial"/>
                <a:cs typeface="Arial"/>
              </a:rPr>
              <a:t>more </a:t>
            </a:r>
            <a:r>
              <a:rPr sz="1100" spc="-10" dirty="0">
                <a:solidFill>
                  <a:srgbClr val="878A8D"/>
                </a:solidFill>
                <a:latin typeface="Arial"/>
                <a:cs typeface="Arial"/>
              </a:rPr>
              <a:t>data-</a:t>
            </a:r>
            <a:r>
              <a:rPr sz="1100" dirty="0">
                <a:solidFill>
                  <a:srgbClr val="878A8D"/>
                </a:solidFill>
                <a:latin typeface="Arial"/>
                <a:cs typeface="Arial"/>
              </a:rPr>
              <a:t>is it</a:t>
            </a:r>
            <a:r>
              <a:rPr sz="1100" spc="10" dirty="0">
                <a:solidFill>
                  <a:srgbClr val="878A8D"/>
                </a:solidFill>
                <a:latin typeface="Arial"/>
                <a:cs typeface="Arial"/>
              </a:rPr>
              <a:t> </a:t>
            </a:r>
            <a:r>
              <a:rPr sz="1100" spc="-10" dirty="0">
                <a:solidFill>
                  <a:srgbClr val="878A8D"/>
                </a:solidFill>
                <a:latin typeface="Arial"/>
                <a:cs typeface="Arial"/>
              </a:rPr>
              <a:t>meaningful? </a:t>
            </a:r>
            <a:r>
              <a:rPr sz="1100" dirty="0">
                <a:solidFill>
                  <a:srgbClr val="878A8D"/>
                </a:solidFill>
                <a:latin typeface="Arial"/>
                <a:cs typeface="Arial"/>
              </a:rPr>
              <a:t>RSM</a:t>
            </a:r>
            <a:r>
              <a:rPr sz="1100" spc="-40" dirty="0">
                <a:solidFill>
                  <a:srgbClr val="878A8D"/>
                </a:solidFill>
                <a:latin typeface="Arial"/>
                <a:cs typeface="Arial"/>
              </a:rPr>
              <a:t> </a:t>
            </a:r>
            <a:r>
              <a:rPr sz="1100" dirty="0">
                <a:solidFill>
                  <a:srgbClr val="878A8D"/>
                </a:solidFill>
                <a:latin typeface="Arial"/>
                <a:cs typeface="Arial"/>
              </a:rPr>
              <a:t>utilizes</a:t>
            </a:r>
            <a:r>
              <a:rPr sz="1100" spc="-15" dirty="0">
                <a:solidFill>
                  <a:srgbClr val="878A8D"/>
                </a:solidFill>
                <a:latin typeface="Arial"/>
                <a:cs typeface="Arial"/>
              </a:rPr>
              <a:t> </a:t>
            </a:r>
            <a:r>
              <a:rPr sz="1100" spc="-10" dirty="0">
                <a:solidFill>
                  <a:srgbClr val="878A8D"/>
                </a:solidFill>
                <a:latin typeface="Arial"/>
                <a:cs typeface="Arial"/>
              </a:rPr>
              <a:t>“guided </a:t>
            </a:r>
            <a:r>
              <a:rPr sz="1100" spc="-20" dirty="0">
                <a:solidFill>
                  <a:srgbClr val="878A8D"/>
                </a:solidFill>
                <a:latin typeface="Arial"/>
                <a:cs typeface="Arial"/>
              </a:rPr>
              <a:t>data”</a:t>
            </a:r>
            <a:endParaRPr sz="1100" dirty="0">
              <a:latin typeface="Arial"/>
              <a:cs typeface="Arial"/>
            </a:endParaRPr>
          </a:p>
        </p:txBody>
      </p:sp>
      <p:grpSp>
        <p:nvGrpSpPr>
          <p:cNvPr id="14" name="object 14"/>
          <p:cNvGrpSpPr/>
          <p:nvPr/>
        </p:nvGrpSpPr>
        <p:grpSpPr>
          <a:xfrm>
            <a:off x="2962132" y="2176631"/>
            <a:ext cx="541020" cy="382905"/>
            <a:chOff x="3412559" y="2169512"/>
            <a:chExt cx="541020" cy="382905"/>
          </a:xfrm>
        </p:grpSpPr>
        <p:pic>
          <p:nvPicPr>
            <p:cNvPr id="15" name="object 15"/>
            <p:cNvPicPr/>
            <p:nvPr/>
          </p:nvPicPr>
          <p:blipFill>
            <a:blip r:embed="rId3" cstate="print"/>
            <a:stretch>
              <a:fillRect/>
            </a:stretch>
          </p:blipFill>
          <p:spPr>
            <a:xfrm>
              <a:off x="3632736" y="2169512"/>
              <a:ext cx="100091" cy="100353"/>
            </a:xfrm>
            <a:prstGeom prst="rect">
              <a:avLst/>
            </a:prstGeom>
          </p:spPr>
        </p:pic>
        <p:pic>
          <p:nvPicPr>
            <p:cNvPr id="16" name="object 16"/>
            <p:cNvPicPr/>
            <p:nvPr/>
          </p:nvPicPr>
          <p:blipFill>
            <a:blip r:embed="rId4" cstate="print"/>
            <a:stretch>
              <a:fillRect/>
            </a:stretch>
          </p:blipFill>
          <p:spPr>
            <a:xfrm>
              <a:off x="3445918" y="2196274"/>
              <a:ext cx="100091" cy="100353"/>
            </a:xfrm>
            <a:prstGeom prst="rect">
              <a:avLst/>
            </a:prstGeom>
          </p:spPr>
        </p:pic>
        <p:sp>
          <p:nvSpPr>
            <p:cNvPr id="17" name="object 17"/>
            <p:cNvSpPr/>
            <p:nvPr/>
          </p:nvSpPr>
          <p:spPr>
            <a:xfrm>
              <a:off x="3419902" y="2372237"/>
              <a:ext cx="525780" cy="177165"/>
            </a:xfrm>
            <a:custGeom>
              <a:avLst/>
              <a:gdLst/>
              <a:ahLst/>
              <a:cxnLst/>
              <a:rect l="l" t="t" r="r" b="b"/>
              <a:pathLst>
                <a:path w="525779" h="177164">
                  <a:moveTo>
                    <a:pt x="525763" y="176638"/>
                  </a:moveTo>
                  <a:lnTo>
                    <a:pt x="0" y="176638"/>
                  </a:lnTo>
                  <a:lnTo>
                    <a:pt x="5329" y="141001"/>
                  </a:lnTo>
                  <a:lnTo>
                    <a:pt x="44825" y="77820"/>
                  </a:lnTo>
                  <a:lnTo>
                    <a:pt x="76896" y="51686"/>
                  </a:lnTo>
                  <a:lnTo>
                    <a:pt x="115784" y="30132"/>
                  </a:lnTo>
                  <a:lnTo>
                    <a:pt x="160443" y="13862"/>
                  </a:lnTo>
                  <a:lnTo>
                    <a:pt x="209825" y="3583"/>
                  </a:lnTo>
                  <a:lnTo>
                    <a:pt x="262881" y="0"/>
                  </a:lnTo>
                  <a:lnTo>
                    <a:pt x="315746" y="3583"/>
                  </a:lnTo>
                  <a:lnTo>
                    <a:pt x="365038" y="13862"/>
                  </a:lnTo>
                  <a:lnTo>
                    <a:pt x="409685" y="30132"/>
                  </a:lnTo>
                  <a:lnTo>
                    <a:pt x="448617" y="51686"/>
                  </a:lnTo>
                  <a:lnTo>
                    <a:pt x="480761" y="77820"/>
                  </a:lnTo>
                  <a:lnTo>
                    <a:pt x="505048" y="107827"/>
                  </a:lnTo>
                  <a:lnTo>
                    <a:pt x="525763" y="176638"/>
                  </a:lnTo>
                  <a:close/>
                </a:path>
              </a:pathLst>
            </a:custGeom>
            <a:solidFill>
              <a:srgbClr val="009CDE"/>
            </a:solidFill>
          </p:spPr>
          <p:txBody>
            <a:bodyPr wrap="square" lIns="0" tIns="0" rIns="0" bIns="0" rtlCol="0"/>
            <a:lstStyle/>
            <a:p>
              <a:endParaRPr/>
            </a:p>
          </p:txBody>
        </p:sp>
        <p:sp>
          <p:nvSpPr>
            <p:cNvPr id="18" name="object 18"/>
            <p:cNvSpPr/>
            <p:nvPr/>
          </p:nvSpPr>
          <p:spPr>
            <a:xfrm>
              <a:off x="3419902" y="2372237"/>
              <a:ext cx="525780" cy="177165"/>
            </a:xfrm>
            <a:custGeom>
              <a:avLst/>
              <a:gdLst/>
              <a:ahLst/>
              <a:cxnLst/>
              <a:rect l="l" t="t" r="r" b="b"/>
              <a:pathLst>
                <a:path w="525779" h="177164">
                  <a:moveTo>
                    <a:pt x="0" y="176638"/>
                  </a:moveTo>
                  <a:lnTo>
                    <a:pt x="20621" y="107827"/>
                  </a:lnTo>
                  <a:lnTo>
                    <a:pt x="44825" y="77820"/>
                  </a:lnTo>
                  <a:lnTo>
                    <a:pt x="76896" y="51686"/>
                  </a:lnTo>
                  <a:lnTo>
                    <a:pt x="115784" y="30132"/>
                  </a:lnTo>
                  <a:lnTo>
                    <a:pt x="160443" y="13862"/>
                  </a:lnTo>
                  <a:lnTo>
                    <a:pt x="209825" y="3583"/>
                  </a:lnTo>
                  <a:lnTo>
                    <a:pt x="262881" y="0"/>
                  </a:lnTo>
                  <a:lnTo>
                    <a:pt x="315746" y="3583"/>
                  </a:lnTo>
                  <a:lnTo>
                    <a:pt x="365038" y="13862"/>
                  </a:lnTo>
                  <a:lnTo>
                    <a:pt x="409685" y="30132"/>
                  </a:lnTo>
                  <a:lnTo>
                    <a:pt x="448617" y="51686"/>
                  </a:lnTo>
                  <a:lnTo>
                    <a:pt x="480761" y="77820"/>
                  </a:lnTo>
                  <a:lnTo>
                    <a:pt x="505048" y="107827"/>
                  </a:lnTo>
                  <a:lnTo>
                    <a:pt x="525763" y="176638"/>
                  </a:lnTo>
                  <a:lnTo>
                    <a:pt x="0" y="176638"/>
                  </a:lnTo>
                  <a:close/>
                </a:path>
              </a:pathLst>
            </a:custGeom>
            <a:ln w="6688">
              <a:solidFill>
                <a:srgbClr val="009CDE"/>
              </a:solidFill>
            </a:ln>
          </p:spPr>
          <p:txBody>
            <a:bodyPr wrap="square" lIns="0" tIns="0" rIns="0" bIns="0" rtlCol="0"/>
            <a:lstStyle/>
            <a:p>
              <a:endParaRPr/>
            </a:p>
          </p:txBody>
        </p:sp>
        <p:pic>
          <p:nvPicPr>
            <p:cNvPr id="19" name="object 19"/>
            <p:cNvPicPr/>
            <p:nvPr/>
          </p:nvPicPr>
          <p:blipFill>
            <a:blip r:embed="rId5" cstate="print"/>
            <a:stretch>
              <a:fillRect/>
            </a:stretch>
          </p:blipFill>
          <p:spPr>
            <a:xfrm>
              <a:off x="3412559" y="2303576"/>
              <a:ext cx="166812" cy="160320"/>
            </a:xfrm>
            <a:prstGeom prst="rect">
              <a:avLst/>
            </a:prstGeom>
          </p:spPr>
        </p:pic>
        <p:pic>
          <p:nvPicPr>
            <p:cNvPr id="20" name="object 20"/>
            <p:cNvPicPr/>
            <p:nvPr/>
          </p:nvPicPr>
          <p:blipFill>
            <a:blip r:embed="rId6" cstate="print"/>
            <a:stretch>
              <a:fillRect/>
            </a:stretch>
          </p:blipFill>
          <p:spPr>
            <a:xfrm>
              <a:off x="3598709" y="2276809"/>
              <a:ext cx="167486" cy="74014"/>
            </a:xfrm>
            <a:prstGeom prst="rect">
              <a:avLst/>
            </a:prstGeom>
          </p:spPr>
        </p:pic>
        <p:pic>
          <p:nvPicPr>
            <p:cNvPr id="21" name="object 21"/>
            <p:cNvPicPr/>
            <p:nvPr/>
          </p:nvPicPr>
          <p:blipFill>
            <a:blip r:embed="rId4" cstate="print"/>
            <a:stretch>
              <a:fillRect/>
            </a:stretch>
          </p:blipFill>
          <p:spPr>
            <a:xfrm>
              <a:off x="3819556" y="2196275"/>
              <a:ext cx="100091" cy="100353"/>
            </a:xfrm>
            <a:prstGeom prst="rect">
              <a:avLst/>
            </a:prstGeom>
          </p:spPr>
        </p:pic>
        <p:pic>
          <p:nvPicPr>
            <p:cNvPr id="22" name="object 22"/>
            <p:cNvPicPr/>
            <p:nvPr/>
          </p:nvPicPr>
          <p:blipFill>
            <a:blip r:embed="rId7" cstate="print"/>
            <a:stretch>
              <a:fillRect/>
            </a:stretch>
          </p:blipFill>
          <p:spPr>
            <a:xfrm>
              <a:off x="3785532" y="2303575"/>
              <a:ext cx="167480" cy="160320"/>
            </a:xfrm>
            <a:prstGeom prst="rect">
              <a:avLst/>
            </a:prstGeom>
          </p:spPr>
        </p:pic>
      </p:grpSp>
      <p:sp>
        <p:nvSpPr>
          <p:cNvPr id="23" name="object 23"/>
          <p:cNvSpPr txBox="1"/>
          <p:nvPr/>
        </p:nvSpPr>
        <p:spPr>
          <a:xfrm>
            <a:off x="2704892" y="2879866"/>
            <a:ext cx="1214755" cy="675640"/>
          </a:xfrm>
          <a:prstGeom prst="rect">
            <a:avLst/>
          </a:prstGeom>
        </p:spPr>
        <p:txBody>
          <a:bodyPr vert="horz" wrap="square" lIns="0" tIns="20320" rIns="0" bIns="0" rtlCol="0">
            <a:spAutoFit/>
          </a:bodyPr>
          <a:lstStyle/>
          <a:p>
            <a:pPr marL="12700" marR="5080" algn="ctr">
              <a:lnSpc>
                <a:spcPct val="95700"/>
              </a:lnSpc>
              <a:spcBef>
                <a:spcPts val="160"/>
              </a:spcBef>
            </a:pPr>
            <a:r>
              <a:rPr sz="1100" dirty="0">
                <a:solidFill>
                  <a:srgbClr val="878A8D"/>
                </a:solidFill>
                <a:latin typeface="Arial"/>
                <a:cs typeface="Arial"/>
              </a:rPr>
              <a:t>Weekly</a:t>
            </a:r>
            <a:r>
              <a:rPr sz="1100" spc="-25" dirty="0">
                <a:solidFill>
                  <a:srgbClr val="878A8D"/>
                </a:solidFill>
                <a:latin typeface="Arial"/>
                <a:cs typeface="Arial"/>
              </a:rPr>
              <a:t> </a:t>
            </a:r>
            <a:r>
              <a:rPr sz="1100" spc="-10" dirty="0">
                <a:solidFill>
                  <a:srgbClr val="878A8D"/>
                </a:solidFill>
                <a:latin typeface="Arial"/>
                <a:cs typeface="Arial"/>
              </a:rPr>
              <a:t>executive </a:t>
            </a:r>
            <a:r>
              <a:rPr sz="1100" dirty="0">
                <a:solidFill>
                  <a:srgbClr val="878A8D"/>
                </a:solidFill>
                <a:latin typeface="Arial"/>
                <a:cs typeface="Arial"/>
              </a:rPr>
              <a:t>meetings</a:t>
            </a:r>
            <a:r>
              <a:rPr sz="1100" spc="-35" dirty="0">
                <a:solidFill>
                  <a:srgbClr val="878A8D"/>
                </a:solidFill>
                <a:latin typeface="Arial"/>
                <a:cs typeface="Arial"/>
              </a:rPr>
              <a:t> </a:t>
            </a:r>
            <a:r>
              <a:rPr sz="1100" dirty="0">
                <a:solidFill>
                  <a:srgbClr val="878A8D"/>
                </a:solidFill>
                <a:latin typeface="Arial"/>
                <a:cs typeface="Arial"/>
              </a:rPr>
              <a:t>to</a:t>
            </a:r>
            <a:r>
              <a:rPr sz="1100" spc="-10" dirty="0">
                <a:solidFill>
                  <a:srgbClr val="878A8D"/>
                </a:solidFill>
                <a:latin typeface="Arial"/>
                <a:cs typeface="Arial"/>
              </a:rPr>
              <a:t> ensure </a:t>
            </a:r>
            <a:r>
              <a:rPr sz="1100" dirty="0">
                <a:solidFill>
                  <a:srgbClr val="878A8D"/>
                </a:solidFill>
                <a:latin typeface="Arial"/>
                <a:cs typeface="Arial"/>
              </a:rPr>
              <a:t>transparency</a:t>
            </a:r>
            <a:r>
              <a:rPr sz="1100" spc="-55" dirty="0">
                <a:solidFill>
                  <a:srgbClr val="878A8D"/>
                </a:solidFill>
                <a:latin typeface="Arial"/>
                <a:cs typeface="Arial"/>
              </a:rPr>
              <a:t> </a:t>
            </a:r>
            <a:r>
              <a:rPr sz="1100" spc="-25" dirty="0">
                <a:solidFill>
                  <a:srgbClr val="878A8D"/>
                </a:solidFill>
                <a:latin typeface="Arial"/>
                <a:cs typeface="Arial"/>
              </a:rPr>
              <a:t>and </a:t>
            </a:r>
            <a:r>
              <a:rPr sz="1100" spc="-10" dirty="0">
                <a:solidFill>
                  <a:srgbClr val="878A8D"/>
                </a:solidFill>
                <a:latin typeface="Arial"/>
                <a:cs typeface="Arial"/>
              </a:rPr>
              <a:t>accountability</a:t>
            </a:r>
            <a:endParaRPr sz="1100" dirty="0">
              <a:latin typeface="Arial"/>
              <a:cs typeface="Arial"/>
            </a:endParaRPr>
          </a:p>
        </p:txBody>
      </p:sp>
      <p:grpSp>
        <p:nvGrpSpPr>
          <p:cNvPr id="24" name="object 24"/>
          <p:cNvGrpSpPr/>
          <p:nvPr/>
        </p:nvGrpSpPr>
        <p:grpSpPr>
          <a:xfrm>
            <a:off x="5153131" y="2077177"/>
            <a:ext cx="447675" cy="567690"/>
            <a:chOff x="5153131" y="2077177"/>
            <a:chExt cx="447675" cy="567690"/>
          </a:xfrm>
        </p:grpSpPr>
        <p:sp>
          <p:nvSpPr>
            <p:cNvPr id="25" name="object 25"/>
            <p:cNvSpPr/>
            <p:nvPr/>
          </p:nvSpPr>
          <p:spPr>
            <a:xfrm>
              <a:off x="5253983" y="2080521"/>
              <a:ext cx="247650" cy="362585"/>
            </a:xfrm>
            <a:custGeom>
              <a:avLst/>
              <a:gdLst/>
              <a:ahLst/>
              <a:cxnLst/>
              <a:rect l="l" t="t" r="r" b="b"/>
              <a:pathLst>
                <a:path w="247650" h="362585">
                  <a:moveTo>
                    <a:pt x="123400" y="361974"/>
                  </a:moveTo>
                  <a:lnTo>
                    <a:pt x="110422" y="322174"/>
                  </a:lnTo>
                  <a:lnTo>
                    <a:pt x="75070" y="273216"/>
                  </a:lnTo>
                  <a:lnTo>
                    <a:pt x="67473" y="256091"/>
                  </a:lnTo>
                  <a:lnTo>
                    <a:pt x="68278" y="235705"/>
                  </a:lnTo>
                  <a:lnTo>
                    <a:pt x="75917" y="203401"/>
                  </a:lnTo>
                  <a:lnTo>
                    <a:pt x="49280" y="242103"/>
                  </a:lnTo>
                  <a:lnTo>
                    <a:pt x="39886" y="279175"/>
                  </a:lnTo>
                  <a:lnTo>
                    <a:pt x="42154" y="311981"/>
                  </a:lnTo>
                  <a:lnTo>
                    <a:pt x="50503" y="337887"/>
                  </a:lnTo>
                  <a:lnTo>
                    <a:pt x="28318" y="318024"/>
                  </a:lnTo>
                  <a:lnTo>
                    <a:pt x="8955" y="284360"/>
                  </a:lnTo>
                  <a:lnTo>
                    <a:pt x="0" y="241163"/>
                  </a:lnTo>
                  <a:lnTo>
                    <a:pt x="9039" y="192696"/>
                  </a:lnTo>
                  <a:lnTo>
                    <a:pt x="15371" y="180955"/>
                  </a:lnTo>
                  <a:lnTo>
                    <a:pt x="26092" y="166518"/>
                  </a:lnTo>
                  <a:lnTo>
                    <a:pt x="40827" y="150449"/>
                  </a:lnTo>
                  <a:lnTo>
                    <a:pt x="59197" y="133816"/>
                  </a:lnTo>
                  <a:lnTo>
                    <a:pt x="81884" y="111496"/>
                  </a:lnTo>
                  <a:lnTo>
                    <a:pt x="102752" y="80206"/>
                  </a:lnTo>
                  <a:lnTo>
                    <a:pt x="112710" y="42267"/>
                  </a:lnTo>
                  <a:lnTo>
                    <a:pt x="102668" y="0"/>
                  </a:lnTo>
                  <a:lnTo>
                    <a:pt x="138435" y="23637"/>
                  </a:lnTo>
                  <a:lnTo>
                    <a:pt x="163608" y="56459"/>
                  </a:lnTo>
                  <a:lnTo>
                    <a:pt x="176582" y="94324"/>
                  </a:lnTo>
                  <a:lnTo>
                    <a:pt x="175753" y="133088"/>
                  </a:lnTo>
                  <a:lnTo>
                    <a:pt x="159515" y="168609"/>
                  </a:lnTo>
                  <a:lnTo>
                    <a:pt x="151050" y="188545"/>
                  </a:lnTo>
                  <a:lnTo>
                    <a:pt x="151991" y="207666"/>
                  </a:lnTo>
                  <a:lnTo>
                    <a:pt x="161207" y="223651"/>
                  </a:lnTo>
                  <a:lnTo>
                    <a:pt x="177572" y="234179"/>
                  </a:lnTo>
                  <a:lnTo>
                    <a:pt x="200154" y="236343"/>
                  </a:lnTo>
                  <a:lnTo>
                    <a:pt x="219287" y="226401"/>
                  </a:lnTo>
                  <a:lnTo>
                    <a:pt x="231273" y="208304"/>
                  </a:lnTo>
                  <a:lnTo>
                    <a:pt x="232412" y="186005"/>
                  </a:lnTo>
                  <a:lnTo>
                    <a:pt x="243206" y="208545"/>
                  </a:lnTo>
                  <a:lnTo>
                    <a:pt x="247042" y="234848"/>
                  </a:lnTo>
                  <a:lnTo>
                    <a:pt x="244732" y="261653"/>
                  </a:lnTo>
                  <a:lnTo>
                    <a:pt x="237093" y="285698"/>
                  </a:lnTo>
                  <a:lnTo>
                    <a:pt x="217918" y="317658"/>
                  </a:lnTo>
                  <a:lnTo>
                    <a:pt x="191031" y="341651"/>
                  </a:lnTo>
                  <a:lnTo>
                    <a:pt x="158752" y="356736"/>
                  </a:lnTo>
                  <a:lnTo>
                    <a:pt x="123400" y="361974"/>
                  </a:lnTo>
                  <a:close/>
                </a:path>
              </a:pathLst>
            </a:custGeom>
            <a:solidFill>
              <a:srgbClr val="009CDE"/>
            </a:solidFill>
          </p:spPr>
          <p:txBody>
            <a:bodyPr wrap="square" lIns="0" tIns="0" rIns="0" bIns="0" rtlCol="0"/>
            <a:lstStyle/>
            <a:p>
              <a:endParaRPr/>
            </a:p>
          </p:txBody>
        </p:sp>
        <p:sp>
          <p:nvSpPr>
            <p:cNvPr id="26" name="object 26"/>
            <p:cNvSpPr/>
            <p:nvPr/>
          </p:nvSpPr>
          <p:spPr>
            <a:xfrm>
              <a:off x="5253983" y="2080521"/>
              <a:ext cx="247650" cy="362585"/>
            </a:xfrm>
            <a:custGeom>
              <a:avLst/>
              <a:gdLst/>
              <a:ahLst/>
              <a:cxnLst/>
              <a:rect l="l" t="t" r="r" b="b"/>
              <a:pathLst>
                <a:path w="247650" h="362585">
                  <a:moveTo>
                    <a:pt x="232412" y="186005"/>
                  </a:moveTo>
                  <a:lnTo>
                    <a:pt x="231273" y="208304"/>
                  </a:lnTo>
                  <a:lnTo>
                    <a:pt x="219287" y="226401"/>
                  </a:lnTo>
                  <a:lnTo>
                    <a:pt x="200154" y="236343"/>
                  </a:lnTo>
                  <a:lnTo>
                    <a:pt x="177572" y="234179"/>
                  </a:lnTo>
                  <a:lnTo>
                    <a:pt x="161207" y="223651"/>
                  </a:lnTo>
                  <a:lnTo>
                    <a:pt x="151991" y="207666"/>
                  </a:lnTo>
                  <a:lnTo>
                    <a:pt x="151050" y="188545"/>
                  </a:lnTo>
                  <a:lnTo>
                    <a:pt x="159515" y="168609"/>
                  </a:lnTo>
                  <a:lnTo>
                    <a:pt x="175753" y="133088"/>
                  </a:lnTo>
                  <a:lnTo>
                    <a:pt x="176582" y="94324"/>
                  </a:lnTo>
                  <a:lnTo>
                    <a:pt x="163608" y="56459"/>
                  </a:lnTo>
                  <a:lnTo>
                    <a:pt x="138435" y="23637"/>
                  </a:lnTo>
                  <a:lnTo>
                    <a:pt x="102668" y="0"/>
                  </a:lnTo>
                  <a:lnTo>
                    <a:pt x="112710" y="42267"/>
                  </a:lnTo>
                  <a:lnTo>
                    <a:pt x="102752" y="80206"/>
                  </a:lnTo>
                  <a:lnTo>
                    <a:pt x="81884" y="111496"/>
                  </a:lnTo>
                  <a:lnTo>
                    <a:pt x="59197" y="133816"/>
                  </a:lnTo>
                  <a:lnTo>
                    <a:pt x="40827" y="150449"/>
                  </a:lnTo>
                  <a:lnTo>
                    <a:pt x="26092" y="166518"/>
                  </a:lnTo>
                  <a:lnTo>
                    <a:pt x="15371" y="180955"/>
                  </a:lnTo>
                  <a:lnTo>
                    <a:pt x="9039" y="192696"/>
                  </a:lnTo>
                  <a:lnTo>
                    <a:pt x="0" y="241163"/>
                  </a:lnTo>
                  <a:lnTo>
                    <a:pt x="8955" y="284360"/>
                  </a:lnTo>
                  <a:lnTo>
                    <a:pt x="28318" y="318024"/>
                  </a:lnTo>
                  <a:lnTo>
                    <a:pt x="50503" y="337887"/>
                  </a:lnTo>
                  <a:lnTo>
                    <a:pt x="42154" y="311981"/>
                  </a:lnTo>
                  <a:lnTo>
                    <a:pt x="39886" y="279175"/>
                  </a:lnTo>
                  <a:lnTo>
                    <a:pt x="49280" y="242103"/>
                  </a:lnTo>
                  <a:lnTo>
                    <a:pt x="75917" y="203401"/>
                  </a:lnTo>
                  <a:lnTo>
                    <a:pt x="68278" y="235705"/>
                  </a:lnTo>
                  <a:lnTo>
                    <a:pt x="67473" y="256091"/>
                  </a:lnTo>
                  <a:lnTo>
                    <a:pt x="75070" y="273216"/>
                  </a:lnTo>
                  <a:lnTo>
                    <a:pt x="92636" y="295735"/>
                  </a:lnTo>
                  <a:lnTo>
                    <a:pt x="110422" y="322174"/>
                  </a:lnTo>
                  <a:lnTo>
                    <a:pt x="119555" y="343156"/>
                  </a:lnTo>
                  <a:lnTo>
                    <a:pt x="122920" y="356987"/>
                  </a:lnTo>
                  <a:lnTo>
                    <a:pt x="123400" y="361974"/>
                  </a:lnTo>
                  <a:lnTo>
                    <a:pt x="158752" y="356736"/>
                  </a:lnTo>
                  <a:lnTo>
                    <a:pt x="217918" y="317658"/>
                  </a:lnTo>
                  <a:lnTo>
                    <a:pt x="244732" y="261653"/>
                  </a:lnTo>
                  <a:lnTo>
                    <a:pt x="247042" y="234848"/>
                  </a:lnTo>
                  <a:lnTo>
                    <a:pt x="243206" y="208545"/>
                  </a:lnTo>
                  <a:lnTo>
                    <a:pt x="232412" y="186005"/>
                  </a:lnTo>
                </a:path>
              </a:pathLst>
            </a:custGeom>
            <a:ln w="6688">
              <a:solidFill>
                <a:srgbClr val="009CDE"/>
              </a:solidFill>
            </a:ln>
          </p:spPr>
          <p:txBody>
            <a:bodyPr wrap="square" lIns="0" tIns="0" rIns="0" bIns="0" rtlCol="0"/>
            <a:lstStyle/>
            <a:p>
              <a:endParaRPr/>
            </a:p>
          </p:txBody>
        </p:sp>
        <p:sp>
          <p:nvSpPr>
            <p:cNvPr id="27" name="object 27"/>
            <p:cNvSpPr/>
            <p:nvPr/>
          </p:nvSpPr>
          <p:spPr>
            <a:xfrm>
              <a:off x="5156476" y="2415137"/>
              <a:ext cx="439420" cy="226060"/>
            </a:xfrm>
            <a:custGeom>
              <a:avLst/>
              <a:gdLst/>
              <a:ahLst/>
              <a:cxnLst/>
              <a:rect l="l" t="t" r="r" b="b"/>
              <a:pathLst>
                <a:path w="439420" h="226060">
                  <a:moveTo>
                    <a:pt x="404070" y="226004"/>
                  </a:moveTo>
                  <a:lnTo>
                    <a:pt x="393453" y="224069"/>
                  </a:lnTo>
                  <a:lnTo>
                    <a:pt x="220238" y="153147"/>
                  </a:lnTo>
                  <a:lnTo>
                    <a:pt x="47023" y="224069"/>
                  </a:lnTo>
                  <a:lnTo>
                    <a:pt x="11578" y="209350"/>
                  </a:lnTo>
                  <a:lnTo>
                    <a:pt x="1337" y="180286"/>
                  </a:lnTo>
                  <a:lnTo>
                    <a:pt x="3385" y="170208"/>
                  </a:lnTo>
                  <a:lnTo>
                    <a:pt x="9195" y="161636"/>
                  </a:lnTo>
                  <a:lnTo>
                    <a:pt x="18266" y="155823"/>
                  </a:lnTo>
                  <a:lnTo>
                    <a:pt x="122596" y="113002"/>
                  </a:lnTo>
                  <a:lnTo>
                    <a:pt x="16928" y="70180"/>
                  </a:lnTo>
                  <a:lnTo>
                    <a:pt x="7858" y="64367"/>
                  </a:lnTo>
                  <a:lnTo>
                    <a:pt x="2048" y="55795"/>
                  </a:lnTo>
                  <a:lnTo>
                    <a:pt x="0" y="45717"/>
                  </a:lnTo>
                  <a:lnTo>
                    <a:pt x="2215" y="35388"/>
                  </a:lnTo>
                  <a:lnTo>
                    <a:pt x="10240" y="16653"/>
                  </a:lnTo>
                  <a:lnTo>
                    <a:pt x="16364" y="7673"/>
                  </a:lnTo>
                  <a:lnTo>
                    <a:pt x="25121" y="2017"/>
                  </a:lnTo>
                  <a:lnTo>
                    <a:pt x="35633" y="0"/>
                  </a:lnTo>
                  <a:lnTo>
                    <a:pt x="47023" y="1934"/>
                  </a:lnTo>
                  <a:lnTo>
                    <a:pt x="423548" y="155823"/>
                  </a:lnTo>
                  <a:lnTo>
                    <a:pt x="431751" y="161636"/>
                  </a:lnTo>
                  <a:lnTo>
                    <a:pt x="437007" y="170208"/>
                  </a:lnTo>
                  <a:lnTo>
                    <a:pt x="438878" y="180286"/>
                  </a:lnTo>
                  <a:lnTo>
                    <a:pt x="436924" y="190615"/>
                  </a:lnTo>
                  <a:lnTo>
                    <a:pt x="428898" y="209350"/>
                  </a:lnTo>
                  <a:lnTo>
                    <a:pt x="422796" y="218330"/>
                  </a:lnTo>
                  <a:lnTo>
                    <a:pt x="414185" y="223986"/>
                  </a:lnTo>
                  <a:lnTo>
                    <a:pt x="404070" y="226004"/>
                  </a:lnTo>
                  <a:close/>
                </a:path>
              </a:pathLst>
            </a:custGeom>
            <a:solidFill>
              <a:srgbClr val="009CDE"/>
            </a:solidFill>
          </p:spPr>
          <p:txBody>
            <a:bodyPr wrap="square" lIns="0" tIns="0" rIns="0" bIns="0" rtlCol="0"/>
            <a:lstStyle/>
            <a:p>
              <a:endParaRPr/>
            </a:p>
          </p:txBody>
        </p:sp>
        <p:sp>
          <p:nvSpPr>
            <p:cNvPr id="28" name="object 28"/>
            <p:cNvSpPr/>
            <p:nvPr/>
          </p:nvSpPr>
          <p:spPr>
            <a:xfrm>
              <a:off x="5156476" y="2415137"/>
              <a:ext cx="439420" cy="226060"/>
            </a:xfrm>
            <a:custGeom>
              <a:avLst/>
              <a:gdLst/>
              <a:ahLst/>
              <a:cxnLst/>
              <a:rect l="l" t="t" r="r" b="b"/>
              <a:pathLst>
                <a:path w="439420" h="226060">
                  <a:moveTo>
                    <a:pt x="423548" y="155823"/>
                  </a:moveTo>
                  <a:lnTo>
                    <a:pt x="47023" y="1934"/>
                  </a:lnTo>
                  <a:lnTo>
                    <a:pt x="35633" y="0"/>
                  </a:lnTo>
                  <a:lnTo>
                    <a:pt x="25121" y="2017"/>
                  </a:lnTo>
                  <a:lnTo>
                    <a:pt x="16364" y="7673"/>
                  </a:lnTo>
                  <a:lnTo>
                    <a:pt x="10240" y="16653"/>
                  </a:lnTo>
                  <a:lnTo>
                    <a:pt x="2215" y="35388"/>
                  </a:lnTo>
                  <a:lnTo>
                    <a:pt x="0" y="45717"/>
                  </a:lnTo>
                  <a:lnTo>
                    <a:pt x="2048" y="55795"/>
                  </a:lnTo>
                  <a:lnTo>
                    <a:pt x="7858" y="64367"/>
                  </a:lnTo>
                  <a:lnTo>
                    <a:pt x="16928" y="70180"/>
                  </a:lnTo>
                  <a:lnTo>
                    <a:pt x="122596" y="113002"/>
                  </a:lnTo>
                  <a:lnTo>
                    <a:pt x="18266" y="155823"/>
                  </a:lnTo>
                  <a:lnTo>
                    <a:pt x="9195" y="161636"/>
                  </a:lnTo>
                  <a:lnTo>
                    <a:pt x="3385" y="170208"/>
                  </a:lnTo>
                  <a:lnTo>
                    <a:pt x="1337" y="180286"/>
                  </a:lnTo>
                  <a:lnTo>
                    <a:pt x="3552" y="190615"/>
                  </a:lnTo>
                  <a:lnTo>
                    <a:pt x="11578" y="209350"/>
                  </a:lnTo>
                  <a:lnTo>
                    <a:pt x="17680" y="218048"/>
                  </a:lnTo>
                  <a:lnTo>
                    <a:pt x="26291" y="223735"/>
                  </a:lnTo>
                  <a:lnTo>
                    <a:pt x="36406" y="225909"/>
                  </a:lnTo>
                  <a:lnTo>
                    <a:pt x="47023" y="224069"/>
                  </a:lnTo>
                  <a:lnTo>
                    <a:pt x="220238" y="153147"/>
                  </a:lnTo>
                  <a:lnTo>
                    <a:pt x="393453" y="224069"/>
                  </a:lnTo>
                  <a:lnTo>
                    <a:pt x="428898" y="209350"/>
                  </a:lnTo>
                  <a:lnTo>
                    <a:pt x="438878" y="180286"/>
                  </a:lnTo>
                  <a:lnTo>
                    <a:pt x="437007" y="170208"/>
                  </a:lnTo>
                  <a:lnTo>
                    <a:pt x="431751" y="161636"/>
                  </a:lnTo>
                  <a:lnTo>
                    <a:pt x="423548" y="155823"/>
                  </a:lnTo>
                </a:path>
              </a:pathLst>
            </a:custGeom>
            <a:ln w="6690">
              <a:solidFill>
                <a:srgbClr val="009CDE"/>
              </a:solidFill>
            </a:ln>
          </p:spPr>
          <p:txBody>
            <a:bodyPr wrap="square" lIns="0" tIns="0" rIns="0" bIns="0" rtlCol="0"/>
            <a:lstStyle/>
            <a:p>
              <a:endParaRPr/>
            </a:p>
          </p:txBody>
        </p:sp>
        <p:pic>
          <p:nvPicPr>
            <p:cNvPr id="29" name="object 29"/>
            <p:cNvPicPr/>
            <p:nvPr/>
          </p:nvPicPr>
          <p:blipFill>
            <a:blip r:embed="rId8" cstate="print"/>
            <a:stretch>
              <a:fillRect/>
            </a:stretch>
          </p:blipFill>
          <p:spPr>
            <a:xfrm>
              <a:off x="5409484" y="2411887"/>
              <a:ext cx="190814" cy="105547"/>
            </a:xfrm>
            <a:prstGeom prst="rect">
              <a:avLst/>
            </a:prstGeom>
          </p:spPr>
        </p:pic>
      </p:grpSp>
      <p:sp>
        <p:nvSpPr>
          <p:cNvPr id="30" name="object 30"/>
          <p:cNvSpPr txBox="1"/>
          <p:nvPr/>
        </p:nvSpPr>
        <p:spPr>
          <a:xfrm>
            <a:off x="4656620" y="2880403"/>
            <a:ext cx="1431925" cy="515620"/>
          </a:xfrm>
          <a:prstGeom prst="rect">
            <a:avLst/>
          </a:prstGeom>
        </p:spPr>
        <p:txBody>
          <a:bodyPr vert="horz" wrap="square" lIns="0" tIns="19685" rIns="0" bIns="0" rtlCol="0">
            <a:spAutoFit/>
          </a:bodyPr>
          <a:lstStyle/>
          <a:p>
            <a:pPr marL="12065" marR="5080" indent="-635" algn="ctr">
              <a:lnSpc>
                <a:spcPct val="95900"/>
              </a:lnSpc>
              <a:spcBef>
                <a:spcPts val="155"/>
              </a:spcBef>
            </a:pPr>
            <a:r>
              <a:rPr sz="1100" dirty="0">
                <a:solidFill>
                  <a:srgbClr val="878A8D"/>
                </a:solidFill>
                <a:latin typeface="Arial"/>
                <a:cs typeface="Arial"/>
              </a:rPr>
              <a:t>Need</a:t>
            </a:r>
            <a:r>
              <a:rPr sz="1100" spc="-10" dirty="0">
                <a:solidFill>
                  <a:srgbClr val="878A8D"/>
                </a:solidFill>
                <a:latin typeface="Arial"/>
                <a:cs typeface="Arial"/>
              </a:rPr>
              <a:t> </a:t>
            </a:r>
            <a:r>
              <a:rPr sz="1100" dirty="0">
                <a:solidFill>
                  <a:srgbClr val="878A8D"/>
                </a:solidFill>
                <a:latin typeface="Arial"/>
                <a:cs typeface="Arial"/>
              </a:rPr>
              <a:t>to</a:t>
            </a:r>
            <a:r>
              <a:rPr sz="1100" spc="-20" dirty="0">
                <a:solidFill>
                  <a:srgbClr val="878A8D"/>
                </a:solidFill>
                <a:latin typeface="Arial"/>
                <a:cs typeface="Arial"/>
              </a:rPr>
              <a:t> </a:t>
            </a:r>
            <a:r>
              <a:rPr sz="1100" dirty="0">
                <a:solidFill>
                  <a:srgbClr val="878A8D"/>
                </a:solidFill>
                <a:latin typeface="Arial"/>
                <a:cs typeface="Arial"/>
              </a:rPr>
              <a:t>spend</a:t>
            </a:r>
            <a:r>
              <a:rPr sz="1100" spc="-20" dirty="0">
                <a:solidFill>
                  <a:srgbClr val="878A8D"/>
                </a:solidFill>
                <a:latin typeface="Arial"/>
                <a:cs typeface="Arial"/>
              </a:rPr>
              <a:t> </a:t>
            </a:r>
            <a:r>
              <a:rPr sz="1100" dirty="0">
                <a:solidFill>
                  <a:srgbClr val="878A8D"/>
                </a:solidFill>
                <a:latin typeface="Arial"/>
                <a:cs typeface="Arial"/>
              </a:rPr>
              <a:t>time</a:t>
            </a:r>
            <a:r>
              <a:rPr sz="1100" spc="-15" dirty="0">
                <a:solidFill>
                  <a:srgbClr val="878A8D"/>
                </a:solidFill>
                <a:latin typeface="Arial"/>
                <a:cs typeface="Arial"/>
              </a:rPr>
              <a:t> </a:t>
            </a:r>
            <a:r>
              <a:rPr sz="1100" spc="-25" dirty="0">
                <a:solidFill>
                  <a:srgbClr val="878A8D"/>
                </a:solidFill>
                <a:latin typeface="Arial"/>
                <a:cs typeface="Arial"/>
              </a:rPr>
              <a:t>on </a:t>
            </a:r>
            <a:r>
              <a:rPr sz="1100" dirty="0">
                <a:solidFill>
                  <a:srgbClr val="878A8D"/>
                </a:solidFill>
                <a:latin typeface="Arial"/>
                <a:cs typeface="Arial"/>
              </a:rPr>
              <a:t>growth,</a:t>
            </a:r>
            <a:r>
              <a:rPr sz="1100" spc="-25" dirty="0">
                <a:solidFill>
                  <a:srgbClr val="878A8D"/>
                </a:solidFill>
                <a:latin typeface="Arial"/>
                <a:cs typeface="Arial"/>
              </a:rPr>
              <a:t> </a:t>
            </a:r>
            <a:r>
              <a:rPr sz="1100" dirty="0">
                <a:solidFill>
                  <a:srgbClr val="878A8D"/>
                </a:solidFill>
                <a:latin typeface="Arial"/>
                <a:cs typeface="Arial"/>
              </a:rPr>
              <a:t>not</a:t>
            </a:r>
            <a:r>
              <a:rPr sz="1100" spc="-15" dirty="0">
                <a:solidFill>
                  <a:srgbClr val="878A8D"/>
                </a:solidFill>
                <a:latin typeface="Arial"/>
                <a:cs typeface="Arial"/>
              </a:rPr>
              <a:t> </a:t>
            </a:r>
            <a:r>
              <a:rPr sz="1100" dirty="0">
                <a:solidFill>
                  <a:srgbClr val="878A8D"/>
                </a:solidFill>
                <a:latin typeface="Arial"/>
                <a:cs typeface="Arial"/>
              </a:rPr>
              <a:t>just</a:t>
            </a:r>
            <a:r>
              <a:rPr sz="1100" spc="-20" dirty="0">
                <a:solidFill>
                  <a:srgbClr val="878A8D"/>
                </a:solidFill>
                <a:latin typeface="Arial"/>
                <a:cs typeface="Arial"/>
              </a:rPr>
              <a:t> </a:t>
            </a:r>
            <a:r>
              <a:rPr sz="1100" spc="-10" dirty="0">
                <a:solidFill>
                  <a:srgbClr val="878A8D"/>
                </a:solidFill>
                <a:latin typeface="Arial"/>
                <a:cs typeface="Arial"/>
              </a:rPr>
              <a:t>putting </a:t>
            </a:r>
            <a:r>
              <a:rPr sz="1100" dirty="0">
                <a:solidFill>
                  <a:srgbClr val="878A8D"/>
                </a:solidFill>
                <a:latin typeface="Arial"/>
                <a:cs typeface="Arial"/>
              </a:rPr>
              <a:t>out</a:t>
            </a:r>
            <a:r>
              <a:rPr sz="1100" spc="-35" dirty="0">
                <a:solidFill>
                  <a:srgbClr val="878A8D"/>
                </a:solidFill>
                <a:latin typeface="Arial"/>
                <a:cs typeface="Arial"/>
              </a:rPr>
              <a:t> </a:t>
            </a:r>
            <a:r>
              <a:rPr sz="1100" dirty="0">
                <a:solidFill>
                  <a:srgbClr val="878A8D"/>
                </a:solidFill>
                <a:latin typeface="Arial"/>
                <a:cs typeface="Arial"/>
              </a:rPr>
              <a:t>daily</a:t>
            </a:r>
            <a:r>
              <a:rPr sz="1100" spc="-15" dirty="0">
                <a:solidFill>
                  <a:srgbClr val="878A8D"/>
                </a:solidFill>
                <a:latin typeface="Arial"/>
                <a:cs typeface="Arial"/>
              </a:rPr>
              <a:t> </a:t>
            </a:r>
            <a:r>
              <a:rPr sz="1100" spc="-10" dirty="0">
                <a:solidFill>
                  <a:srgbClr val="878A8D"/>
                </a:solidFill>
                <a:latin typeface="Arial"/>
                <a:cs typeface="Arial"/>
              </a:rPr>
              <a:t>fires</a:t>
            </a:r>
            <a:endParaRPr sz="1100">
              <a:latin typeface="Arial"/>
              <a:cs typeface="Arial"/>
            </a:endParaRPr>
          </a:p>
        </p:txBody>
      </p:sp>
      <p:grpSp>
        <p:nvGrpSpPr>
          <p:cNvPr id="31" name="object 31"/>
          <p:cNvGrpSpPr/>
          <p:nvPr/>
        </p:nvGrpSpPr>
        <p:grpSpPr>
          <a:xfrm>
            <a:off x="1967810" y="3948379"/>
            <a:ext cx="587375" cy="355600"/>
            <a:chOff x="2542611" y="3988831"/>
            <a:chExt cx="587375" cy="355600"/>
          </a:xfrm>
        </p:grpSpPr>
        <p:pic>
          <p:nvPicPr>
            <p:cNvPr id="32" name="object 32"/>
            <p:cNvPicPr/>
            <p:nvPr/>
          </p:nvPicPr>
          <p:blipFill>
            <a:blip r:embed="rId9" cstate="print"/>
            <a:stretch>
              <a:fillRect/>
            </a:stretch>
          </p:blipFill>
          <p:spPr>
            <a:xfrm>
              <a:off x="2658895" y="4182113"/>
              <a:ext cx="199381" cy="151295"/>
            </a:xfrm>
            <a:prstGeom prst="rect">
              <a:avLst/>
            </a:prstGeom>
          </p:spPr>
        </p:pic>
        <p:pic>
          <p:nvPicPr>
            <p:cNvPr id="33" name="object 33"/>
            <p:cNvPicPr/>
            <p:nvPr/>
          </p:nvPicPr>
          <p:blipFill>
            <a:blip r:embed="rId10" cstate="print"/>
            <a:stretch>
              <a:fillRect/>
            </a:stretch>
          </p:blipFill>
          <p:spPr>
            <a:xfrm>
              <a:off x="2542611" y="3988831"/>
              <a:ext cx="142451" cy="167938"/>
            </a:xfrm>
            <a:prstGeom prst="rect">
              <a:avLst/>
            </a:prstGeom>
          </p:spPr>
        </p:pic>
        <p:sp>
          <p:nvSpPr>
            <p:cNvPr id="34" name="object 34"/>
            <p:cNvSpPr/>
            <p:nvPr/>
          </p:nvSpPr>
          <p:spPr>
            <a:xfrm>
              <a:off x="2628215" y="4052393"/>
              <a:ext cx="359410" cy="288925"/>
            </a:xfrm>
            <a:custGeom>
              <a:avLst/>
              <a:gdLst/>
              <a:ahLst/>
              <a:cxnLst/>
              <a:rect l="l" t="t" r="r" b="b"/>
              <a:pathLst>
                <a:path w="359410" h="288925">
                  <a:moveTo>
                    <a:pt x="229392" y="288375"/>
                  </a:moveTo>
                  <a:lnTo>
                    <a:pt x="224042" y="286368"/>
                  </a:lnTo>
                  <a:lnTo>
                    <a:pt x="219360" y="283691"/>
                  </a:lnTo>
                  <a:lnTo>
                    <a:pt x="209997" y="276331"/>
                  </a:lnTo>
                  <a:lnTo>
                    <a:pt x="237417" y="244884"/>
                  </a:lnTo>
                  <a:lnTo>
                    <a:pt x="240092" y="238193"/>
                  </a:lnTo>
                  <a:lnTo>
                    <a:pt x="238755" y="224143"/>
                  </a:lnTo>
                  <a:lnTo>
                    <a:pt x="235411" y="217452"/>
                  </a:lnTo>
                  <a:lnTo>
                    <a:pt x="230061" y="212768"/>
                  </a:lnTo>
                  <a:lnTo>
                    <a:pt x="225379" y="208085"/>
                  </a:lnTo>
                  <a:lnTo>
                    <a:pt x="219360" y="206077"/>
                  </a:lnTo>
                  <a:lnTo>
                    <a:pt x="209997" y="206077"/>
                  </a:lnTo>
                  <a:lnTo>
                    <a:pt x="207322" y="206746"/>
                  </a:lnTo>
                  <a:lnTo>
                    <a:pt x="205316" y="207416"/>
                  </a:lnTo>
                  <a:lnTo>
                    <a:pt x="204647" y="199387"/>
                  </a:lnTo>
                  <a:lnTo>
                    <a:pt x="201303" y="192027"/>
                  </a:lnTo>
                  <a:lnTo>
                    <a:pt x="195284" y="186674"/>
                  </a:lnTo>
                  <a:lnTo>
                    <a:pt x="189265" y="181990"/>
                  </a:lnTo>
                  <a:lnTo>
                    <a:pt x="182577" y="179314"/>
                  </a:lnTo>
                  <a:lnTo>
                    <a:pt x="172545" y="179314"/>
                  </a:lnTo>
                  <a:lnTo>
                    <a:pt x="169202" y="179983"/>
                  </a:lnTo>
                  <a:lnTo>
                    <a:pt x="166526" y="180652"/>
                  </a:lnTo>
                  <a:lnTo>
                    <a:pt x="165784" y="173773"/>
                  </a:lnTo>
                  <a:lnTo>
                    <a:pt x="141113" y="147867"/>
                  </a:lnTo>
                  <a:lnTo>
                    <a:pt x="129075" y="147867"/>
                  </a:lnTo>
                  <a:lnTo>
                    <a:pt x="125062" y="148536"/>
                  </a:lnTo>
                  <a:lnTo>
                    <a:pt x="121718" y="149874"/>
                  </a:lnTo>
                  <a:lnTo>
                    <a:pt x="120694" y="143006"/>
                  </a:lnTo>
                  <a:lnTo>
                    <a:pt x="96304" y="117758"/>
                  </a:lnTo>
                  <a:lnTo>
                    <a:pt x="88279" y="117758"/>
                  </a:lnTo>
                  <a:lnTo>
                    <a:pt x="45477" y="149205"/>
                  </a:lnTo>
                  <a:lnTo>
                    <a:pt x="0" y="96348"/>
                  </a:lnTo>
                  <a:lnTo>
                    <a:pt x="58184" y="0"/>
                  </a:lnTo>
                  <a:lnTo>
                    <a:pt x="88415" y="9158"/>
                  </a:lnTo>
                  <a:lnTo>
                    <a:pt x="117454" y="10036"/>
                  </a:lnTo>
                  <a:lnTo>
                    <a:pt x="144613" y="7903"/>
                  </a:lnTo>
                  <a:lnTo>
                    <a:pt x="169202" y="8029"/>
                  </a:lnTo>
                  <a:lnTo>
                    <a:pt x="129743" y="53526"/>
                  </a:lnTo>
                  <a:lnTo>
                    <a:pt x="122094" y="67399"/>
                  </a:lnTo>
                  <a:lnTo>
                    <a:pt x="133756" y="110398"/>
                  </a:lnTo>
                  <a:lnTo>
                    <a:pt x="159839" y="120435"/>
                  </a:lnTo>
                  <a:lnTo>
                    <a:pt x="163182" y="120435"/>
                  </a:lnTo>
                  <a:lnTo>
                    <a:pt x="236080" y="54195"/>
                  </a:lnTo>
                  <a:lnTo>
                    <a:pt x="243436" y="60886"/>
                  </a:lnTo>
                  <a:lnTo>
                    <a:pt x="351110" y="153220"/>
                  </a:lnTo>
                  <a:lnTo>
                    <a:pt x="355792" y="157903"/>
                  </a:lnTo>
                  <a:lnTo>
                    <a:pt x="359136" y="163925"/>
                  </a:lnTo>
                  <a:lnTo>
                    <a:pt x="358467" y="171285"/>
                  </a:lnTo>
                  <a:lnTo>
                    <a:pt x="329041" y="200725"/>
                  </a:lnTo>
                  <a:lnTo>
                    <a:pt x="324359" y="199387"/>
                  </a:lnTo>
                  <a:lnTo>
                    <a:pt x="320346" y="197379"/>
                  </a:lnTo>
                  <a:lnTo>
                    <a:pt x="320346" y="198717"/>
                  </a:lnTo>
                  <a:lnTo>
                    <a:pt x="321015" y="200056"/>
                  </a:lnTo>
                  <a:lnTo>
                    <a:pt x="321015" y="201394"/>
                  </a:lnTo>
                  <a:lnTo>
                    <a:pt x="319887" y="211911"/>
                  </a:lnTo>
                  <a:lnTo>
                    <a:pt x="314996" y="220797"/>
                  </a:lnTo>
                  <a:lnTo>
                    <a:pt x="307096" y="227174"/>
                  </a:lnTo>
                  <a:lnTo>
                    <a:pt x="296939" y="230164"/>
                  </a:lnTo>
                  <a:lnTo>
                    <a:pt x="292258" y="230164"/>
                  </a:lnTo>
                  <a:lnTo>
                    <a:pt x="290251" y="229495"/>
                  </a:lnTo>
                  <a:lnTo>
                    <a:pt x="290251" y="230164"/>
                  </a:lnTo>
                  <a:lnTo>
                    <a:pt x="289123" y="240682"/>
                  </a:lnTo>
                  <a:lnTo>
                    <a:pt x="284232" y="249568"/>
                  </a:lnTo>
                  <a:lnTo>
                    <a:pt x="276332" y="255945"/>
                  </a:lnTo>
                  <a:lnTo>
                    <a:pt x="266175" y="258935"/>
                  </a:lnTo>
                  <a:lnTo>
                    <a:pt x="261494" y="258935"/>
                  </a:lnTo>
                  <a:lnTo>
                    <a:pt x="259487" y="258266"/>
                  </a:lnTo>
                  <a:lnTo>
                    <a:pt x="259487" y="258935"/>
                  </a:lnTo>
                  <a:lnTo>
                    <a:pt x="258359" y="269452"/>
                  </a:lnTo>
                  <a:lnTo>
                    <a:pt x="253468" y="278338"/>
                  </a:lnTo>
                  <a:lnTo>
                    <a:pt x="245568" y="284716"/>
                  </a:lnTo>
                  <a:lnTo>
                    <a:pt x="235411" y="287706"/>
                  </a:lnTo>
                  <a:lnTo>
                    <a:pt x="229392" y="288375"/>
                  </a:lnTo>
                  <a:close/>
                </a:path>
              </a:pathLst>
            </a:custGeom>
            <a:solidFill>
              <a:srgbClr val="009CDE"/>
            </a:solidFill>
          </p:spPr>
          <p:txBody>
            <a:bodyPr wrap="square" lIns="0" tIns="0" rIns="0" bIns="0" rtlCol="0"/>
            <a:lstStyle/>
            <a:p>
              <a:endParaRPr/>
            </a:p>
          </p:txBody>
        </p:sp>
        <p:sp>
          <p:nvSpPr>
            <p:cNvPr id="35" name="object 35"/>
            <p:cNvSpPr/>
            <p:nvPr/>
          </p:nvSpPr>
          <p:spPr>
            <a:xfrm>
              <a:off x="2628215" y="4052393"/>
              <a:ext cx="359410" cy="288925"/>
            </a:xfrm>
            <a:custGeom>
              <a:avLst/>
              <a:gdLst/>
              <a:ahLst/>
              <a:cxnLst/>
              <a:rect l="l" t="t" r="r" b="b"/>
              <a:pathLst>
                <a:path w="359410" h="288925">
                  <a:moveTo>
                    <a:pt x="351110" y="153220"/>
                  </a:moveTo>
                  <a:lnTo>
                    <a:pt x="243436" y="60886"/>
                  </a:lnTo>
                  <a:lnTo>
                    <a:pt x="236080" y="54195"/>
                  </a:lnTo>
                  <a:lnTo>
                    <a:pt x="189934" y="107053"/>
                  </a:lnTo>
                  <a:lnTo>
                    <a:pt x="184437" y="112437"/>
                  </a:lnTo>
                  <a:lnTo>
                    <a:pt x="178063" y="116504"/>
                  </a:lnTo>
                  <a:lnTo>
                    <a:pt x="170936" y="119191"/>
                  </a:lnTo>
                  <a:lnTo>
                    <a:pt x="163182" y="120435"/>
                  </a:lnTo>
                  <a:lnTo>
                    <a:pt x="159839" y="120435"/>
                  </a:lnTo>
                  <a:lnTo>
                    <a:pt x="124100" y="97654"/>
                  </a:lnTo>
                  <a:lnTo>
                    <a:pt x="120213" y="82715"/>
                  </a:lnTo>
                  <a:lnTo>
                    <a:pt x="122094" y="67399"/>
                  </a:lnTo>
                  <a:lnTo>
                    <a:pt x="129743" y="53526"/>
                  </a:lnTo>
                  <a:lnTo>
                    <a:pt x="169202" y="8029"/>
                  </a:lnTo>
                  <a:lnTo>
                    <a:pt x="144613" y="7903"/>
                  </a:lnTo>
                  <a:lnTo>
                    <a:pt x="117454" y="10036"/>
                  </a:lnTo>
                  <a:lnTo>
                    <a:pt x="88415" y="9158"/>
                  </a:lnTo>
                  <a:lnTo>
                    <a:pt x="58184" y="0"/>
                  </a:lnTo>
                  <a:lnTo>
                    <a:pt x="0" y="96348"/>
                  </a:lnTo>
                  <a:lnTo>
                    <a:pt x="45477" y="149205"/>
                  </a:lnTo>
                  <a:lnTo>
                    <a:pt x="62865" y="129133"/>
                  </a:lnTo>
                  <a:lnTo>
                    <a:pt x="67965" y="124251"/>
                  </a:lnTo>
                  <a:lnTo>
                    <a:pt x="74067" y="120686"/>
                  </a:lnTo>
                  <a:lnTo>
                    <a:pt x="80922" y="118501"/>
                  </a:lnTo>
                  <a:lnTo>
                    <a:pt x="88279" y="117758"/>
                  </a:lnTo>
                  <a:lnTo>
                    <a:pt x="96304" y="117758"/>
                  </a:lnTo>
                  <a:lnTo>
                    <a:pt x="121718" y="149874"/>
                  </a:lnTo>
                  <a:lnTo>
                    <a:pt x="125062" y="148536"/>
                  </a:lnTo>
                  <a:lnTo>
                    <a:pt x="129075" y="147867"/>
                  </a:lnTo>
                  <a:lnTo>
                    <a:pt x="133087" y="147867"/>
                  </a:lnTo>
                  <a:lnTo>
                    <a:pt x="141113" y="147867"/>
                  </a:lnTo>
                  <a:lnTo>
                    <a:pt x="166526" y="180652"/>
                  </a:lnTo>
                  <a:lnTo>
                    <a:pt x="169202" y="179983"/>
                  </a:lnTo>
                  <a:lnTo>
                    <a:pt x="172545" y="179314"/>
                  </a:lnTo>
                  <a:lnTo>
                    <a:pt x="175221" y="179314"/>
                  </a:lnTo>
                  <a:lnTo>
                    <a:pt x="182577" y="179314"/>
                  </a:lnTo>
                  <a:lnTo>
                    <a:pt x="205316" y="207416"/>
                  </a:lnTo>
                  <a:lnTo>
                    <a:pt x="207322" y="206746"/>
                  </a:lnTo>
                  <a:lnTo>
                    <a:pt x="209997" y="206077"/>
                  </a:lnTo>
                  <a:lnTo>
                    <a:pt x="212672" y="206077"/>
                  </a:lnTo>
                  <a:lnTo>
                    <a:pt x="219360" y="206077"/>
                  </a:lnTo>
                  <a:lnTo>
                    <a:pt x="225379" y="208085"/>
                  </a:lnTo>
                  <a:lnTo>
                    <a:pt x="230061" y="212768"/>
                  </a:lnTo>
                  <a:lnTo>
                    <a:pt x="235411" y="217452"/>
                  </a:lnTo>
                  <a:lnTo>
                    <a:pt x="238755" y="224143"/>
                  </a:lnTo>
                  <a:lnTo>
                    <a:pt x="239424" y="230834"/>
                  </a:lnTo>
                  <a:lnTo>
                    <a:pt x="240092" y="238193"/>
                  </a:lnTo>
                  <a:lnTo>
                    <a:pt x="237417" y="244884"/>
                  </a:lnTo>
                  <a:lnTo>
                    <a:pt x="232736" y="250237"/>
                  </a:lnTo>
                  <a:lnTo>
                    <a:pt x="209997" y="276331"/>
                  </a:lnTo>
                  <a:lnTo>
                    <a:pt x="219360" y="283691"/>
                  </a:lnTo>
                  <a:lnTo>
                    <a:pt x="224042" y="286368"/>
                  </a:lnTo>
                  <a:lnTo>
                    <a:pt x="229392" y="288375"/>
                  </a:lnTo>
                  <a:lnTo>
                    <a:pt x="235411" y="287706"/>
                  </a:lnTo>
                  <a:lnTo>
                    <a:pt x="245568" y="284716"/>
                  </a:lnTo>
                  <a:lnTo>
                    <a:pt x="253468" y="278338"/>
                  </a:lnTo>
                  <a:lnTo>
                    <a:pt x="258359" y="269452"/>
                  </a:lnTo>
                  <a:lnTo>
                    <a:pt x="259487" y="258935"/>
                  </a:lnTo>
                  <a:lnTo>
                    <a:pt x="259487" y="258266"/>
                  </a:lnTo>
                  <a:lnTo>
                    <a:pt x="261494" y="258935"/>
                  </a:lnTo>
                  <a:lnTo>
                    <a:pt x="264169" y="258935"/>
                  </a:lnTo>
                  <a:lnTo>
                    <a:pt x="266175" y="258935"/>
                  </a:lnTo>
                  <a:lnTo>
                    <a:pt x="276332" y="255945"/>
                  </a:lnTo>
                  <a:lnTo>
                    <a:pt x="284232" y="249568"/>
                  </a:lnTo>
                  <a:lnTo>
                    <a:pt x="289123" y="240682"/>
                  </a:lnTo>
                  <a:lnTo>
                    <a:pt x="290251" y="230164"/>
                  </a:lnTo>
                  <a:lnTo>
                    <a:pt x="290251" y="229495"/>
                  </a:lnTo>
                  <a:lnTo>
                    <a:pt x="292258" y="230164"/>
                  </a:lnTo>
                  <a:lnTo>
                    <a:pt x="294933" y="230164"/>
                  </a:lnTo>
                  <a:lnTo>
                    <a:pt x="296939" y="230164"/>
                  </a:lnTo>
                  <a:lnTo>
                    <a:pt x="307096" y="227174"/>
                  </a:lnTo>
                  <a:lnTo>
                    <a:pt x="314996" y="220797"/>
                  </a:lnTo>
                  <a:lnTo>
                    <a:pt x="319887" y="211911"/>
                  </a:lnTo>
                  <a:lnTo>
                    <a:pt x="321015" y="201394"/>
                  </a:lnTo>
                  <a:lnTo>
                    <a:pt x="321015" y="200056"/>
                  </a:lnTo>
                  <a:lnTo>
                    <a:pt x="320346" y="198717"/>
                  </a:lnTo>
                  <a:lnTo>
                    <a:pt x="320346" y="197379"/>
                  </a:lnTo>
                  <a:lnTo>
                    <a:pt x="324359" y="199387"/>
                  </a:lnTo>
                  <a:lnTo>
                    <a:pt x="329041" y="200725"/>
                  </a:lnTo>
                  <a:lnTo>
                    <a:pt x="334391" y="200056"/>
                  </a:lnTo>
                  <a:lnTo>
                    <a:pt x="359136" y="163925"/>
                  </a:lnTo>
                  <a:lnTo>
                    <a:pt x="355792" y="157903"/>
                  </a:lnTo>
                  <a:lnTo>
                    <a:pt x="351110" y="153220"/>
                  </a:lnTo>
                  <a:close/>
                </a:path>
              </a:pathLst>
            </a:custGeom>
            <a:ln w="6689">
              <a:solidFill>
                <a:srgbClr val="009CDE"/>
              </a:solidFill>
            </a:ln>
          </p:spPr>
          <p:txBody>
            <a:bodyPr wrap="square" lIns="0" tIns="0" rIns="0" bIns="0" rtlCol="0"/>
            <a:lstStyle/>
            <a:p>
              <a:endParaRPr/>
            </a:p>
          </p:txBody>
        </p:sp>
        <p:pic>
          <p:nvPicPr>
            <p:cNvPr id="36" name="object 36"/>
            <p:cNvPicPr/>
            <p:nvPr/>
          </p:nvPicPr>
          <p:blipFill>
            <a:blip r:embed="rId11" cstate="print"/>
            <a:stretch>
              <a:fillRect/>
            </a:stretch>
          </p:blipFill>
          <p:spPr>
            <a:xfrm>
              <a:off x="2987350" y="3988831"/>
              <a:ext cx="142451" cy="167938"/>
            </a:xfrm>
            <a:prstGeom prst="rect">
              <a:avLst/>
            </a:prstGeom>
          </p:spPr>
        </p:pic>
        <p:sp>
          <p:nvSpPr>
            <p:cNvPr id="37" name="object 37"/>
            <p:cNvSpPr/>
            <p:nvPr/>
          </p:nvSpPr>
          <p:spPr>
            <a:xfrm>
              <a:off x="2760634" y="4045702"/>
              <a:ext cx="283210" cy="158115"/>
            </a:xfrm>
            <a:custGeom>
              <a:avLst/>
              <a:gdLst/>
              <a:ahLst/>
              <a:cxnLst/>
              <a:rect l="l" t="t" r="r" b="b"/>
              <a:pathLst>
                <a:path w="283210" h="158114">
                  <a:moveTo>
                    <a:pt x="22069" y="114413"/>
                  </a:moveTo>
                  <a:lnTo>
                    <a:pt x="15382" y="111737"/>
                  </a:lnTo>
                  <a:lnTo>
                    <a:pt x="9362" y="107053"/>
                  </a:lnTo>
                  <a:lnTo>
                    <a:pt x="2737" y="98846"/>
                  </a:lnTo>
                  <a:lnTo>
                    <a:pt x="0" y="89071"/>
                  </a:lnTo>
                  <a:lnTo>
                    <a:pt x="1274" y="78920"/>
                  </a:lnTo>
                  <a:lnTo>
                    <a:pt x="6687" y="69584"/>
                  </a:lnTo>
                  <a:lnTo>
                    <a:pt x="59521" y="9367"/>
                  </a:lnTo>
                  <a:lnTo>
                    <a:pt x="65540" y="2676"/>
                  </a:lnTo>
                  <a:lnTo>
                    <a:pt x="74234" y="0"/>
                  </a:lnTo>
                  <a:lnTo>
                    <a:pt x="82260" y="669"/>
                  </a:lnTo>
                  <a:lnTo>
                    <a:pt x="84935" y="1338"/>
                  </a:lnTo>
                  <a:lnTo>
                    <a:pt x="85604" y="1338"/>
                  </a:lnTo>
                  <a:lnTo>
                    <a:pt x="118646" y="9084"/>
                  </a:lnTo>
                  <a:lnTo>
                    <a:pt x="151813" y="16141"/>
                  </a:lnTo>
                  <a:lnTo>
                    <a:pt x="186987" y="17803"/>
                  </a:lnTo>
                  <a:lnTo>
                    <a:pt x="231205" y="17803"/>
                  </a:lnTo>
                  <a:lnTo>
                    <a:pt x="245678" y="41483"/>
                  </a:lnTo>
                  <a:lnTo>
                    <a:pt x="102323" y="41483"/>
                  </a:lnTo>
                  <a:lnTo>
                    <a:pt x="47483" y="104377"/>
                  </a:lnTo>
                  <a:lnTo>
                    <a:pt x="42802" y="110398"/>
                  </a:lnTo>
                  <a:lnTo>
                    <a:pt x="36114" y="113075"/>
                  </a:lnTo>
                  <a:lnTo>
                    <a:pt x="22069" y="114413"/>
                  </a:lnTo>
                  <a:close/>
                </a:path>
                <a:path w="283210" h="158114">
                  <a:moveTo>
                    <a:pt x="231205" y="17803"/>
                  </a:moveTo>
                  <a:lnTo>
                    <a:pt x="186987" y="17803"/>
                  </a:lnTo>
                  <a:lnTo>
                    <a:pt x="226048" y="9367"/>
                  </a:lnTo>
                  <a:lnTo>
                    <a:pt x="231205" y="17803"/>
                  </a:lnTo>
                  <a:close/>
                </a:path>
                <a:path w="283210" h="158114">
                  <a:moveTo>
                    <a:pt x="234742" y="157903"/>
                  </a:moveTo>
                  <a:lnTo>
                    <a:pt x="232067" y="153889"/>
                  </a:lnTo>
                  <a:lnTo>
                    <a:pt x="227386" y="149205"/>
                  </a:lnTo>
                  <a:lnTo>
                    <a:pt x="102323" y="41483"/>
                  </a:lnTo>
                  <a:lnTo>
                    <a:pt x="245678" y="41483"/>
                  </a:lnTo>
                  <a:lnTo>
                    <a:pt x="282895" y="102369"/>
                  </a:lnTo>
                  <a:lnTo>
                    <a:pt x="234742" y="157903"/>
                  </a:lnTo>
                  <a:close/>
                </a:path>
              </a:pathLst>
            </a:custGeom>
            <a:solidFill>
              <a:srgbClr val="009CDE"/>
            </a:solidFill>
          </p:spPr>
          <p:txBody>
            <a:bodyPr wrap="square" lIns="0" tIns="0" rIns="0" bIns="0" rtlCol="0"/>
            <a:lstStyle/>
            <a:p>
              <a:endParaRPr/>
            </a:p>
          </p:txBody>
        </p:sp>
        <p:sp>
          <p:nvSpPr>
            <p:cNvPr id="38" name="object 38"/>
            <p:cNvSpPr/>
            <p:nvPr/>
          </p:nvSpPr>
          <p:spPr>
            <a:xfrm>
              <a:off x="2760634" y="4045702"/>
              <a:ext cx="283210" cy="158115"/>
            </a:xfrm>
            <a:custGeom>
              <a:avLst/>
              <a:gdLst/>
              <a:ahLst/>
              <a:cxnLst/>
              <a:rect l="l" t="t" r="r" b="b"/>
              <a:pathLst>
                <a:path w="283210" h="158114">
                  <a:moveTo>
                    <a:pt x="226048" y="9367"/>
                  </a:moveTo>
                  <a:lnTo>
                    <a:pt x="186987" y="17803"/>
                  </a:lnTo>
                  <a:lnTo>
                    <a:pt x="151813" y="16141"/>
                  </a:lnTo>
                  <a:lnTo>
                    <a:pt x="118646" y="9084"/>
                  </a:lnTo>
                  <a:lnTo>
                    <a:pt x="85604" y="1338"/>
                  </a:lnTo>
                  <a:lnTo>
                    <a:pt x="84935" y="1338"/>
                  </a:lnTo>
                  <a:lnTo>
                    <a:pt x="82260" y="669"/>
                  </a:lnTo>
                  <a:lnTo>
                    <a:pt x="74234" y="0"/>
                  </a:lnTo>
                  <a:lnTo>
                    <a:pt x="65540" y="2676"/>
                  </a:lnTo>
                  <a:lnTo>
                    <a:pt x="59521" y="9367"/>
                  </a:lnTo>
                  <a:lnTo>
                    <a:pt x="6687" y="69584"/>
                  </a:lnTo>
                  <a:lnTo>
                    <a:pt x="1274" y="78920"/>
                  </a:lnTo>
                  <a:lnTo>
                    <a:pt x="0" y="89071"/>
                  </a:lnTo>
                  <a:lnTo>
                    <a:pt x="2737" y="98846"/>
                  </a:lnTo>
                  <a:lnTo>
                    <a:pt x="9362" y="107053"/>
                  </a:lnTo>
                  <a:lnTo>
                    <a:pt x="15382" y="111737"/>
                  </a:lnTo>
                  <a:lnTo>
                    <a:pt x="22069" y="114413"/>
                  </a:lnTo>
                  <a:lnTo>
                    <a:pt x="29426" y="113744"/>
                  </a:lnTo>
                  <a:lnTo>
                    <a:pt x="36114" y="113075"/>
                  </a:lnTo>
                  <a:lnTo>
                    <a:pt x="42802" y="110398"/>
                  </a:lnTo>
                  <a:lnTo>
                    <a:pt x="47483" y="104377"/>
                  </a:lnTo>
                  <a:lnTo>
                    <a:pt x="102323" y="41483"/>
                  </a:lnTo>
                  <a:lnTo>
                    <a:pt x="227386" y="149205"/>
                  </a:lnTo>
                  <a:lnTo>
                    <a:pt x="230730" y="152551"/>
                  </a:lnTo>
                  <a:lnTo>
                    <a:pt x="232067" y="153889"/>
                  </a:lnTo>
                  <a:lnTo>
                    <a:pt x="234742" y="157903"/>
                  </a:lnTo>
                  <a:lnTo>
                    <a:pt x="282895" y="102369"/>
                  </a:lnTo>
                  <a:lnTo>
                    <a:pt x="226048" y="9367"/>
                  </a:lnTo>
                  <a:close/>
                </a:path>
              </a:pathLst>
            </a:custGeom>
            <a:ln w="6690">
              <a:solidFill>
                <a:srgbClr val="009CDE"/>
              </a:solidFill>
            </a:ln>
          </p:spPr>
          <p:txBody>
            <a:bodyPr wrap="square" lIns="0" tIns="0" rIns="0" bIns="0" rtlCol="0"/>
            <a:lstStyle/>
            <a:p>
              <a:endParaRPr/>
            </a:p>
          </p:txBody>
        </p:sp>
      </p:grpSp>
      <p:sp>
        <p:nvSpPr>
          <p:cNvPr id="39" name="object 39"/>
          <p:cNvSpPr txBox="1"/>
          <p:nvPr/>
        </p:nvSpPr>
        <p:spPr>
          <a:xfrm>
            <a:off x="1449994" y="4685812"/>
            <a:ext cx="1402080" cy="675640"/>
          </a:xfrm>
          <a:prstGeom prst="rect">
            <a:avLst/>
          </a:prstGeom>
        </p:spPr>
        <p:txBody>
          <a:bodyPr vert="horz" wrap="square" lIns="0" tIns="20320" rIns="0" bIns="0" rtlCol="0">
            <a:spAutoFit/>
          </a:bodyPr>
          <a:lstStyle/>
          <a:p>
            <a:pPr marL="12700" marR="5080" indent="-1270" algn="ctr">
              <a:lnSpc>
                <a:spcPct val="95700"/>
              </a:lnSpc>
              <a:spcBef>
                <a:spcPts val="160"/>
              </a:spcBef>
            </a:pPr>
            <a:r>
              <a:rPr sz="1100" dirty="0">
                <a:solidFill>
                  <a:srgbClr val="878A8D"/>
                </a:solidFill>
                <a:latin typeface="Arial"/>
                <a:cs typeface="Arial"/>
              </a:rPr>
              <a:t>Identification</a:t>
            </a:r>
            <a:r>
              <a:rPr sz="1100" spc="-60" dirty="0">
                <a:solidFill>
                  <a:srgbClr val="878A8D"/>
                </a:solidFill>
                <a:latin typeface="Arial"/>
                <a:cs typeface="Arial"/>
              </a:rPr>
              <a:t> </a:t>
            </a:r>
            <a:r>
              <a:rPr sz="1100" spc="-25" dirty="0">
                <a:solidFill>
                  <a:srgbClr val="878A8D"/>
                </a:solidFill>
                <a:latin typeface="Arial"/>
                <a:cs typeface="Arial"/>
              </a:rPr>
              <a:t>of </a:t>
            </a:r>
            <a:r>
              <a:rPr sz="1100" dirty="0">
                <a:solidFill>
                  <a:srgbClr val="878A8D"/>
                </a:solidFill>
                <a:latin typeface="Arial"/>
                <a:cs typeface="Arial"/>
              </a:rPr>
              <a:t>opportunities</a:t>
            </a:r>
            <a:r>
              <a:rPr sz="1100" spc="-55" dirty="0">
                <a:solidFill>
                  <a:srgbClr val="878A8D"/>
                </a:solidFill>
                <a:latin typeface="Arial"/>
                <a:cs typeface="Arial"/>
              </a:rPr>
              <a:t> </a:t>
            </a:r>
            <a:r>
              <a:rPr sz="1100" dirty="0">
                <a:solidFill>
                  <a:srgbClr val="878A8D"/>
                </a:solidFill>
                <a:latin typeface="Arial"/>
                <a:cs typeface="Arial"/>
              </a:rPr>
              <a:t>needs</a:t>
            </a:r>
            <a:r>
              <a:rPr sz="1100" spc="-25" dirty="0">
                <a:solidFill>
                  <a:srgbClr val="878A8D"/>
                </a:solidFill>
                <a:latin typeface="Arial"/>
                <a:cs typeface="Arial"/>
              </a:rPr>
              <a:t> to </a:t>
            </a:r>
            <a:r>
              <a:rPr sz="1100" dirty="0">
                <a:solidFill>
                  <a:srgbClr val="878A8D"/>
                </a:solidFill>
                <a:latin typeface="Arial"/>
                <a:cs typeface="Arial"/>
              </a:rPr>
              <a:t>be</a:t>
            </a:r>
            <a:r>
              <a:rPr sz="1100" spc="-15" dirty="0">
                <a:solidFill>
                  <a:srgbClr val="878A8D"/>
                </a:solidFill>
                <a:latin typeface="Arial"/>
                <a:cs typeface="Arial"/>
              </a:rPr>
              <a:t> </a:t>
            </a:r>
            <a:r>
              <a:rPr sz="1100" dirty="0">
                <a:solidFill>
                  <a:srgbClr val="878A8D"/>
                </a:solidFill>
                <a:latin typeface="Arial"/>
                <a:cs typeface="Arial"/>
              </a:rPr>
              <a:t>a </a:t>
            </a:r>
            <a:r>
              <a:rPr sz="1100" spc="-10" dirty="0">
                <a:solidFill>
                  <a:srgbClr val="878A8D"/>
                </a:solidFill>
                <a:latin typeface="Arial"/>
                <a:cs typeface="Arial"/>
              </a:rPr>
              <a:t>collaborative approach</a:t>
            </a:r>
            <a:endParaRPr sz="1100" dirty="0">
              <a:latin typeface="Arial"/>
              <a:cs typeface="Arial"/>
            </a:endParaRPr>
          </a:p>
        </p:txBody>
      </p:sp>
      <p:pic>
        <p:nvPicPr>
          <p:cNvPr id="40" name="object 40"/>
          <p:cNvPicPr/>
          <p:nvPr/>
        </p:nvPicPr>
        <p:blipFill>
          <a:blip r:embed="rId12" cstate="print"/>
          <a:stretch>
            <a:fillRect/>
          </a:stretch>
        </p:blipFill>
        <p:spPr>
          <a:xfrm>
            <a:off x="4231761" y="3889606"/>
            <a:ext cx="595219" cy="568252"/>
          </a:xfrm>
          <a:prstGeom prst="rect">
            <a:avLst/>
          </a:prstGeom>
        </p:spPr>
      </p:pic>
      <p:sp>
        <p:nvSpPr>
          <p:cNvPr id="41" name="object 41"/>
          <p:cNvSpPr txBox="1"/>
          <p:nvPr/>
        </p:nvSpPr>
        <p:spPr>
          <a:xfrm>
            <a:off x="3840305" y="4685812"/>
            <a:ext cx="1370330" cy="675640"/>
          </a:xfrm>
          <a:prstGeom prst="rect">
            <a:avLst/>
          </a:prstGeom>
        </p:spPr>
        <p:txBody>
          <a:bodyPr vert="horz" wrap="square" lIns="0" tIns="20320" rIns="0" bIns="0" rtlCol="0">
            <a:spAutoFit/>
          </a:bodyPr>
          <a:lstStyle/>
          <a:p>
            <a:pPr marL="12700" marR="5080" algn="ctr">
              <a:lnSpc>
                <a:spcPct val="95700"/>
              </a:lnSpc>
              <a:spcBef>
                <a:spcPts val="160"/>
              </a:spcBef>
            </a:pPr>
            <a:r>
              <a:rPr sz="1100" dirty="0">
                <a:solidFill>
                  <a:srgbClr val="878A8D"/>
                </a:solidFill>
                <a:latin typeface="Arial"/>
                <a:cs typeface="Arial"/>
              </a:rPr>
              <a:t>Prioritize</a:t>
            </a:r>
            <a:r>
              <a:rPr sz="1100" spc="-40" dirty="0">
                <a:solidFill>
                  <a:srgbClr val="878A8D"/>
                </a:solidFill>
                <a:latin typeface="Arial"/>
                <a:cs typeface="Arial"/>
              </a:rPr>
              <a:t> </a:t>
            </a:r>
            <a:r>
              <a:rPr sz="1100" dirty="0">
                <a:solidFill>
                  <a:srgbClr val="878A8D"/>
                </a:solidFill>
                <a:latin typeface="Arial"/>
                <a:cs typeface="Arial"/>
              </a:rPr>
              <a:t>projects</a:t>
            </a:r>
            <a:r>
              <a:rPr sz="1100" spc="-45" dirty="0">
                <a:solidFill>
                  <a:srgbClr val="878A8D"/>
                </a:solidFill>
                <a:latin typeface="Arial"/>
                <a:cs typeface="Arial"/>
              </a:rPr>
              <a:t> </a:t>
            </a:r>
            <a:r>
              <a:rPr sz="1100" spc="-20" dirty="0">
                <a:solidFill>
                  <a:srgbClr val="878A8D"/>
                </a:solidFill>
                <a:latin typeface="Arial"/>
                <a:cs typeface="Arial"/>
              </a:rPr>
              <a:t>that </a:t>
            </a:r>
            <a:r>
              <a:rPr sz="1100" dirty="0">
                <a:solidFill>
                  <a:srgbClr val="878A8D"/>
                </a:solidFill>
                <a:latin typeface="Arial"/>
                <a:cs typeface="Arial"/>
              </a:rPr>
              <a:t>are</a:t>
            </a:r>
            <a:r>
              <a:rPr sz="1100" spc="-20" dirty="0">
                <a:solidFill>
                  <a:srgbClr val="878A8D"/>
                </a:solidFill>
                <a:latin typeface="Arial"/>
                <a:cs typeface="Arial"/>
              </a:rPr>
              <a:t> </a:t>
            </a:r>
            <a:r>
              <a:rPr sz="1100" dirty="0">
                <a:solidFill>
                  <a:srgbClr val="878A8D"/>
                </a:solidFill>
                <a:latin typeface="Arial"/>
                <a:cs typeface="Arial"/>
              </a:rPr>
              <a:t>low</a:t>
            </a:r>
            <a:r>
              <a:rPr sz="1100" spc="-10" dirty="0">
                <a:solidFill>
                  <a:srgbClr val="878A8D"/>
                </a:solidFill>
                <a:latin typeface="Arial"/>
                <a:cs typeface="Arial"/>
              </a:rPr>
              <a:t> effort/high </a:t>
            </a:r>
            <a:r>
              <a:rPr sz="1100" dirty="0">
                <a:solidFill>
                  <a:srgbClr val="878A8D"/>
                </a:solidFill>
                <a:latin typeface="Arial"/>
                <a:cs typeface="Arial"/>
              </a:rPr>
              <a:t>impact</a:t>
            </a:r>
            <a:r>
              <a:rPr sz="1100" spc="-35" dirty="0">
                <a:solidFill>
                  <a:srgbClr val="878A8D"/>
                </a:solidFill>
                <a:latin typeface="Arial"/>
                <a:cs typeface="Arial"/>
              </a:rPr>
              <a:t> </a:t>
            </a:r>
            <a:r>
              <a:rPr sz="1100" dirty="0">
                <a:solidFill>
                  <a:srgbClr val="878A8D"/>
                </a:solidFill>
                <a:latin typeface="Arial"/>
                <a:cs typeface="Arial"/>
              </a:rPr>
              <a:t>“low</a:t>
            </a:r>
            <a:r>
              <a:rPr sz="1100" spc="-15" dirty="0">
                <a:solidFill>
                  <a:srgbClr val="878A8D"/>
                </a:solidFill>
                <a:latin typeface="Arial"/>
                <a:cs typeface="Arial"/>
              </a:rPr>
              <a:t> </a:t>
            </a:r>
            <a:r>
              <a:rPr sz="1100" spc="-10" dirty="0">
                <a:solidFill>
                  <a:srgbClr val="878A8D"/>
                </a:solidFill>
                <a:latin typeface="Arial"/>
                <a:cs typeface="Arial"/>
              </a:rPr>
              <a:t>hanging </a:t>
            </a:r>
            <a:r>
              <a:rPr sz="1100" dirty="0">
                <a:solidFill>
                  <a:srgbClr val="878A8D"/>
                </a:solidFill>
                <a:latin typeface="Arial"/>
                <a:cs typeface="Arial"/>
              </a:rPr>
              <a:t>fruit”</a:t>
            </a:r>
            <a:r>
              <a:rPr sz="1100" spc="-25" dirty="0">
                <a:solidFill>
                  <a:srgbClr val="878A8D"/>
                </a:solidFill>
                <a:latin typeface="Arial"/>
                <a:cs typeface="Arial"/>
              </a:rPr>
              <a:t> </a:t>
            </a:r>
            <a:r>
              <a:rPr sz="1100" spc="-10" dirty="0">
                <a:solidFill>
                  <a:srgbClr val="878A8D"/>
                </a:solidFill>
                <a:latin typeface="Arial"/>
                <a:cs typeface="Arial"/>
              </a:rPr>
              <a:t>first</a:t>
            </a:r>
            <a:endParaRPr sz="1100">
              <a:latin typeface="Arial"/>
              <a:cs typeface="Arial"/>
            </a:endParaRPr>
          </a:p>
        </p:txBody>
      </p:sp>
      <p:pic>
        <p:nvPicPr>
          <p:cNvPr id="42" name="object 42"/>
          <p:cNvPicPr/>
          <p:nvPr/>
        </p:nvPicPr>
        <p:blipFill>
          <a:blip r:embed="rId13" cstate="print"/>
          <a:stretch>
            <a:fillRect/>
          </a:stretch>
        </p:blipFill>
        <p:spPr>
          <a:xfrm>
            <a:off x="10779759" y="275452"/>
            <a:ext cx="1024466" cy="42567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2000" y="152820"/>
            <a:ext cx="4067175" cy="574040"/>
          </a:xfrm>
          <a:prstGeom prst="rect">
            <a:avLst/>
          </a:prstGeom>
        </p:spPr>
        <p:txBody>
          <a:bodyPr vert="horz" wrap="square" lIns="0" tIns="12700" rIns="0" bIns="0" rtlCol="0">
            <a:spAutoFit/>
          </a:bodyPr>
          <a:lstStyle/>
          <a:p>
            <a:pPr marL="12700">
              <a:lnSpc>
                <a:spcPct val="100000"/>
              </a:lnSpc>
              <a:spcBef>
                <a:spcPts val="100"/>
              </a:spcBef>
            </a:pPr>
            <a:r>
              <a:rPr dirty="0"/>
              <a:t>Learning</a:t>
            </a:r>
            <a:r>
              <a:rPr spc="-35" dirty="0"/>
              <a:t> </a:t>
            </a:r>
            <a:r>
              <a:rPr spc="-10" dirty="0"/>
              <a:t>Objectives</a:t>
            </a:r>
          </a:p>
        </p:txBody>
      </p:sp>
      <p:sp>
        <p:nvSpPr>
          <p:cNvPr id="3" name="object 3"/>
          <p:cNvSpPr txBox="1"/>
          <p:nvPr/>
        </p:nvSpPr>
        <p:spPr>
          <a:xfrm>
            <a:off x="1003297" y="6176032"/>
            <a:ext cx="8953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131339"/>
                </a:solidFill>
                <a:latin typeface="Arial"/>
                <a:cs typeface="Arial"/>
              </a:rPr>
              <a:t>4</a:t>
            </a:r>
            <a:endParaRPr sz="900">
              <a:latin typeface="Arial"/>
              <a:cs typeface="Arial"/>
            </a:endParaRPr>
          </a:p>
        </p:txBody>
      </p:sp>
      <p:sp>
        <p:nvSpPr>
          <p:cNvPr id="4" name="object 4"/>
          <p:cNvSpPr txBox="1"/>
          <p:nvPr/>
        </p:nvSpPr>
        <p:spPr>
          <a:xfrm>
            <a:off x="761999" y="1000624"/>
            <a:ext cx="9933021" cy="9597499"/>
          </a:xfrm>
          <a:prstGeom prst="rect">
            <a:avLst/>
          </a:prstGeom>
        </p:spPr>
        <p:txBody>
          <a:bodyPr vert="horz" wrap="square" lIns="0" tIns="12700" rIns="0" bIns="0" rtlCol="0" anchor="t">
            <a:spAutoFit/>
          </a:bodyPr>
          <a:lstStyle/>
          <a:p>
            <a:pPr marL="12700">
              <a:lnSpc>
                <a:spcPct val="100000"/>
              </a:lnSpc>
              <a:spcBef>
                <a:spcPts val="100"/>
              </a:spcBef>
            </a:pPr>
            <a:r>
              <a:rPr sz="1600" b="1" dirty="0">
                <a:solidFill>
                  <a:srgbClr val="62666A"/>
                </a:solidFill>
                <a:latin typeface="Arial"/>
                <a:cs typeface="Arial"/>
              </a:rPr>
              <a:t>By the end of this course, you will be able to:</a:t>
            </a:r>
          </a:p>
          <a:p>
            <a:pPr marL="469900" marR="231775" indent="-457200">
              <a:spcBef>
                <a:spcPts val="1900"/>
              </a:spcBef>
              <a:buAutoNum type="arabicPeriod"/>
            </a:pPr>
            <a:r>
              <a:rPr lang="en-US" sz="1600" b="1" dirty="0">
                <a:solidFill>
                  <a:srgbClr val="62666A"/>
                </a:solidFill>
                <a:latin typeface="Arial"/>
                <a:cs typeface="Arial"/>
              </a:rPr>
              <a:t>Understand</a:t>
            </a:r>
            <a:r>
              <a:rPr sz="1600" b="1" dirty="0">
                <a:solidFill>
                  <a:srgbClr val="62666A"/>
                </a:solidFill>
                <a:latin typeface="Arial"/>
                <a:cs typeface="Arial"/>
              </a:rPr>
              <a:t> the key C-suite considerations and steps involved in initiating a margin transformation project</a:t>
            </a:r>
            <a:r>
              <a:rPr lang="en-US" sz="1600" b="1" dirty="0">
                <a:solidFill>
                  <a:srgbClr val="62666A"/>
                </a:solidFill>
                <a:latin typeface="Arial"/>
                <a:cs typeface="Arial"/>
              </a:rPr>
              <a:t>:</a:t>
            </a:r>
          </a:p>
          <a:p>
            <a:pPr marL="927100" marR="231775" lvl="1" indent="-457200">
              <a:spcBef>
                <a:spcPts val="1900"/>
              </a:spcBef>
              <a:buFont typeface="Courier New"/>
              <a:buChar char="o"/>
            </a:pPr>
            <a:r>
              <a:rPr lang="en-US" sz="1600" b="1" dirty="0">
                <a:solidFill>
                  <a:srgbClr val="62666A"/>
                </a:solidFill>
                <a:latin typeface="Arial"/>
                <a:cs typeface="Arial"/>
              </a:rPr>
              <a:t>Identify best practices for the C-Suite team when approaching a Margin Transformation project</a:t>
            </a:r>
          </a:p>
          <a:p>
            <a:pPr marL="927100" marR="231775" lvl="1" indent="-457200">
              <a:spcBef>
                <a:spcPts val="1900"/>
              </a:spcBef>
              <a:buFont typeface="Courier New"/>
              <a:buChar char="o"/>
            </a:pPr>
            <a:r>
              <a:rPr sz="1600" b="1" dirty="0">
                <a:solidFill>
                  <a:srgbClr val="62666A"/>
                </a:solidFill>
                <a:latin typeface="Arial"/>
                <a:cs typeface="Arial"/>
              </a:rPr>
              <a:t>Determine the scope of what the C-suite team can accomplish independently and</a:t>
            </a:r>
            <a:r>
              <a:rPr lang="en-US" sz="1600" b="1" dirty="0">
                <a:solidFill>
                  <a:srgbClr val="62666A"/>
                </a:solidFill>
                <a:latin typeface="Arial"/>
                <a:cs typeface="Arial"/>
              </a:rPr>
              <a:t> identify</a:t>
            </a:r>
            <a:r>
              <a:rPr sz="1600" b="1" dirty="0">
                <a:solidFill>
                  <a:srgbClr val="62666A"/>
                </a:solidFill>
                <a:latin typeface="Arial"/>
                <a:cs typeface="Arial"/>
              </a:rPr>
              <a:t> areas where external assistance may be </a:t>
            </a:r>
            <a:r>
              <a:rPr lang="en-US" sz="1600" b="1" dirty="0">
                <a:solidFill>
                  <a:srgbClr val="62666A"/>
                </a:solidFill>
                <a:latin typeface="Arial"/>
                <a:cs typeface="Arial"/>
              </a:rPr>
              <a:t>beneficial</a:t>
            </a:r>
          </a:p>
          <a:p>
            <a:pPr marL="927100" marR="231775" lvl="1" indent="-457200">
              <a:spcBef>
                <a:spcPts val="1900"/>
              </a:spcBef>
              <a:buFont typeface="Courier New"/>
              <a:buChar char="o"/>
            </a:pPr>
            <a:r>
              <a:rPr lang="en-US" sz="1600" b="1" dirty="0">
                <a:solidFill>
                  <a:srgbClr val="62666A"/>
                </a:solidFill>
                <a:latin typeface="Arial"/>
                <a:cs typeface="Arial"/>
              </a:rPr>
              <a:t>Gain</a:t>
            </a:r>
            <a:r>
              <a:rPr sz="1600" b="1" dirty="0">
                <a:solidFill>
                  <a:srgbClr val="62666A"/>
                </a:solidFill>
                <a:latin typeface="Arial"/>
                <a:cs typeface="Arial"/>
              </a:rPr>
              <a:t> insights into the timeline and expectations for achieving results from margin</a:t>
            </a:r>
            <a:r>
              <a:rPr lang="en-US" sz="1600" b="1" dirty="0">
                <a:solidFill>
                  <a:srgbClr val="62666A"/>
                </a:solidFill>
                <a:latin typeface="Arial"/>
                <a:cs typeface="Arial"/>
              </a:rPr>
              <a:t> </a:t>
            </a:r>
            <a:r>
              <a:rPr sz="1600" b="1" dirty="0">
                <a:solidFill>
                  <a:srgbClr val="62666A"/>
                </a:solidFill>
                <a:latin typeface="Arial"/>
                <a:cs typeface="Arial"/>
              </a:rPr>
              <a:t>transformation efforts, including factors impacting timeline and milestones to </a:t>
            </a:r>
            <a:r>
              <a:rPr lang="en-US" sz="1600" b="1" dirty="0">
                <a:solidFill>
                  <a:srgbClr val="62666A"/>
                </a:solidFill>
                <a:latin typeface="Arial"/>
                <a:cs typeface="Arial"/>
              </a:rPr>
              <a:t>assessing progress</a:t>
            </a:r>
            <a:endParaRPr lang="en-US" sz="1600" b="1" dirty="0">
              <a:solidFill>
                <a:srgbClr val="141439"/>
              </a:solidFill>
              <a:latin typeface="Arial"/>
              <a:cs typeface="Arial"/>
            </a:endParaRPr>
          </a:p>
          <a:p>
            <a:pPr marL="469900" marR="231775" indent="-457200">
              <a:spcBef>
                <a:spcPts val="1900"/>
              </a:spcBef>
              <a:buAutoNum type="arabicPeriod"/>
            </a:pPr>
            <a:r>
              <a:rPr lang="en-US" sz="1600" b="1" dirty="0">
                <a:solidFill>
                  <a:srgbClr val="62666A"/>
                </a:solidFill>
                <a:latin typeface="Arial"/>
                <a:cs typeface="Arial"/>
              </a:rPr>
              <a:t>Describe how to achieve margin improvement through data-guided process    transformation</a:t>
            </a:r>
            <a:endParaRPr lang="en-US" sz="1600" b="1" dirty="0">
              <a:solidFill>
                <a:srgbClr val="141439"/>
              </a:solidFill>
              <a:latin typeface="Arial"/>
              <a:cs typeface="Arial"/>
            </a:endParaRPr>
          </a:p>
          <a:p>
            <a:pPr marL="927100" marR="231775" lvl="1" indent="-457200">
              <a:spcBef>
                <a:spcPts val="1900"/>
              </a:spcBef>
              <a:buFont typeface="Courier New"/>
              <a:buChar char="o"/>
            </a:pPr>
            <a:r>
              <a:rPr lang="en-US" sz="1600" b="1" dirty="0">
                <a:solidFill>
                  <a:srgbClr val="62666A"/>
                </a:solidFill>
                <a:latin typeface="Arial"/>
                <a:cs typeface="Arial"/>
              </a:rPr>
              <a:t>Explain how to utilize data to identify and achieve ROI opportunities</a:t>
            </a:r>
            <a:endParaRPr lang="en-US" sz="1600" b="1" dirty="0">
              <a:solidFill>
                <a:srgbClr val="141439"/>
              </a:solidFill>
              <a:latin typeface="Arial"/>
              <a:cs typeface="Arial"/>
            </a:endParaRPr>
          </a:p>
          <a:p>
            <a:pPr marL="927100" marR="231775" lvl="1" indent="-457200">
              <a:spcBef>
                <a:spcPts val="1900"/>
              </a:spcBef>
              <a:buFont typeface="Courier New"/>
              <a:buChar char="o"/>
            </a:pPr>
            <a:r>
              <a:rPr lang="en-US" sz="1600" b="1" dirty="0">
                <a:solidFill>
                  <a:srgbClr val="62666A"/>
                </a:solidFill>
                <a:latin typeface="Arial"/>
                <a:cs typeface="Arial"/>
              </a:rPr>
              <a:t>Identify examples that achieve margin transformation and improvement </a:t>
            </a:r>
            <a:endParaRPr lang="en-US" sz="1600" b="1" dirty="0">
              <a:solidFill>
                <a:srgbClr val="141439"/>
              </a:solidFill>
              <a:latin typeface="Arial"/>
              <a:cs typeface="Arial"/>
            </a:endParaRPr>
          </a:p>
          <a:p>
            <a:pPr marL="0" marR="0" algn="l">
              <a:spcBef>
                <a:spcPts val="0"/>
              </a:spcBef>
              <a:spcAft>
                <a:spcPts val="0"/>
              </a:spcAft>
            </a:pPr>
            <a:endParaRPr lang="en-US" sz="2400" dirty="0">
              <a:effectLst/>
            </a:endParaRPr>
          </a:p>
          <a:p>
            <a:pPr marL="0" marR="0" algn="l">
              <a:spcBef>
                <a:spcPts val="0"/>
              </a:spcBef>
              <a:spcAft>
                <a:spcPts val="0"/>
              </a:spcAft>
            </a:pPr>
            <a:r>
              <a:rPr lang="en-US" sz="2400" dirty="0">
                <a:effectLst/>
              </a:rPr>
              <a:t> </a:t>
            </a:r>
          </a:p>
          <a:p>
            <a:pPr marL="0" marR="0" algn="l">
              <a:spcBef>
                <a:spcPts val="0"/>
              </a:spcBef>
              <a:spcAft>
                <a:spcPts val="0"/>
              </a:spcAft>
            </a:pPr>
            <a:endParaRPr lang="en-US" sz="2400" dirty="0">
              <a:effectLst/>
            </a:endParaRPr>
          </a:p>
          <a:p>
            <a:pPr marL="0" marR="0" algn="l">
              <a:spcBef>
                <a:spcPts val="0"/>
              </a:spcBef>
              <a:spcAft>
                <a:spcPts val="0"/>
              </a:spcAft>
            </a:pPr>
            <a:endParaRPr lang="en-US" sz="2400" dirty="0">
              <a:effectLst/>
            </a:endParaRPr>
          </a:p>
          <a:p>
            <a:pPr marL="0" marR="0" algn="l">
              <a:spcBef>
                <a:spcPts val="0"/>
              </a:spcBef>
              <a:spcAft>
                <a:spcPts val="0"/>
              </a:spcAft>
            </a:pPr>
            <a:endParaRPr lang="en-US" sz="2400" dirty="0">
              <a:effectLst/>
            </a:endParaRPr>
          </a:p>
          <a:p>
            <a:pPr marL="0" marR="0" algn="l">
              <a:spcBef>
                <a:spcPts val="0"/>
              </a:spcBef>
              <a:spcAft>
                <a:spcPts val="0"/>
              </a:spcAft>
            </a:pPr>
            <a:endParaRPr lang="en-US" sz="2400" dirty="0">
              <a:effectLst/>
            </a:endParaRPr>
          </a:p>
          <a:p>
            <a:pPr marL="0" marR="0" algn="l">
              <a:spcBef>
                <a:spcPts val="0"/>
              </a:spcBef>
              <a:spcAft>
                <a:spcPts val="0"/>
              </a:spcAft>
            </a:pPr>
            <a:endParaRPr lang="en-US" sz="2400" dirty="0">
              <a:effectLst/>
            </a:endParaRPr>
          </a:p>
          <a:p>
            <a:pPr marL="0" marR="0" algn="l">
              <a:spcBef>
                <a:spcPts val="0"/>
              </a:spcBef>
              <a:spcAft>
                <a:spcPts val="0"/>
              </a:spcAft>
            </a:pPr>
            <a:endParaRPr lang="en-US" sz="2400" dirty="0">
              <a:effectLst/>
            </a:endParaRPr>
          </a:p>
          <a:p>
            <a:pPr marL="0" marR="0" algn="l">
              <a:spcBef>
                <a:spcPts val="0"/>
              </a:spcBef>
              <a:spcAft>
                <a:spcPts val="0"/>
              </a:spcAft>
            </a:pPr>
            <a:endParaRPr lang="en-US" sz="2400" dirty="0">
              <a:effectLst/>
            </a:endParaRPr>
          </a:p>
          <a:p>
            <a:pPr marL="0" marR="0" algn="l">
              <a:spcBef>
                <a:spcPts val="0"/>
              </a:spcBef>
              <a:spcAft>
                <a:spcPts val="0"/>
              </a:spcAft>
            </a:pPr>
            <a:endParaRPr lang="en-US" sz="2400" dirty="0">
              <a:effectLst/>
            </a:endParaRPr>
          </a:p>
          <a:p>
            <a:pPr marL="0" marR="0" algn="l">
              <a:spcBef>
                <a:spcPts val="0"/>
              </a:spcBef>
              <a:spcAft>
                <a:spcPts val="0"/>
              </a:spcAft>
            </a:pPr>
            <a:endParaRPr lang="en-US" sz="2400" dirty="0">
              <a:effectLst/>
            </a:endParaRPr>
          </a:p>
          <a:p>
            <a:pPr marL="0" marR="0" algn="l">
              <a:spcBef>
                <a:spcPts val="0"/>
              </a:spcBef>
              <a:spcAft>
                <a:spcPts val="0"/>
              </a:spcAft>
            </a:pPr>
            <a:endParaRPr sz="2400" dirty="0">
              <a:latin typeface="Arial"/>
              <a:cs typeface="Arial"/>
            </a:endParaRPr>
          </a:p>
        </p:txBody>
      </p:sp>
      <p:pic>
        <p:nvPicPr>
          <p:cNvPr id="5" name="object 5"/>
          <p:cNvPicPr/>
          <p:nvPr/>
        </p:nvPicPr>
        <p:blipFill>
          <a:blip r:embed="rId2" cstate="print"/>
          <a:stretch>
            <a:fillRect/>
          </a:stretch>
        </p:blipFill>
        <p:spPr>
          <a:xfrm>
            <a:off x="10570268" y="225943"/>
            <a:ext cx="1200705" cy="50091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 y="66622"/>
            <a:ext cx="8743315" cy="574040"/>
          </a:xfrm>
          <a:prstGeom prst="rect">
            <a:avLst/>
          </a:prstGeom>
        </p:spPr>
        <p:txBody>
          <a:bodyPr vert="horz" wrap="square" lIns="0" tIns="12700" rIns="0" bIns="0" rtlCol="0">
            <a:spAutoFit/>
          </a:bodyPr>
          <a:lstStyle/>
          <a:p>
            <a:pPr marL="12700">
              <a:lnSpc>
                <a:spcPct val="100000"/>
              </a:lnSpc>
              <a:spcBef>
                <a:spcPts val="100"/>
              </a:spcBef>
            </a:pPr>
            <a:r>
              <a:rPr dirty="0"/>
              <a:t>Margin</a:t>
            </a:r>
            <a:r>
              <a:rPr spc="-30" dirty="0"/>
              <a:t> </a:t>
            </a:r>
            <a:r>
              <a:rPr dirty="0"/>
              <a:t>Improvement</a:t>
            </a:r>
            <a:r>
              <a:rPr spc="-25" dirty="0"/>
              <a:t> </a:t>
            </a:r>
            <a:r>
              <a:rPr dirty="0"/>
              <a:t>Resource</a:t>
            </a:r>
            <a:r>
              <a:rPr spc="-15" dirty="0"/>
              <a:t> </a:t>
            </a:r>
            <a:r>
              <a:rPr spc="-10" dirty="0"/>
              <a:t>Constraints</a:t>
            </a:r>
          </a:p>
        </p:txBody>
      </p:sp>
      <p:sp>
        <p:nvSpPr>
          <p:cNvPr id="62" name="object 62"/>
          <p:cNvSpPr txBox="1">
            <a:spLocks noGrp="1"/>
          </p:cNvSpPr>
          <p:nvPr>
            <p:ph type="sldNum" sz="quarter" idx="7"/>
          </p:nvPr>
        </p:nvSpPr>
        <p:spPr>
          <a:prstGeom prst="rect">
            <a:avLst/>
          </a:prstGeom>
        </p:spPr>
        <p:txBody>
          <a:bodyPr vert="horz" wrap="square" lIns="0" tIns="0" rIns="0" bIns="0" rtlCol="0">
            <a:spAutoFit/>
          </a:bodyPr>
          <a:lstStyle/>
          <a:p>
            <a:pPr marL="128905">
              <a:lnSpc>
                <a:spcPct val="100000"/>
              </a:lnSpc>
            </a:pPr>
            <a:fld id="{81D60167-4931-47E6-BA6A-407CBD079E47}" type="slidenum">
              <a:rPr spc="-25" dirty="0"/>
              <a:t>30</a:t>
            </a:fld>
            <a:endParaRPr spc="-25" dirty="0"/>
          </a:p>
        </p:txBody>
      </p:sp>
      <p:grpSp>
        <p:nvGrpSpPr>
          <p:cNvPr id="3" name="object 3"/>
          <p:cNvGrpSpPr/>
          <p:nvPr/>
        </p:nvGrpSpPr>
        <p:grpSpPr>
          <a:xfrm>
            <a:off x="2549651" y="1443227"/>
            <a:ext cx="962025" cy="962025"/>
            <a:chOff x="2549651" y="1443227"/>
            <a:chExt cx="962025" cy="962025"/>
          </a:xfrm>
        </p:grpSpPr>
        <p:sp>
          <p:nvSpPr>
            <p:cNvPr id="4" name="object 4"/>
            <p:cNvSpPr/>
            <p:nvPr/>
          </p:nvSpPr>
          <p:spPr>
            <a:xfrm>
              <a:off x="2549651" y="1443227"/>
              <a:ext cx="962025" cy="962025"/>
            </a:xfrm>
            <a:custGeom>
              <a:avLst/>
              <a:gdLst/>
              <a:ahLst/>
              <a:cxnLst/>
              <a:rect l="l" t="t" r="r" b="b"/>
              <a:pathLst>
                <a:path w="962025" h="962025">
                  <a:moveTo>
                    <a:pt x="480822" y="0"/>
                  </a:moveTo>
                  <a:lnTo>
                    <a:pt x="431661" y="2482"/>
                  </a:lnTo>
                  <a:lnTo>
                    <a:pt x="383921" y="9768"/>
                  </a:lnTo>
                  <a:lnTo>
                    <a:pt x="337842" y="21617"/>
                  </a:lnTo>
                  <a:lnTo>
                    <a:pt x="293667" y="37786"/>
                  </a:lnTo>
                  <a:lnTo>
                    <a:pt x="251636" y="58033"/>
                  </a:lnTo>
                  <a:lnTo>
                    <a:pt x="211992" y="82118"/>
                  </a:lnTo>
                  <a:lnTo>
                    <a:pt x="174977" y="109798"/>
                  </a:lnTo>
                  <a:lnTo>
                    <a:pt x="140831" y="140831"/>
                  </a:lnTo>
                  <a:lnTo>
                    <a:pt x="109798" y="174977"/>
                  </a:lnTo>
                  <a:lnTo>
                    <a:pt x="82118" y="211992"/>
                  </a:lnTo>
                  <a:lnTo>
                    <a:pt x="58033" y="251636"/>
                  </a:lnTo>
                  <a:lnTo>
                    <a:pt x="37786" y="293667"/>
                  </a:lnTo>
                  <a:lnTo>
                    <a:pt x="21617" y="337842"/>
                  </a:lnTo>
                  <a:lnTo>
                    <a:pt x="9768" y="383921"/>
                  </a:lnTo>
                  <a:lnTo>
                    <a:pt x="2482" y="431661"/>
                  </a:lnTo>
                  <a:lnTo>
                    <a:pt x="0" y="480822"/>
                  </a:lnTo>
                  <a:lnTo>
                    <a:pt x="2482" y="529984"/>
                  </a:lnTo>
                  <a:lnTo>
                    <a:pt x="9768" y="577726"/>
                  </a:lnTo>
                  <a:lnTo>
                    <a:pt x="21617" y="623806"/>
                  </a:lnTo>
                  <a:lnTo>
                    <a:pt x="37786" y="667982"/>
                  </a:lnTo>
                  <a:lnTo>
                    <a:pt x="58033" y="710013"/>
                  </a:lnTo>
                  <a:lnTo>
                    <a:pt x="82118" y="749656"/>
                  </a:lnTo>
                  <a:lnTo>
                    <a:pt x="109798" y="786672"/>
                  </a:lnTo>
                  <a:lnTo>
                    <a:pt x="140831" y="820816"/>
                  </a:lnTo>
                  <a:lnTo>
                    <a:pt x="174977" y="851849"/>
                  </a:lnTo>
                  <a:lnTo>
                    <a:pt x="211992" y="879528"/>
                  </a:lnTo>
                  <a:lnTo>
                    <a:pt x="251636" y="903612"/>
                  </a:lnTo>
                  <a:lnTo>
                    <a:pt x="293667" y="923859"/>
                  </a:lnTo>
                  <a:lnTo>
                    <a:pt x="337842" y="940027"/>
                  </a:lnTo>
                  <a:lnTo>
                    <a:pt x="383921" y="951875"/>
                  </a:lnTo>
                  <a:lnTo>
                    <a:pt x="431661" y="959161"/>
                  </a:lnTo>
                  <a:lnTo>
                    <a:pt x="480822" y="961644"/>
                  </a:lnTo>
                  <a:lnTo>
                    <a:pt x="529982" y="959161"/>
                  </a:lnTo>
                  <a:lnTo>
                    <a:pt x="577722" y="951875"/>
                  </a:lnTo>
                  <a:lnTo>
                    <a:pt x="623801" y="940027"/>
                  </a:lnTo>
                  <a:lnTo>
                    <a:pt x="667976" y="923859"/>
                  </a:lnTo>
                  <a:lnTo>
                    <a:pt x="710007" y="903612"/>
                  </a:lnTo>
                  <a:lnTo>
                    <a:pt x="749651" y="879528"/>
                  </a:lnTo>
                  <a:lnTo>
                    <a:pt x="786666" y="851849"/>
                  </a:lnTo>
                  <a:lnTo>
                    <a:pt x="820812" y="820816"/>
                  </a:lnTo>
                  <a:lnTo>
                    <a:pt x="851845" y="786672"/>
                  </a:lnTo>
                  <a:lnTo>
                    <a:pt x="879525" y="749656"/>
                  </a:lnTo>
                  <a:lnTo>
                    <a:pt x="903610" y="710013"/>
                  </a:lnTo>
                  <a:lnTo>
                    <a:pt x="923857" y="667982"/>
                  </a:lnTo>
                  <a:lnTo>
                    <a:pt x="940026" y="623806"/>
                  </a:lnTo>
                  <a:lnTo>
                    <a:pt x="951875" y="577726"/>
                  </a:lnTo>
                  <a:lnTo>
                    <a:pt x="959161" y="529984"/>
                  </a:lnTo>
                  <a:lnTo>
                    <a:pt x="961644" y="480822"/>
                  </a:lnTo>
                  <a:lnTo>
                    <a:pt x="959161" y="431661"/>
                  </a:lnTo>
                  <a:lnTo>
                    <a:pt x="951875" y="383921"/>
                  </a:lnTo>
                  <a:lnTo>
                    <a:pt x="940026" y="337842"/>
                  </a:lnTo>
                  <a:lnTo>
                    <a:pt x="923857" y="293667"/>
                  </a:lnTo>
                  <a:lnTo>
                    <a:pt x="903610" y="251636"/>
                  </a:lnTo>
                  <a:lnTo>
                    <a:pt x="879525" y="211992"/>
                  </a:lnTo>
                  <a:lnTo>
                    <a:pt x="851845" y="174977"/>
                  </a:lnTo>
                  <a:lnTo>
                    <a:pt x="820812" y="140831"/>
                  </a:lnTo>
                  <a:lnTo>
                    <a:pt x="786666" y="109798"/>
                  </a:lnTo>
                  <a:lnTo>
                    <a:pt x="749651" y="82118"/>
                  </a:lnTo>
                  <a:lnTo>
                    <a:pt x="710007" y="58033"/>
                  </a:lnTo>
                  <a:lnTo>
                    <a:pt x="667976" y="37786"/>
                  </a:lnTo>
                  <a:lnTo>
                    <a:pt x="623801" y="21617"/>
                  </a:lnTo>
                  <a:lnTo>
                    <a:pt x="577722" y="9768"/>
                  </a:lnTo>
                  <a:lnTo>
                    <a:pt x="529982" y="2482"/>
                  </a:lnTo>
                  <a:lnTo>
                    <a:pt x="480822" y="0"/>
                  </a:lnTo>
                  <a:close/>
                </a:path>
              </a:pathLst>
            </a:custGeom>
            <a:solidFill>
              <a:srgbClr val="CADEF3"/>
            </a:solidFill>
          </p:spPr>
          <p:txBody>
            <a:bodyPr wrap="square" lIns="0" tIns="0" rIns="0" bIns="0" rtlCol="0"/>
            <a:lstStyle/>
            <a:p>
              <a:endParaRPr/>
            </a:p>
          </p:txBody>
        </p:sp>
        <p:sp>
          <p:nvSpPr>
            <p:cNvPr id="5" name="object 5"/>
            <p:cNvSpPr/>
            <p:nvPr/>
          </p:nvSpPr>
          <p:spPr>
            <a:xfrm>
              <a:off x="2838526" y="1731047"/>
              <a:ext cx="391160" cy="391795"/>
            </a:xfrm>
            <a:custGeom>
              <a:avLst/>
              <a:gdLst/>
              <a:ahLst/>
              <a:cxnLst/>
              <a:rect l="l" t="t" r="r" b="b"/>
              <a:pathLst>
                <a:path w="391160" h="391794">
                  <a:moveTo>
                    <a:pt x="390715" y="357428"/>
                  </a:moveTo>
                  <a:lnTo>
                    <a:pt x="34480" y="357428"/>
                  </a:lnTo>
                  <a:lnTo>
                    <a:pt x="34480" y="0"/>
                  </a:lnTo>
                  <a:lnTo>
                    <a:pt x="0" y="0"/>
                  </a:lnTo>
                  <a:lnTo>
                    <a:pt x="0" y="357428"/>
                  </a:lnTo>
                  <a:lnTo>
                    <a:pt x="0" y="391782"/>
                  </a:lnTo>
                  <a:lnTo>
                    <a:pt x="390715" y="391782"/>
                  </a:lnTo>
                  <a:lnTo>
                    <a:pt x="390715" y="357428"/>
                  </a:lnTo>
                  <a:close/>
                </a:path>
              </a:pathLst>
            </a:custGeom>
            <a:solidFill>
              <a:srgbClr val="009CDE"/>
            </a:solidFill>
          </p:spPr>
          <p:txBody>
            <a:bodyPr wrap="square" lIns="0" tIns="0" rIns="0" bIns="0" rtlCol="0"/>
            <a:lstStyle/>
            <a:p>
              <a:endParaRPr/>
            </a:p>
          </p:txBody>
        </p:sp>
        <p:sp>
          <p:nvSpPr>
            <p:cNvPr id="6" name="object 6"/>
            <p:cNvSpPr/>
            <p:nvPr/>
          </p:nvSpPr>
          <p:spPr>
            <a:xfrm>
              <a:off x="2838532" y="1730859"/>
              <a:ext cx="391160" cy="392430"/>
            </a:xfrm>
            <a:custGeom>
              <a:avLst/>
              <a:gdLst/>
              <a:ahLst/>
              <a:cxnLst/>
              <a:rect l="l" t="t" r="r" b="b"/>
              <a:pathLst>
                <a:path w="391160" h="392430">
                  <a:moveTo>
                    <a:pt x="34475" y="0"/>
                  </a:moveTo>
                  <a:lnTo>
                    <a:pt x="0" y="0"/>
                  </a:lnTo>
                  <a:lnTo>
                    <a:pt x="0" y="391963"/>
                  </a:lnTo>
                  <a:lnTo>
                    <a:pt x="390719" y="391963"/>
                  </a:lnTo>
                  <a:lnTo>
                    <a:pt x="390719" y="357378"/>
                  </a:lnTo>
                  <a:lnTo>
                    <a:pt x="34475" y="357378"/>
                  </a:lnTo>
                  <a:lnTo>
                    <a:pt x="34475" y="0"/>
                  </a:lnTo>
                  <a:close/>
                </a:path>
              </a:pathLst>
            </a:custGeom>
            <a:ln w="5754">
              <a:solidFill>
                <a:srgbClr val="009CDE"/>
              </a:solidFill>
            </a:ln>
          </p:spPr>
          <p:txBody>
            <a:bodyPr wrap="square" lIns="0" tIns="0" rIns="0" bIns="0" rtlCol="0"/>
            <a:lstStyle/>
            <a:p>
              <a:endParaRPr/>
            </a:p>
          </p:txBody>
        </p:sp>
        <p:sp>
          <p:nvSpPr>
            <p:cNvPr id="7" name="object 7"/>
            <p:cNvSpPr/>
            <p:nvPr/>
          </p:nvSpPr>
          <p:spPr>
            <a:xfrm>
              <a:off x="2907483" y="1851906"/>
              <a:ext cx="63500" cy="201930"/>
            </a:xfrm>
            <a:custGeom>
              <a:avLst/>
              <a:gdLst/>
              <a:ahLst/>
              <a:cxnLst/>
              <a:rect l="l" t="t" r="r" b="b"/>
              <a:pathLst>
                <a:path w="63500" h="201930">
                  <a:moveTo>
                    <a:pt x="63210" y="201746"/>
                  </a:moveTo>
                  <a:lnTo>
                    <a:pt x="0" y="201746"/>
                  </a:lnTo>
                  <a:lnTo>
                    <a:pt x="0" y="0"/>
                  </a:lnTo>
                  <a:lnTo>
                    <a:pt x="63210" y="0"/>
                  </a:lnTo>
                  <a:lnTo>
                    <a:pt x="63210" y="201746"/>
                  </a:lnTo>
                  <a:close/>
                </a:path>
              </a:pathLst>
            </a:custGeom>
            <a:solidFill>
              <a:srgbClr val="009CDE"/>
            </a:solidFill>
          </p:spPr>
          <p:txBody>
            <a:bodyPr wrap="square" lIns="0" tIns="0" rIns="0" bIns="0" rtlCol="0"/>
            <a:lstStyle/>
            <a:p>
              <a:endParaRPr/>
            </a:p>
          </p:txBody>
        </p:sp>
        <p:sp>
          <p:nvSpPr>
            <p:cNvPr id="8" name="object 8"/>
            <p:cNvSpPr/>
            <p:nvPr/>
          </p:nvSpPr>
          <p:spPr>
            <a:xfrm>
              <a:off x="2907484" y="1851907"/>
              <a:ext cx="63500" cy="201930"/>
            </a:xfrm>
            <a:custGeom>
              <a:avLst/>
              <a:gdLst/>
              <a:ahLst/>
              <a:cxnLst/>
              <a:rect l="l" t="t" r="r" b="b"/>
              <a:pathLst>
                <a:path w="63500" h="201930">
                  <a:moveTo>
                    <a:pt x="0" y="0"/>
                  </a:moveTo>
                  <a:lnTo>
                    <a:pt x="63204" y="0"/>
                  </a:lnTo>
                  <a:lnTo>
                    <a:pt x="63204" y="201746"/>
                  </a:lnTo>
                  <a:lnTo>
                    <a:pt x="0" y="201746"/>
                  </a:lnTo>
                  <a:lnTo>
                    <a:pt x="0" y="0"/>
                  </a:lnTo>
                  <a:close/>
                </a:path>
              </a:pathLst>
            </a:custGeom>
            <a:ln w="5747">
              <a:solidFill>
                <a:srgbClr val="009CDE"/>
              </a:solidFill>
            </a:ln>
          </p:spPr>
          <p:txBody>
            <a:bodyPr wrap="square" lIns="0" tIns="0" rIns="0" bIns="0" rtlCol="0"/>
            <a:lstStyle/>
            <a:p>
              <a:endParaRPr/>
            </a:p>
          </p:txBody>
        </p:sp>
        <p:sp>
          <p:nvSpPr>
            <p:cNvPr id="9" name="object 9"/>
            <p:cNvSpPr/>
            <p:nvPr/>
          </p:nvSpPr>
          <p:spPr>
            <a:xfrm>
              <a:off x="2993672" y="1730860"/>
              <a:ext cx="63500" cy="323215"/>
            </a:xfrm>
            <a:custGeom>
              <a:avLst/>
              <a:gdLst/>
              <a:ahLst/>
              <a:cxnLst/>
              <a:rect l="l" t="t" r="r" b="b"/>
              <a:pathLst>
                <a:path w="63500" h="323214">
                  <a:moveTo>
                    <a:pt x="63204" y="322793"/>
                  </a:moveTo>
                  <a:lnTo>
                    <a:pt x="0" y="322793"/>
                  </a:lnTo>
                  <a:lnTo>
                    <a:pt x="0" y="0"/>
                  </a:lnTo>
                  <a:lnTo>
                    <a:pt x="63204" y="0"/>
                  </a:lnTo>
                  <a:lnTo>
                    <a:pt x="63204" y="322793"/>
                  </a:lnTo>
                  <a:close/>
                </a:path>
              </a:pathLst>
            </a:custGeom>
            <a:solidFill>
              <a:srgbClr val="009CDE"/>
            </a:solidFill>
          </p:spPr>
          <p:txBody>
            <a:bodyPr wrap="square" lIns="0" tIns="0" rIns="0" bIns="0" rtlCol="0"/>
            <a:lstStyle/>
            <a:p>
              <a:endParaRPr/>
            </a:p>
          </p:txBody>
        </p:sp>
        <p:sp>
          <p:nvSpPr>
            <p:cNvPr id="10" name="object 10"/>
            <p:cNvSpPr/>
            <p:nvPr/>
          </p:nvSpPr>
          <p:spPr>
            <a:xfrm>
              <a:off x="2993672" y="1730861"/>
              <a:ext cx="63500" cy="323215"/>
            </a:xfrm>
            <a:custGeom>
              <a:avLst/>
              <a:gdLst/>
              <a:ahLst/>
              <a:cxnLst/>
              <a:rect l="l" t="t" r="r" b="b"/>
              <a:pathLst>
                <a:path w="63500" h="323214">
                  <a:moveTo>
                    <a:pt x="0" y="0"/>
                  </a:moveTo>
                  <a:lnTo>
                    <a:pt x="63204" y="0"/>
                  </a:lnTo>
                  <a:lnTo>
                    <a:pt x="63204" y="322793"/>
                  </a:lnTo>
                  <a:lnTo>
                    <a:pt x="0" y="322793"/>
                  </a:lnTo>
                  <a:lnTo>
                    <a:pt x="0" y="0"/>
                  </a:lnTo>
                  <a:close/>
                </a:path>
              </a:pathLst>
            </a:custGeom>
            <a:ln w="5746">
              <a:solidFill>
                <a:srgbClr val="009CDE"/>
              </a:solidFill>
            </a:ln>
          </p:spPr>
          <p:txBody>
            <a:bodyPr wrap="square" lIns="0" tIns="0" rIns="0" bIns="0" rtlCol="0"/>
            <a:lstStyle/>
            <a:p>
              <a:endParaRPr/>
            </a:p>
          </p:txBody>
        </p:sp>
        <p:sp>
          <p:nvSpPr>
            <p:cNvPr id="11" name="object 11"/>
            <p:cNvSpPr/>
            <p:nvPr/>
          </p:nvSpPr>
          <p:spPr>
            <a:xfrm>
              <a:off x="3079861" y="1851909"/>
              <a:ext cx="63500" cy="201930"/>
            </a:xfrm>
            <a:custGeom>
              <a:avLst/>
              <a:gdLst/>
              <a:ahLst/>
              <a:cxnLst/>
              <a:rect l="l" t="t" r="r" b="b"/>
              <a:pathLst>
                <a:path w="63500" h="201930">
                  <a:moveTo>
                    <a:pt x="63204" y="201746"/>
                  </a:moveTo>
                  <a:lnTo>
                    <a:pt x="0" y="201746"/>
                  </a:lnTo>
                  <a:lnTo>
                    <a:pt x="0" y="0"/>
                  </a:lnTo>
                  <a:lnTo>
                    <a:pt x="63204" y="0"/>
                  </a:lnTo>
                  <a:lnTo>
                    <a:pt x="63204" y="201746"/>
                  </a:lnTo>
                  <a:close/>
                </a:path>
              </a:pathLst>
            </a:custGeom>
            <a:solidFill>
              <a:srgbClr val="009CDE"/>
            </a:solidFill>
          </p:spPr>
          <p:txBody>
            <a:bodyPr wrap="square" lIns="0" tIns="0" rIns="0" bIns="0" rtlCol="0"/>
            <a:lstStyle/>
            <a:p>
              <a:endParaRPr/>
            </a:p>
          </p:txBody>
        </p:sp>
        <p:sp>
          <p:nvSpPr>
            <p:cNvPr id="12" name="object 12"/>
            <p:cNvSpPr/>
            <p:nvPr/>
          </p:nvSpPr>
          <p:spPr>
            <a:xfrm>
              <a:off x="3079861" y="1851910"/>
              <a:ext cx="63500" cy="201930"/>
            </a:xfrm>
            <a:custGeom>
              <a:avLst/>
              <a:gdLst/>
              <a:ahLst/>
              <a:cxnLst/>
              <a:rect l="l" t="t" r="r" b="b"/>
              <a:pathLst>
                <a:path w="63500" h="201930">
                  <a:moveTo>
                    <a:pt x="0" y="0"/>
                  </a:moveTo>
                  <a:lnTo>
                    <a:pt x="63204" y="0"/>
                  </a:lnTo>
                  <a:lnTo>
                    <a:pt x="63204" y="201746"/>
                  </a:lnTo>
                  <a:lnTo>
                    <a:pt x="0" y="201746"/>
                  </a:lnTo>
                  <a:lnTo>
                    <a:pt x="0" y="0"/>
                  </a:lnTo>
                  <a:close/>
                </a:path>
              </a:pathLst>
            </a:custGeom>
            <a:ln w="5747">
              <a:solidFill>
                <a:srgbClr val="009CDE"/>
              </a:solidFill>
            </a:ln>
          </p:spPr>
          <p:txBody>
            <a:bodyPr wrap="square" lIns="0" tIns="0" rIns="0" bIns="0" rtlCol="0"/>
            <a:lstStyle/>
            <a:p>
              <a:endParaRPr/>
            </a:p>
          </p:txBody>
        </p:sp>
        <p:sp>
          <p:nvSpPr>
            <p:cNvPr id="13" name="object 13"/>
            <p:cNvSpPr/>
            <p:nvPr/>
          </p:nvSpPr>
          <p:spPr>
            <a:xfrm>
              <a:off x="3166043" y="1949902"/>
              <a:ext cx="63500" cy="104139"/>
            </a:xfrm>
            <a:custGeom>
              <a:avLst/>
              <a:gdLst/>
              <a:ahLst/>
              <a:cxnLst/>
              <a:rect l="l" t="t" r="r" b="b"/>
              <a:pathLst>
                <a:path w="63500" h="104139">
                  <a:moveTo>
                    <a:pt x="63210" y="103755"/>
                  </a:moveTo>
                  <a:lnTo>
                    <a:pt x="0" y="103755"/>
                  </a:lnTo>
                  <a:lnTo>
                    <a:pt x="0" y="0"/>
                  </a:lnTo>
                  <a:lnTo>
                    <a:pt x="63210" y="0"/>
                  </a:lnTo>
                  <a:lnTo>
                    <a:pt x="63210" y="103755"/>
                  </a:lnTo>
                  <a:close/>
                </a:path>
              </a:pathLst>
            </a:custGeom>
            <a:solidFill>
              <a:srgbClr val="009CDE"/>
            </a:solidFill>
          </p:spPr>
          <p:txBody>
            <a:bodyPr wrap="square" lIns="0" tIns="0" rIns="0" bIns="0" rtlCol="0"/>
            <a:lstStyle/>
            <a:p>
              <a:endParaRPr/>
            </a:p>
          </p:txBody>
        </p:sp>
        <p:sp>
          <p:nvSpPr>
            <p:cNvPr id="14" name="object 14"/>
            <p:cNvSpPr/>
            <p:nvPr/>
          </p:nvSpPr>
          <p:spPr>
            <a:xfrm>
              <a:off x="3166049" y="1949903"/>
              <a:ext cx="63500" cy="104139"/>
            </a:xfrm>
            <a:custGeom>
              <a:avLst/>
              <a:gdLst/>
              <a:ahLst/>
              <a:cxnLst/>
              <a:rect l="l" t="t" r="r" b="b"/>
              <a:pathLst>
                <a:path w="63500" h="104139">
                  <a:moveTo>
                    <a:pt x="0" y="0"/>
                  </a:moveTo>
                  <a:lnTo>
                    <a:pt x="63204" y="0"/>
                  </a:lnTo>
                  <a:lnTo>
                    <a:pt x="63204" y="103755"/>
                  </a:lnTo>
                  <a:lnTo>
                    <a:pt x="0" y="103755"/>
                  </a:lnTo>
                  <a:lnTo>
                    <a:pt x="0" y="0"/>
                  </a:lnTo>
                  <a:close/>
                </a:path>
              </a:pathLst>
            </a:custGeom>
            <a:ln w="5750">
              <a:solidFill>
                <a:srgbClr val="009CDE"/>
              </a:solidFill>
            </a:ln>
          </p:spPr>
          <p:txBody>
            <a:bodyPr wrap="square" lIns="0" tIns="0" rIns="0" bIns="0" rtlCol="0"/>
            <a:lstStyle/>
            <a:p>
              <a:endParaRPr/>
            </a:p>
          </p:txBody>
        </p:sp>
        <p:sp>
          <p:nvSpPr>
            <p:cNvPr id="15" name="object 15"/>
            <p:cNvSpPr/>
            <p:nvPr/>
          </p:nvSpPr>
          <p:spPr>
            <a:xfrm>
              <a:off x="2752343" y="1644395"/>
              <a:ext cx="558165" cy="559435"/>
            </a:xfrm>
            <a:custGeom>
              <a:avLst/>
              <a:gdLst/>
              <a:ahLst/>
              <a:cxnLst/>
              <a:rect l="l" t="t" r="r" b="b"/>
              <a:pathLst>
                <a:path w="558164" h="559435">
                  <a:moveTo>
                    <a:pt x="0" y="0"/>
                  </a:moveTo>
                  <a:lnTo>
                    <a:pt x="557783" y="0"/>
                  </a:lnTo>
                  <a:lnTo>
                    <a:pt x="557783" y="559308"/>
                  </a:lnTo>
                  <a:lnTo>
                    <a:pt x="0" y="559308"/>
                  </a:lnTo>
                  <a:lnTo>
                    <a:pt x="0" y="0"/>
                  </a:lnTo>
                  <a:close/>
                </a:path>
              </a:pathLst>
            </a:custGeom>
            <a:ln w="12700">
              <a:solidFill>
                <a:srgbClr val="FFFFFF"/>
              </a:solidFill>
            </a:ln>
          </p:spPr>
          <p:txBody>
            <a:bodyPr wrap="square" lIns="0" tIns="0" rIns="0" bIns="0" rtlCol="0"/>
            <a:lstStyle/>
            <a:p>
              <a:endParaRPr/>
            </a:p>
          </p:txBody>
        </p:sp>
      </p:grpSp>
      <p:sp>
        <p:nvSpPr>
          <p:cNvPr id="16" name="object 16"/>
          <p:cNvSpPr txBox="1"/>
          <p:nvPr/>
        </p:nvSpPr>
        <p:spPr>
          <a:xfrm>
            <a:off x="3705590" y="1782396"/>
            <a:ext cx="1254760" cy="269240"/>
          </a:xfrm>
          <a:prstGeom prst="rect">
            <a:avLst/>
          </a:prstGeom>
        </p:spPr>
        <p:txBody>
          <a:bodyPr vert="horz" wrap="square" lIns="0" tIns="12065" rIns="0" bIns="0" rtlCol="0">
            <a:spAutoFit/>
          </a:bodyPr>
          <a:lstStyle/>
          <a:p>
            <a:pPr marL="12700">
              <a:lnSpc>
                <a:spcPct val="100000"/>
              </a:lnSpc>
              <a:spcBef>
                <a:spcPts val="95"/>
              </a:spcBef>
            </a:pPr>
            <a:r>
              <a:rPr sz="1600" spc="-10" dirty="0">
                <a:solidFill>
                  <a:srgbClr val="131339"/>
                </a:solidFill>
                <a:latin typeface="Arial"/>
                <a:cs typeface="Arial"/>
              </a:rPr>
              <a:t>Data</a:t>
            </a:r>
            <a:r>
              <a:rPr sz="1600" spc="-95" dirty="0">
                <a:solidFill>
                  <a:srgbClr val="131339"/>
                </a:solidFill>
                <a:latin typeface="Arial"/>
                <a:cs typeface="Arial"/>
              </a:rPr>
              <a:t> </a:t>
            </a:r>
            <a:r>
              <a:rPr sz="1600" spc="-10" dirty="0">
                <a:solidFill>
                  <a:srgbClr val="131339"/>
                </a:solidFill>
                <a:latin typeface="Arial"/>
                <a:cs typeface="Arial"/>
              </a:rPr>
              <a:t>Analysis</a:t>
            </a:r>
            <a:endParaRPr sz="1600">
              <a:latin typeface="Arial"/>
              <a:cs typeface="Arial"/>
            </a:endParaRPr>
          </a:p>
        </p:txBody>
      </p:sp>
      <p:grpSp>
        <p:nvGrpSpPr>
          <p:cNvPr id="17" name="object 17"/>
          <p:cNvGrpSpPr/>
          <p:nvPr/>
        </p:nvGrpSpPr>
        <p:grpSpPr>
          <a:xfrm>
            <a:off x="6382511" y="1443227"/>
            <a:ext cx="963294" cy="962025"/>
            <a:chOff x="6382511" y="1443227"/>
            <a:chExt cx="963294" cy="962025"/>
          </a:xfrm>
        </p:grpSpPr>
        <p:sp>
          <p:nvSpPr>
            <p:cNvPr id="18" name="object 18"/>
            <p:cNvSpPr/>
            <p:nvPr/>
          </p:nvSpPr>
          <p:spPr>
            <a:xfrm>
              <a:off x="6382511" y="1443227"/>
              <a:ext cx="963294" cy="962025"/>
            </a:xfrm>
            <a:custGeom>
              <a:avLst/>
              <a:gdLst/>
              <a:ahLst/>
              <a:cxnLst/>
              <a:rect l="l" t="t" r="r" b="b"/>
              <a:pathLst>
                <a:path w="963295" h="962025">
                  <a:moveTo>
                    <a:pt x="481584" y="0"/>
                  </a:moveTo>
                  <a:lnTo>
                    <a:pt x="432344" y="2482"/>
                  </a:lnTo>
                  <a:lnTo>
                    <a:pt x="384526" y="9768"/>
                  </a:lnTo>
                  <a:lnTo>
                    <a:pt x="338373" y="21617"/>
                  </a:lnTo>
                  <a:lnTo>
                    <a:pt x="294127" y="37786"/>
                  </a:lnTo>
                  <a:lnTo>
                    <a:pt x="252030" y="58033"/>
                  </a:lnTo>
                  <a:lnTo>
                    <a:pt x="212323" y="82118"/>
                  </a:lnTo>
                  <a:lnTo>
                    <a:pt x="175249" y="109798"/>
                  </a:lnTo>
                  <a:lnTo>
                    <a:pt x="141050" y="140831"/>
                  </a:lnTo>
                  <a:lnTo>
                    <a:pt x="109968" y="174977"/>
                  </a:lnTo>
                  <a:lnTo>
                    <a:pt x="82245" y="211992"/>
                  </a:lnTo>
                  <a:lnTo>
                    <a:pt x="58123" y="251636"/>
                  </a:lnTo>
                  <a:lnTo>
                    <a:pt x="37844" y="293667"/>
                  </a:lnTo>
                  <a:lnTo>
                    <a:pt x="21650" y="337842"/>
                  </a:lnTo>
                  <a:lnTo>
                    <a:pt x="9783" y="383921"/>
                  </a:lnTo>
                  <a:lnTo>
                    <a:pt x="2486" y="431661"/>
                  </a:lnTo>
                  <a:lnTo>
                    <a:pt x="0" y="480822"/>
                  </a:lnTo>
                  <a:lnTo>
                    <a:pt x="2486" y="529984"/>
                  </a:lnTo>
                  <a:lnTo>
                    <a:pt x="9783" y="577726"/>
                  </a:lnTo>
                  <a:lnTo>
                    <a:pt x="21650" y="623806"/>
                  </a:lnTo>
                  <a:lnTo>
                    <a:pt x="37844" y="667982"/>
                  </a:lnTo>
                  <a:lnTo>
                    <a:pt x="58123" y="710013"/>
                  </a:lnTo>
                  <a:lnTo>
                    <a:pt x="82245" y="749656"/>
                  </a:lnTo>
                  <a:lnTo>
                    <a:pt x="109968" y="786672"/>
                  </a:lnTo>
                  <a:lnTo>
                    <a:pt x="141050" y="820816"/>
                  </a:lnTo>
                  <a:lnTo>
                    <a:pt x="175249" y="851849"/>
                  </a:lnTo>
                  <a:lnTo>
                    <a:pt x="212323" y="879528"/>
                  </a:lnTo>
                  <a:lnTo>
                    <a:pt x="252030" y="903612"/>
                  </a:lnTo>
                  <a:lnTo>
                    <a:pt x="294127" y="923859"/>
                  </a:lnTo>
                  <a:lnTo>
                    <a:pt x="338373" y="940027"/>
                  </a:lnTo>
                  <a:lnTo>
                    <a:pt x="384526" y="951875"/>
                  </a:lnTo>
                  <a:lnTo>
                    <a:pt x="432344" y="959161"/>
                  </a:lnTo>
                  <a:lnTo>
                    <a:pt x="481584" y="961644"/>
                  </a:lnTo>
                  <a:lnTo>
                    <a:pt x="530823" y="959161"/>
                  </a:lnTo>
                  <a:lnTo>
                    <a:pt x="578641" y="951875"/>
                  </a:lnTo>
                  <a:lnTo>
                    <a:pt x="624794" y="940027"/>
                  </a:lnTo>
                  <a:lnTo>
                    <a:pt x="669040" y="923859"/>
                  </a:lnTo>
                  <a:lnTo>
                    <a:pt x="711137" y="903612"/>
                  </a:lnTo>
                  <a:lnTo>
                    <a:pt x="750844" y="879528"/>
                  </a:lnTo>
                  <a:lnTo>
                    <a:pt x="787918" y="851849"/>
                  </a:lnTo>
                  <a:lnTo>
                    <a:pt x="822117" y="820816"/>
                  </a:lnTo>
                  <a:lnTo>
                    <a:pt x="853199" y="786672"/>
                  </a:lnTo>
                  <a:lnTo>
                    <a:pt x="880922" y="749656"/>
                  </a:lnTo>
                  <a:lnTo>
                    <a:pt x="905044" y="710013"/>
                  </a:lnTo>
                  <a:lnTo>
                    <a:pt x="925323" y="667982"/>
                  </a:lnTo>
                  <a:lnTo>
                    <a:pt x="941517" y="623806"/>
                  </a:lnTo>
                  <a:lnTo>
                    <a:pt x="953384" y="577726"/>
                  </a:lnTo>
                  <a:lnTo>
                    <a:pt x="960681" y="529984"/>
                  </a:lnTo>
                  <a:lnTo>
                    <a:pt x="963168" y="480822"/>
                  </a:lnTo>
                  <a:lnTo>
                    <a:pt x="960681" y="431661"/>
                  </a:lnTo>
                  <a:lnTo>
                    <a:pt x="953384" y="383921"/>
                  </a:lnTo>
                  <a:lnTo>
                    <a:pt x="941517" y="337842"/>
                  </a:lnTo>
                  <a:lnTo>
                    <a:pt x="925323" y="293667"/>
                  </a:lnTo>
                  <a:lnTo>
                    <a:pt x="905044" y="251636"/>
                  </a:lnTo>
                  <a:lnTo>
                    <a:pt x="880922" y="211992"/>
                  </a:lnTo>
                  <a:lnTo>
                    <a:pt x="853199" y="174977"/>
                  </a:lnTo>
                  <a:lnTo>
                    <a:pt x="822117" y="140831"/>
                  </a:lnTo>
                  <a:lnTo>
                    <a:pt x="787918" y="109798"/>
                  </a:lnTo>
                  <a:lnTo>
                    <a:pt x="750844" y="82118"/>
                  </a:lnTo>
                  <a:lnTo>
                    <a:pt x="711137" y="58033"/>
                  </a:lnTo>
                  <a:lnTo>
                    <a:pt x="669040" y="37786"/>
                  </a:lnTo>
                  <a:lnTo>
                    <a:pt x="624794" y="21617"/>
                  </a:lnTo>
                  <a:lnTo>
                    <a:pt x="578641" y="9768"/>
                  </a:lnTo>
                  <a:lnTo>
                    <a:pt x="530823" y="2482"/>
                  </a:lnTo>
                  <a:lnTo>
                    <a:pt x="481584" y="0"/>
                  </a:lnTo>
                  <a:close/>
                </a:path>
              </a:pathLst>
            </a:custGeom>
            <a:solidFill>
              <a:srgbClr val="CADEF3"/>
            </a:solidFill>
          </p:spPr>
          <p:txBody>
            <a:bodyPr wrap="square" lIns="0" tIns="0" rIns="0" bIns="0" rtlCol="0"/>
            <a:lstStyle/>
            <a:p>
              <a:endParaRPr/>
            </a:p>
          </p:txBody>
        </p:sp>
        <p:pic>
          <p:nvPicPr>
            <p:cNvPr id="19" name="object 19"/>
            <p:cNvPicPr/>
            <p:nvPr/>
          </p:nvPicPr>
          <p:blipFill>
            <a:blip r:embed="rId2" cstate="print"/>
            <a:stretch>
              <a:fillRect/>
            </a:stretch>
          </p:blipFill>
          <p:spPr>
            <a:xfrm>
              <a:off x="6676557" y="1696278"/>
              <a:ext cx="380386" cy="460550"/>
            </a:xfrm>
            <a:prstGeom prst="rect">
              <a:avLst/>
            </a:prstGeom>
          </p:spPr>
        </p:pic>
        <p:sp>
          <p:nvSpPr>
            <p:cNvPr id="20" name="object 20"/>
            <p:cNvSpPr/>
            <p:nvPr/>
          </p:nvSpPr>
          <p:spPr>
            <a:xfrm>
              <a:off x="6585203" y="1644395"/>
              <a:ext cx="558165" cy="559435"/>
            </a:xfrm>
            <a:custGeom>
              <a:avLst/>
              <a:gdLst/>
              <a:ahLst/>
              <a:cxnLst/>
              <a:rect l="l" t="t" r="r" b="b"/>
              <a:pathLst>
                <a:path w="558165" h="559435">
                  <a:moveTo>
                    <a:pt x="0" y="0"/>
                  </a:moveTo>
                  <a:lnTo>
                    <a:pt x="557783" y="0"/>
                  </a:lnTo>
                  <a:lnTo>
                    <a:pt x="557783" y="559308"/>
                  </a:lnTo>
                  <a:lnTo>
                    <a:pt x="0" y="559308"/>
                  </a:lnTo>
                  <a:lnTo>
                    <a:pt x="0" y="0"/>
                  </a:lnTo>
                  <a:close/>
                </a:path>
              </a:pathLst>
            </a:custGeom>
            <a:ln w="12700">
              <a:solidFill>
                <a:srgbClr val="FFFFFF"/>
              </a:solidFill>
            </a:ln>
          </p:spPr>
          <p:txBody>
            <a:bodyPr wrap="square" lIns="0" tIns="0" rIns="0" bIns="0" rtlCol="0"/>
            <a:lstStyle/>
            <a:p>
              <a:endParaRPr/>
            </a:p>
          </p:txBody>
        </p:sp>
      </p:grpSp>
      <p:sp>
        <p:nvSpPr>
          <p:cNvPr id="21" name="object 21"/>
          <p:cNvSpPr txBox="1"/>
          <p:nvPr/>
        </p:nvSpPr>
        <p:spPr>
          <a:xfrm>
            <a:off x="7538715" y="1548715"/>
            <a:ext cx="2068830" cy="736600"/>
          </a:xfrm>
          <a:prstGeom prst="rect">
            <a:avLst/>
          </a:prstGeom>
        </p:spPr>
        <p:txBody>
          <a:bodyPr vert="horz" wrap="square" lIns="0" tIns="22225" rIns="0" bIns="0" rtlCol="0">
            <a:spAutoFit/>
          </a:bodyPr>
          <a:lstStyle/>
          <a:p>
            <a:pPr marL="12700" marR="5080">
              <a:lnSpc>
                <a:spcPct val="95900"/>
              </a:lnSpc>
              <a:spcBef>
                <a:spcPts val="175"/>
              </a:spcBef>
            </a:pPr>
            <a:r>
              <a:rPr sz="1600" spc="-30" dirty="0">
                <a:solidFill>
                  <a:srgbClr val="131339"/>
                </a:solidFill>
                <a:latin typeface="Arial"/>
                <a:cs typeface="Arial"/>
              </a:rPr>
              <a:t>Tools</a:t>
            </a:r>
            <a:r>
              <a:rPr sz="1600" spc="-60" dirty="0">
                <a:solidFill>
                  <a:srgbClr val="131339"/>
                </a:solidFill>
                <a:latin typeface="Arial"/>
                <a:cs typeface="Arial"/>
              </a:rPr>
              <a:t> </a:t>
            </a:r>
            <a:r>
              <a:rPr sz="1600" dirty="0">
                <a:solidFill>
                  <a:srgbClr val="131339"/>
                </a:solidFill>
                <a:latin typeface="Arial"/>
                <a:cs typeface="Arial"/>
              </a:rPr>
              <a:t>and</a:t>
            </a:r>
            <a:r>
              <a:rPr sz="1600" spc="-50" dirty="0">
                <a:solidFill>
                  <a:srgbClr val="131339"/>
                </a:solidFill>
                <a:latin typeface="Arial"/>
                <a:cs typeface="Arial"/>
              </a:rPr>
              <a:t> </a:t>
            </a:r>
            <a:r>
              <a:rPr sz="1600" dirty="0">
                <a:solidFill>
                  <a:srgbClr val="131339"/>
                </a:solidFill>
                <a:latin typeface="Arial"/>
                <a:cs typeface="Arial"/>
              </a:rPr>
              <a:t>resources</a:t>
            </a:r>
            <a:r>
              <a:rPr sz="1600" spc="-60" dirty="0">
                <a:solidFill>
                  <a:srgbClr val="131339"/>
                </a:solidFill>
                <a:latin typeface="Arial"/>
                <a:cs typeface="Arial"/>
              </a:rPr>
              <a:t> </a:t>
            </a:r>
            <a:r>
              <a:rPr sz="1600" spc="-25" dirty="0">
                <a:solidFill>
                  <a:srgbClr val="131339"/>
                </a:solidFill>
                <a:latin typeface="Arial"/>
                <a:cs typeface="Arial"/>
              </a:rPr>
              <a:t>to </a:t>
            </a:r>
            <a:r>
              <a:rPr sz="1600" dirty="0">
                <a:solidFill>
                  <a:srgbClr val="131339"/>
                </a:solidFill>
                <a:latin typeface="Arial"/>
                <a:cs typeface="Arial"/>
              </a:rPr>
              <a:t>monitor</a:t>
            </a:r>
            <a:r>
              <a:rPr sz="1600" spc="-55" dirty="0">
                <a:solidFill>
                  <a:srgbClr val="131339"/>
                </a:solidFill>
                <a:latin typeface="Arial"/>
                <a:cs typeface="Arial"/>
              </a:rPr>
              <a:t> </a:t>
            </a:r>
            <a:r>
              <a:rPr sz="1600" spc="-10" dirty="0">
                <a:solidFill>
                  <a:srgbClr val="131339"/>
                </a:solidFill>
                <a:latin typeface="Arial"/>
                <a:cs typeface="Arial"/>
              </a:rPr>
              <a:t>progress </a:t>
            </a:r>
            <a:r>
              <a:rPr sz="1600" spc="-20" dirty="0">
                <a:solidFill>
                  <a:srgbClr val="131339"/>
                </a:solidFill>
                <a:latin typeface="Arial"/>
                <a:cs typeface="Arial"/>
              </a:rPr>
              <a:t>(Tableau,</a:t>
            </a:r>
            <a:r>
              <a:rPr sz="1600" spc="-55" dirty="0">
                <a:solidFill>
                  <a:srgbClr val="131339"/>
                </a:solidFill>
                <a:latin typeface="Arial"/>
                <a:cs typeface="Arial"/>
              </a:rPr>
              <a:t> </a:t>
            </a:r>
            <a:r>
              <a:rPr sz="1600" dirty="0">
                <a:solidFill>
                  <a:srgbClr val="131339"/>
                </a:solidFill>
                <a:latin typeface="Arial"/>
                <a:cs typeface="Arial"/>
              </a:rPr>
              <a:t>Power</a:t>
            </a:r>
            <a:r>
              <a:rPr sz="1600" spc="-60" dirty="0">
                <a:solidFill>
                  <a:srgbClr val="131339"/>
                </a:solidFill>
                <a:latin typeface="Arial"/>
                <a:cs typeface="Arial"/>
              </a:rPr>
              <a:t> </a:t>
            </a:r>
            <a:r>
              <a:rPr sz="1600" spc="-25" dirty="0">
                <a:solidFill>
                  <a:srgbClr val="131339"/>
                </a:solidFill>
                <a:latin typeface="Arial"/>
                <a:cs typeface="Arial"/>
              </a:rPr>
              <a:t>BI)</a:t>
            </a:r>
            <a:endParaRPr sz="1600">
              <a:latin typeface="Arial"/>
              <a:cs typeface="Arial"/>
            </a:endParaRPr>
          </a:p>
        </p:txBody>
      </p:sp>
      <p:grpSp>
        <p:nvGrpSpPr>
          <p:cNvPr id="22" name="object 22"/>
          <p:cNvGrpSpPr/>
          <p:nvPr/>
        </p:nvGrpSpPr>
        <p:grpSpPr>
          <a:xfrm>
            <a:off x="2549651" y="3194304"/>
            <a:ext cx="962025" cy="963294"/>
            <a:chOff x="2549651" y="3194304"/>
            <a:chExt cx="962025" cy="963294"/>
          </a:xfrm>
        </p:grpSpPr>
        <p:sp>
          <p:nvSpPr>
            <p:cNvPr id="23" name="object 23"/>
            <p:cNvSpPr/>
            <p:nvPr/>
          </p:nvSpPr>
          <p:spPr>
            <a:xfrm>
              <a:off x="2549651" y="3194304"/>
              <a:ext cx="962025" cy="963294"/>
            </a:xfrm>
            <a:custGeom>
              <a:avLst/>
              <a:gdLst/>
              <a:ahLst/>
              <a:cxnLst/>
              <a:rect l="l" t="t" r="r" b="b"/>
              <a:pathLst>
                <a:path w="962025" h="963295">
                  <a:moveTo>
                    <a:pt x="480822" y="0"/>
                  </a:moveTo>
                  <a:lnTo>
                    <a:pt x="431661" y="2486"/>
                  </a:lnTo>
                  <a:lnTo>
                    <a:pt x="383921" y="9783"/>
                  </a:lnTo>
                  <a:lnTo>
                    <a:pt x="337842" y="21650"/>
                  </a:lnTo>
                  <a:lnTo>
                    <a:pt x="293667" y="37844"/>
                  </a:lnTo>
                  <a:lnTo>
                    <a:pt x="251636" y="58123"/>
                  </a:lnTo>
                  <a:lnTo>
                    <a:pt x="211992" y="82245"/>
                  </a:lnTo>
                  <a:lnTo>
                    <a:pt x="174977" y="109968"/>
                  </a:lnTo>
                  <a:lnTo>
                    <a:pt x="140831" y="141050"/>
                  </a:lnTo>
                  <a:lnTo>
                    <a:pt x="109798" y="175249"/>
                  </a:lnTo>
                  <a:lnTo>
                    <a:pt x="82118" y="212323"/>
                  </a:lnTo>
                  <a:lnTo>
                    <a:pt x="58033" y="252030"/>
                  </a:lnTo>
                  <a:lnTo>
                    <a:pt x="37786" y="294127"/>
                  </a:lnTo>
                  <a:lnTo>
                    <a:pt x="21617" y="338373"/>
                  </a:lnTo>
                  <a:lnTo>
                    <a:pt x="9768" y="384526"/>
                  </a:lnTo>
                  <a:lnTo>
                    <a:pt x="2482" y="432344"/>
                  </a:lnTo>
                  <a:lnTo>
                    <a:pt x="0" y="481584"/>
                  </a:lnTo>
                  <a:lnTo>
                    <a:pt x="2482" y="530823"/>
                  </a:lnTo>
                  <a:lnTo>
                    <a:pt x="9768" y="578641"/>
                  </a:lnTo>
                  <a:lnTo>
                    <a:pt x="21617" y="624794"/>
                  </a:lnTo>
                  <a:lnTo>
                    <a:pt x="37786" y="669040"/>
                  </a:lnTo>
                  <a:lnTo>
                    <a:pt x="58033" y="711137"/>
                  </a:lnTo>
                  <a:lnTo>
                    <a:pt x="82118" y="750844"/>
                  </a:lnTo>
                  <a:lnTo>
                    <a:pt x="109798" y="787918"/>
                  </a:lnTo>
                  <a:lnTo>
                    <a:pt x="140831" y="822117"/>
                  </a:lnTo>
                  <a:lnTo>
                    <a:pt x="174977" y="853199"/>
                  </a:lnTo>
                  <a:lnTo>
                    <a:pt x="211992" y="880922"/>
                  </a:lnTo>
                  <a:lnTo>
                    <a:pt x="251636" y="905044"/>
                  </a:lnTo>
                  <a:lnTo>
                    <a:pt x="293667" y="925323"/>
                  </a:lnTo>
                  <a:lnTo>
                    <a:pt x="337842" y="941517"/>
                  </a:lnTo>
                  <a:lnTo>
                    <a:pt x="383921" y="953384"/>
                  </a:lnTo>
                  <a:lnTo>
                    <a:pt x="431661" y="960681"/>
                  </a:lnTo>
                  <a:lnTo>
                    <a:pt x="480822" y="963168"/>
                  </a:lnTo>
                  <a:lnTo>
                    <a:pt x="529982" y="960681"/>
                  </a:lnTo>
                  <a:lnTo>
                    <a:pt x="577722" y="953384"/>
                  </a:lnTo>
                  <a:lnTo>
                    <a:pt x="623801" y="941517"/>
                  </a:lnTo>
                  <a:lnTo>
                    <a:pt x="667976" y="925323"/>
                  </a:lnTo>
                  <a:lnTo>
                    <a:pt x="710007" y="905044"/>
                  </a:lnTo>
                  <a:lnTo>
                    <a:pt x="749651" y="880922"/>
                  </a:lnTo>
                  <a:lnTo>
                    <a:pt x="786666" y="853199"/>
                  </a:lnTo>
                  <a:lnTo>
                    <a:pt x="820812" y="822117"/>
                  </a:lnTo>
                  <a:lnTo>
                    <a:pt x="851845" y="787918"/>
                  </a:lnTo>
                  <a:lnTo>
                    <a:pt x="879525" y="750844"/>
                  </a:lnTo>
                  <a:lnTo>
                    <a:pt x="903610" y="711137"/>
                  </a:lnTo>
                  <a:lnTo>
                    <a:pt x="923857" y="669040"/>
                  </a:lnTo>
                  <a:lnTo>
                    <a:pt x="940026" y="624794"/>
                  </a:lnTo>
                  <a:lnTo>
                    <a:pt x="951875" y="578641"/>
                  </a:lnTo>
                  <a:lnTo>
                    <a:pt x="959161" y="530823"/>
                  </a:lnTo>
                  <a:lnTo>
                    <a:pt x="961644" y="481584"/>
                  </a:lnTo>
                  <a:lnTo>
                    <a:pt x="959161" y="432344"/>
                  </a:lnTo>
                  <a:lnTo>
                    <a:pt x="951875" y="384526"/>
                  </a:lnTo>
                  <a:lnTo>
                    <a:pt x="940026" y="338373"/>
                  </a:lnTo>
                  <a:lnTo>
                    <a:pt x="923857" y="294127"/>
                  </a:lnTo>
                  <a:lnTo>
                    <a:pt x="903610" y="252030"/>
                  </a:lnTo>
                  <a:lnTo>
                    <a:pt x="879525" y="212323"/>
                  </a:lnTo>
                  <a:lnTo>
                    <a:pt x="851845" y="175249"/>
                  </a:lnTo>
                  <a:lnTo>
                    <a:pt x="820812" y="141050"/>
                  </a:lnTo>
                  <a:lnTo>
                    <a:pt x="786666" y="109968"/>
                  </a:lnTo>
                  <a:lnTo>
                    <a:pt x="749651" y="82245"/>
                  </a:lnTo>
                  <a:lnTo>
                    <a:pt x="710007" y="58123"/>
                  </a:lnTo>
                  <a:lnTo>
                    <a:pt x="667976" y="37844"/>
                  </a:lnTo>
                  <a:lnTo>
                    <a:pt x="623801" y="21650"/>
                  </a:lnTo>
                  <a:lnTo>
                    <a:pt x="577722" y="9783"/>
                  </a:lnTo>
                  <a:lnTo>
                    <a:pt x="529982" y="2486"/>
                  </a:lnTo>
                  <a:lnTo>
                    <a:pt x="480822" y="0"/>
                  </a:lnTo>
                  <a:close/>
                </a:path>
              </a:pathLst>
            </a:custGeom>
            <a:solidFill>
              <a:srgbClr val="CADEF3"/>
            </a:solidFill>
          </p:spPr>
          <p:txBody>
            <a:bodyPr wrap="square" lIns="0" tIns="0" rIns="0" bIns="0" rtlCol="0"/>
            <a:lstStyle/>
            <a:p>
              <a:endParaRPr/>
            </a:p>
          </p:txBody>
        </p:sp>
        <p:pic>
          <p:nvPicPr>
            <p:cNvPr id="24" name="object 24"/>
            <p:cNvPicPr/>
            <p:nvPr/>
          </p:nvPicPr>
          <p:blipFill>
            <a:blip r:embed="rId3" cstate="print"/>
            <a:stretch>
              <a:fillRect/>
            </a:stretch>
          </p:blipFill>
          <p:spPr>
            <a:xfrm>
              <a:off x="2870134" y="3480926"/>
              <a:ext cx="133879" cy="233385"/>
            </a:xfrm>
            <a:prstGeom prst="rect">
              <a:avLst/>
            </a:prstGeom>
          </p:spPr>
        </p:pic>
        <p:pic>
          <p:nvPicPr>
            <p:cNvPr id="25" name="object 25"/>
            <p:cNvPicPr/>
            <p:nvPr/>
          </p:nvPicPr>
          <p:blipFill>
            <a:blip r:embed="rId4" cstate="print"/>
            <a:stretch>
              <a:fillRect/>
            </a:stretch>
          </p:blipFill>
          <p:spPr>
            <a:xfrm>
              <a:off x="3063770" y="3480929"/>
              <a:ext cx="133879" cy="233385"/>
            </a:xfrm>
            <a:prstGeom prst="rect">
              <a:avLst/>
            </a:prstGeom>
          </p:spPr>
        </p:pic>
        <p:sp>
          <p:nvSpPr>
            <p:cNvPr id="26" name="object 26"/>
            <p:cNvSpPr/>
            <p:nvPr/>
          </p:nvSpPr>
          <p:spPr>
            <a:xfrm>
              <a:off x="2838531" y="3574628"/>
              <a:ext cx="391160" cy="299085"/>
            </a:xfrm>
            <a:custGeom>
              <a:avLst/>
              <a:gdLst/>
              <a:ahLst/>
              <a:cxnLst/>
              <a:rect l="l" t="t" r="r" b="b"/>
              <a:pathLst>
                <a:path w="391160" h="299085">
                  <a:moveTo>
                    <a:pt x="206851" y="183951"/>
                  </a:moveTo>
                  <a:lnTo>
                    <a:pt x="183868" y="183951"/>
                  </a:lnTo>
                  <a:lnTo>
                    <a:pt x="183868" y="42538"/>
                  </a:lnTo>
                  <a:lnTo>
                    <a:pt x="176973" y="39089"/>
                  </a:lnTo>
                  <a:lnTo>
                    <a:pt x="172376" y="31616"/>
                  </a:lnTo>
                  <a:lnTo>
                    <a:pt x="172376" y="22993"/>
                  </a:lnTo>
                  <a:lnTo>
                    <a:pt x="174189" y="14065"/>
                  </a:lnTo>
                  <a:lnTo>
                    <a:pt x="179127" y="6754"/>
                  </a:lnTo>
                  <a:lnTo>
                    <a:pt x="186435" y="1814"/>
                  </a:lnTo>
                  <a:lnTo>
                    <a:pt x="195359" y="0"/>
                  </a:lnTo>
                  <a:lnTo>
                    <a:pt x="204283" y="1814"/>
                  </a:lnTo>
                  <a:lnTo>
                    <a:pt x="211591" y="6754"/>
                  </a:lnTo>
                  <a:lnTo>
                    <a:pt x="216529" y="14065"/>
                  </a:lnTo>
                  <a:lnTo>
                    <a:pt x="218343" y="22993"/>
                  </a:lnTo>
                  <a:lnTo>
                    <a:pt x="218343" y="31041"/>
                  </a:lnTo>
                  <a:lnTo>
                    <a:pt x="213746" y="38514"/>
                  </a:lnTo>
                  <a:lnTo>
                    <a:pt x="206851" y="42538"/>
                  </a:lnTo>
                  <a:lnTo>
                    <a:pt x="206851" y="183951"/>
                  </a:lnTo>
                  <a:close/>
                </a:path>
                <a:path w="391160" h="299085">
                  <a:moveTo>
                    <a:pt x="367736" y="298920"/>
                  </a:moveTo>
                  <a:lnTo>
                    <a:pt x="22983" y="298920"/>
                  </a:lnTo>
                  <a:lnTo>
                    <a:pt x="14059" y="297106"/>
                  </a:lnTo>
                  <a:lnTo>
                    <a:pt x="6751" y="292165"/>
                  </a:lnTo>
                  <a:lnTo>
                    <a:pt x="1813" y="284854"/>
                  </a:lnTo>
                  <a:lnTo>
                    <a:pt x="0" y="275926"/>
                  </a:lnTo>
                  <a:lnTo>
                    <a:pt x="0" y="206944"/>
                  </a:lnTo>
                  <a:lnTo>
                    <a:pt x="1813" y="198016"/>
                  </a:lnTo>
                  <a:lnTo>
                    <a:pt x="6751" y="190705"/>
                  </a:lnTo>
                  <a:lnTo>
                    <a:pt x="14059" y="185765"/>
                  </a:lnTo>
                  <a:lnTo>
                    <a:pt x="22983" y="183951"/>
                  </a:lnTo>
                  <a:lnTo>
                    <a:pt x="367736" y="183951"/>
                  </a:lnTo>
                  <a:lnTo>
                    <a:pt x="376660" y="185765"/>
                  </a:lnTo>
                  <a:lnTo>
                    <a:pt x="383968" y="190705"/>
                  </a:lnTo>
                  <a:lnTo>
                    <a:pt x="388906" y="198016"/>
                  </a:lnTo>
                  <a:lnTo>
                    <a:pt x="390719" y="206944"/>
                  </a:lnTo>
                  <a:lnTo>
                    <a:pt x="390719" y="218441"/>
                  </a:lnTo>
                  <a:lnTo>
                    <a:pt x="57458" y="218441"/>
                  </a:lnTo>
                  <a:lnTo>
                    <a:pt x="48534" y="220256"/>
                  </a:lnTo>
                  <a:lnTo>
                    <a:pt x="41226" y="225196"/>
                  </a:lnTo>
                  <a:lnTo>
                    <a:pt x="36288" y="232507"/>
                  </a:lnTo>
                  <a:lnTo>
                    <a:pt x="34475" y="241435"/>
                  </a:lnTo>
                  <a:lnTo>
                    <a:pt x="36288" y="250363"/>
                  </a:lnTo>
                  <a:lnTo>
                    <a:pt x="41226" y="257675"/>
                  </a:lnTo>
                  <a:lnTo>
                    <a:pt x="48534" y="262615"/>
                  </a:lnTo>
                  <a:lnTo>
                    <a:pt x="57458" y="264429"/>
                  </a:lnTo>
                  <a:lnTo>
                    <a:pt x="390719" y="264429"/>
                  </a:lnTo>
                  <a:lnTo>
                    <a:pt x="390719" y="275926"/>
                  </a:lnTo>
                  <a:lnTo>
                    <a:pt x="388906" y="284854"/>
                  </a:lnTo>
                  <a:lnTo>
                    <a:pt x="383968" y="292165"/>
                  </a:lnTo>
                  <a:lnTo>
                    <a:pt x="376660" y="297106"/>
                  </a:lnTo>
                  <a:lnTo>
                    <a:pt x="367736" y="298920"/>
                  </a:lnTo>
                  <a:close/>
                </a:path>
                <a:path w="391160" h="299085">
                  <a:moveTo>
                    <a:pt x="390719" y="264429"/>
                  </a:moveTo>
                  <a:lnTo>
                    <a:pt x="57458" y="264429"/>
                  </a:lnTo>
                  <a:lnTo>
                    <a:pt x="66382" y="262615"/>
                  </a:lnTo>
                  <a:lnTo>
                    <a:pt x="73690" y="257675"/>
                  </a:lnTo>
                  <a:lnTo>
                    <a:pt x="78628" y="250363"/>
                  </a:lnTo>
                  <a:lnTo>
                    <a:pt x="80442" y="241435"/>
                  </a:lnTo>
                  <a:lnTo>
                    <a:pt x="78628" y="232507"/>
                  </a:lnTo>
                  <a:lnTo>
                    <a:pt x="73690" y="225196"/>
                  </a:lnTo>
                  <a:lnTo>
                    <a:pt x="66382" y="220256"/>
                  </a:lnTo>
                  <a:lnTo>
                    <a:pt x="57458" y="218441"/>
                  </a:lnTo>
                  <a:lnTo>
                    <a:pt x="390719" y="218441"/>
                  </a:lnTo>
                  <a:lnTo>
                    <a:pt x="390719" y="229938"/>
                  </a:lnTo>
                  <a:lnTo>
                    <a:pt x="166055" y="229938"/>
                  </a:lnTo>
                  <a:lnTo>
                    <a:pt x="160884" y="235112"/>
                  </a:lnTo>
                  <a:lnTo>
                    <a:pt x="160884" y="247759"/>
                  </a:lnTo>
                  <a:lnTo>
                    <a:pt x="166055" y="252932"/>
                  </a:lnTo>
                  <a:lnTo>
                    <a:pt x="390719" y="252932"/>
                  </a:lnTo>
                  <a:lnTo>
                    <a:pt x="390719" y="264429"/>
                  </a:lnTo>
                  <a:close/>
                </a:path>
                <a:path w="391160" h="299085">
                  <a:moveTo>
                    <a:pt x="223514" y="252932"/>
                  </a:moveTo>
                  <a:lnTo>
                    <a:pt x="178696" y="252932"/>
                  </a:lnTo>
                  <a:lnTo>
                    <a:pt x="183868" y="247759"/>
                  </a:lnTo>
                  <a:lnTo>
                    <a:pt x="183868" y="235112"/>
                  </a:lnTo>
                  <a:lnTo>
                    <a:pt x="178696" y="229938"/>
                  </a:lnTo>
                  <a:lnTo>
                    <a:pt x="223514" y="229938"/>
                  </a:lnTo>
                  <a:lnTo>
                    <a:pt x="218343" y="235112"/>
                  </a:lnTo>
                  <a:lnTo>
                    <a:pt x="218343" y="247759"/>
                  </a:lnTo>
                  <a:lnTo>
                    <a:pt x="223514" y="252932"/>
                  </a:lnTo>
                  <a:close/>
                </a:path>
                <a:path w="391160" h="299085">
                  <a:moveTo>
                    <a:pt x="280973" y="252932"/>
                  </a:moveTo>
                  <a:lnTo>
                    <a:pt x="236155" y="252932"/>
                  </a:lnTo>
                  <a:lnTo>
                    <a:pt x="241326" y="247759"/>
                  </a:lnTo>
                  <a:lnTo>
                    <a:pt x="241326" y="235112"/>
                  </a:lnTo>
                  <a:lnTo>
                    <a:pt x="236155" y="229938"/>
                  </a:lnTo>
                  <a:lnTo>
                    <a:pt x="280973" y="229938"/>
                  </a:lnTo>
                  <a:lnTo>
                    <a:pt x="275802" y="235112"/>
                  </a:lnTo>
                  <a:lnTo>
                    <a:pt x="275802" y="247759"/>
                  </a:lnTo>
                  <a:lnTo>
                    <a:pt x="280973" y="252932"/>
                  </a:lnTo>
                  <a:close/>
                </a:path>
                <a:path w="391160" h="299085">
                  <a:moveTo>
                    <a:pt x="338432" y="252932"/>
                  </a:moveTo>
                  <a:lnTo>
                    <a:pt x="293614" y="252932"/>
                  </a:lnTo>
                  <a:lnTo>
                    <a:pt x="298785" y="247759"/>
                  </a:lnTo>
                  <a:lnTo>
                    <a:pt x="298785" y="235112"/>
                  </a:lnTo>
                  <a:lnTo>
                    <a:pt x="293614" y="229938"/>
                  </a:lnTo>
                  <a:lnTo>
                    <a:pt x="338432" y="229938"/>
                  </a:lnTo>
                  <a:lnTo>
                    <a:pt x="333260" y="235112"/>
                  </a:lnTo>
                  <a:lnTo>
                    <a:pt x="333260" y="247759"/>
                  </a:lnTo>
                  <a:lnTo>
                    <a:pt x="338432" y="252932"/>
                  </a:lnTo>
                  <a:close/>
                </a:path>
                <a:path w="391160" h="299085">
                  <a:moveTo>
                    <a:pt x="390719" y="252932"/>
                  </a:moveTo>
                  <a:lnTo>
                    <a:pt x="351073" y="252932"/>
                  </a:lnTo>
                  <a:lnTo>
                    <a:pt x="356244" y="247759"/>
                  </a:lnTo>
                  <a:lnTo>
                    <a:pt x="356244" y="235112"/>
                  </a:lnTo>
                  <a:lnTo>
                    <a:pt x="351073" y="229938"/>
                  </a:lnTo>
                  <a:lnTo>
                    <a:pt x="390719" y="229938"/>
                  </a:lnTo>
                  <a:lnTo>
                    <a:pt x="390719" y="252932"/>
                  </a:lnTo>
                  <a:close/>
                </a:path>
              </a:pathLst>
            </a:custGeom>
            <a:solidFill>
              <a:srgbClr val="009CDE"/>
            </a:solidFill>
          </p:spPr>
          <p:txBody>
            <a:bodyPr wrap="square" lIns="0" tIns="0" rIns="0" bIns="0" rtlCol="0"/>
            <a:lstStyle/>
            <a:p>
              <a:endParaRPr/>
            </a:p>
          </p:txBody>
        </p:sp>
        <p:sp>
          <p:nvSpPr>
            <p:cNvPr id="27" name="object 27"/>
            <p:cNvSpPr/>
            <p:nvPr/>
          </p:nvSpPr>
          <p:spPr>
            <a:xfrm>
              <a:off x="2838531" y="3574628"/>
              <a:ext cx="391160" cy="299085"/>
            </a:xfrm>
            <a:custGeom>
              <a:avLst/>
              <a:gdLst/>
              <a:ahLst/>
              <a:cxnLst/>
              <a:rect l="l" t="t" r="r" b="b"/>
              <a:pathLst>
                <a:path w="391160" h="299085">
                  <a:moveTo>
                    <a:pt x="344752" y="252932"/>
                  </a:moveTo>
                  <a:lnTo>
                    <a:pt x="338432" y="252932"/>
                  </a:lnTo>
                  <a:lnTo>
                    <a:pt x="333260" y="247759"/>
                  </a:lnTo>
                  <a:lnTo>
                    <a:pt x="333260" y="241435"/>
                  </a:lnTo>
                  <a:lnTo>
                    <a:pt x="333260" y="235112"/>
                  </a:lnTo>
                  <a:lnTo>
                    <a:pt x="338432" y="229938"/>
                  </a:lnTo>
                  <a:lnTo>
                    <a:pt x="344752" y="229938"/>
                  </a:lnTo>
                  <a:lnTo>
                    <a:pt x="351073" y="229938"/>
                  </a:lnTo>
                  <a:lnTo>
                    <a:pt x="356244" y="235112"/>
                  </a:lnTo>
                  <a:lnTo>
                    <a:pt x="356244" y="241435"/>
                  </a:lnTo>
                  <a:lnTo>
                    <a:pt x="356244" y="247759"/>
                  </a:lnTo>
                  <a:lnTo>
                    <a:pt x="351073" y="252932"/>
                  </a:lnTo>
                  <a:lnTo>
                    <a:pt x="344752" y="252932"/>
                  </a:lnTo>
                  <a:close/>
                </a:path>
                <a:path w="391160" h="299085">
                  <a:moveTo>
                    <a:pt x="287293" y="252932"/>
                  </a:moveTo>
                  <a:lnTo>
                    <a:pt x="280973" y="252932"/>
                  </a:lnTo>
                  <a:lnTo>
                    <a:pt x="275802" y="247759"/>
                  </a:lnTo>
                  <a:lnTo>
                    <a:pt x="275802" y="241435"/>
                  </a:lnTo>
                  <a:lnTo>
                    <a:pt x="275802" y="235112"/>
                  </a:lnTo>
                  <a:lnTo>
                    <a:pt x="280973" y="229938"/>
                  </a:lnTo>
                  <a:lnTo>
                    <a:pt x="287293" y="229938"/>
                  </a:lnTo>
                  <a:lnTo>
                    <a:pt x="293614" y="229938"/>
                  </a:lnTo>
                  <a:lnTo>
                    <a:pt x="298785" y="235112"/>
                  </a:lnTo>
                  <a:lnTo>
                    <a:pt x="298785" y="241435"/>
                  </a:lnTo>
                  <a:lnTo>
                    <a:pt x="298785" y="247759"/>
                  </a:lnTo>
                  <a:lnTo>
                    <a:pt x="293614" y="252932"/>
                  </a:lnTo>
                  <a:lnTo>
                    <a:pt x="287293" y="252932"/>
                  </a:lnTo>
                  <a:close/>
                </a:path>
                <a:path w="391160" h="299085">
                  <a:moveTo>
                    <a:pt x="229835" y="252932"/>
                  </a:moveTo>
                  <a:lnTo>
                    <a:pt x="223514" y="252932"/>
                  </a:lnTo>
                  <a:lnTo>
                    <a:pt x="218343" y="247759"/>
                  </a:lnTo>
                  <a:lnTo>
                    <a:pt x="218343" y="241435"/>
                  </a:lnTo>
                  <a:lnTo>
                    <a:pt x="218343" y="235112"/>
                  </a:lnTo>
                  <a:lnTo>
                    <a:pt x="223514" y="229938"/>
                  </a:lnTo>
                  <a:lnTo>
                    <a:pt x="229835" y="229938"/>
                  </a:lnTo>
                  <a:lnTo>
                    <a:pt x="236155" y="229938"/>
                  </a:lnTo>
                  <a:lnTo>
                    <a:pt x="241326" y="235112"/>
                  </a:lnTo>
                  <a:lnTo>
                    <a:pt x="241326" y="241435"/>
                  </a:lnTo>
                  <a:lnTo>
                    <a:pt x="241326" y="247759"/>
                  </a:lnTo>
                  <a:lnTo>
                    <a:pt x="236155" y="252932"/>
                  </a:lnTo>
                  <a:lnTo>
                    <a:pt x="229835" y="252932"/>
                  </a:lnTo>
                  <a:close/>
                </a:path>
                <a:path w="391160" h="299085">
                  <a:moveTo>
                    <a:pt x="172376" y="252932"/>
                  </a:moveTo>
                  <a:lnTo>
                    <a:pt x="166055" y="252932"/>
                  </a:lnTo>
                  <a:lnTo>
                    <a:pt x="160884" y="247759"/>
                  </a:lnTo>
                  <a:lnTo>
                    <a:pt x="160884" y="241435"/>
                  </a:lnTo>
                  <a:lnTo>
                    <a:pt x="160884" y="235112"/>
                  </a:lnTo>
                  <a:lnTo>
                    <a:pt x="166055" y="229938"/>
                  </a:lnTo>
                  <a:lnTo>
                    <a:pt x="172376" y="229938"/>
                  </a:lnTo>
                  <a:lnTo>
                    <a:pt x="178696" y="229938"/>
                  </a:lnTo>
                  <a:lnTo>
                    <a:pt x="183868" y="235112"/>
                  </a:lnTo>
                  <a:lnTo>
                    <a:pt x="183868" y="241435"/>
                  </a:lnTo>
                  <a:lnTo>
                    <a:pt x="183868" y="247759"/>
                  </a:lnTo>
                  <a:lnTo>
                    <a:pt x="178696" y="252932"/>
                  </a:lnTo>
                  <a:lnTo>
                    <a:pt x="172376" y="252932"/>
                  </a:lnTo>
                  <a:close/>
                </a:path>
                <a:path w="391160" h="299085">
                  <a:moveTo>
                    <a:pt x="57458" y="264429"/>
                  </a:moveTo>
                  <a:lnTo>
                    <a:pt x="48534" y="262615"/>
                  </a:lnTo>
                  <a:lnTo>
                    <a:pt x="41226" y="257675"/>
                  </a:lnTo>
                  <a:lnTo>
                    <a:pt x="36288" y="250363"/>
                  </a:lnTo>
                  <a:lnTo>
                    <a:pt x="34475" y="241435"/>
                  </a:lnTo>
                  <a:lnTo>
                    <a:pt x="36288" y="232507"/>
                  </a:lnTo>
                  <a:lnTo>
                    <a:pt x="41226" y="225196"/>
                  </a:lnTo>
                  <a:lnTo>
                    <a:pt x="48534" y="220256"/>
                  </a:lnTo>
                  <a:lnTo>
                    <a:pt x="57458" y="218441"/>
                  </a:lnTo>
                  <a:lnTo>
                    <a:pt x="66382" y="220256"/>
                  </a:lnTo>
                  <a:lnTo>
                    <a:pt x="73690" y="225196"/>
                  </a:lnTo>
                  <a:lnTo>
                    <a:pt x="78628" y="232507"/>
                  </a:lnTo>
                  <a:lnTo>
                    <a:pt x="80442" y="241435"/>
                  </a:lnTo>
                  <a:lnTo>
                    <a:pt x="78628" y="250363"/>
                  </a:lnTo>
                  <a:lnTo>
                    <a:pt x="73690" y="257675"/>
                  </a:lnTo>
                  <a:lnTo>
                    <a:pt x="66382" y="262615"/>
                  </a:lnTo>
                  <a:lnTo>
                    <a:pt x="57458" y="264429"/>
                  </a:lnTo>
                  <a:close/>
                </a:path>
                <a:path w="391160" h="299085">
                  <a:moveTo>
                    <a:pt x="367736" y="183951"/>
                  </a:moveTo>
                  <a:lnTo>
                    <a:pt x="206851" y="183951"/>
                  </a:lnTo>
                  <a:lnTo>
                    <a:pt x="206851" y="42538"/>
                  </a:lnTo>
                  <a:lnTo>
                    <a:pt x="213746" y="38514"/>
                  </a:lnTo>
                  <a:lnTo>
                    <a:pt x="218343" y="31041"/>
                  </a:lnTo>
                  <a:lnTo>
                    <a:pt x="218343" y="22993"/>
                  </a:lnTo>
                  <a:lnTo>
                    <a:pt x="216529" y="14065"/>
                  </a:lnTo>
                  <a:lnTo>
                    <a:pt x="211591" y="6754"/>
                  </a:lnTo>
                  <a:lnTo>
                    <a:pt x="204283" y="1814"/>
                  </a:lnTo>
                  <a:lnTo>
                    <a:pt x="195359" y="0"/>
                  </a:lnTo>
                  <a:lnTo>
                    <a:pt x="186435" y="1814"/>
                  </a:lnTo>
                  <a:lnTo>
                    <a:pt x="179127" y="6754"/>
                  </a:lnTo>
                  <a:lnTo>
                    <a:pt x="174189" y="14065"/>
                  </a:lnTo>
                  <a:lnTo>
                    <a:pt x="172376" y="22993"/>
                  </a:lnTo>
                  <a:lnTo>
                    <a:pt x="172376" y="31616"/>
                  </a:lnTo>
                  <a:lnTo>
                    <a:pt x="176973" y="39089"/>
                  </a:lnTo>
                  <a:lnTo>
                    <a:pt x="183868" y="42538"/>
                  </a:lnTo>
                  <a:lnTo>
                    <a:pt x="183868" y="183951"/>
                  </a:lnTo>
                  <a:lnTo>
                    <a:pt x="22983" y="183951"/>
                  </a:lnTo>
                  <a:lnTo>
                    <a:pt x="14059" y="185765"/>
                  </a:lnTo>
                  <a:lnTo>
                    <a:pt x="6751" y="190705"/>
                  </a:lnTo>
                  <a:lnTo>
                    <a:pt x="1813" y="198016"/>
                  </a:lnTo>
                  <a:lnTo>
                    <a:pt x="0" y="206944"/>
                  </a:lnTo>
                  <a:lnTo>
                    <a:pt x="0" y="275926"/>
                  </a:lnTo>
                  <a:lnTo>
                    <a:pt x="1813" y="284854"/>
                  </a:lnTo>
                  <a:lnTo>
                    <a:pt x="6751" y="292165"/>
                  </a:lnTo>
                  <a:lnTo>
                    <a:pt x="14059" y="297106"/>
                  </a:lnTo>
                  <a:lnTo>
                    <a:pt x="22983" y="298920"/>
                  </a:lnTo>
                  <a:lnTo>
                    <a:pt x="367736" y="298920"/>
                  </a:lnTo>
                  <a:lnTo>
                    <a:pt x="376660" y="297106"/>
                  </a:lnTo>
                  <a:lnTo>
                    <a:pt x="383968" y="292165"/>
                  </a:lnTo>
                  <a:lnTo>
                    <a:pt x="388906" y="284854"/>
                  </a:lnTo>
                  <a:lnTo>
                    <a:pt x="390719" y="275926"/>
                  </a:lnTo>
                  <a:lnTo>
                    <a:pt x="390719" y="206944"/>
                  </a:lnTo>
                  <a:lnTo>
                    <a:pt x="388906" y="198016"/>
                  </a:lnTo>
                  <a:lnTo>
                    <a:pt x="383968" y="190705"/>
                  </a:lnTo>
                  <a:lnTo>
                    <a:pt x="376660" y="185765"/>
                  </a:lnTo>
                  <a:lnTo>
                    <a:pt x="367736" y="183951"/>
                  </a:lnTo>
                  <a:close/>
                </a:path>
              </a:pathLst>
            </a:custGeom>
            <a:ln w="5747">
              <a:solidFill>
                <a:srgbClr val="009CDE"/>
              </a:solidFill>
            </a:ln>
          </p:spPr>
          <p:txBody>
            <a:bodyPr wrap="square" lIns="0" tIns="0" rIns="0" bIns="0" rtlCol="0"/>
            <a:lstStyle/>
            <a:p>
              <a:endParaRPr/>
            </a:p>
          </p:txBody>
        </p:sp>
        <p:sp>
          <p:nvSpPr>
            <p:cNvPr id="28" name="object 28"/>
            <p:cNvSpPr/>
            <p:nvPr/>
          </p:nvSpPr>
          <p:spPr>
            <a:xfrm>
              <a:off x="2752343" y="3396996"/>
              <a:ext cx="558165" cy="558165"/>
            </a:xfrm>
            <a:custGeom>
              <a:avLst/>
              <a:gdLst/>
              <a:ahLst/>
              <a:cxnLst/>
              <a:rect l="l" t="t" r="r" b="b"/>
              <a:pathLst>
                <a:path w="558164" h="558164">
                  <a:moveTo>
                    <a:pt x="0" y="0"/>
                  </a:moveTo>
                  <a:lnTo>
                    <a:pt x="557783" y="0"/>
                  </a:lnTo>
                  <a:lnTo>
                    <a:pt x="557783" y="557784"/>
                  </a:lnTo>
                  <a:lnTo>
                    <a:pt x="0" y="557784"/>
                  </a:lnTo>
                  <a:lnTo>
                    <a:pt x="0" y="0"/>
                  </a:lnTo>
                  <a:close/>
                </a:path>
              </a:pathLst>
            </a:custGeom>
            <a:ln w="12700">
              <a:solidFill>
                <a:srgbClr val="FFFFFF"/>
              </a:solidFill>
            </a:ln>
          </p:spPr>
          <p:txBody>
            <a:bodyPr wrap="square" lIns="0" tIns="0" rIns="0" bIns="0" rtlCol="0"/>
            <a:lstStyle/>
            <a:p>
              <a:endParaRPr/>
            </a:p>
          </p:txBody>
        </p:sp>
      </p:grpSp>
      <p:sp>
        <p:nvSpPr>
          <p:cNvPr id="29" name="object 29"/>
          <p:cNvSpPr txBox="1"/>
          <p:nvPr/>
        </p:nvSpPr>
        <p:spPr>
          <a:xfrm>
            <a:off x="3705590" y="3533729"/>
            <a:ext cx="971550" cy="269240"/>
          </a:xfrm>
          <a:prstGeom prst="rect">
            <a:avLst/>
          </a:prstGeom>
        </p:spPr>
        <p:txBody>
          <a:bodyPr vert="horz" wrap="square" lIns="0" tIns="12065" rIns="0" bIns="0" rtlCol="0">
            <a:spAutoFit/>
          </a:bodyPr>
          <a:lstStyle/>
          <a:p>
            <a:pPr marL="12700">
              <a:lnSpc>
                <a:spcPct val="100000"/>
              </a:lnSpc>
              <a:spcBef>
                <a:spcPts val="95"/>
              </a:spcBef>
            </a:pPr>
            <a:r>
              <a:rPr sz="1600" spc="-10" dirty="0">
                <a:solidFill>
                  <a:srgbClr val="131339"/>
                </a:solidFill>
                <a:latin typeface="Arial"/>
                <a:cs typeface="Arial"/>
              </a:rPr>
              <a:t>Bandwidth</a:t>
            </a:r>
            <a:endParaRPr sz="1600">
              <a:latin typeface="Arial"/>
              <a:cs typeface="Arial"/>
            </a:endParaRPr>
          </a:p>
        </p:txBody>
      </p:sp>
      <p:grpSp>
        <p:nvGrpSpPr>
          <p:cNvPr id="30" name="object 30"/>
          <p:cNvGrpSpPr/>
          <p:nvPr/>
        </p:nvGrpSpPr>
        <p:grpSpPr>
          <a:xfrm>
            <a:off x="6382511" y="3194304"/>
            <a:ext cx="963294" cy="963294"/>
            <a:chOff x="6382511" y="3194304"/>
            <a:chExt cx="963294" cy="963294"/>
          </a:xfrm>
        </p:grpSpPr>
        <p:sp>
          <p:nvSpPr>
            <p:cNvPr id="31" name="object 31"/>
            <p:cNvSpPr/>
            <p:nvPr/>
          </p:nvSpPr>
          <p:spPr>
            <a:xfrm>
              <a:off x="6382511" y="3194304"/>
              <a:ext cx="963294" cy="963294"/>
            </a:xfrm>
            <a:custGeom>
              <a:avLst/>
              <a:gdLst/>
              <a:ahLst/>
              <a:cxnLst/>
              <a:rect l="l" t="t" r="r" b="b"/>
              <a:pathLst>
                <a:path w="963295" h="963295">
                  <a:moveTo>
                    <a:pt x="481584" y="0"/>
                  </a:moveTo>
                  <a:lnTo>
                    <a:pt x="432344" y="2486"/>
                  </a:lnTo>
                  <a:lnTo>
                    <a:pt x="384526" y="9783"/>
                  </a:lnTo>
                  <a:lnTo>
                    <a:pt x="338373" y="21650"/>
                  </a:lnTo>
                  <a:lnTo>
                    <a:pt x="294127" y="37844"/>
                  </a:lnTo>
                  <a:lnTo>
                    <a:pt x="252030" y="58123"/>
                  </a:lnTo>
                  <a:lnTo>
                    <a:pt x="212323" y="82245"/>
                  </a:lnTo>
                  <a:lnTo>
                    <a:pt x="175249" y="109968"/>
                  </a:lnTo>
                  <a:lnTo>
                    <a:pt x="141050" y="141050"/>
                  </a:lnTo>
                  <a:lnTo>
                    <a:pt x="109968" y="175249"/>
                  </a:lnTo>
                  <a:lnTo>
                    <a:pt x="82245" y="212323"/>
                  </a:lnTo>
                  <a:lnTo>
                    <a:pt x="58123" y="252030"/>
                  </a:lnTo>
                  <a:lnTo>
                    <a:pt x="37844" y="294127"/>
                  </a:lnTo>
                  <a:lnTo>
                    <a:pt x="21650" y="338373"/>
                  </a:lnTo>
                  <a:lnTo>
                    <a:pt x="9783" y="384526"/>
                  </a:lnTo>
                  <a:lnTo>
                    <a:pt x="2486" y="432344"/>
                  </a:lnTo>
                  <a:lnTo>
                    <a:pt x="0" y="481584"/>
                  </a:lnTo>
                  <a:lnTo>
                    <a:pt x="2486" y="530823"/>
                  </a:lnTo>
                  <a:lnTo>
                    <a:pt x="9783" y="578641"/>
                  </a:lnTo>
                  <a:lnTo>
                    <a:pt x="21650" y="624794"/>
                  </a:lnTo>
                  <a:lnTo>
                    <a:pt x="37844" y="669040"/>
                  </a:lnTo>
                  <a:lnTo>
                    <a:pt x="58123" y="711137"/>
                  </a:lnTo>
                  <a:lnTo>
                    <a:pt x="82245" y="750844"/>
                  </a:lnTo>
                  <a:lnTo>
                    <a:pt x="109968" y="787918"/>
                  </a:lnTo>
                  <a:lnTo>
                    <a:pt x="141050" y="822117"/>
                  </a:lnTo>
                  <a:lnTo>
                    <a:pt x="175249" y="853199"/>
                  </a:lnTo>
                  <a:lnTo>
                    <a:pt x="212323" y="880922"/>
                  </a:lnTo>
                  <a:lnTo>
                    <a:pt x="252030" y="905044"/>
                  </a:lnTo>
                  <a:lnTo>
                    <a:pt x="294127" y="925323"/>
                  </a:lnTo>
                  <a:lnTo>
                    <a:pt x="338373" y="941517"/>
                  </a:lnTo>
                  <a:lnTo>
                    <a:pt x="384526" y="953384"/>
                  </a:lnTo>
                  <a:lnTo>
                    <a:pt x="432344" y="960681"/>
                  </a:lnTo>
                  <a:lnTo>
                    <a:pt x="481584" y="963168"/>
                  </a:lnTo>
                  <a:lnTo>
                    <a:pt x="530823" y="960681"/>
                  </a:lnTo>
                  <a:lnTo>
                    <a:pt x="578641" y="953384"/>
                  </a:lnTo>
                  <a:lnTo>
                    <a:pt x="624794" y="941517"/>
                  </a:lnTo>
                  <a:lnTo>
                    <a:pt x="669040" y="925323"/>
                  </a:lnTo>
                  <a:lnTo>
                    <a:pt x="711137" y="905044"/>
                  </a:lnTo>
                  <a:lnTo>
                    <a:pt x="750844" y="880922"/>
                  </a:lnTo>
                  <a:lnTo>
                    <a:pt x="787918" y="853199"/>
                  </a:lnTo>
                  <a:lnTo>
                    <a:pt x="822117" y="822117"/>
                  </a:lnTo>
                  <a:lnTo>
                    <a:pt x="853199" y="787918"/>
                  </a:lnTo>
                  <a:lnTo>
                    <a:pt x="880922" y="750844"/>
                  </a:lnTo>
                  <a:lnTo>
                    <a:pt x="905044" y="711137"/>
                  </a:lnTo>
                  <a:lnTo>
                    <a:pt x="925323" y="669040"/>
                  </a:lnTo>
                  <a:lnTo>
                    <a:pt x="941517" y="624794"/>
                  </a:lnTo>
                  <a:lnTo>
                    <a:pt x="953384" y="578641"/>
                  </a:lnTo>
                  <a:lnTo>
                    <a:pt x="960681" y="530823"/>
                  </a:lnTo>
                  <a:lnTo>
                    <a:pt x="963168" y="481584"/>
                  </a:lnTo>
                  <a:lnTo>
                    <a:pt x="960681" y="432344"/>
                  </a:lnTo>
                  <a:lnTo>
                    <a:pt x="953384" y="384526"/>
                  </a:lnTo>
                  <a:lnTo>
                    <a:pt x="941517" y="338373"/>
                  </a:lnTo>
                  <a:lnTo>
                    <a:pt x="925323" y="294127"/>
                  </a:lnTo>
                  <a:lnTo>
                    <a:pt x="905044" y="252030"/>
                  </a:lnTo>
                  <a:lnTo>
                    <a:pt x="880922" y="212323"/>
                  </a:lnTo>
                  <a:lnTo>
                    <a:pt x="853199" y="175249"/>
                  </a:lnTo>
                  <a:lnTo>
                    <a:pt x="822117" y="141050"/>
                  </a:lnTo>
                  <a:lnTo>
                    <a:pt x="787918" y="109968"/>
                  </a:lnTo>
                  <a:lnTo>
                    <a:pt x="750844" y="82245"/>
                  </a:lnTo>
                  <a:lnTo>
                    <a:pt x="711137" y="58123"/>
                  </a:lnTo>
                  <a:lnTo>
                    <a:pt x="669040" y="37844"/>
                  </a:lnTo>
                  <a:lnTo>
                    <a:pt x="624794" y="21650"/>
                  </a:lnTo>
                  <a:lnTo>
                    <a:pt x="578641" y="9783"/>
                  </a:lnTo>
                  <a:lnTo>
                    <a:pt x="530823" y="2486"/>
                  </a:lnTo>
                  <a:lnTo>
                    <a:pt x="481584" y="0"/>
                  </a:lnTo>
                  <a:close/>
                </a:path>
              </a:pathLst>
            </a:custGeom>
            <a:solidFill>
              <a:srgbClr val="CADEF3"/>
            </a:solidFill>
          </p:spPr>
          <p:txBody>
            <a:bodyPr wrap="square" lIns="0" tIns="0" rIns="0" bIns="0" rtlCol="0"/>
            <a:lstStyle/>
            <a:p>
              <a:endParaRPr/>
            </a:p>
          </p:txBody>
        </p:sp>
        <p:sp>
          <p:nvSpPr>
            <p:cNvPr id="32" name="object 32"/>
            <p:cNvSpPr/>
            <p:nvPr/>
          </p:nvSpPr>
          <p:spPr>
            <a:xfrm>
              <a:off x="6809291" y="3793640"/>
              <a:ext cx="114935" cy="80645"/>
            </a:xfrm>
            <a:custGeom>
              <a:avLst/>
              <a:gdLst/>
              <a:ahLst/>
              <a:cxnLst/>
              <a:rect l="l" t="t" r="r" b="b"/>
              <a:pathLst>
                <a:path w="114934" h="80645">
                  <a:moveTo>
                    <a:pt x="114917" y="80478"/>
                  </a:moveTo>
                  <a:lnTo>
                    <a:pt x="0" y="80478"/>
                  </a:lnTo>
                  <a:lnTo>
                    <a:pt x="0" y="0"/>
                  </a:lnTo>
                  <a:lnTo>
                    <a:pt x="114917" y="0"/>
                  </a:lnTo>
                  <a:lnTo>
                    <a:pt x="114917" y="80478"/>
                  </a:lnTo>
                  <a:close/>
                </a:path>
              </a:pathLst>
            </a:custGeom>
            <a:solidFill>
              <a:srgbClr val="009CDE"/>
            </a:solidFill>
          </p:spPr>
          <p:txBody>
            <a:bodyPr wrap="square" lIns="0" tIns="0" rIns="0" bIns="0" rtlCol="0"/>
            <a:lstStyle/>
            <a:p>
              <a:endParaRPr/>
            </a:p>
          </p:txBody>
        </p:sp>
        <p:sp>
          <p:nvSpPr>
            <p:cNvPr id="33" name="object 33"/>
            <p:cNvSpPr/>
            <p:nvPr/>
          </p:nvSpPr>
          <p:spPr>
            <a:xfrm>
              <a:off x="6809292" y="3793640"/>
              <a:ext cx="114935" cy="80645"/>
            </a:xfrm>
            <a:custGeom>
              <a:avLst/>
              <a:gdLst/>
              <a:ahLst/>
              <a:cxnLst/>
              <a:rect l="l" t="t" r="r" b="b"/>
              <a:pathLst>
                <a:path w="114934" h="80645">
                  <a:moveTo>
                    <a:pt x="0" y="0"/>
                  </a:moveTo>
                  <a:lnTo>
                    <a:pt x="114917" y="0"/>
                  </a:lnTo>
                  <a:lnTo>
                    <a:pt x="114917" y="80478"/>
                  </a:lnTo>
                  <a:lnTo>
                    <a:pt x="0" y="80478"/>
                  </a:lnTo>
                  <a:lnTo>
                    <a:pt x="0" y="0"/>
                  </a:lnTo>
                  <a:close/>
                </a:path>
              </a:pathLst>
            </a:custGeom>
            <a:ln w="5747">
              <a:solidFill>
                <a:srgbClr val="009CDE"/>
              </a:solidFill>
            </a:ln>
          </p:spPr>
          <p:txBody>
            <a:bodyPr wrap="square" lIns="0" tIns="0" rIns="0" bIns="0" rtlCol="0"/>
            <a:lstStyle/>
            <a:p>
              <a:endParaRPr/>
            </a:p>
          </p:txBody>
        </p:sp>
        <p:sp>
          <p:nvSpPr>
            <p:cNvPr id="34" name="object 34"/>
            <p:cNvSpPr/>
            <p:nvPr/>
          </p:nvSpPr>
          <p:spPr>
            <a:xfrm>
              <a:off x="6809293" y="3483223"/>
              <a:ext cx="114935" cy="80645"/>
            </a:xfrm>
            <a:custGeom>
              <a:avLst/>
              <a:gdLst/>
              <a:ahLst/>
              <a:cxnLst/>
              <a:rect l="l" t="t" r="r" b="b"/>
              <a:pathLst>
                <a:path w="114934" h="80645">
                  <a:moveTo>
                    <a:pt x="114917" y="80478"/>
                  </a:moveTo>
                  <a:lnTo>
                    <a:pt x="0" y="80478"/>
                  </a:lnTo>
                  <a:lnTo>
                    <a:pt x="0" y="0"/>
                  </a:lnTo>
                  <a:lnTo>
                    <a:pt x="114917" y="0"/>
                  </a:lnTo>
                  <a:lnTo>
                    <a:pt x="114917" y="80478"/>
                  </a:lnTo>
                  <a:close/>
                </a:path>
              </a:pathLst>
            </a:custGeom>
            <a:solidFill>
              <a:srgbClr val="009CDE"/>
            </a:solidFill>
          </p:spPr>
          <p:txBody>
            <a:bodyPr wrap="square" lIns="0" tIns="0" rIns="0" bIns="0" rtlCol="0"/>
            <a:lstStyle/>
            <a:p>
              <a:endParaRPr/>
            </a:p>
          </p:txBody>
        </p:sp>
        <p:sp>
          <p:nvSpPr>
            <p:cNvPr id="35" name="object 35"/>
            <p:cNvSpPr/>
            <p:nvPr/>
          </p:nvSpPr>
          <p:spPr>
            <a:xfrm>
              <a:off x="6809294" y="3483224"/>
              <a:ext cx="114935" cy="80645"/>
            </a:xfrm>
            <a:custGeom>
              <a:avLst/>
              <a:gdLst/>
              <a:ahLst/>
              <a:cxnLst/>
              <a:rect l="l" t="t" r="r" b="b"/>
              <a:pathLst>
                <a:path w="114934" h="80645">
                  <a:moveTo>
                    <a:pt x="0" y="0"/>
                  </a:moveTo>
                  <a:lnTo>
                    <a:pt x="114917" y="0"/>
                  </a:lnTo>
                  <a:lnTo>
                    <a:pt x="114917" y="80478"/>
                  </a:lnTo>
                  <a:lnTo>
                    <a:pt x="0" y="80478"/>
                  </a:lnTo>
                  <a:lnTo>
                    <a:pt x="0" y="0"/>
                  </a:lnTo>
                  <a:close/>
                </a:path>
              </a:pathLst>
            </a:custGeom>
            <a:ln w="5747">
              <a:solidFill>
                <a:srgbClr val="009CDE"/>
              </a:solidFill>
            </a:ln>
          </p:spPr>
          <p:txBody>
            <a:bodyPr wrap="square" lIns="0" tIns="0" rIns="0" bIns="0" rtlCol="0"/>
            <a:lstStyle/>
            <a:p>
              <a:endParaRPr/>
            </a:p>
          </p:txBody>
        </p:sp>
        <p:sp>
          <p:nvSpPr>
            <p:cNvPr id="36" name="object 36"/>
            <p:cNvSpPr/>
            <p:nvPr/>
          </p:nvSpPr>
          <p:spPr>
            <a:xfrm>
              <a:off x="6636918" y="3793641"/>
              <a:ext cx="114935" cy="80645"/>
            </a:xfrm>
            <a:custGeom>
              <a:avLst/>
              <a:gdLst/>
              <a:ahLst/>
              <a:cxnLst/>
              <a:rect l="l" t="t" r="r" b="b"/>
              <a:pathLst>
                <a:path w="114934" h="80645">
                  <a:moveTo>
                    <a:pt x="114917" y="80478"/>
                  </a:moveTo>
                  <a:lnTo>
                    <a:pt x="0" y="80478"/>
                  </a:lnTo>
                  <a:lnTo>
                    <a:pt x="0" y="0"/>
                  </a:lnTo>
                  <a:lnTo>
                    <a:pt x="114917" y="0"/>
                  </a:lnTo>
                  <a:lnTo>
                    <a:pt x="114917" y="80478"/>
                  </a:lnTo>
                  <a:close/>
                </a:path>
              </a:pathLst>
            </a:custGeom>
            <a:solidFill>
              <a:srgbClr val="009CDE"/>
            </a:solidFill>
          </p:spPr>
          <p:txBody>
            <a:bodyPr wrap="square" lIns="0" tIns="0" rIns="0" bIns="0" rtlCol="0"/>
            <a:lstStyle/>
            <a:p>
              <a:endParaRPr/>
            </a:p>
          </p:txBody>
        </p:sp>
        <p:sp>
          <p:nvSpPr>
            <p:cNvPr id="37" name="object 37"/>
            <p:cNvSpPr/>
            <p:nvPr/>
          </p:nvSpPr>
          <p:spPr>
            <a:xfrm>
              <a:off x="6636919" y="3793642"/>
              <a:ext cx="114935" cy="80645"/>
            </a:xfrm>
            <a:custGeom>
              <a:avLst/>
              <a:gdLst/>
              <a:ahLst/>
              <a:cxnLst/>
              <a:rect l="l" t="t" r="r" b="b"/>
              <a:pathLst>
                <a:path w="114934" h="80645">
                  <a:moveTo>
                    <a:pt x="0" y="0"/>
                  </a:moveTo>
                  <a:lnTo>
                    <a:pt x="114917" y="0"/>
                  </a:lnTo>
                  <a:lnTo>
                    <a:pt x="114917" y="80478"/>
                  </a:lnTo>
                  <a:lnTo>
                    <a:pt x="0" y="80478"/>
                  </a:lnTo>
                  <a:lnTo>
                    <a:pt x="0" y="0"/>
                  </a:lnTo>
                  <a:close/>
                </a:path>
              </a:pathLst>
            </a:custGeom>
            <a:ln w="5747">
              <a:solidFill>
                <a:srgbClr val="009CDE"/>
              </a:solidFill>
            </a:ln>
          </p:spPr>
          <p:txBody>
            <a:bodyPr wrap="square" lIns="0" tIns="0" rIns="0" bIns="0" rtlCol="0"/>
            <a:lstStyle/>
            <a:p>
              <a:endParaRPr/>
            </a:p>
          </p:txBody>
        </p:sp>
        <p:sp>
          <p:nvSpPr>
            <p:cNvPr id="38" name="object 38"/>
            <p:cNvSpPr/>
            <p:nvPr/>
          </p:nvSpPr>
          <p:spPr>
            <a:xfrm>
              <a:off x="6981672" y="3793642"/>
              <a:ext cx="114935" cy="80645"/>
            </a:xfrm>
            <a:custGeom>
              <a:avLst/>
              <a:gdLst/>
              <a:ahLst/>
              <a:cxnLst/>
              <a:rect l="l" t="t" r="r" b="b"/>
              <a:pathLst>
                <a:path w="114934" h="80645">
                  <a:moveTo>
                    <a:pt x="114923" y="80478"/>
                  </a:moveTo>
                  <a:lnTo>
                    <a:pt x="0" y="80478"/>
                  </a:lnTo>
                  <a:lnTo>
                    <a:pt x="0" y="0"/>
                  </a:lnTo>
                  <a:lnTo>
                    <a:pt x="114923" y="0"/>
                  </a:lnTo>
                  <a:lnTo>
                    <a:pt x="114923" y="80478"/>
                  </a:lnTo>
                  <a:close/>
                </a:path>
              </a:pathLst>
            </a:custGeom>
            <a:solidFill>
              <a:srgbClr val="009CDE"/>
            </a:solidFill>
          </p:spPr>
          <p:txBody>
            <a:bodyPr wrap="square" lIns="0" tIns="0" rIns="0" bIns="0" rtlCol="0"/>
            <a:lstStyle/>
            <a:p>
              <a:endParaRPr/>
            </a:p>
          </p:txBody>
        </p:sp>
        <p:sp>
          <p:nvSpPr>
            <p:cNvPr id="39" name="object 39"/>
            <p:cNvSpPr/>
            <p:nvPr/>
          </p:nvSpPr>
          <p:spPr>
            <a:xfrm>
              <a:off x="6981673" y="3793643"/>
              <a:ext cx="114935" cy="80645"/>
            </a:xfrm>
            <a:custGeom>
              <a:avLst/>
              <a:gdLst/>
              <a:ahLst/>
              <a:cxnLst/>
              <a:rect l="l" t="t" r="r" b="b"/>
              <a:pathLst>
                <a:path w="114934" h="80645">
                  <a:moveTo>
                    <a:pt x="0" y="0"/>
                  </a:moveTo>
                  <a:lnTo>
                    <a:pt x="114917" y="0"/>
                  </a:lnTo>
                  <a:lnTo>
                    <a:pt x="114917" y="80478"/>
                  </a:lnTo>
                  <a:lnTo>
                    <a:pt x="0" y="80478"/>
                  </a:lnTo>
                  <a:lnTo>
                    <a:pt x="0" y="0"/>
                  </a:lnTo>
                  <a:close/>
                </a:path>
              </a:pathLst>
            </a:custGeom>
            <a:ln w="5747">
              <a:solidFill>
                <a:srgbClr val="009CDE"/>
              </a:solidFill>
            </a:ln>
          </p:spPr>
          <p:txBody>
            <a:bodyPr wrap="square" lIns="0" tIns="0" rIns="0" bIns="0" rtlCol="0"/>
            <a:lstStyle/>
            <a:p>
              <a:endParaRPr/>
            </a:p>
          </p:txBody>
        </p:sp>
        <p:sp>
          <p:nvSpPr>
            <p:cNvPr id="40" name="object 40"/>
            <p:cNvSpPr/>
            <p:nvPr/>
          </p:nvSpPr>
          <p:spPr>
            <a:xfrm>
              <a:off x="6682892" y="3586467"/>
              <a:ext cx="368300" cy="184785"/>
            </a:xfrm>
            <a:custGeom>
              <a:avLst/>
              <a:gdLst/>
              <a:ahLst/>
              <a:cxnLst/>
              <a:rect l="l" t="t" r="r" b="b"/>
              <a:pathLst>
                <a:path w="368300" h="184785">
                  <a:moveTo>
                    <a:pt x="367728" y="81292"/>
                  </a:moveTo>
                  <a:lnTo>
                    <a:pt x="195351" y="81292"/>
                  </a:lnTo>
                  <a:lnTo>
                    <a:pt x="195351" y="0"/>
                  </a:lnTo>
                  <a:lnTo>
                    <a:pt x="172364" y="0"/>
                  </a:lnTo>
                  <a:lnTo>
                    <a:pt x="172364" y="81292"/>
                  </a:lnTo>
                  <a:lnTo>
                    <a:pt x="0" y="81292"/>
                  </a:lnTo>
                  <a:lnTo>
                    <a:pt x="0" y="104165"/>
                  </a:lnTo>
                  <a:lnTo>
                    <a:pt x="0" y="184188"/>
                  </a:lnTo>
                  <a:lnTo>
                    <a:pt x="22974" y="184188"/>
                  </a:lnTo>
                  <a:lnTo>
                    <a:pt x="22974" y="104165"/>
                  </a:lnTo>
                  <a:lnTo>
                    <a:pt x="172364" y="104165"/>
                  </a:lnTo>
                  <a:lnTo>
                    <a:pt x="172364" y="184188"/>
                  </a:lnTo>
                  <a:lnTo>
                    <a:pt x="195351" y="184188"/>
                  </a:lnTo>
                  <a:lnTo>
                    <a:pt x="195351" y="104165"/>
                  </a:lnTo>
                  <a:lnTo>
                    <a:pt x="344741" y="104165"/>
                  </a:lnTo>
                  <a:lnTo>
                    <a:pt x="344741" y="184188"/>
                  </a:lnTo>
                  <a:lnTo>
                    <a:pt x="367728" y="184188"/>
                  </a:lnTo>
                  <a:lnTo>
                    <a:pt x="367728" y="104165"/>
                  </a:lnTo>
                  <a:lnTo>
                    <a:pt x="367728" y="81292"/>
                  </a:lnTo>
                  <a:close/>
                </a:path>
              </a:pathLst>
            </a:custGeom>
            <a:solidFill>
              <a:srgbClr val="009CDE"/>
            </a:solidFill>
          </p:spPr>
          <p:txBody>
            <a:bodyPr wrap="square" lIns="0" tIns="0" rIns="0" bIns="0" rtlCol="0"/>
            <a:lstStyle/>
            <a:p>
              <a:endParaRPr/>
            </a:p>
          </p:txBody>
        </p:sp>
        <p:sp>
          <p:nvSpPr>
            <p:cNvPr id="41" name="object 41"/>
            <p:cNvSpPr/>
            <p:nvPr/>
          </p:nvSpPr>
          <p:spPr>
            <a:xfrm>
              <a:off x="6682889" y="3586698"/>
              <a:ext cx="368300" cy="184150"/>
            </a:xfrm>
            <a:custGeom>
              <a:avLst/>
              <a:gdLst/>
              <a:ahLst/>
              <a:cxnLst/>
              <a:rect l="l" t="t" r="r" b="b"/>
              <a:pathLst>
                <a:path w="368300" h="184150">
                  <a:moveTo>
                    <a:pt x="195359" y="80478"/>
                  </a:moveTo>
                  <a:lnTo>
                    <a:pt x="195359" y="0"/>
                  </a:lnTo>
                  <a:lnTo>
                    <a:pt x="172376" y="0"/>
                  </a:lnTo>
                  <a:lnTo>
                    <a:pt x="172376" y="80478"/>
                  </a:lnTo>
                  <a:lnTo>
                    <a:pt x="0" y="80478"/>
                  </a:lnTo>
                  <a:lnTo>
                    <a:pt x="0" y="183951"/>
                  </a:lnTo>
                  <a:lnTo>
                    <a:pt x="22983" y="183951"/>
                  </a:lnTo>
                  <a:lnTo>
                    <a:pt x="22983" y="103472"/>
                  </a:lnTo>
                  <a:lnTo>
                    <a:pt x="172376" y="103472"/>
                  </a:lnTo>
                  <a:lnTo>
                    <a:pt x="172376" y="183951"/>
                  </a:lnTo>
                  <a:lnTo>
                    <a:pt x="195359" y="183951"/>
                  </a:lnTo>
                  <a:lnTo>
                    <a:pt x="195359" y="103472"/>
                  </a:lnTo>
                  <a:lnTo>
                    <a:pt x="344752" y="103472"/>
                  </a:lnTo>
                  <a:lnTo>
                    <a:pt x="344752" y="183951"/>
                  </a:lnTo>
                  <a:lnTo>
                    <a:pt x="367736" y="183951"/>
                  </a:lnTo>
                  <a:lnTo>
                    <a:pt x="367736" y="80478"/>
                  </a:lnTo>
                  <a:lnTo>
                    <a:pt x="195359" y="80478"/>
                  </a:lnTo>
                  <a:close/>
                </a:path>
              </a:pathLst>
            </a:custGeom>
            <a:ln w="5747">
              <a:solidFill>
                <a:srgbClr val="009CDE"/>
              </a:solidFill>
            </a:ln>
          </p:spPr>
          <p:txBody>
            <a:bodyPr wrap="square" lIns="0" tIns="0" rIns="0" bIns="0" rtlCol="0"/>
            <a:lstStyle/>
            <a:p>
              <a:endParaRPr/>
            </a:p>
          </p:txBody>
        </p:sp>
        <p:sp>
          <p:nvSpPr>
            <p:cNvPr id="42" name="object 42"/>
            <p:cNvSpPr/>
            <p:nvPr/>
          </p:nvSpPr>
          <p:spPr>
            <a:xfrm>
              <a:off x="6585203" y="3396996"/>
              <a:ext cx="558165" cy="558165"/>
            </a:xfrm>
            <a:custGeom>
              <a:avLst/>
              <a:gdLst/>
              <a:ahLst/>
              <a:cxnLst/>
              <a:rect l="l" t="t" r="r" b="b"/>
              <a:pathLst>
                <a:path w="558165" h="558164">
                  <a:moveTo>
                    <a:pt x="0" y="0"/>
                  </a:moveTo>
                  <a:lnTo>
                    <a:pt x="557783" y="0"/>
                  </a:lnTo>
                  <a:lnTo>
                    <a:pt x="557783" y="557784"/>
                  </a:lnTo>
                  <a:lnTo>
                    <a:pt x="0" y="557784"/>
                  </a:lnTo>
                  <a:lnTo>
                    <a:pt x="0" y="0"/>
                  </a:lnTo>
                  <a:close/>
                </a:path>
              </a:pathLst>
            </a:custGeom>
            <a:ln w="12700">
              <a:solidFill>
                <a:srgbClr val="FFFFFF"/>
              </a:solidFill>
            </a:ln>
          </p:spPr>
          <p:txBody>
            <a:bodyPr wrap="square" lIns="0" tIns="0" rIns="0" bIns="0" rtlCol="0"/>
            <a:lstStyle/>
            <a:p>
              <a:endParaRPr/>
            </a:p>
          </p:txBody>
        </p:sp>
      </p:grpSp>
      <p:sp>
        <p:nvSpPr>
          <p:cNvPr id="43" name="object 43"/>
          <p:cNvSpPr txBox="1"/>
          <p:nvPr/>
        </p:nvSpPr>
        <p:spPr>
          <a:xfrm>
            <a:off x="7538715" y="3183209"/>
            <a:ext cx="2068830" cy="969644"/>
          </a:xfrm>
          <a:prstGeom prst="rect">
            <a:avLst/>
          </a:prstGeom>
        </p:spPr>
        <p:txBody>
          <a:bodyPr vert="horz" wrap="square" lIns="0" tIns="22225" rIns="0" bIns="0" rtlCol="0">
            <a:spAutoFit/>
          </a:bodyPr>
          <a:lstStyle/>
          <a:p>
            <a:pPr marL="12700" marR="5080">
              <a:lnSpc>
                <a:spcPct val="95800"/>
              </a:lnSpc>
              <a:spcBef>
                <a:spcPts val="175"/>
              </a:spcBef>
            </a:pPr>
            <a:r>
              <a:rPr sz="1600" dirty="0">
                <a:solidFill>
                  <a:srgbClr val="131339"/>
                </a:solidFill>
                <a:latin typeface="Arial"/>
                <a:cs typeface="Arial"/>
              </a:rPr>
              <a:t>Skill</a:t>
            </a:r>
            <a:r>
              <a:rPr sz="1600" spc="-35" dirty="0">
                <a:solidFill>
                  <a:srgbClr val="131339"/>
                </a:solidFill>
                <a:latin typeface="Arial"/>
                <a:cs typeface="Arial"/>
              </a:rPr>
              <a:t> </a:t>
            </a:r>
            <a:r>
              <a:rPr sz="1600" dirty="0">
                <a:solidFill>
                  <a:srgbClr val="131339"/>
                </a:solidFill>
                <a:latin typeface="Arial"/>
                <a:cs typeface="Arial"/>
              </a:rPr>
              <a:t>set</a:t>
            </a:r>
            <a:r>
              <a:rPr sz="1600" spc="-15" dirty="0">
                <a:solidFill>
                  <a:srgbClr val="131339"/>
                </a:solidFill>
                <a:latin typeface="Arial"/>
                <a:cs typeface="Arial"/>
              </a:rPr>
              <a:t> </a:t>
            </a:r>
            <a:r>
              <a:rPr sz="1600" dirty="0">
                <a:solidFill>
                  <a:srgbClr val="131339"/>
                </a:solidFill>
                <a:latin typeface="Arial"/>
                <a:cs typeface="Arial"/>
              </a:rPr>
              <a:t>-</a:t>
            </a:r>
            <a:r>
              <a:rPr sz="1600" spc="-10" dirty="0">
                <a:solidFill>
                  <a:srgbClr val="131339"/>
                </a:solidFill>
                <a:latin typeface="Arial"/>
                <a:cs typeface="Arial"/>
              </a:rPr>
              <a:t> organization, </a:t>
            </a:r>
            <a:r>
              <a:rPr sz="1600" dirty="0">
                <a:solidFill>
                  <a:srgbClr val="131339"/>
                </a:solidFill>
                <a:latin typeface="Arial"/>
                <a:cs typeface="Arial"/>
              </a:rPr>
              <a:t>project</a:t>
            </a:r>
            <a:r>
              <a:rPr sz="1600" spc="-55" dirty="0">
                <a:solidFill>
                  <a:srgbClr val="131339"/>
                </a:solidFill>
                <a:latin typeface="Arial"/>
                <a:cs typeface="Arial"/>
              </a:rPr>
              <a:t> </a:t>
            </a:r>
            <a:r>
              <a:rPr sz="1600" spc="-10" dirty="0">
                <a:solidFill>
                  <a:srgbClr val="131339"/>
                </a:solidFill>
                <a:latin typeface="Arial"/>
                <a:cs typeface="Arial"/>
              </a:rPr>
              <a:t>management, </a:t>
            </a:r>
            <a:r>
              <a:rPr sz="1600" dirty="0">
                <a:solidFill>
                  <a:srgbClr val="131339"/>
                </a:solidFill>
                <a:latin typeface="Arial"/>
                <a:cs typeface="Arial"/>
              </a:rPr>
              <a:t>knowledge</a:t>
            </a:r>
            <a:r>
              <a:rPr sz="1600" spc="-90" dirty="0">
                <a:solidFill>
                  <a:srgbClr val="131339"/>
                </a:solidFill>
                <a:latin typeface="Arial"/>
                <a:cs typeface="Arial"/>
              </a:rPr>
              <a:t> </a:t>
            </a:r>
            <a:r>
              <a:rPr sz="1600" spc="-25" dirty="0">
                <a:solidFill>
                  <a:srgbClr val="131339"/>
                </a:solidFill>
                <a:latin typeface="Arial"/>
                <a:cs typeface="Arial"/>
              </a:rPr>
              <a:t>of </a:t>
            </a:r>
            <a:r>
              <a:rPr sz="1600" spc="-10" dirty="0">
                <a:solidFill>
                  <a:srgbClr val="131339"/>
                </a:solidFill>
                <a:latin typeface="Arial"/>
                <a:cs typeface="Arial"/>
              </a:rPr>
              <a:t>workstream</a:t>
            </a:r>
            <a:endParaRPr sz="1600">
              <a:latin typeface="Arial"/>
              <a:cs typeface="Arial"/>
            </a:endParaRPr>
          </a:p>
        </p:txBody>
      </p:sp>
      <p:grpSp>
        <p:nvGrpSpPr>
          <p:cNvPr id="44" name="object 44"/>
          <p:cNvGrpSpPr/>
          <p:nvPr/>
        </p:nvGrpSpPr>
        <p:grpSpPr>
          <a:xfrm>
            <a:off x="2549651" y="4945379"/>
            <a:ext cx="962025" cy="963294"/>
            <a:chOff x="2549651" y="4945379"/>
            <a:chExt cx="962025" cy="963294"/>
          </a:xfrm>
        </p:grpSpPr>
        <p:sp>
          <p:nvSpPr>
            <p:cNvPr id="45" name="object 45"/>
            <p:cNvSpPr/>
            <p:nvPr/>
          </p:nvSpPr>
          <p:spPr>
            <a:xfrm>
              <a:off x="2549651" y="4945379"/>
              <a:ext cx="962025" cy="963294"/>
            </a:xfrm>
            <a:custGeom>
              <a:avLst/>
              <a:gdLst/>
              <a:ahLst/>
              <a:cxnLst/>
              <a:rect l="l" t="t" r="r" b="b"/>
              <a:pathLst>
                <a:path w="962025" h="963295">
                  <a:moveTo>
                    <a:pt x="480822" y="0"/>
                  </a:moveTo>
                  <a:lnTo>
                    <a:pt x="431661" y="2486"/>
                  </a:lnTo>
                  <a:lnTo>
                    <a:pt x="383921" y="9783"/>
                  </a:lnTo>
                  <a:lnTo>
                    <a:pt x="337842" y="21650"/>
                  </a:lnTo>
                  <a:lnTo>
                    <a:pt x="293667" y="37844"/>
                  </a:lnTo>
                  <a:lnTo>
                    <a:pt x="251636" y="58123"/>
                  </a:lnTo>
                  <a:lnTo>
                    <a:pt x="211992" y="82245"/>
                  </a:lnTo>
                  <a:lnTo>
                    <a:pt x="174977" y="109968"/>
                  </a:lnTo>
                  <a:lnTo>
                    <a:pt x="140831" y="141050"/>
                  </a:lnTo>
                  <a:lnTo>
                    <a:pt x="109798" y="175249"/>
                  </a:lnTo>
                  <a:lnTo>
                    <a:pt x="82118" y="212323"/>
                  </a:lnTo>
                  <a:lnTo>
                    <a:pt x="58033" y="252030"/>
                  </a:lnTo>
                  <a:lnTo>
                    <a:pt x="37786" y="294127"/>
                  </a:lnTo>
                  <a:lnTo>
                    <a:pt x="21617" y="338373"/>
                  </a:lnTo>
                  <a:lnTo>
                    <a:pt x="9768" y="384526"/>
                  </a:lnTo>
                  <a:lnTo>
                    <a:pt x="2482" y="432344"/>
                  </a:lnTo>
                  <a:lnTo>
                    <a:pt x="0" y="481584"/>
                  </a:lnTo>
                  <a:lnTo>
                    <a:pt x="2482" y="530823"/>
                  </a:lnTo>
                  <a:lnTo>
                    <a:pt x="9768" y="578641"/>
                  </a:lnTo>
                  <a:lnTo>
                    <a:pt x="21617" y="624794"/>
                  </a:lnTo>
                  <a:lnTo>
                    <a:pt x="37786" y="669040"/>
                  </a:lnTo>
                  <a:lnTo>
                    <a:pt x="58033" y="711137"/>
                  </a:lnTo>
                  <a:lnTo>
                    <a:pt x="82118" y="750844"/>
                  </a:lnTo>
                  <a:lnTo>
                    <a:pt x="109798" y="787918"/>
                  </a:lnTo>
                  <a:lnTo>
                    <a:pt x="140831" y="822117"/>
                  </a:lnTo>
                  <a:lnTo>
                    <a:pt x="174977" y="853199"/>
                  </a:lnTo>
                  <a:lnTo>
                    <a:pt x="211992" y="880922"/>
                  </a:lnTo>
                  <a:lnTo>
                    <a:pt x="251636" y="905044"/>
                  </a:lnTo>
                  <a:lnTo>
                    <a:pt x="293667" y="925323"/>
                  </a:lnTo>
                  <a:lnTo>
                    <a:pt x="337842" y="941517"/>
                  </a:lnTo>
                  <a:lnTo>
                    <a:pt x="383921" y="953384"/>
                  </a:lnTo>
                  <a:lnTo>
                    <a:pt x="431661" y="960681"/>
                  </a:lnTo>
                  <a:lnTo>
                    <a:pt x="480822" y="963168"/>
                  </a:lnTo>
                  <a:lnTo>
                    <a:pt x="529982" y="960681"/>
                  </a:lnTo>
                  <a:lnTo>
                    <a:pt x="577722" y="953384"/>
                  </a:lnTo>
                  <a:lnTo>
                    <a:pt x="623801" y="941517"/>
                  </a:lnTo>
                  <a:lnTo>
                    <a:pt x="667976" y="925323"/>
                  </a:lnTo>
                  <a:lnTo>
                    <a:pt x="710007" y="905044"/>
                  </a:lnTo>
                  <a:lnTo>
                    <a:pt x="749651" y="880922"/>
                  </a:lnTo>
                  <a:lnTo>
                    <a:pt x="786666" y="853199"/>
                  </a:lnTo>
                  <a:lnTo>
                    <a:pt x="820812" y="822117"/>
                  </a:lnTo>
                  <a:lnTo>
                    <a:pt x="851845" y="787918"/>
                  </a:lnTo>
                  <a:lnTo>
                    <a:pt x="879525" y="750844"/>
                  </a:lnTo>
                  <a:lnTo>
                    <a:pt x="903610" y="711137"/>
                  </a:lnTo>
                  <a:lnTo>
                    <a:pt x="923857" y="669040"/>
                  </a:lnTo>
                  <a:lnTo>
                    <a:pt x="940026" y="624794"/>
                  </a:lnTo>
                  <a:lnTo>
                    <a:pt x="951875" y="578641"/>
                  </a:lnTo>
                  <a:lnTo>
                    <a:pt x="959161" y="530823"/>
                  </a:lnTo>
                  <a:lnTo>
                    <a:pt x="961644" y="481584"/>
                  </a:lnTo>
                  <a:lnTo>
                    <a:pt x="959161" y="432344"/>
                  </a:lnTo>
                  <a:lnTo>
                    <a:pt x="951875" y="384526"/>
                  </a:lnTo>
                  <a:lnTo>
                    <a:pt x="940026" y="338373"/>
                  </a:lnTo>
                  <a:lnTo>
                    <a:pt x="923857" y="294127"/>
                  </a:lnTo>
                  <a:lnTo>
                    <a:pt x="903610" y="252030"/>
                  </a:lnTo>
                  <a:lnTo>
                    <a:pt x="879525" y="212323"/>
                  </a:lnTo>
                  <a:lnTo>
                    <a:pt x="851845" y="175249"/>
                  </a:lnTo>
                  <a:lnTo>
                    <a:pt x="820812" y="141050"/>
                  </a:lnTo>
                  <a:lnTo>
                    <a:pt x="786666" y="109968"/>
                  </a:lnTo>
                  <a:lnTo>
                    <a:pt x="749651" y="82245"/>
                  </a:lnTo>
                  <a:lnTo>
                    <a:pt x="710007" y="58123"/>
                  </a:lnTo>
                  <a:lnTo>
                    <a:pt x="667976" y="37844"/>
                  </a:lnTo>
                  <a:lnTo>
                    <a:pt x="623801" y="21650"/>
                  </a:lnTo>
                  <a:lnTo>
                    <a:pt x="577722" y="9783"/>
                  </a:lnTo>
                  <a:lnTo>
                    <a:pt x="529982" y="2486"/>
                  </a:lnTo>
                  <a:lnTo>
                    <a:pt x="480822" y="0"/>
                  </a:lnTo>
                  <a:close/>
                </a:path>
              </a:pathLst>
            </a:custGeom>
            <a:solidFill>
              <a:srgbClr val="CADEF3"/>
            </a:solidFill>
          </p:spPr>
          <p:txBody>
            <a:bodyPr wrap="square" lIns="0" tIns="0" rIns="0" bIns="0" rtlCol="0"/>
            <a:lstStyle/>
            <a:p>
              <a:endParaRPr/>
            </a:p>
          </p:txBody>
        </p:sp>
        <p:pic>
          <p:nvPicPr>
            <p:cNvPr id="46" name="object 46"/>
            <p:cNvPicPr/>
            <p:nvPr/>
          </p:nvPicPr>
          <p:blipFill>
            <a:blip r:embed="rId5" cstate="print"/>
            <a:stretch>
              <a:fillRect/>
            </a:stretch>
          </p:blipFill>
          <p:spPr>
            <a:xfrm>
              <a:off x="2939084" y="5231425"/>
              <a:ext cx="189615" cy="189698"/>
            </a:xfrm>
            <a:prstGeom prst="rect">
              <a:avLst/>
            </a:prstGeom>
          </p:spPr>
        </p:pic>
        <p:sp>
          <p:nvSpPr>
            <p:cNvPr id="47" name="object 47"/>
            <p:cNvSpPr/>
            <p:nvPr/>
          </p:nvSpPr>
          <p:spPr>
            <a:xfrm>
              <a:off x="2850023" y="5441244"/>
              <a:ext cx="368300" cy="184150"/>
            </a:xfrm>
            <a:custGeom>
              <a:avLst/>
              <a:gdLst/>
              <a:ahLst/>
              <a:cxnLst/>
              <a:rect l="l" t="t" r="r" b="b"/>
              <a:pathLst>
                <a:path w="368300" h="184150">
                  <a:moveTo>
                    <a:pt x="367736" y="183951"/>
                  </a:moveTo>
                  <a:lnTo>
                    <a:pt x="0" y="183951"/>
                  </a:lnTo>
                  <a:lnTo>
                    <a:pt x="0" y="91975"/>
                  </a:lnTo>
                  <a:lnTo>
                    <a:pt x="18386" y="55185"/>
                  </a:lnTo>
                  <a:lnTo>
                    <a:pt x="60619" y="29892"/>
                  </a:lnTo>
                  <a:lnTo>
                    <a:pt x="108022" y="11496"/>
                  </a:lnTo>
                  <a:lnTo>
                    <a:pt x="145945" y="3161"/>
                  </a:lnTo>
                  <a:lnTo>
                    <a:pt x="183868" y="0"/>
                  </a:lnTo>
                  <a:lnTo>
                    <a:pt x="204122" y="826"/>
                  </a:lnTo>
                  <a:lnTo>
                    <a:pt x="242045" y="6790"/>
                  </a:lnTo>
                  <a:lnTo>
                    <a:pt x="283738" y="19293"/>
                  </a:lnTo>
                  <a:lnTo>
                    <a:pt x="329202" y="40921"/>
                  </a:lnTo>
                  <a:lnTo>
                    <a:pt x="362852" y="71855"/>
                  </a:lnTo>
                  <a:lnTo>
                    <a:pt x="367736" y="91975"/>
                  </a:lnTo>
                  <a:lnTo>
                    <a:pt x="367736" y="183951"/>
                  </a:lnTo>
                  <a:close/>
                </a:path>
              </a:pathLst>
            </a:custGeom>
            <a:solidFill>
              <a:srgbClr val="009CDE"/>
            </a:solidFill>
          </p:spPr>
          <p:txBody>
            <a:bodyPr wrap="square" lIns="0" tIns="0" rIns="0" bIns="0" rtlCol="0"/>
            <a:lstStyle/>
            <a:p>
              <a:endParaRPr/>
            </a:p>
          </p:txBody>
        </p:sp>
        <p:sp>
          <p:nvSpPr>
            <p:cNvPr id="48" name="object 48"/>
            <p:cNvSpPr/>
            <p:nvPr/>
          </p:nvSpPr>
          <p:spPr>
            <a:xfrm>
              <a:off x="2850023" y="5441244"/>
              <a:ext cx="368300" cy="184150"/>
            </a:xfrm>
            <a:custGeom>
              <a:avLst/>
              <a:gdLst/>
              <a:ahLst/>
              <a:cxnLst/>
              <a:rect l="l" t="t" r="r" b="b"/>
              <a:pathLst>
                <a:path w="368300" h="184150">
                  <a:moveTo>
                    <a:pt x="367736" y="183951"/>
                  </a:moveTo>
                  <a:lnTo>
                    <a:pt x="367736" y="91975"/>
                  </a:lnTo>
                  <a:lnTo>
                    <a:pt x="366479" y="81700"/>
                  </a:lnTo>
                  <a:lnTo>
                    <a:pt x="329202" y="40921"/>
                  </a:lnTo>
                  <a:lnTo>
                    <a:pt x="283738" y="19293"/>
                  </a:lnTo>
                  <a:lnTo>
                    <a:pt x="242045" y="6790"/>
                  </a:lnTo>
                  <a:lnTo>
                    <a:pt x="204122" y="826"/>
                  </a:lnTo>
                  <a:lnTo>
                    <a:pt x="183868" y="0"/>
                  </a:lnTo>
                  <a:lnTo>
                    <a:pt x="164906" y="826"/>
                  </a:lnTo>
                  <a:lnTo>
                    <a:pt x="126983" y="6790"/>
                  </a:lnTo>
                  <a:lnTo>
                    <a:pt x="83997" y="19616"/>
                  </a:lnTo>
                  <a:lnTo>
                    <a:pt x="38533" y="41891"/>
                  </a:lnTo>
                  <a:lnTo>
                    <a:pt x="4883" y="71855"/>
                  </a:lnTo>
                  <a:lnTo>
                    <a:pt x="0" y="91975"/>
                  </a:lnTo>
                  <a:lnTo>
                    <a:pt x="0" y="183951"/>
                  </a:lnTo>
                  <a:lnTo>
                    <a:pt x="367736" y="183951"/>
                  </a:lnTo>
                  <a:close/>
                </a:path>
              </a:pathLst>
            </a:custGeom>
            <a:ln w="5747">
              <a:solidFill>
                <a:srgbClr val="009CDE"/>
              </a:solidFill>
            </a:ln>
          </p:spPr>
          <p:txBody>
            <a:bodyPr wrap="square" lIns="0" tIns="0" rIns="0" bIns="0" rtlCol="0"/>
            <a:lstStyle/>
            <a:p>
              <a:endParaRPr/>
            </a:p>
          </p:txBody>
        </p:sp>
        <p:sp>
          <p:nvSpPr>
            <p:cNvPr id="49" name="object 49"/>
            <p:cNvSpPr/>
            <p:nvPr/>
          </p:nvSpPr>
          <p:spPr>
            <a:xfrm>
              <a:off x="2752343" y="5148071"/>
              <a:ext cx="558165" cy="558165"/>
            </a:xfrm>
            <a:custGeom>
              <a:avLst/>
              <a:gdLst/>
              <a:ahLst/>
              <a:cxnLst/>
              <a:rect l="l" t="t" r="r" b="b"/>
              <a:pathLst>
                <a:path w="558164" h="558164">
                  <a:moveTo>
                    <a:pt x="0" y="0"/>
                  </a:moveTo>
                  <a:lnTo>
                    <a:pt x="557783" y="0"/>
                  </a:lnTo>
                  <a:lnTo>
                    <a:pt x="557783" y="557784"/>
                  </a:lnTo>
                  <a:lnTo>
                    <a:pt x="0" y="557784"/>
                  </a:lnTo>
                  <a:lnTo>
                    <a:pt x="0" y="0"/>
                  </a:lnTo>
                  <a:close/>
                </a:path>
              </a:pathLst>
            </a:custGeom>
            <a:ln w="12700">
              <a:solidFill>
                <a:srgbClr val="FFFFFF"/>
              </a:solidFill>
            </a:ln>
          </p:spPr>
          <p:txBody>
            <a:bodyPr wrap="square" lIns="0" tIns="0" rIns="0" bIns="0" rtlCol="0"/>
            <a:lstStyle/>
            <a:p>
              <a:endParaRPr/>
            </a:p>
          </p:txBody>
        </p:sp>
      </p:grpSp>
      <p:sp>
        <p:nvSpPr>
          <p:cNvPr id="50" name="object 50"/>
          <p:cNvSpPr txBox="1"/>
          <p:nvPr/>
        </p:nvSpPr>
        <p:spPr>
          <a:xfrm>
            <a:off x="3705590" y="5168221"/>
            <a:ext cx="1889125" cy="502284"/>
          </a:xfrm>
          <a:prstGeom prst="rect">
            <a:avLst/>
          </a:prstGeom>
        </p:spPr>
        <p:txBody>
          <a:bodyPr vert="horz" wrap="square" lIns="0" tIns="28575" rIns="0" bIns="0" rtlCol="0">
            <a:spAutoFit/>
          </a:bodyPr>
          <a:lstStyle/>
          <a:p>
            <a:pPr marL="12700" marR="5080">
              <a:lnSpc>
                <a:spcPts val="1839"/>
              </a:lnSpc>
              <a:spcBef>
                <a:spcPts val="225"/>
              </a:spcBef>
            </a:pPr>
            <a:r>
              <a:rPr sz="1600" spc="-20" dirty="0">
                <a:solidFill>
                  <a:srgbClr val="131339"/>
                </a:solidFill>
                <a:latin typeface="Arial"/>
                <a:cs typeface="Arial"/>
              </a:rPr>
              <a:t>Technical</a:t>
            </a:r>
            <a:r>
              <a:rPr sz="1600" spc="-35" dirty="0">
                <a:solidFill>
                  <a:srgbClr val="131339"/>
                </a:solidFill>
                <a:latin typeface="Arial"/>
                <a:cs typeface="Arial"/>
              </a:rPr>
              <a:t> </a:t>
            </a:r>
            <a:r>
              <a:rPr sz="1600" dirty="0">
                <a:solidFill>
                  <a:srgbClr val="131339"/>
                </a:solidFill>
                <a:latin typeface="Arial"/>
                <a:cs typeface="Arial"/>
              </a:rPr>
              <a:t>skills</a:t>
            </a:r>
            <a:r>
              <a:rPr sz="1600" spc="-55" dirty="0">
                <a:solidFill>
                  <a:srgbClr val="131339"/>
                </a:solidFill>
                <a:latin typeface="Arial"/>
                <a:cs typeface="Arial"/>
              </a:rPr>
              <a:t> </a:t>
            </a:r>
            <a:r>
              <a:rPr sz="1600" spc="-20" dirty="0">
                <a:solidFill>
                  <a:srgbClr val="131339"/>
                </a:solidFill>
                <a:latin typeface="Arial"/>
                <a:cs typeface="Arial"/>
              </a:rPr>
              <a:t>(Epic SME)</a:t>
            </a:r>
            <a:endParaRPr sz="1600">
              <a:latin typeface="Arial"/>
              <a:cs typeface="Arial"/>
            </a:endParaRPr>
          </a:p>
        </p:txBody>
      </p:sp>
      <p:grpSp>
        <p:nvGrpSpPr>
          <p:cNvPr id="51" name="object 51"/>
          <p:cNvGrpSpPr/>
          <p:nvPr/>
        </p:nvGrpSpPr>
        <p:grpSpPr>
          <a:xfrm>
            <a:off x="6382511" y="4945379"/>
            <a:ext cx="963294" cy="963294"/>
            <a:chOff x="6382511" y="4945379"/>
            <a:chExt cx="963294" cy="963294"/>
          </a:xfrm>
        </p:grpSpPr>
        <p:sp>
          <p:nvSpPr>
            <p:cNvPr id="52" name="object 52"/>
            <p:cNvSpPr/>
            <p:nvPr/>
          </p:nvSpPr>
          <p:spPr>
            <a:xfrm>
              <a:off x="6382511" y="4945379"/>
              <a:ext cx="963294" cy="963294"/>
            </a:xfrm>
            <a:custGeom>
              <a:avLst/>
              <a:gdLst/>
              <a:ahLst/>
              <a:cxnLst/>
              <a:rect l="l" t="t" r="r" b="b"/>
              <a:pathLst>
                <a:path w="963295" h="963295">
                  <a:moveTo>
                    <a:pt x="481584" y="0"/>
                  </a:moveTo>
                  <a:lnTo>
                    <a:pt x="432344" y="2486"/>
                  </a:lnTo>
                  <a:lnTo>
                    <a:pt x="384526" y="9783"/>
                  </a:lnTo>
                  <a:lnTo>
                    <a:pt x="338373" y="21650"/>
                  </a:lnTo>
                  <a:lnTo>
                    <a:pt x="294127" y="37844"/>
                  </a:lnTo>
                  <a:lnTo>
                    <a:pt x="252030" y="58123"/>
                  </a:lnTo>
                  <a:lnTo>
                    <a:pt x="212323" y="82245"/>
                  </a:lnTo>
                  <a:lnTo>
                    <a:pt x="175249" y="109968"/>
                  </a:lnTo>
                  <a:lnTo>
                    <a:pt x="141050" y="141050"/>
                  </a:lnTo>
                  <a:lnTo>
                    <a:pt x="109968" y="175249"/>
                  </a:lnTo>
                  <a:lnTo>
                    <a:pt x="82245" y="212323"/>
                  </a:lnTo>
                  <a:lnTo>
                    <a:pt x="58123" y="252030"/>
                  </a:lnTo>
                  <a:lnTo>
                    <a:pt x="37844" y="294127"/>
                  </a:lnTo>
                  <a:lnTo>
                    <a:pt x="21650" y="338373"/>
                  </a:lnTo>
                  <a:lnTo>
                    <a:pt x="9783" y="384526"/>
                  </a:lnTo>
                  <a:lnTo>
                    <a:pt x="2486" y="432344"/>
                  </a:lnTo>
                  <a:lnTo>
                    <a:pt x="0" y="481584"/>
                  </a:lnTo>
                  <a:lnTo>
                    <a:pt x="2486" y="530823"/>
                  </a:lnTo>
                  <a:lnTo>
                    <a:pt x="9783" y="578641"/>
                  </a:lnTo>
                  <a:lnTo>
                    <a:pt x="21650" y="624794"/>
                  </a:lnTo>
                  <a:lnTo>
                    <a:pt x="37844" y="669040"/>
                  </a:lnTo>
                  <a:lnTo>
                    <a:pt x="58123" y="711137"/>
                  </a:lnTo>
                  <a:lnTo>
                    <a:pt x="82245" y="750844"/>
                  </a:lnTo>
                  <a:lnTo>
                    <a:pt x="109968" y="787918"/>
                  </a:lnTo>
                  <a:lnTo>
                    <a:pt x="141050" y="822117"/>
                  </a:lnTo>
                  <a:lnTo>
                    <a:pt x="175249" y="853199"/>
                  </a:lnTo>
                  <a:lnTo>
                    <a:pt x="212323" y="880922"/>
                  </a:lnTo>
                  <a:lnTo>
                    <a:pt x="252030" y="905044"/>
                  </a:lnTo>
                  <a:lnTo>
                    <a:pt x="294127" y="925323"/>
                  </a:lnTo>
                  <a:lnTo>
                    <a:pt x="338373" y="941517"/>
                  </a:lnTo>
                  <a:lnTo>
                    <a:pt x="384526" y="953384"/>
                  </a:lnTo>
                  <a:lnTo>
                    <a:pt x="432344" y="960681"/>
                  </a:lnTo>
                  <a:lnTo>
                    <a:pt x="481584" y="963168"/>
                  </a:lnTo>
                  <a:lnTo>
                    <a:pt x="530823" y="960681"/>
                  </a:lnTo>
                  <a:lnTo>
                    <a:pt x="578641" y="953384"/>
                  </a:lnTo>
                  <a:lnTo>
                    <a:pt x="624794" y="941517"/>
                  </a:lnTo>
                  <a:lnTo>
                    <a:pt x="669040" y="925323"/>
                  </a:lnTo>
                  <a:lnTo>
                    <a:pt x="711137" y="905044"/>
                  </a:lnTo>
                  <a:lnTo>
                    <a:pt x="750844" y="880922"/>
                  </a:lnTo>
                  <a:lnTo>
                    <a:pt x="787918" y="853199"/>
                  </a:lnTo>
                  <a:lnTo>
                    <a:pt x="822117" y="822117"/>
                  </a:lnTo>
                  <a:lnTo>
                    <a:pt x="853199" y="787918"/>
                  </a:lnTo>
                  <a:lnTo>
                    <a:pt x="880922" y="750844"/>
                  </a:lnTo>
                  <a:lnTo>
                    <a:pt x="905044" y="711137"/>
                  </a:lnTo>
                  <a:lnTo>
                    <a:pt x="925323" y="669040"/>
                  </a:lnTo>
                  <a:lnTo>
                    <a:pt x="941517" y="624794"/>
                  </a:lnTo>
                  <a:lnTo>
                    <a:pt x="953384" y="578641"/>
                  </a:lnTo>
                  <a:lnTo>
                    <a:pt x="960681" y="530823"/>
                  </a:lnTo>
                  <a:lnTo>
                    <a:pt x="963168" y="481584"/>
                  </a:lnTo>
                  <a:lnTo>
                    <a:pt x="960681" y="432344"/>
                  </a:lnTo>
                  <a:lnTo>
                    <a:pt x="953384" y="384526"/>
                  </a:lnTo>
                  <a:lnTo>
                    <a:pt x="941517" y="338373"/>
                  </a:lnTo>
                  <a:lnTo>
                    <a:pt x="925323" y="294127"/>
                  </a:lnTo>
                  <a:lnTo>
                    <a:pt x="905044" y="252030"/>
                  </a:lnTo>
                  <a:lnTo>
                    <a:pt x="880922" y="212323"/>
                  </a:lnTo>
                  <a:lnTo>
                    <a:pt x="853199" y="175249"/>
                  </a:lnTo>
                  <a:lnTo>
                    <a:pt x="822117" y="141050"/>
                  </a:lnTo>
                  <a:lnTo>
                    <a:pt x="787918" y="109968"/>
                  </a:lnTo>
                  <a:lnTo>
                    <a:pt x="750844" y="82245"/>
                  </a:lnTo>
                  <a:lnTo>
                    <a:pt x="711137" y="58123"/>
                  </a:lnTo>
                  <a:lnTo>
                    <a:pt x="669040" y="37844"/>
                  </a:lnTo>
                  <a:lnTo>
                    <a:pt x="624794" y="21650"/>
                  </a:lnTo>
                  <a:lnTo>
                    <a:pt x="578641" y="9783"/>
                  </a:lnTo>
                  <a:lnTo>
                    <a:pt x="530823" y="2486"/>
                  </a:lnTo>
                  <a:lnTo>
                    <a:pt x="481584" y="0"/>
                  </a:lnTo>
                  <a:close/>
                </a:path>
              </a:pathLst>
            </a:custGeom>
            <a:solidFill>
              <a:srgbClr val="CADEF3"/>
            </a:solidFill>
          </p:spPr>
          <p:txBody>
            <a:bodyPr wrap="square" lIns="0" tIns="0" rIns="0" bIns="0" rtlCol="0"/>
            <a:lstStyle/>
            <a:p>
              <a:endParaRPr/>
            </a:p>
          </p:txBody>
        </p:sp>
        <p:pic>
          <p:nvPicPr>
            <p:cNvPr id="53" name="object 53"/>
            <p:cNvPicPr/>
            <p:nvPr/>
          </p:nvPicPr>
          <p:blipFill>
            <a:blip r:embed="rId6" cstate="print"/>
            <a:stretch>
              <a:fillRect/>
            </a:stretch>
          </p:blipFill>
          <p:spPr>
            <a:xfrm>
              <a:off x="6823656" y="5265341"/>
              <a:ext cx="86189" cy="86225"/>
            </a:xfrm>
            <a:prstGeom prst="rect">
              <a:avLst/>
            </a:prstGeom>
          </p:spPr>
        </p:pic>
        <p:pic>
          <p:nvPicPr>
            <p:cNvPr id="54" name="object 54"/>
            <p:cNvPicPr/>
            <p:nvPr/>
          </p:nvPicPr>
          <p:blipFill>
            <a:blip r:embed="rId7" cstate="print"/>
            <a:stretch>
              <a:fillRect/>
            </a:stretch>
          </p:blipFill>
          <p:spPr>
            <a:xfrm>
              <a:off x="6984543" y="5288334"/>
              <a:ext cx="86189" cy="86225"/>
            </a:xfrm>
            <a:prstGeom prst="rect">
              <a:avLst/>
            </a:prstGeom>
          </p:spPr>
        </p:pic>
        <p:pic>
          <p:nvPicPr>
            <p:cNvPr id="55" name="object 55"/>
            <p:cNvPicPr/>
            <p:nvPr/>
          </p:nvPicPr>
          <p:blipFill>
            <a:blip r:embed="rId7" cstate="print"/>
            <a:stretch>
              <a:fillRect/>
            </a:stretch>
          </p:blipFill>
          <p:spPr>
            <a:xfrm>
              <a:off x="6662775" y="5288334"/>
              <a:ext cx="86189" cy="86225"/>
            </a:xfrm>
            <a:prstGeom prst="rect">
              <a:avLst/>
            </a:prstGeom>
          </p:spPr>
        </p:pic>
        <p:sp>
          <p:nvSpPr>
            <p:cNvPr id="56" name="object 56"/>
            <p:cNvSpPr/>
            <p:nvPr/>
          </p:nvSpPr>
          <p:spPr>
            <a:xfrm>
              <a:off x="6640367" y="5439519"/>
              <a:ext cx="453390" cy="151765"/>
            </a:xfrm>
            <a:custGeom>
              <a:avLst/>
              <a:gdLst/>
              <a:ahLst/>
              <a:cxnLst/>
              <a:rect l="l" t="t" r="r" b="b"/>
              <a:pathLst>
                <a:path w="453390" h="151764">
                  <a:moveTo>
                    <a:pt x="452775" y="151759"/>
                  </a:moveTo>
                  <a:lnTo>
                    <a:pt x="0" y="151759"/>
                  </a:lnTo>
                  <a:lnTo>
                    <a:pt x="5967" y="116926"/>
                  </a:lnTo>
                  <a:lnTo>
                    <a:pt x="49662" y="56794"/>
                  </a:lnTo>
                  <a:lnTo>
                    <a:pt x="84697" y="33304"/>
                  </a:lnTo>
                  <a:lnTo>
                    <a:pt x="126727" y="15405"/>
                  </a:lnTo>
                  <a:lnTo>
                    <a:pt x="174406" y="4002"/>
                  </a:lnTo>
                  <a:lnTo>
                    <a:pt x="226387" y="0"/>
                  </a:lnTo>
                  <a:lnTo>
                    <a:pt x="278187" y="4002"/>
                  </a:lnTo>
                  <a:lnTo>
                    <a:pt x="325796" y="15405"/>
                  </a:lnTo>
                  <a:lnTo>
                    <a:pt x="367836" y="33304"/>
                  </a:lnTo>
                  <a:lnTo>
                    <a:pt x="402931" y="56794"/>
                  </a:lnTo>
                  <a:lnTo>
                    <a:pt x="429704" y="84970"/>
                  </a:lnTo>
                  <a:lnTo>
                    <a:pt x="452775" y="151759"/>
                  </a:lnTo>
                  <a:close/>
                </a:path>
              </a:pathLst>
            </a:custGeom>
            <a:solidFill>
              <a:srgbClr val="009CDE"/>
            </a:solidFill>
          </p:spPr>
          <p:txBody>
            <a:bodyPr wrap="square" lIns="0" tIns="0" rIns="0" bIns="0" rtlCol="0"/>
            <a:lstStyle/>
            <a:p>
              <a:endParaRPr/>
            </a:p>
          </p:txBody>
        </p:sp>
        <p:sp>
          <p:nvSpPr>
            <p:cNvPr id="57" name="object 57"/>
            <p:cNvSpPr/>
            <p:nvPr/>
          </p:nvSpPr>
          <p:spPr>
            <a:xfrm>
              <a:off x="6640368" y="5439519"/>
              <a:ext cx="453390" cy="151765"/>
            </a:xfrm>
            <a:custGeom>
              <a:avLst/>
              <a:gdLst/>
              <a:ahLst/>
              <a:cxnLst/>
              <a:rect l="l" t="t" r="r" b="b"/>
              <a:pathLst>
                <a:path w="453390" h="151764">
                  <a:moveTo>
                    <a:pt x="0" y="151759"/>
                  </a:moveTo>
                  <a:lnTo>
                    <a:pt x="22970" y="84970"/>
                  </a:lnTo>
                  <a:lnTo>
                    <a:pt x="49662" y="56794"/>
                  </a:lnTo>
                  <a:lnTo>
                    <a:pt x="84697" y="33304"/>
                  </a:lnTo>
                  <a:lnTo>
                    <a:pt x="126727" y="15405"/>
                  </a:lnTo>
                  <a:lnTo>
                    <a:pt x="174406" y="4002"/>
                  </a:lnTo>
                  <a:lnTo>
                    <a:pt x="226387" y="0"/>
                  </a:lnTo>
                  <a:lnTo>
                    <a:pt x="278187" y="4002"/>
                  </a:lnTo>
                  <a:lnTo>
                    <a:pt x="325796" y="15405"/>
                  </a:lnTo>
                  <a:lnTo>
                    <a:pt x="367836" y="33304"/>
                  </a:lnTo>
                  <a:lnTo>
                    <a:pt x="402931" y="56794"/>
                  </a:lnTo>
                  <a:lnTo>
                    <a:pt x="429704" y="84970"/>
                  </a:lnTo>
                  <a:lnTo>
                    <a:pt x="452775" y="151759"/>
                  </a:lnTo>
                  <a:lnTo>
                    <a:pt x="0" y="151759"/>
                  </a:lnTo>
                  <a:close/>
                </a:path>
              </a:pathLst>
            </a:custGeom>
            <a:ln w="5748">
              <a:solidFill>
                <a:srgbClr val="009CDE"/>
              </a:solidFill>
            </a:ln>
          </p:spPr>
          <p:txBody>
            <a:bodyPr wrap="square" lIns="0" tIns="0" rIns="0" bIns="0" rtlCol="0"/>
            <a:lstStyle/>
            <a:p>
              <a:endParaRPr/>
            </a:p>
          </p:txBody>
        </p:sp>
        <p:pic>
          <p:nvPicPr>
            <p:cNvPr id="58" name="object 58"/>
            <p:cNvPicPr/>
            <p:nvPr/>
          </p:nvPicPr>
          <p:blipFill>
            <a:blip r:embed="rId8" cstate="print"/>
            <a:stretch>
              <a:fillRect/>
            </a:stretch>
          </p:blipFill>
          <p:spPr>
            <a:xfrm>
              <a:off x="6634049" y="5357532"/>
              <a:ext cx="465420" cy="160740"/>
            </a:xfrm>
            <a:prstGeom prst="rect">
              <a:avLst/>
            </a:prstGeom>
          </p:spPr>
        </p:pic>
        <p:sp>
          <p:nvSpPr>
            <p:cNvPr id="59" name="object 59"/>
            <p:cNvSpPr/>
            <p:nvPr/>
          </p:nvSpPr>
          <p:spPr>
            <a:xfrm>
              <a:off x="6585203" y="5148071"/>
              <a:ext cx="558165" cy="558165"/>
            </a:xfrm>
            <a:custGeom>
              <a:avLst/>
              <a:gdLst/>
              <a:ahLst/>
              <a:cxnLst/>
              <a:rect l="l" t="t" r="r" b="b"/>
              <a:pathLst>
                <a:path w="558165" h="558164">
                  <a:moveTo>
                    <a:pt x="0" y="0"/>
                  </a:moveTo>
                  <a:lnTo>
                    <a:pt x="557783" y="0"/>
                  </a:lnTo>
                  <a:lnTo>
                    <a:pt x="557783" y="557784"/>
                  </a:lnTo>
                  <a:lnTo>
                    <a:pt x="0" y="557784"/>
                  </a:lnTo>
                  <a:lnTo>
                    <a:pt x="0" y="0"/>
                  </a:lnTo>
                  <a:close/>
                </a:path>
              </a:pathLst>
            </a:custGeom>
            <a:ln w="12699">
              <a:solidFill>
                <a:srgbClr val="FFFFFF"/>
              </a:solidFill>
            </a:ln>
          </p:spPr>
          <p:txBody>
            <a:bodyPr wrap="square" lIns="0" tIns="0" rIns="0" bIns="0" rtlCol="0"/>
            <a:lstStyle/>
            <a:p>
              <a:endParaRPr/>
            </a:p>
          </p:txBody>
        </p:sp>
      </p:grpSp>
      <p:sp>
        <p:nvSpPr>
          <p:cNvPr id="60" name="object 60"/>
          <p:cNvSpPr txBox="1"/>
          <p:nvPr/>
        </p:nvSpPr>
        <p:spPr>
          <a:xfrm>
            <a:off x="7538715" y="5168221"/>
            <a:ext cx="2203450" cy="502284"/>
          </a:xfrm>
          <a:prstGeom prst="rect">
            <a:avLst/>
          </a:prstGeom>
        </p:spPr>
        <p:txBody>
          <a:bodyPr vert="horz" wrap="square" lIns="0" tIns="28575" rIns="0" bIns="0" rtlCol="0">
            <a:spAutoFit/>
          </a:bodyPr>
          <a:lstStyle/>
          <a:p>
            <a:pPr marL="12700" marR="5080">
              <a:lnSpc>
                <a:spcPts val="1839"/>
              </a:lnSpc>
              <a:spcBef>
                <a:spcPts val="225"/>
              </a:spcBef>
            </a:pPr>
            <a:r>
              <a:rPr sz="1600" spc="-10" dirty="0">
                <a:solidFill>
                  <a:srgbClr val="131339"/>
                </a:solidFill>
                <a:latin typeface="Arial"/>
                <a:cs typeface="Arial"/>
              </a:rPr>
              <a:t>Leadership accountability</a:t>
            </a:r>
            <a:r>
              <a:rPr sz="1600" spc="25" dirty="0">
                <a:solidFill>
                  <a:srgbClr val="131339"/>
                </a:solidFill>
                <a:latin typeface="Arial"/>
                <a:cs typeface="Arial"/>
              </a:rPr>
              <a:t> </a:t>
            </a:r>
            <a:r>
              <a:rPr sz="1600" spc="-10" dirty="0">
                <a:solidFill>
                  <a:srgbClr val="131339"/>
                </a:solidFill>
                <a:latin typeface="Arial"/>
                <a:cs typeface="Arial"/>
              </a:rPr>
              <a:t>structures</a:t>
            </a:r>
            <a:endParaRPr sz="1600">
              <a:latin typeface="Arial"/>
              <a:cs typeface="Arial"/>
            </a:endParaRPr>
          </a:p>
        </p:txBody>
      </p:sp>
      <p:pic>
        <p:nvPicPr>
          <p:cNvPr id="61" name="object 61"/>
          <p:cNvPicPr/>
          <p:nvPr/>
        </p:nvPicPr>
        <p:blipFill>
          <a:blip r:embed="rId9" cstate="print"/>
          <a:stretch>
            <a:fillRect/>
          </a:stretch>
        </p:blipFill>
        <p:spPr>
          <a:xfrm>
            <a:off x="10642597" y="202300"/>
            <a:ext cx="1024458" cy="425674"/>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 y="76834"/>
            <a:ext cx="6407150" cy="574040"/>
          </a:xfrm>
          <a:prstGeom prst="rect">
            <a:avLst/>
          </a:prstGeom>
        </p:spPr>
        <p:txBody>
          <a:bodyPr vert="horz" wrap="square" lIns="0" tIns="12700" rIns="0" bIns="0" rtlCol="0">
            <a:spAutoFit/>
          </a:bodyPr>
          <a:lstStyle/>
          <a:p>
            <a:pPr marL="12700">
              <a:lnSpc>
                <a:spcPct val="100000"/>
              </a:lnSpc>
              <a:spcBef>
                <a:spcPts val="100"/>
              </a:spcBef>
            </a:pPr>
            <a:r>
              <a:rPr dirty="0"/>
              <a:t>Politics</a:t>
            </a:r>
            <a:r>
              <a:rPr spc="-30" dirty="0"/>
              <a:t> </a:t>
            </a:r>
            <a:r>
              <a:rPr dirty="0"/>
              <a:t>within</a:t>
            </a:r>
            <a:r>
              <a:rPr spc="-20" dirty="0"/>
              <a:t> </a:t>
            </a:r>
            <a:r>
              <a:rPr dirty="0"/>
              <a:t>your</a:t>
            </a:r>
            <a:r>
              <a:rPr spc="-10" dirty="0"/>
              <a:t> organization</a:t>
            </a: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128905">
              <a:lnSpc>
                <a:spcPct val="100000"/>
              </a:lnSpc>
            </a:pPr>
            <a:fld id="{81D60167-4931-47E6-BA6A-407CBD079E47}" type="slidenum">
              <a:rPr spc="-25" dirty="0"/>
              <a:t>31</a:t>
            </a:fld>
            <a:endParaRPr spc="-25" dirty="0"/>
          </a:p>
        </p:txBody>
      </p:sp>
      <p:sp>
        <p:nvSpPr>
          <p:cNvPr id="3" name="object 3"/>
          <p:cNvSpPr txBox="1"/>
          <p:nvPr/>
        </p:nvSpPr>
        <p:spPr>
          <a:xfrm>
            <a:off x="773112" y="1308460"/>
            <a:ext cx="3644900" cy="4652556"/>
          </a:xfrm>
          <a:prstGeom prst="rect">
            <a:avLst/>
          </a:prstGeom>
        </p:spPr>
        <p:txBody>
          <a:bodyPr vert="horz" wrap="square" lIns="0" tIns="68580" rIns="0" bIns="0" rtlCol="0" anchor="t">
            <a:spAutoFit/>
          </a:bodyPr>
          <a:lstStyle/>
          <a:p>
            <a:pPr marL="12700">
              <a:lnSpc>
                <a:spcPct val="100000"/>
              </a:lnSpc>
              <a:spcBef>
                <a:spcPts val="540"/>
              </a:spcBef>
            </a:pPr>
            <a:r>
              <a:rPr sz="2400" dirty="0">
                <a:solidFill>
                  <a:srgbClr val="62666A"/>
                </a:solidFill>
                <a:latin typeface="Arial"/>
                <a:cs typeface="Arial"/>
              </a:rPr>
              <a:t>Political</a:t>
            </a:r>
            <a:r>
              <a:rPr sz="2400" spc="-15" dirty="0">
                <a:solidFill>
                  <a:srgbClr val="62666A"/>
                </a:solidFill>
                <a:latin typeface="Arial"/>
                <a:cs typeface="Arial"/>
              </a:rPr>
              <a:t> </a:t>
            </a:r>
            <a:r>
              <a:rPr sz="2400" spc="-10" dirty="0">
                <a:solidFill>
                  <a:srgbClr val="62666A"/>
                </a:solidFill>
                <a:latin typeface="Arial"/>
                <a:cs typeface="Arial"/>
              </a:rPr>
              <a:t>influencers</a:t>
            </a:r>
            <a:endParaRPr sz="2400">
              <a:latin typeface="Arial"/>
              <a:cs typeface="Arial"/>
            </a:endParaRPr>
          </a:p>
          <a:p>
            <a:pPr marL="355600" indent="-342900">
              <a:spcBef>
                <a:spcPts val="400"/>
              </a:spcBef>
              <a:spcAft>
                <a:spcPts val="300"/>
              </a:spcAft>
              <a:buFont typeface="Wingdings"/>
              <a:buChar char="§"/>
              <a:tabLst>
                <a:tab pos="192405" algn="l"/>
              </a:tabLst>
            </a:pPr>
            <a:r>
              <a:rPr sz="1800" dirty="0">
                <a:solidFill>
                  <a:srgbClr val="62666A"/>
                </a:solidFill>
                <a:latin typeface="Arial"/>
                <a:cs typeface="Arial"/>
              </a:rPr>
              <a:t>Medical</a:t>
            </a:r>
            <a:r>
              <a:rPr sz="1800" spc="-35" dirty="0">
                <a:solidFill>
                  <a:srgbClr val="62666A"/>
                </a:solidFill>
                <a:latin typeface="Arial"/>
                <a:cs typeface="Arial"/>
              </a:rPr>
              <a:t> </a:t>
            </a:r>
            <a:r>
              <a:rPr sz="1800" spc="-20" dirty="0">
                <a:solidFill>
                  <a:srgbClr val="62666A"/>
                </a:solidFill>
                <a:latin typeface="Arial"/>
                <a:cs typeface="Arial"/>
              </a:rPr>
              <a:t>staff</a:t>
            </a:r>
            <a:endParaRPr sz="1800">
              <a:latin typeface="Arial"/>
              <a:cs typeface="Arial"/>
            </a:endParaRPr>
          </a:p>
          <a:p>
            <a:pPr marL="355600" indent="-342900">
              <a:spcBef>
                <a:spcPts val="385"/>
              </a:spcBef>
              <a:spcAft>
                <a:spcPts val="300"/>
              </a:spcAft>
              <a:buFont typeface="Wingdings"/>
              <a:buChar char="§"/>
              <a:tabLst>
                <a:tab pos="192405" algn="l"/>
              </a:tabLst>
            </a:pPr>
            <a:r>
              <a:rPr sz="1800" spc="-10" dirty="0">
                <a:solidFill>
                  <a:srgbClr val="62666A"/>
                </a:solidFill>
                <a:latin typeface="Arial"/>
                <a:cs typeface="Arial"/>
              </a:rPr>
              <a:t>Nursing</a:t>
            </a:r>
            <a:endParaRPr sz="1800">
              <a:latin typeface="Arial"/>
              <a:cs typeface="Arial"/>
            </a:endParaRPr>
          </a:p>
          <a:p>
            <a:pPr marL="355600" indent="-342900">
              <a:spcBef>
                <a:spcPts val="384"/>
              </a:spcBef>
              <a:spcAft>
                <a:spcPts val="300"/>
              </a:spcAft>
              <a:buFont typeface="Wingdings"/>
              <a:buChar char="§"/>
              <a:tabLst>
                <a:tab pos="192405" algn="l"/>
              </a:tabLst>
            </a:pPr>
            <a:r>
              <a:rPr sz="1800" dirty="0">
                <a:solidFill>
                  <a:srgbClr val="62666A"/>
                </a:solidFill>
                <a:latin typeface="Arial"/>
                <a:cs typeface="Arial"/>
              </a:rPr>
              <a:t>Board</a:t>
            </a:r>
            <a:r>
              <a:rPr sz="1800" spc="-15" dirty="0">
                <a:solidFill>
                  <a:srgbClr val="62666A"/>
                </a:solidFill>
                <a:latin typeface="Arial"/>
                <a:cs typeface="Arial"/>
              </a:rPr>
              <a:t> </a:t>
            </a:r>
            <a:r>
              <a:rPr sz="1800" spc="-10" dirty="0">
                <a:solidFill>
                  <a:srgbClr val="62666A"/>
                </a:solidFill>
                <a:latin typeface="Arial"/>
                <a:cs typeface="Arial"/>
              </a:rPr>
              <a:t>members</a:t>
            </a:r>
            <a:endParaRPr sz="1800">
              <a:latin typeface="Arial"/>
              <a:cs typeface="Arial"/>
            </a:endParaRPr>
          </a:p>
          <a:p>
            <a:pPr marL="355600" indent="-342900">
              <a:spcBef>
                <a:spcPts val="380"/>
              </a:spcBef>
              <a:spcAft>
                <a:spcPts val="300"/>
              </a:spcAft>
              <a:buFont typeface="Wingdings"/>
              <a:buChar char="§"/>
              <a:tabLst>
                <a:tab pos="192405" algn="l"/>
              </a:tabLst>
            </a:pPr>
            <a:r>
              <a:rPr sz="1800" spc="-10" dirty="0">
                <a:solidFill>
                  <a:srgbClr val="62666A"/>
                </a:solidFill>
                <a:latin typeface="Arial"/>
                <a:cs typeface="Arial"/>
              </a:rPr>
              <a:t>Silos</a:t>
            </a:r>
            <a:endParaRPr lang="en-US" sz="2000" dirty="0">
              <a:solidFill>
                <a:srgbClr val="141439"/>
              </a:solidFill>
              <a:latin typeface="Arial"/>
              <a:cs typeface="Arial"/>
            </a:endParaRPr>
          </a:p>
          <a:p>
            <a:pPr marL="12700">
              <a:spcBef>
                <a:spcPts val="380"/>
              </a:spcBef>
              <a:spcAft>
                <a:spcPts val="300"/>
              </a:spcAft>
              <a:tabLst>
                <a:tab pos="192405" algn="l"/>
              </a:tabLst>
            </a:pPr>
            <a:r>
              <a:rPr lang="en-US" sz="2000" spc="-10" dirty="0">
                <a:solidFill>
                  <a:srgbClr val="62666A"/>
                </a:solidFill>
                <a:latin typeface="Arial"/>
                <a:cs typeface="Arial"/>
              </a:rPr>
              <a:t>Departmental Leaders</a:t>
            </a:r>
            <a:endParaRPr sz="2000" dirty="0">
              <a:latin typeface="Arial"/>
              <a:cs typeface="Arial"/>
            </a:endParaRPr>
          </a:p>
          <a:p>
            <a:pPr marL="355600" indent="-342900">
              <a:spcBef>
                <a:spcPts val="390"/>
              </a:spcBef>
              <a:spcAft>
                <a:spcPts val="300"/>
              </a:spcAft>
              <a:buFont typeface="Wingdings"/>
              <a:buChar char="§"/>
              <a:tabLst>
                <a:tab pos="192405" algn="l"/>
              </a:tabLst>
            </a:pPr>
            <a:r>
              <a:rPr sz="1800" dirty="0">
                <a:solidFill>
                  <a:srgbClr val="62666A"/>
                </a:solidFill>
                <a:latin typeface="Arial"/>
                <a:cs typeface="Arial"/>
              </a:rPr>
              <a:t>Long</a:t>
            </a:r>
            <a:r>
              <a:rPr sz="1800" spc="-30" dirty="0">
                <a:solidFill>
                  <a:srgbClr val="62666A"/>
                </a:solidFill>
                <a:latin typeface="Arial"/>
                <a:cs typeface="Arial"/>
              </a:rPr>
              <a:t> </a:t>
            </a:r>
            <a:r>
              <a:rPr sz="1800" dirty="0">
                <a:solidFill>
                  <a:srgbClr val="62666A"/>
                </a:solidFill>
                <a:latin typeface="Arial"/>
                <a:cs typeface="Arial"/>
              </a:rPr>
              <a:t>standing</a:t>
            </a:r>
            <a:r>
              <a:rPr sz="1800" spc="-25" dirty="0">
                <a:solidFill>
                  <a:srgbClr val="62666A"/>
                </a:solidFill>
                <a:latin typeface="Arial"/>
                <a:cs typeface="Arial"/>
              </a:rPr>
              <a:t> </a:t>
            </a:r>
            <a:r>
              <a:rPr sz="1800" spc="-10" dirty="0">
                <a:solidFill>
                  <a:srgbClr val="62666A"/>
                </a:solidFill>
                <a:latin typeface="Arial"/>
                <a:cs typeface="Arial"/>
              </a:rPr>
              <a:t>contracts</a:t>
            </a:r>
            <a:endParaRPr sz="1800">
              <a:latin typeface="Arial"/>
              <a:cs typeface="Arial"/>
            </a:endParaRPr>
          </a:p>
          <a:p>
            <a:pPr marL="355600" indent="-342900">
              <a:spcBef>
                <a:spcPts val="385"/>
              </a:spcBef>
              <a:spcAft>
                <a:spcPts val="300"/>
              </a:spcAft>
              <a:buFont typeface="Wingdings"/>
              <a:buChar char="§"/>
              <a:tabLst>
                <a:tab pos="192405" algn="l"/>
              </a:tabLst>
            </a:pPr>
            <a:r>
              <a:rPr sz="1800" dirty="0">
                <a:solidFill>
                  <a:srgbClr val="62666A"/>
                </a:solidFill>
                <a:latin typeface="Arial"/>
                <a:cs typeface="Arial"/>
              </a:rPr>
              <a:t>Philanthropic</a:t>
            </a:r>
            <a:r>
              <a:rPr sz="1800" spc="-55" dirty="0">
                <a:solidFill>
                  <a:srgbClr val="62666A"/>
                </a:solidFill>
                <a:latin typeface="Arial"/>
                <a:cs typeface="Arial"/>
              </a:rPr>
              <a:t> </a:t>
            </a:r>
            <a:r>
              <a:rPr sz="1800" spc="-10" dirty="0">
                <a:solidFill>
                  <a:srgbClr val="62666A"/>
                </a:solidFill>
                <a:latin typeface="Arial"/>
                <a:cs typeface="Arial"/>
              </a:rPr>
              <a:t>Donors</a:t>
            </a:r>
            <a:endParaRPr sz="1800">
              <a:latin typeface="Arial"/>
              <a:cs typeface="Arial"/>
            </a:endParaRPr>
          </a:p>
          <a:p>
            <a:pPr marL="355600" indent="-342900">
              <a:spcBef>
                <a:spcPts val="385"/>
              </a:spcBef>
              <a:spcAft>
                <a:spcPts val="300"/>
              </a:spcAft>
              <a:buFont typeface="Wingdings"/>
              <a:buChar char="§"/>
              <a:tabLst>
                <a:tab pos="192405" algn="l"/>
              </a:tabLst>
            </a:pPr>
            <a:r>
              <a:rPr sz="1800" dirty="0">
                <a:solidFill>
                  <a:srgbClr val="62666A"/>
                </a:solidFill>
                <a:latin typeface="Arial"/>
                <a:cs typeface="Arial"/>
              </a:rPr>
              <a:t>Community</a:t>
            </a:r>
            <a:r>
              <a:rPr sz="1800" spc="-30" dirty="0">
                <a:solidFill>
                  <a:srgbClr val="62666A"/>
                </a:solidFill>
                <a:latin typeface="Arial"/>
                <a:cs typeface="Arial"/>
              </a:rPr>
              <a:t> </a:t>
            </a:r>
            <a:r>
              <a:rPr sz="1800" dirty="0">
                <a:solidFill>
                  <a:srgbClr val="62666A"/>
                </a:solidFill>
                <a:latin typeface="Arial"/>
                <a:cs typeface="Arial"/>
              </a:rPr>
              <a:t>business</a:t>
            </a:r>
            <a:r>
              <a:rPr sz="1800" spc="-25" dirty="0">
                <a:solidFill>
                  <a:srgbClr val="62666A"/>
                </a:solidFill>
                <a:latin typeface="Arial"/>
                <a:cs typeface="Arial"/>
              </a:rPr>
              <a:t> </a:t>
            </a:r>
            <a:r>
              <a:rPr sz="1800" spc="-10" dirty="0">
                <a:solidFill>
                  <a:srgbClr val="62666A"/>
                </a:solidFill>
                <a:latin typeface="Arial"/>
                <a:cs typeface="Arial"/>
              </a:rPr>
              <a:t>leaders</a:t>
            </a:r>
            <a:endParaRPr sz="1800">
              <a:latin typeface="Arial"/>
              <a:cs typeface="Arial"/>
            </a:endParaRPr>
          </a:p>
          <a:p>
            <a:pPr marL="355600" indent="-342900">
              <a:spcBef>
                <a:spcPts val="384"/>
              </a:spcBef>
              <a:spcAft>
                <a:spcPts val="300"/>
              </a:spcAft>
              <a:buFont typeface="Wingdings"/>
              <a:buChar char="§"/>
              <a:tabLst>
                <a:tab pos="192405" algn="l"/>
              </a:tabLst>
            </a:pPr>
            <a:r>
              <a:rPr sz="1800" dirty="0">
                <a:solidFill>
                  <a:srgbClr val="62666A"/>
                </a:solidFill>
                <a:latin typeface="Arial"/>
                <a:cs typeface="Arial"/>
              </a:rPr>
              <a:t>Change</a:t>
            </a:r>
            <a:r>
              <a:rPr sz="1800" spc="-30" dirty="0">
                <a:solidFill>
                  <a:srgbClr val="62666A"/>
                </a:solidFill>
                <a:latin typeface="Arial"/>
                <a:cs typeface="Arial"/>
              </a:rPr>
              <a:t> </a:t>
            </a:r>
            <a:r>
              <a:rPr sz="1800" dirty="0">
                <a:solidFill>
                  <a:srgbClr val="62666A"/>
                </a:solidFill>
                <a:latin typeface="Arial"/>
                <a:cs typeface="Arial"/>
              </a:rPr>
              <a:t>management</a:t>
            </a:r>
            <a:r>
              <a:rPr sz="1800" spc="-25" dirty="0">
                <a:solidFill>
                  <a:srgbClr val="62666A"/>
                </a:solidFill>
                <a:latin typeface="Arial"/>
                <a:cs typeface="Arial"/>
              </a:rPr>
              <a:t> </a:t>
            </a:r>
            <a:r>
              <a:rPr sz="1800" dirty="0">
                <a:solidFill>
                  <a:srgbClr val="62666A"/>
                </a:solidFill>
                <a:latin typeface="Arial"/>
                <a:cs typeface="Arial"/>
              </a:rPr>
              <a:t>and</a:t>
            </a:r>
            <a:r>
              <a:rPr sz="1800" spc="-30" dirty="0">
                <a:solidFill>
                  <a:srgbClr val="62666A"/>
                </a:solidFill>
                <a:latin typeface="Arial"/>
                <a:cs typeface="Arial"/>
              </a:rPr>
              <a:t> </a:t>
            </a:r>
            <a:r>
              <a:rPr sz="1800" spc="-10" dirty="0">
                <a:solidFill>
                  <a:srgbClr val="62666A"/>
                </a:solidFill>
                <a:latin typeface="Arial"/>
                <a:cs typeface="Arial"/>
              </a:rPr>
              <a:t>culture</a:t>
            </a:r>
            <a:endParaRPr sz="1800">
              <a:latin typeface="Arial"/>
              <a:cs typeface="Arial"/>
            </a:endParaRPr>
          </a:p>
          <a:p>
            <a:pPr marL="355600" indent="-342900">
              <a:spcBef>
                <a:spcPts val="380"/>
              </a:spcBef>
              <a:spcAft>
                <a:spcPts val="300"/>
              </a:spcAft>
              <a:buFont typeface="Wingdings"/>
              <a:buChar char="§"/>
              <a:tabLst>
                <a:tab pos="192405" algn="l"/>
              </a:tabLst>
            </a:pPr>
            <a:r>
              <a:rPr sz="1800" dirty="0">
                <a:solidFill>
                  <a:srgbClr val="62666A"/>
                </a:solidFill>
                <a:latin typeface="Arial"/>
                <a:cs typeface="Arial"/>
              </a:rPr>
              <a:t>“sacred</a:t>
            </a:r>
            <a:r>
              <a:rPr sz="1800" spc="-20" dirty="0">
                <a:solidFill>
                  <a:srgbClr val="62666A"/>
                </a:solidFill>
                <a:latin typeface="Arial"/>
                <a:cs typeface="Arial"/>
              </a:rPr>
              <a:t> </a:t>
            </a:r>
            <a:r>
              <a:rPr sz="1800" spc="-10" dirty="0">
                <a:solidFill>
                  <a:srgbClr val="62666A"/>
                </a:solidFill>
                <a:latin typeface="Arial"/>
                <a:cs typeface="Arial"/>
              </a:rPr>
              <a:t>cows”-</a:t>
            </a:r>
            <a:r>
              <a:rPr sz="1800" dirty="0">
                <a:solidFill>
                  <a:srgbClr val="62666A"/>
                </a:solidFill>
                <a:latin typeface="Arial"/>
                <a:cs typeface="Arial"/>
              </a:rPr>
              <a:t>everyone</a:t>
            </a:r>
            <a:r>
              <a:rPr sz="1800" spc="25" dirty="0">
                <a:solidFill>
                  <a:srgbClr val="62666A"/>
                </a:solidFill>
                <a:latin typeface="Arial"/>
                <a:cs typeface="Arial"/>
              </a:rPr>
              <a:t> </a:t>
            </a:r>
            <a:r>
              <a:rPr sz="1800" dirty="0">
                <a:solidFill>
                  <a:srgbClr val="62666A"/>
                </a:solidFill>
                <a:latin typeface="Arial"/>
                <a:cs typeface="Arial"/>
              </a:rPr>
              <a:t>has</a:t>
            </a:r>
            <a:r>
              <a:rPr sz="1800" spc="-25" dirty="0">
                <a:solidFill>
                  <a:srgbClr val="62666A"/>
                </a:solidFill>
                <a:latin typeface="Arial"/>
                <a:cs typeface="Arial"/>
              </a:rPr>
              <a:t> </a:t>
            </a:r>
            <a:r>
              <a:rPr sz="1800" spc="-20" dirty="0">
                <a:solidFill>
                  <a:srgbClr val="62666A"/>
                </a:solidFill>
                <a:latin typeface="Arial"/>
                <a:cs typeface="Arial"/>
              </a:rPr>
              <a:t>them</a:t>
            </a:r>
            <a:endParaRPr sz="1800">
              <a:latin typeface="Arial"/>
              <a:cs typeface="Arial"/>
            </a:endParaRPr>
          </a:p>
        </p:txBody>
      </p:sp>
      <p:pic>
        <p:nvPicPr>
          <p:cNvPr id="4" name="object 4"/>
          <p:cNvPicPr/>
          <p:nvPr/>
        </p:nvPicPr>
        <p:blipFill>
          <a:blip r:embed="rId2" cstate="print"/>
          <a:stretch>
            <a:fillRect/>
          </a:stretch>
        </p:blipFill>
        <p:spPr>
          <a:xfrm>
            <a:off x="6664452" y="1222247"/>
            <a:ext cx="4290059" cy="4280916"/>
          </a:xfrm>
          <a:prstGeom prst="rect">
            <a:avLst/>
          </a:prstGeom>
        </p:spPr>
      </p:pic>
      <p:pic>
        <p:nvPicPr>
          <p:cNvPr id="5" name="object 5"/>
          <p:cNvPicPr/>
          <p:nvPr/>
        </p:nvPicPr>
        <p:blipFill>
          <a:blip r:embed="rId3" cstate="print"/>
          <a:stretch>
            <a:fillRect/>
          </a:stretch>
        </p:blipFill>
        <p:spPr>
          <a:xfrm>
            <a:off x="10566400" y="363854"/>
            <a:ext cx="1024466" cy="425669"/>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6813" y="-553998"/>
            <a:ext cx="10620375" cy="1865533"/>
          </a:xfrm>
          <a:prstGeom prst="rect">
            <a:avLst/>
          </a:prstGeom>
        </p:spPr>
        <p:txBody>
          <a:bodyPr vert="horz" wrap="square" lIns="0" tIns="750211" rIns="0" bIns="0" rtlCol="0">
            <a:spAutoFit/>
          </a:bodyPr>
          <a:lstStyle/>
          <a:p>
            <a:pPr marL="568960" marR="5080">
              <a:lnSpc>
                <a:spcPct val="100000"/>
              </a:lnSpc>
              <a:spcBef>
                <a:spcPts val="100"/>
              </a:spcBef>
            </a:pPr>
            <a:r>
              <a:rPr dirty="0">
                <a:latin typeface="+mj-lt"/>
              </a:rPr>
              <a:t>How</a:t>
            </a:r>
            <a:r>
              <a:rPr spc="-20" dirty="0">
                <a:latin typeface="+mj-lt"/>
              </a:rPr>
              <a:t> </a:t>
            </a:r>
            <a:r>
              <a:rPr dirty="0">
                <a:latin typeface="+mj-lt"/>
              </a:rPr>
              <a:t>outside</a:t>
            </a:r>
            <a:r>
              <a:rPr spc="-15" dirty="0">
                <a:latin typeface="+mj-lt"/>
              </a:rPr>
              <a:t> </a:t>
            </a:r>
            <a:r>
              <a:rPr dirty="0">
                <a:latin typeface="+mj-lt"/>
              </a:rPr>
              <a:t>help</a:t>
            </a:r>
            <a:r>
              <a:rPr spc="-20" dirty="0">
                <a:latin typeface="+mj-lt"/>
              </a:rPr>
              <a:t> </a:t>
            </a:r>
            <a:r>
              <a:rPr dirty="0">
                <a:latin typeface="+mj-lt"/>
              </a:rPr>
              <a:t>can</a:t>
            </a:r>
            <a:r>
              <a:rPr spc="-5" dirty="0">
                <a:latin typeface="+mj-lt"/>
              </a:rPr>
              <a:t> </a:t>
            </a:r>
            <a:r>
              <a:rPr dirty="0">
                <a:latin typeface="+mj-lt"/>
              </a:rPr>
              <a:t>boost</a:t>
            </a:r>
            <a:r>
              <a:rPr spc="-15" dirty="0">
                <a:latin typeface="+mj-lt"/>
              </a:rPr>
              <a:t> </a:t>
            </a:r>
            <a:r>
              <a:rPr dirty="0">
                <a:latin typeface="+mj-lt"/>
              </a:rPr>
              <a:t>successful</a:t>
            </a:r>
            <a:r>
              <a:rPr spc="-15" dirty="0">
                <a:latin typeface="+mj-lt"/>
              </a:rPr>
              <a:t> </a:t>
            </a:r>
            <a:r>
              <a:rPr dirty="0">
                <a:latin typeface="+mj-lt"/>
              </a:rPr>
              <a:t>results</a:t>
            </a:r>
            <a:r>
              <a:rPr spc="-5" dirty="0">
                <a:latin typeface="+mj-lt"/>
              </a:rPr>
              <a:t> </a:t>
            </a:r>
            <a:r>
              <a:rPr spc="-25" dirty="0">
                <a:latin typeface="+mj-lt"/>
              </a:rPr>
              <a:t>in </a:t>
            </a:r>
            <a:r>
              <a:rPr dirty="0">
                <a:latin typeface="+mj-lt"/>
              </a:rPr>
              <a:t>Margin</a:t>
            </a:r>
            <a:r>
              <a:rPr spc="-65" dirty="0">
                <a:latin typeface="+mj-lt"/>
              </a:rPr>
              <a:t> </a:t>
            </a:r>
            <a:r>
              <a:rPr dirty="0">
                <a:latin typeface="+mj-lt"/>
              </a:rPr>
              <a:t>Improvement</a:t>
            </a:r>
            <a:r>
              <a:rPr spc="-65" dirty="0">
                <a:latin typeface="+mj-lt"/>
              </a:rPr>
              <a:t> </a:t>
            </a:r>
            <a:r>
              <a:rPr dirty="0">
                <a:latin typeface="+mj-lt"/>
              </a:rPr>
              <a:t>and</a:t>
            </a:r>
            <a:r>
              <a:rPr spc="-110" dirty="0">
                <a:latin typeface="+mj-lt"/>
              </a:rPr>
              <a:t> </a:t>
            </a:r>
            <a:r>
              <a:rPr dirty="0">
                <a:latin typeface="+mj-lt"/>
              </a:rPr>
              <a:t>Transformation</a:t>
            </a:r>
            <a:r>
              <a:rPr spc="-50" dirty="0">
                <a:latin typeface="+mj-lt"/>
              </a:rPr>
              <a:t> </a:t>
            </a:r>
            <a:r>
              <a:rPr spc="-10" dirty="0">
                <a:latin typeface="+mj-lt"/>
              </a:rPr>
              <a:t>Projects</a:t>
            </a:r>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128905">
              <a:lnSpc>
                <a:spcPct val="100000"/>
              </a:lnSpc>
            </a:pPr>
            <a:fld id="{81D60167-4931-47E6-BA6A-407CBD079E47}" type="slidenum">
              <a:rPr spc="-25" dirty="0"/>
              <a:t>32</a:t>
            </a:fld>
            <a:endParaRPr spc="-25" dirty="0"/>
          </a:p>
        </p:txBody>
      </p:sp>
      <p:sp>
        <p:nvSpPr>
          <p:cNvPr id="3" name="object 3"/>
          <p:cNvSpPr txBox="1"/>
          <p:nvPr/>
        </p:nvSpPr>
        <p:spPr>
          <a:xfrm>
            <a:off x="1147572" y="2095500"/>
            <a:ext cx="2402205" cy="1442085"/>
          </a:xfrm>
          <a:prstGeom prst="rect">
            <a:avLst/>
          </a:prstGeom>
          <a:solidFill>
            <a:srgbClr val="49AA42"/>
          </a:solidFill>
        </p:spPr>
        <p:txBody>
          <a:bodyPr vert="horz" wrap="square" lIns="0" tIns="1905" rIns="0" bIns="0" rtlCol="0">
            <a:spAutoFit/>
          </a:bodyPr>
          <a:lstStyle/>
          <a:p>
            <a:pPr>
              <a:lnSpc>
                <a:spcPct val="100000"/>
              </a:lnSpc>
              <a:spcBef>
                <a:spcPts val="15"/>
              </a:spcBef>
            </a:pPr>
            <a:endParaRPr sz="2200">
              <a:latin typeface="Times New Roman"/>
              <a:cs typeface="Times New Roman"/>
            </a:endParaRPr>
          </a:p>
          <a:p>
            <a:pPr marL="96520" marR="88265" algn="ctr">
              <a:lnSpc>
                <a:spcPct val="86300"/>
              </a:lnSpc>
            </a:pPr>
            <a:r>
              <a:rPr sz="2000" dirty="0">
                <a:solidFill>
                  <a:srgbClr val="FFFFFF"/>
                </a:solidFill>
                <a:latin typeface="Arial"/>
                <a:cs typeface="Arial"/>
              </a:rPr>
              <a:t>Unbiased</a:t>
            </a:r>
            <a:r>
              <a:rPr sz="2000" spc="-30" dirty="0">
                <a:solidFill>
                  <a:srgbClr val="FFFFFF"/>
                </a:solidFill>
                <a:latin typeface="Arial"/>
                <a:cs typeface="Arial"/>
              </a:rPr>
              <a:t> </a:t>
            </a:r>
            <a:r>
              <a:rPr sz="2000" spc="-10" dirty="0">
                <a:solidFill>
                  <a:srgbClr val="FFFFFF"/>
                </a:solidFill>
                <a:latin typeface="Arial"/>
                <a:cs typeface="Arial"/>
              </a:rPr>
              <a:t>approach </a:t>
            </a:r>
            <a:r>
              <a:rPr sz="2000" dirty="0">
                <a:solidFill>
                  <a:srgbClr val="FFFFFF"/>
                </a:solidFill>
                <a:latin typeface="Arial"/>
                <a:cs typeface="Arial"/>
              </a:rPr>
              <a:t>and</a:t>
            </a:r>
            <a:r>
              <a:rPr sz="2000" spc="-15" dirty="0">
                <a:solidFill>
                  <a:srgbClr val="FFFFFF"/>
                </a:solidFill>
                <a:latin typeface="Arial"/>
                <a:cs typeface="Arial"/>
              </a:rPr>
              <a:t> </a:t>
            </a:r>
            <a:r>
              <a:rPr sz="2000" dirty="0">
                <a:solidFill>
                  <a:srgbClr val="FFFFFF"/>
                </a:solidFill>
                <a:latin typeface="Arial"/>
                <a:cs typeface="Arial"/>
              </a:rPr>
              <a:t>deep</a:t>
            </a:r>
            <a:r>
              <a:rPr sz="2000" spc="-5" dirty="0">
                <a:solidFill>
                  <a:srgbClr val="FFFFFF"/>
                </a:solidFill>
                <a:latin typeface="Arial"/>
                <a:cs typeface="Arial"/>
              </a:rPr>
              <a:t> </a:t>
            </a:r>
            <a:r>
              <a:rPr sz="2000" spc="-10" dirty="0">
                <a:solidFill>
                  <a:srgbClr val="FFFFFF"/>
                </a:solidFill>
                <a:latin typeface="Arial"/>
                <a:cs typeface="Arial"/>
              </a:rPr>
              <a:t>industry experience</a:t>
            </a:r>
            <a:endParaRPr sz="2000">
              <a:latin typeface="Arial"/>
              <a:cs typeface="Arial"/>
            </a:endParaRPr>
          </a:p>
        </p:txBody>
      </p:sp>
      <p:sp>
        <p:nvSpPr>
          <p:cNvPr id="4" name="object 4"/>
          <p:cNvSpPr txBox="1"/>
          <p:nvPr/>
        </p:nvSpPr>
        <p:spPr>
          <a:xfrm>
            <a:off x="3790188" y="2095500"/>
            <a:ext cx="2403475" cy="1442085"/>
          </a:xfrm>
          <a:prstGeom prst="rect">
            <a:avLst/>
          </a:prstGeom>
          <a:solidFill>
            <a:srgbClr val="49AA42"/>
          </a:solidFill>
        </p:spPr>
        <p:txBody>
          <a:bodyPr vert="horz" wrap="square" lIns="0" tIns="2540" rIns="0" bIns="0" rtlCol="0">
            <a:spAutoFit/>
          </a:bodyPr>
          <a:lstStyle/>
          <a:p>
            <a:pPr>
              <a:lnSpc>
                <a:spcPct val="100000"/>
              </a:lnSpc>
              <a:spcBef>
                <a:spcPts val="20"/>
              </a:spcBef>
            </a:pPr>
            <a:endParaRPr sz="3100">
              <a:latin typeface="Times New Roman"/>
              <a:cs typeface="Times New Roman"/>
            </a:endParaRPr>
          </a:p>
          <a:p>
            <a:pPr marL="621030" marR="168275" indent="-446405">
              <a:lnSpc>
                <a:spcPts val="2080"/>
              </a:lnSpc>
            </a:pPr>
            <a:r>
              <a:rPr sz="2000" dirty="0">
                <a:solidFill>
                  <a:srgbClr val="FFFFFF"/>
                </a:solidFill>
                <a:latin typeface="Arial"/>
                <a:cs typeface="Arial"/>
              </a:rPr>
              <a:t>Political</a:t>
            </a:r>
            <a:r>
              <a:rPr sz="2000" spc="-25" dirty="0">
                <a:solidFill>
                  <a:srgbClr val="FFFFFF"/>
                </a:solidFill>
                <a:latin typeface="Arial"/>
                <a:cs typeface="Arial"/>
              </a:rPr>
              <a:t> </a:t>
            </a:r>
            <a:r>
              <a:rPr sz="2000" spc="-10" dirty="0">
                <a:solidFill>
                  <a:srgbClr val="FFFFFF"/>
                </a:solidFill>
                <a:latin typeface="Arial"/>
                <a:cs typeface="Arial"/>
              </a:rPr>
              <a:t>roadblock navigation</a:t>
            </a:r>
            <a:endParaRPr sz="2000">
              <a:latin typeface="Arial"/>
              <a:cs typeface="Arial"/>
            </a:endParaRPr>
          </a:p>
        </p:txBody>
      </p:sp>
      <p:sp>
        <p:nvSpPr>
          <p:cNvPr id="5" name="object 5"/>
          <p:cNvSpPr txBox="1"/>
          <p:nvPr/>
        </p:nvSpPr>
        <p:spPr>
          <a:xfrm>
            <a:off x="6432803" y="2095500"/>
            <a:ext cx="2403475" cy="1442085"/>
          </a:xfrm>
          <a:prstGeom prst="rect">
            <a:avLst/>
          </a:prstGeom>
          <a:solidFill>
            <a:srgbClr val="49AA42"/>
          </a:solidFill>
        </p:spPr>
        <p:txBody>
          <a:bodyPr vert="horz" wrap="square" lIns="0" tIns="191770" rIns="0" bIns="0" rtlCol="0">
            <a:spAutoFit/>
          </a:bodyPr>
          <a:lstStyle/>
          <a:p>
            <a:pPr marL="211454" marR="204470" algn="ctr">
              <a:lnSpc>
                <a:spcPct val="86300"/>
              </a:lnSpc>
              <a:spcBef>
                <a:spcPts val="1510"/>
              </a:spcBef>
            </a:pPr>
            <a:r>
              <a:rPr sz="2000" dirty="0">
                <a:solidFill>
                  <a:srgbClr val="FFFFFF"/>
                </a:solidFill>
                <a:latin typeface="Arial"/>
                <a:cs typeface="Arial"/>
              </a:rPr>
              <a:t>High</a:t>
            </a:r>
            <a:r>
              <a:rPr sz="2000" spc="-25" dirty="0">
                <a:solidFill>
                  <a:srgbClr val="FFFFFF"/>
                </a:solidFill>
                <a:latin typeface="Arial"/>
                <a:cs typeface="Arial"/>
              </a:rPr>
              <a:t> </a:t>
            </a:r>
            <a:r>
              <a:rPr sz="2000" dirty="0">
                <a:solidFill>
                  <a:srgbClr val="FFFFFF"/>
                </a:solidFill>
                <a:latin typeface="Arial"/>
                <a:cs typeface="Arial"/>
              </a:rPr>
              <a:t>level</a:t>
            </a:r>
            <a:r>
              <a:rPr sz="2000" spc="-15" dirty="0">
                <a:solidFill>
                  <a:srgbClr val="FFFFFF"/>
                </a:solidFill>
                <a:latin typeface="Arial"/>
                <a:cs typeface="Arial"/>
              </a:rPr>
              <a:t> </a:t>
            </a:r>
            <a:r>
              <a:rPr sz="2000" spc="-10" dirty="0">
                <a:solidFill>
                  <a:srgbClr val="FFFFFF"/>
                </a:solidFill>
                <a:latin typeface="Arial"/>
                <a:cs typeface="Arial"/>
              </a:rPr>
              <a:t>project </a:t>
            </a:r>
            <a:r>
              <a:rPr sz="2000" dirty="0">
                <a:solidFill>
                  <a:srgbClr val="FFFFFF"/>
                </a:solidFill>
                <a:latin typeface="Arial"/>
                <a:cs typeface="Arial"/>
              </a:rPr>
              <a:t>management</a:t>
            </a:r>
            <a:r>
              <a:rPr sz="2000" spc="-45" dirty="0">
                <a:solidFill>
                  <a:srgbClr val="FFFFFF"/>
                </a:solidFill>
                <a:latin typeface="Arial"/>
                <a:cs typeface="Arial"/>
              </a:rPr>
              <a:t> </a:t>
            </a:r>
            <a:r>
              <a:rPr sz="2000" spc="-25" dirty="0">
                <a:solidFill>
                  <a:srgbClr val="FFFFFF"/>
                </a:solidFill>
                <a:latin typeface="Arial"/>
                <a:cs typeface="Arial"/>
              </a:rPr>
              <a:t>and </a:t>
            </a:r>
            <a:r>
              <a:rPr sz="2000" spc="-10" dirty="0">
                <a:solidFill>
                  <a:srgbClr val="FFFFFF"/>
                </a:solidFill>
                <a:latin typeface="Arial"/>
                <a:cs typeface="Arial"/>
              </a:rPr>
              <a:t>accountability structures</a:t>
            </a:r>
            <a:endParaRPr sz="2000">
              <a:latin typeface="Arial"/>
              <a:cs typeface="Arial"/>
            </a:endParaRPr>
          </a:p>
        </p:txBody>
      </p:sp>
      <p:sp>
        <p:nvSpPr>
          <p:cNvPr id="6" name="object 6"/>
          <p:cNvSpPr txBox="1"/>
          <p:nvPr/>
        </p:nvSpPr>
        <p:spPr>
          <a:xfrm>
            <a:off x="9075419" y="2095500"/>
            <a:ext cx="2403475" cy="1442085"/>
          </a:xfrm>
          <a:prstGeom prst="rect">
            <a:avLst/>
          </a:prstGeom>
          <a:solidFill>
            <a:srgbClr val="539A79"/>
          </a:solidFill>
        </p:spPr>
        <p:txBody>
          <a:bodyPr vert="horz" wrap="square" lIns="0" tIns="2540" rIns="0" bIns="0" rtlCol="0">
            <a:spAutoFit/>
          </a:bodyPr>
          <a:lstStyle/>
          <a:p>
            <a:pPr>
              <a:lnSpc>
                <a:spcPct val="100000"/>
              </a:lnSpc>
              <a:spcBef>
                <a:spcPts val="20"/>
              </a:spcBef>
            </a:pPr>
            <a:endParaRPr sz="3100">
              <a:latin typeface="Times New Roman"/>
              <a:cs typeface="Times New Roman"/>
            </a:endParaRPr>
          </a:p>
          <a:p>
            <a:pPr marL="189230" marR="180340" indent="325755">
              <a:lnSpc>
                <a:spcPts val="2080"/>
              </a:lnSpc>
            </a:pPr>
            <a:r>
              <a:rPr sz="2000" dirty="0">
                <a:solidFill>
                  <a:srgbClr val="FFFFFF"/>
                </a:solidFill>
                <a:latin typeface="Arial"/>
                <a:cs typeface="Arial"/>
              </a:rPr>
              <a:t>Data</a:t>
            </a:r>
            <a:r>
              <a:rPr sz="2000" spc="-30" dirty="0">
                <a:solidFill>
                  <a:srgbClr val="FFFFFF"/>
                </a:solidFill>
                <a:latin typeface="Arial"/>
                <a:cs typeface="Arial"/>
              </a:rPr>
              <a:t> </a:t>
            </a:r>
            <a:r>
              <a:rPr sz="2000" spc="-10" dirty="0">
                <a:solidFill>
                  <a:srgbClr val="FFFFFF"/>
                </a:solidFill>
                <a:latin typeface="Arial"/>
                <a:cs typeface="Arial"/>
              </a:rPr>
              <a:t>guided recommendations</a:t>
            </a:r>
            <a:endParaRPr sz="2000">
              <a:latin typeface="Arial"/>
              <a:cs typeface="Arial"/>
            </a:endParaRPr>
          </a:p>
        </p:txBody>
      </p:sp>
      <p:sp>
        <p:nvSpPr>
          <p:cNvPr id="7" name="object 7"/>
          <p:cNvSpPr txBox="1"/>
          <p:nvPr/>
        </p:nvSpPr>
        <p:spPr>
          <a:xfrm>
            <a:off x="1147572" y="3777996"/>
            <a:ext cx="2402205" cy="1442085"/>
          </a:xfrm>
          <a:prstGeom prst="rect">
            <a:avLst/>
          </a:prstGeom>
          <a:solidFill>
            <a:srgbClr val="5F9789"/>
          </a:solidFill>
        </p:spPr>
        <p:txBody>
          <a:bodyPr vert="horz" wrap="square" lIns="0" tIns="1905" rIns="0" bIns="0" rtlCol="0">
            <a:spAutoFit/>
          </a:bodyPr>
          <a:lstStyle/>
          <a:p>
            <a:pPr>
              <a:lnSpc>
                <a:spcPct val="100000"/>
              </a:lnSpc>
              <a:spcBef>
                <a:spcPts val="15"/>
              </a:spcBef>
            </a:pPr>
            <a:endParaRPr sz="3100">
              <a:latin typeface="Times New Roman"/>
              <a:cs typeface="Times New Roman"/>
            </a:endParaRPr>
          </a:p>
          <a:p>
            <a:pPr marL="824865" marR="457834" indent="-360045">
              <a:lnSpc>
                <a:spcPts val="2080"/>
              </a:lnSpc>
            </a:pPr>
            <a:r>
              <a:rPr sz="2000" dirty="0">
                <a:solidFill>
                  <a:srgbClr val="FFFFFF"/>
                </a:solidFill>
                <a:latin typeface="Arial"/>
                <a:cs typeface="Arial"/>
              </a:rPr>
              <a:t>Monitoring</a:t>
            </a:r>
            <a:r>
              <a:rPr sz="2000" spc="-45" dirty="0">
                <a:solidFill>
                  <a:srgbClr val="FFFFFF"/>
                </a:solidFill>
                <a:latin typeface="Arial"/>
                <a:cs typeface="Arial"/>
              </a:rPr>
              <a:t> </a:t>
            </a:r>
            <a:r>
              <a:rPr sz="2000" spc="-25" dirty="0">
                <a:solidFill>
                  <a:srgbClr val="FFFFFF"/>
                </a:solidFill>
                <a:latin typeface="Arial"/>
                <a:cs typeface="Arial"/>
              </a:rPr>
              <a:t>of </a:t>
            </a:r>
            <a:r>
              <a:rPr sz="2000" spc="-10" dirty="0">
                <a:solidFill>
                  <a:srgbClr val="FFFFFF"/>
                </a:solidFill>
                <a:latin typeface="Arial"/>
                <a:cs typeface="Arial"/>
              </a:rPr>
              <a:t>results</a:t>
            </a:r>
            <a:endParaRPr sz="2000">
              <a:latin typeface="Arial"/>
              <a:cs typeface="Arial"/>
            </a:endParaRPr>
          </a:p>
        </p:txBody>
      </p:sp>
      <p:sp>
        <p:nvSpPr>
          <p:cNvPr id="8" name="object 8"/>
          <p:cNvSpPr txBox="1"/>
          <p:nvPr/>
        </p:nvSpPr>
        <p:spPr>
          <a:xfrm>
            <a:off x="3790188" y="3777996"/>
            <a:ext cx="2403475" cy="1442085"/>
          </a:xfrm>
          <a:prstGeom prst="rect">
            <a:avLst/>
          </a:prstGeom>
          <a:solidFill>
            <a:srgbClr val="6C9392"/>
          </a:solidFill>
        </p:spPr>
        <p:txBody>
          <a:bodyPr vert="horz" wrap="square" lIns="0" tIns="1270" rIns="0" bIns="0" rtlCol="0">
            <a:spAutoFit/>
          </a:bodyPr>
          <a:lstStyle/>
          <a:p>
            <a:pPr>
              <a:lnSpc>
                <a:spcPct val="100000"/>
              </a:lnSpc>
              <a:spcBef>
                <a:spcPts val="10"/>
              </a:spcBef>
            </a:pPr>
            <a:endParaRPr sz="2200">
              <a:latin typeface="Times New Roman"/>
              <a:cs typeface="Times New Roman"/>
            </a:endParaRPr>
          </a:p>
          <a:p>
            <a:pPr marL="570865" marR="563880" indent="64135" algn="just">
              <a:lnSpc>
                <a:spcPct val="86300"/>
              </a:lnSpc>
            </a:pPr>
            <a:r>
              <a:rPr sz="2000" spc="-10" dirty="0">
                <a:solidFill>
                  <a:srgbClr val="FFFFFF"/>
                </a:solidFill>
                <a:latin typeface="Arial"/>
                <a:cs typeface="Arial"/>
              </a:rPr>
              <a:t>Advanced technology capabilities</a:t>
            </a:r>
            <a:endParaRPr sz="2000">
              <a:latin typeface="Arial"/>
              <a:cs typeface="Arial"/>
            </a:endParaRPr>
          </a:p>
        </p:txBody>
      </p:sp>
      <p:sp>
        <p:nvSpPr>
          <p:cNvPr id="9" name="object 9"/>
          <p:cNvSpPr txBox="1"/>
          <p:nvPr/>
        </p:nvSpPr>
        <p:spPr>
          <a:xfrm>
            <a:off x="6432803" y="3777996"/>
            <a:ext cx="2403475" cy="1442085"/>
          </a:xfrm>
          <a:prstGeom prst="rect">
            <a:avLst/>
          </a:prstGeom>
          <a:solidFill>
            <a:srgbClr val="7A8B90"/>
          </a:solidFill>
        </p:spPr>
        <p:txBody>
          <a:bodyPr vert="horz" wrap="square" lIns="0" tIns="1905" rIns="0" bIns="0" rtlCol="0">
            <a:spAutoFit/>
          </a:bodyPr>
          <a:lstStyle/>
          <a:p>
            <a:pPr>
              <a:lnSpc>
                <a:spcPct val="100000"/>
              </a:lnSpc>
              <a:spcBef>
                <a:spcPts val="15"/>
              </a:spcBef>
            </a:pPr>
            <a:endParaRPr sz="3100">
              <a:latin typeface="Times New Roman"/>
              <a:cs typeface="Times New Roman"/>
            </a:endParaRPr>
          </a:p>
          <a:p>
            <a:pPr marL="189230" marR="180340" indent="368300">
              <a:lnSpc>
                <a:spcPts val="2080"/>
              </a:lnSpc>
            </a:pPr>
            <a:r>
              <a:rPr sz="2000" spc="-10" dirty="0">
                <a:solidFill>
                  <a:srgbClr val="FFFFFF"/>
                </a:solidFill>
                <a:latin typeface="Arial"/>
                <a:cs typeface="Arial"/>
              </a:rPr>
              <a:t>Automation recommendations</a:t>
            </a:r>
            <a:endParaRPr sz="2000">
              <a:latin typeface="Arial"/>
              <a:cs typeface="Arial"/>
            </a:endParaRPr>
          </a:p>
        </p:txBody>
      </p:sp>
      <p:sp>
        <p:nvSpPr>
          <p:cNvPr id="10" name="object 10"/>
          <p:cNvSpPr txBox="1"/>
          <p:nvPr/>
        </p:nvSpPr>
        <p:spPr>
          <a:xfrm>
            <a:off x="9075419" y="3777996"/>
            <a:ext cx="2403475" cy="1442085"/>
          </a:xfrm>
          <a:prstGeom prst="rect">
            <a:avLst/>
          </a:prstGeom>
          <a:solidFill>
            <a:srgbClr val="878A8D"/>
          </a:solidFill>
        </p:spPr>
        <p:txBody>
          <a:bodyPr vert="horz" wrap="square" lIns="0" tIns="191135" rIns="0" bIns="0" rtlCol="0">
            <a:spAutoFit/>
          </a:bodyPr>
          <a:lstStyle/>
          <a:p>
            <a:pPr marL="76200" marR="67945" algn="ctr">
              <a:lnSpc>
                <a:spcPct val="86300"/>
              </a:lnSpc>
              <a:spcBef>
                <a:spcPts val="1505"/>
              </a:spcBef>
            </a:pPr>
            <a:r>
              <a:rPr sz="2000" dirty="0">
                <a:solidFill>
                  <a:srgbClr val="FFFFFF"/>
                </a:solidFill>
                <a:latin typeface="Arial"/>
                <a:cs typeface="Arial"/>
              </a:rPr>
              <a:t>Provides</a:t>
            </a:r>
            <a:r>
              <a:rPr sz="2000" spc="-30" dirty="0">
                <a:solidFill>
                  <a:srgbClr val="FFFFFF"/>
                </a:solidFill>
                <a:latin typeface="Arial"/>
                <a:cs typeface="Arial"/>
              </a:rPr>
              <a:t> </a:t>
            </a:r>
            <a:r>
              <a:rPr sz="2000" spc="-10" dirty="0">
                <a:solidFill>
                  <a:srgbClr val="FFFFFF"/>
                </a:solidFill>
                <a:latin typeface="Arial"/>
                <a:cs typeface="Arial"/>
              </a:rPr>
              <a:t>bandwidth </a:t>
            </a:r>
            <a:r>
              <a:rPr sz="2000" dirty="0">
                <a:solidFill>
                  <a:srgbClr val="FFFFFF"/>
                </a:solidFill>
                <a:latin typeface="Arial"/>
                <a:cs typeface="Arial"/>
              </a:rPr>
              <a:t>that</a:t>
            </a:r>
            <a:r>
              <a:rPr sz="2000" spc="-15" dirty="0">
                <a:solidFill>
                  <a:srgbClr val="FFFFFF"/>
                </a:solidFill>
                <a:latin typeface="Arial"/>
                <a:cs typeface="Arial"/>
              </a:rPr>
              <a:t> </a:t>
            </a:r>
            <a:r>
              <a:rPr sz="2000" spc="-10" dirty="0">
                <a:solidFill>
                  <a:srgbClr val="FFFFFF"/>
                </a:solidFill>
                <a:latin typeface="Arial"/>
                <a:cs typeface="Arial"/>
              </a:rPr>
              <a:t>organizations </a:t>
            </a:r>
            <a:r>
              <a:rPr sz="2000" dirty="0">
                <a:solidFill>
                  <a:srgbClr val="FFFFFF"/>
                </a:solidFill>
                <a:latin typeface="Arial"/>
                <a:cs typeface="Arial"/>
              </a:rPr>
              <a:t>may</a:t>
            </a:r>
            <a:r>
              <a:rPr sz="2000" spc="-15" dirty="0">
                <a:solidFill>
                  <a:srgbClr val="FFFFFF"/>
                </a:solidFill>
                <a:latin typeface="Arial"/>
                <a:cs typeface="Arial"/>
              </a:rPr>
              <a:t> </a:t>
            </a:r>
            <a:r>
              <a:rPr sz="2000" dirty="0">
                <a:solidFill>
                  <a:srgbClr val="FFFFFF"/>
                </a:solidFill>
                <a:latin typeface="Arial"/>
                <a:cs typeface="Arial"/>
              </a:rPr>
              <a:t>not</a:t>
            </a:r>
            <a:r>
              <a:rPr sz="2000" spc="-10" dirty="0">
                <a:solidFill>
                  <a:srgbClr val="FFFFFF"/>
                </a:solidFill>
                <a:latin typeface="Arial"/>
                <a:cs typeface="Arial"/>
              </a:rPr>
              <a:t> necessarily </a:t>
            </a:r>
            <a:r>
              <a:rPr sz="2000" spc="-20" dirty="0">
                <a:solidFill>
                  <a:srgbClr val="FFFFFF"/>
                </a:solidFill>
                <a:latin typeface="Arial"/>
                <a:cs typeface="Arial"/>
              </a:rPr>
              <a:t>have</a:t>
            </a:r>
            <a:endParaRPr sz="2000">
              <a:latin typeface="Arial"/>
              <a:cs typeface="Arial"/>
            </a:endParaRPr>
          </a:p>
        </p:txBody>
      </p:sp>
      <p:pic>
        <p:nvPicPr>
          <p:cNvPr id="11" name="object 11"/>
          <p:cNvPicPr/>
          <p:nvPr/>
        </p:nvPicPr>
        <p:blipFill>
          <a:blip r:embed="rId2" cstate="print"/>
          <a:stretch>
            <a:fillRect/>
          </a:stretch>
        </p:blipFill>
        <p:spPr>
          <a:xfrm>
            <a:off x="10668000" y="143257"/>
            <a:ext cx="1447799" cy="80465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38496" y="98174"/>
            <a:ext cx="10489653" cy="1120820"/>
          </a:xfrm>
          <a:prstGeom prst="rect">
            <a:avLst/>
          </a:prstGeom>
        </p:spPr>
        <p:txBody>
          <a:bodyPr vert="horz" wrap="square" lIns="0" tIns="12700" rIns="0" bIns="0" rtlCol="0">
            <a:spAutoFit/>
          </a:bodyPr>
          <a:lstStyle/>
          <a:p>
            <a:pPr marL="12700">
              <a:spcBef>
                <a:spcPts val="100"/>
              </a:spcBef>
            </a:pPr>
            <a:r>
              <a:rPr dirty="0"/>
              <a:t>C-Suite</a:t>
            </a:r>
            <a:r>
              <a:rPr spc="-20" dirty="0"/>
              <a:t> </a:t>
            </a:r>
            <a:r>
              <a:rPr dirty="0"/>
              <a:t>determination</a:t>
            </a:r>
            <a:r>
              <a:rPr spc="-35" dirty="0"/>
              <a:t> </a:t>
            </a:r>
            <a:r>
              <a:rPr dirty="0"/>
              <a:t>of</a:t>
            </a:r>
            <a:r>
              <a:rPr spc="-5" dirty="0"/>
              <a:t> </a:t>
            </a:r>
            <a:r>
              <a:rPr dirty="0"/>
              <a:t>timelines</a:t>
            </a:r>
            <a:r>
              <a:rPr spc="-35" dirty="0"/>
              <a:t> </a:t>
            </a:r>
            <a:r>
              <a:rPr dirty="0"/>
              <a:t>and</a:t>
            </a:r>
            <a:r>
              <a:rPr spc="-10" dirty="0"/>
              <a:t> expectatio</a:t>
            </a:r>
            <a:r>
              <a:rPr lang="en-US" sz="3600" spc="-25" dirty="0">
                <a:solidFill>
                  <a:srgbClr val="009CDE"/>
                </a:solidFill>
                <a:latin typeface="Arial"/>
                <a:cs typeface="Arial"/>
              </a:rPr>
              <a:t>ns</a:t>
            </a:r>
            <a:br>
              <a:rPr lang="en-US" sz="3600" dirty="0">
                <a:latin typeface="Arial"/>
                <a:cs typeface="Arial"/>
              </a:rPr>
            </a:br>
            <a:endParaRPr spc="-10" dirty="0"/>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128905">
              <a:lnSpc>
                <a:spcPct val="100000"/>
              </a:lnSpc>
            </a:pPr>
            <a:fld id="{81D60167-4931-47E6-BA6A-407CBD079E47}" type="slidenum">
              <a:rPr spc="-25" dirty="0"/>
              <a:t>33</a:t>
            </a:fld>
            <a:endParaRPr spc="-25" dirty="0"/>
          </a:p>
        </p:txBody>
      </p:sp>
      <p:sp>
        <p:nvSpPr>
          <p:cNvPr id="4" name="object 4"/>
          <p:cNvSpPr txBox="1"/>
          <p:nvPr/>
        </p:nvSpPr>
        <p:spPr>
          <a:xfrm>
            <a:off x="1094741" y="1224457"/>
            <a:ext cx="6139180" cy="4704715"/>
          </a:xfrm>
          <a:prstGeom prst="rect">
            <a:avLst/>
          </a:prstGeom>
        </p:spPr>
        <p:txBody>
          <a:bodyPr vert="horz" wrap="square" lIns="0" tIns="47625" rIns="0" bIns="0" rtlCol="0">
            <a:spAutoFit/>
          </a:bodyPr>
          <a:lstStyle/>
          <a:p>
            <a:pPr marL="12700" marR="116839">
              <a:lnSpc>
                <a:spcPts val="2160"/>
              </a:lnSpc>
              <a:spcBef>
                <a:spcPts val="375"/>
              </a:spcBef>
            </a:pPr>
            <a:r>
              <a:rPr sz="2000" dirty="0">
                <a:solidFill>
                  <a:srgbClr val="62666A"/>
                </a:solidFill>
                <a:latin typeface="Arial"/>
                <a:cs typeface="Arial"/>
              </a:rPr>
              <a:t>Project</a:t>
            </a:r>
            <a:r>
              <a:rPr sz="2000" spc="-45" dirty="0">
                <a:solidFill>
                  <a:srgbClr val="62666A"/>
                </a:solidFill>
                <a:latin typeface="Arial"/>
                <a:cs typeface="Arial"/>
              </a:rPr>
              <a:t> </a:t>
            </a:r>
            <a:r>
              <a:rPr sz="2000" dirty="0">
                <a:solidFill>
                  <a:srgbClr val="62666A"/>
                </a:solidFill>
                <a:latin typeface="Arial"/>
                <a:cs typeface="Arial"/>
              </a:rPr>
              <a:t>planning</a:t>
            </a:r>
            <a:r>
              <a:rPr sz="2000" spc="-20" dirty="0">
                <a:solidFill>
                  <a:srgbClr val="62666A"/>
                </a:solidFill>
                <a:latin typeface="Arial"/>
                <a:cs typeface="Arial"/>
              </a:rPr>
              <a:t> </a:t>
            </a:r>
            <a:r>
              <a:rPr sz="2000" dirty="0">
                <a:solidFill>
                  <a:srgbClr val="62666A"/>
                </a:solidFill>
                <a:latin typeface="Arial"/>
                <a:cs typeface="Arial"/>
              </a:rPr>
              <a:t>is</a:t>
            </a:r>
            <a:r>
              <a:rPr sz="2000" spc="-20" dirty="0">
                <a:solidFill>
                  <a:srgbClr val="62666A"/>
                </a:solidFill>
                <a:latin typeface="Arial"/>
                <a:cs typeface="Arial"/>
              </a:rPr>
              <a:t> </a:t>
            </a:r>
            <a:r>
              <a:rPr sz="2000" dirty="0">
                <a:solidFill>
                  <a:srgbClr val="62666A"/>
                </a:solidFill>
                <a:latin typeface="Arial"/>
                <a:cs typeface="Arial"/>
              </a:rPr>
              <a:t>a</a:t>
            </a:r>
            <a:r>
              <a:rPr sz="2000" spc="-10" dirty="0">
                <a:solidFill>
                  <a:srgbClr val="62666A"/>
                </a:solidFill>
                <a:latin typeface="Arial"/>
                <a:cs typeface="Arial"/>
              </a:rPr>
              <a:t> </a:t>
            </a:r>
            <a:r>
              <a:rPr sz="2000" dirty="0">
                <a:solidFill>
                  <a:srgbClr val="62666A"/>
                </a:solidFill>
                <a:latin typeface="Arial"/>
                <a:cs typeface="Arial"/>
              </a:rPr>
              <a:t>must</a:t>
            </a:r>
            <a:r>
              <a:rPr sz="2000" spc="-45" dirty="0">
                <a:solidFill>
                  <a:srgbClr val="62666A"/>
                </a:solidFill>
                <a:latin typeface="Arial"/>
                <a:cs typeface="Arial"/>
              </a:rPr>
              <a:t> </a:t>
            </a:r>
            <a:r>
              <a:rPr sz="2000" dirty="0">
                <a:solidFill>
                  <a:srgbClr val="62666A"/>
                </a:solidFill>
                <a:latin typeface="Arial"/>
                <a:cs typeface="Arial"/>
              </a:rPr>
              <a:t>with</a:t>
            </a:r>
            <a:r>
              <a:rPr sz="2000" spc="-10" dirty="0">
                <a:solidFill>
                  <a:srgbClr val="62666A"/>
                </a:solidFill>
                <a:latin typeface="Arial"/>
                <a:cs typeface="Arial"/>
              </a:rPr>
              <a:t> </a:t>
            </a:r>
            <a:r>
              <a:rPr sz="2000" dirty="0">
                <a:solidFill>
                  <a:srgbClr val="62666A"/>
                </a:solidFill>
                <a:latin typeface="Arial"/>
                <a:cs typeface="Arial"/>
              </a:rPr>
              <a:t>measurable</a:t>
            </a:r>
            <a:r>
              <a:rPr sz="2000" spc="-35" dirty="0">
                <a:solidFill>
                  <a:srgbClr val="62666A"/>
                </a:solidFill>
                <a:latin typeface="Arial"/>
                <a:cs typeface="Arial"/>
              </a:rPr>
              <a:t> </a:t>
            </a:r>
            <a:r>
              <a:rPr sz="2000" spc="-10" dirty="0">
                <a:solidFill>
                  <a:srgbClr val="62666A"/>
                </a:solidFill>
                <a:latin typeface="Arial"/>
                <a:cs typeface="Arial"/>
              </a:rPr>
              <a:t>outcomes </a:t>
            </a:r>
            <a:r>
              <a:rPr sz="2000" dirty="0">
                <a:solidFill>
                  <a:srgbClr val="62666A"/>
                </a:solidFill>
                <a:latin typeface="Arial"/>
                <a:cs typeface="Arial"/>
              </a:rPr>
              <a:t>and</a:t>
            </a:r>
            <a:r>
              <a:rPr sz="2000" spc="-15" dirty="0">
                <a:solidFill>
                  <a:srgbClr val="62666A"/>
                </a:solidFill>
                <a:latin typeface="Arial"/>
                <a:cs typeface="Arial"/>
              </a:rPr>
              <a:t> </a:t>
            </a:r>
            <a:r>
              <a:rPr sz="2000" spc="-10" dirty="0">
                <a:solidFill>
                  <a:srgbClr val="62666A"/>
                </a:solidFill>
                <a:latin typeface="Arial"/>
                <a:cs typeface="Arial"/>
              </a:rPr>
              <a:t>milestones</a:t>
            </a:r>
            <a:endParaRPr sz="2000">
              <a:latin typeface="Arial"/>
              <a:cs typeface="Arial"/>
            </a:endParaRPr>
          </a:p>
          <a:p>
            <a:pPr marL="12700" marR="201930">
              <a:lnSpc>
                <a:spcPts val="2160"/>
              </a:lnSpc>
              <a:spcBef>
                <a:spcPts val="600"/>
              </a:spcBef>
            </a:pPr>
            <a:r>
              <a:rPr sz="2000" dirty="0">
                <a:solidFill>
                  <a:srgbClr val="62666A"/>
                </a:solidFill>
                <a:latin typeface="Arial"/>
                <a:cs typeface="Arial"/>
              </a:rPr>
              <a:t>Workstreams</a:t>
            </a:r>
            <a:r>
              <a:rPr sz="2000" spc="-75" dirty="0">
                <a:solidFill>
                  <a:srgbClr val="62666A"/>
                </a:solidFill>
                <a:latin typeface="Arial"/>
                <a:cs typeface="Arial"/>
              </a:rPr>
              <a:t> </a:t>
            </a:r>
            <a:r>
              <a:rPr sz="2000" dirty="0">
                <a:solidFill>
                  <a:srgbClr val="62666A"/>
                </a:solidFill>
                <a:latin typeface="Arial"/>
                <a:cs typeface="Arial"/>
              </a:rPr>
              <a:t>must</a:t>
            </a:r>
            <a:r>
              <a:rPr sz="2000" spc="-45" dirty="0">
                <a:solidFill>
                  <a:srgbClr val="62666A"/>
                </a:solidFill>
                <a:latin typeface="Arial"/>
                <a:cs typeface="Arial"/>
              </a:rPr>
              <a:t> </a:t>
            </a:r>
            <a:r>
              <a:rPr sz="2000" dirty="0">
                <a:solidFill>
                  <a:srgbClr val="62666A"/>
                </a:solidFill>
                <a:latin typeface="Arial"/>
                <a:cs typeface="Arial"/>
              </a:rPr>
              <a:t>be</a:t>
            </a:r>
            <a:r>
              <a:rPr sz="2000" spc="-15" dirty="0">
                <a:solidFill>
                  <a:srgbClr val="62666A"/>
                </a:solidFill>
                <a:latin typeface="Arial"/>
                <a:cs typeface="Arial"/>
              </a:rPr>
              <a:t> </a:t>
            </a:r>
            <a:r>
              <a:rPr sz="2000" dirty="0">
                <a:solidFill>
                  <a:srgbClr val="62666A"/>
                </a:solidFill>
                <a:latin typeface="Arial"/>
                <a:cs typeface="Arial"/>
              </a:rPr>
              <a:t>organized</a:t>
            </a:r>
            <a:r>
              <a:rPr sz="2000" spc="-55" dirty="0">
                <a:solidFill>
                  <a:srgbClr val="62666A"/>
                </a:solidFill>
                <a:latin typeface="Arial"/>
                <a:cs typeface="Arial"/>
              </a:rPr>
              <a:t> </a:t>
            </a:r>
            <a:r>
              <a:rPr sz="2000" dirty="0">
                <a:solidFill>
                  <a:srgbClr val="62666A"/>
                </a:solidFill>
                <a:latin typeface="Arial"/>
                <a:cs typeface="Arial"/>
              </a:rPr>
              <a:t>in</a:t>
            </a:r>
            <a:r>
              <a:rPr sz="2000" spc="-15" dirty="0">
                <a:solidFill>
                  <a:srgbClr val="62666A"/>
                </a:solidFill>
                <a:latin typeface="Arial"/>
                <a:cs typeface="Arial"/>
              </a:rPr>
              <a:t> </a:t>
            </a:r>
            <a:r>
              <a:rPr sz="2000" dirty="0">
                <a:solidFill>
                  <a:srgbClr val="62666A"/>
                </a:solidFill>
                <a:latin typeface="Arial"/>
                <a:cs typeface="Arial"/>
              </a:rPr>
              <a:t>“bites”</a:t>
            </a:r>
            <a:r>
              <a:rPr sz="2000" spc="-45" dirty="0">
                <a:solidFill>
                  <a:srgbClr val="62666A"/>
                </a:solidFill>
                <a:latin typeface="Arial"/>
                <a:cs typeface="Arial"/>
              </a:rPr>
              <a:t> </a:t>
            </a:r>
            <a:r>
              <a:rPr sz="2000" spc="-25" dirty="0">
                <a:solidFill>
                  <a:srgbClr val="62666A"/>
                </a:solidFill>
                <a:latin typeface="Arial"/>
                <a:cs typeface="Arial"/>
              </a:rPr>
              <a:t>and </a:t>
            </a:r>
            <a:r>
              <a:rPr sz="2000" dirty="0">
                <a:solidFill>
                  <a:srgbClr val="62666A"/>
                </a:solidFill>
                <a:latin typeface="Arial"/>
                <a:cs typeface="Arial"/>
              </a:rPr>
              <a:t>strategically</a:t>
            </a:r>
            <a:r>
              <a:rPr sz="2000" spc="-60" dirty="0">
                <a:solidFill>
                  <a:srgbClr val="62666A"/>
                </a:solidFill>
                <a:latin typeface="Arial"/>
                <a:cs typeface="Arial"/>
              </a:rPr>
              <a:t> </a:t>
            </a:r>
            <a:r>
              <a:rPr sz="2000" dirty="0">
                <a:solidFill>
                  <a:srgbClr val="62666A"/>
                </a:solidFill>
                <a:latin typeface="Arial"/>
                <a:cs typeface="Arial"/>
              </a:rPr>
              <a:t>planned</a:t>
            </a:r>
            <a:r>
              <a:rPr sz="2000" spc="-30" dirty="0">
                <a:solidFill>
                  <a:srgbClr val="62666A"/>
                </a:solidFill>
                <a:latin typeface="Arial"/>
                <a:cs typeface="Arial"/>
              </a:rPr>
              <a:t> </a:t>
            </a:r>
            <a:r>
              <a:rPr sz="2000" dirty="0">
                <a:solidFill>
                  <a:srgbClr val="62666A"/>
                </a:solidFill>
                <a:latin typeface="Arial"/>
                <a:cs typeface="Arial"/>
              </a:rPr>
              <a:t>to</a:t>
            </a:r>
            <a:r>
              <a:rPr sz="2000" spc="-25" dirty="0">
                <a:solidFill>
                  <a:srgbClr val="62666A"/>
                </a:solidFill>
                <a:latin typeface="Arial"/>
                <a:cs typeface="Arial"/>
              </a:rPr>
              <a:t> </a:t>
            </a:r>
            <a:r>
              <a:rPr sz="2000" dirty="0">
                <a:solidFill>
                  <a:srgbClr val="62666A"/>
                </a:solidFill>
                <a:latin typeface="Arial"/>
                <a:cs typeface="Arial"/>
              </a:rPr>
              <a:t>align</a:t>
            </a:r>
            <a:r>
              <a:rPr sz="2000" spc="-20" dirty="0">
                <a:solidFill>
                  <a:srgbClr val="62666A"/>
                </a:solidFill>
                <a:latin typeface="Arial"/>
                <a:cs typeface="Arial"/>
              </a:rPr>
              <a:t> </a:t>
            </a:r>
            <a:r>
              <a:rPr sz="2000" dirty="0">
                <a:solidFill>
                  <a:srgbClr val="62666A"/>
                </a:solidFill>
                <a:latin typeface="Arial"/>
                <a:cs typeface="Arial"/>
              </a:rPr>
              <a:t>with</a:t>
            </a:r>
            <a:r>
              <a:rPr sz="2000" spc="-15" dirty="0">
                <a:solidFill>
                  <a:srgbClr val="62666A"/>
                </a:solidFill>
                <a:latin typeface="Arial"/>
                <a:cs typeface="Arial"/>
              </a:rPr>
              <a:t> </a:t>
            </a:r>
            <a:r>
              <a:rPr sz="2000" dirty="0">
                <a:solidFill>
                  <a:srgbClr val="62666A"/>
                </a:solidFill>
                <a:latin typeface="Arial"/>
                <a:cs typeface="Arial"/>
              </a:rPr>
              <a:t>activities</a:t>
            </a:r>
            <a:r>
              <a:rPr sz="2000" spc="-25" dirty="0">
                <a:solidFill>
                  <a:srgbClr val="62666A"/>
                </a:solidFill>
                <a:latin typeface="Arial"/>
                <a:cs typeface="Arial"/>
              </a:rPr>
              <a:t> </a:t>
            </a:r>
            <a:r>
              <a:rPr sz="2000" dirty="0">
                <a:solidFill>
                  <a:srgbClr val="62666A"/>
                </a:solidFill>
                <a:latin typeface="Arial"/>
                <a:cs typeface="Arial"/>
              </a:rPr>
              <a:t>within</a:t>
            </a:r>
            <a:r>
              <a:rPr sz="2000" spc="-15" dirty="0">
                <a:solidFill>
                  <a:srgbClr val="62666A"/>
                </a:solidFill>
                <a:latin typeface="Arial"/>
                <a:cs typeface="Arial"/>
              </a:rPr>
              <a:t> </a:t>
            </a:r>
            <a:r>
              <a:rPr sz="2000" spc="-25" dirty="0">
                <a:solidFill>
                  <a:srgbClr val="62666A"/>
                </a:solidFill>
                <a:latin typeface="Arial"/>
                <a:cs typeface="Arial"/>
              </a:rPr>
              <a:t>the </a:t>
            </a:r>
            <a:r>
              <a:rPr sz="2000" spc="-10" dirty="0">
                <a:solidFill>
                  <a:srgbClr val="62666A"/>
                </a:solidFill>
                <a:latin typeface="Arial"/>
                <a:cs typeface="Arial"/>
              </a:rPr>
              <a:t>organization</a:t>
            </a:r>
            <a:endParaRPr sz="2000">
              <a:latin typeface="Arial"/>
              <a:cs typeface="Arial"/>
            </a:endParaRPr>
          </a:p>
          <a:p>
            <a:pPr marL="12700" marR="5080">
              <a:lnSpc>
                <a:spcPts val="2760"/>
              </a:lnSpc>
              <a:spcBef>
                <a:spcPts val="120"/>
              </a:spcBef>
            </a:pPr>
            <a:r>
              <a:rPr sz="2000" dirty="0">
                <a:solidFill>
                  <a:srgbClr val="62666A"/>
                </a:solidFill>
                <a:latin typeface="Arial"/>
                <a:cs typeface="Arial"/>
              </a:rPr>
              <a:t>Baseline</a:t>
            </a:r>
            <a:r>
              <a:rPr sz="2000" spc="-35" dirty="0">
                <a:solidFill>
                  <a:srgbClr val="62666A"/>
                </a:solidFill>
                <a:latin typeface="Arial"/>
                <a:cs typeface="Arial"/>
              </a:rPr>
              <a:t> </a:t>
            </a:r>
            <a:r>
              <a:rPr sz="2000" dirty="0">
                <a:solidFill>
                  <a:srgbClr val="62666A"/>
                </a:solidFill>
                <a:latin typeface="Arial"/>
                <a:cs typeface="Arial"/>
              </a:rPr>
              <a:t>data</a:t>
            </a:r>
            <a:r>
              <a:rPr sz="2000" spc="-20" dirty="0">
                <a:solidFill>
                  <a:srgbClr val="62666A"/>
                </a:solidFill>
                <a:latin typeface="Arial"/>
                <a:cs typeface="Arial"/>
              </a:rPr>
              <a:t> </a:t>
            </a:r>
            <a:r>
              <a:rPr sz="2000" dirty="0">
                <a:solidFill>
                  <a:srgbClr val="62666A"/>
                </a:solidFill>
                <a:latin typeface="Arial"/>
                <a:cs typeface="Arial"/>
              </a:rPr>
              <a:t>should</a:t>
            </a:r>
            <a:r>
              <a:rPr sz="2000" spc="-20" dirty="0">
                <a:solidFill>
                  <a:srgbClr val="62666A"/>
                </a:solidFill>
                <a:latin typeface="Arial"/>
                <a:cs typeface="Arial"/>
              </a:rPr>
              <a:t> </a:t>
            </a:r>
            <a:r>
              <a:rPr sz="2000" dirty="0">
                <a:solidFill>
                  <a:srgbClr val="62666A"/>
                </a:solidFill>
                <a:latin typeface="Arial"/>
                <a:cs typeface="Arial"/>
              </a:rPr>
              <a:t>be</a:t>
            </a:r>
            <a:r>
              <a:rPr sz="2000" spc="-25" dirty="0">
                <a:solidFill>
                  <a:srgbClr val="62666A"/>
                </a:solidFill>
                <a:latin typeface="Arial"/>
                <a:cs typeface="Arial"/>
              </a:rPr>
              <a:t> </a:t>
            </a:r>
            <a:r>
              <a:rPr sz="2000" dirty="0">
                <a:solidFill>
                  <a:srgbClr val="62666A"/>
                </a:solidFill>
                <a:latin typeface="Arial"/>
                <a:cs typeface="Arial"/>
              </a:rPr>
              <a:t>identified</a:t>
            </a:r>
            <a:r>
              <a:rPr sz="2000" spc="-10" dirty="0">
                <a:solidFill>
                  <a:srgbClr val="62666A"/>
                </a:solidFill>
                <a:latin typeface="Arial"/>
                <a:cs typeface="Arial"/>
              </a:rPr>
              <a:t> </a:t>
            </a:r>
            <a:r>
              <a:rPr sz="2000" dirty="0">
                <a:solidFill>
                  <a:srgbClr val="62666A"/>
                </a:solidFill>
                <a:latin typeface="Arial"/>
                <a:cs typeface="Arial"/>
              </a:rPr>
              <a:t>and</a:t>
            </a:r>
            <a:r>
              <a:rPr sz="2000" spc="-20" dirty="0">
                <a:solidFill>
                  <a:srgbClr val="62666A"/>
                </a:solidFill>
                <a:latin typeface="Arial"/>
                <a:cs typeface="Arial"/>
              </a:rPr>
              <a:t> </a:t>
            </a:r>
            <a:r>
              <a:rPr sz="2000" spc="-10" dirty="0">
                <a:solidFill>
                  <a:srgbClr val="62666A"/>
                </a:solidFill>
                <a:latin typeface="Arial"/>
                <a:cs typeface="Arial"/>
              </a:rPr>
              <a:t>documented </a:t>
            </a:r>
            <a:r>
              <a:rPr sz="2000" dirty="0">
                <a:solidFill>
                  <a:srgbClr val="62666A"/>
                </a:solidFill>
                <a:latin typeface="Arial"/>
                <a:cs typeface="Arial"/>
              </a:rPr>
              <a:t>Milestones</a:t>
            </a:r>
            <a:r>
              <a:rPr sz="2000" spc="-30" dirty="0">
                <a:solidFill>
                  <a:srgbClr val="62666A"/>
                </a:solidFill>
                <a:latin typeface="Arial"/>
                <a:cs typeface="Arial"/>
              </a:rPr>
              <a:t> </a:t>
            </a:r>
            <a:r>
              <a:rPr sz="2000" dirty="0">
                <a:solidFill>
                  <a:srgbClr val="62666A"/>
                </a:solidFill>
                <a:latin typeface="Arial"/>
                <a:cs typeface="Arial"/>
              </a:rPr>
              <a:t>and</a:t>
            </a:r>
            <a:r>
              <a:rPr sz="2000" spc="-15" dirty="0">
                <a:solidFill>
                  <a:srgbClr val="62666A"/>
                </a:solidFill>
                <a:latin typeface="Arial"/>
                <a:cs typeface="Arial"/>
              </a:rPr>
              <a:t> </a:t>
            </a:r>
            <a:r>
              <a:rPr sz="2000" dirty="0">
                <a:solidFill>
                  <a:srgbClr val="62666A"/>
                </a:solidFill>
                <a:latin typeface="Arial"/>
                <a:cs typeface="Arial"/>
              </a:rPr>
              <a:t>results</a:t>
            </a:r>
            <a:r>
              <a:rPr sz="2000" spc="-40" dirty="0">
                <a:solidFill>
                  <a:srgbClr val="62666A"/>
                </a:solidFill>
                <a:latin typeface="Arial"/>
                <a:cs typeface="Arial"/>
              </a:rPr>
              <a:t> </a:t>
            </a:r>
            <a:r>
              <a:rPr sz="2000" dirty="0">
                <a:solidFill>
                  <a:srgbClr val="62666A"/>
                </a:solidFill>
                <a:latin typeface="Arial"/>
                <a:cs typeface="Arial"/>
              </a:rPr>
              <a:t>should</a:t>
            </a:r>
            <a:r>
              <a:rPr sz="2000" spc="-15" dirty="0">
                <a:solidFill>
                  <a:srgbClr val="62666A"/>
                </a:solidFill>
                <a:latin typeface="Arial"/>
                <a:cs typeface="Arial"/>
              </a:rPr>
              <a:t> </a:t>
            </a:r>
            <a:r>
              <a:rPr sz="2000" dirty="0">
                <a:solidFill>
                  <a:srgbClr val="62666A"/>
                </a:solidFill>
                <a:latin typeface="Arial"/>
                <a:cs typeface="Arial"/>
              </a:rPr>
              <a:t>be</a:t>
            </a:r>
            <a:r>
              <a:rPr sz="2000" spc="-20" dirty="0">
                <a:solidFill>
                  <a:srgbClr val="62666A"/>
                </a:solidFill>
                <a:latin typeface="Arial"/>
                <a:cs typeface="Arial"/>
              </a:rPr>
              <a:t> </a:t>
            </a:r>
            <a:r>
              <a:rPr sz="2000" dirty="0">
                <a:solidFill>
                  <a:srgbClr val="62666A"/>
                </a:solidFill>
                <a:latin typeface="Arial"/>
                <a:cs typeface="Arial"/>
              </a:rPr>
              <a:t>tracked</a:t>
            </a:r>
            <a:r>
              <a:rPr sz="2000" spc="-40" dirty="0">
                <a:solidFill>
                  <a:srgbClr val="62666A"/>
                </a:solidFill>
                <a:latin typeface="Arial"/>
                <a:cs typeface="Arial"/>
              </a:rPr>
              <a:t> </a:t>
            </a:r>
            <a:r>
              <a:rPr sz="2000" dirty="0">
                <a:solidFill>
                  <a:srgbClr val="62666A"/>
                </a:solidFill>
                <a:latin typeface="Arial"/>
                <a:cs typeface="Arial"/>
              </a:rPr>
              <a:t>and</a:t>
            </a:r>
            <a:r>
              <a:rPr sz="2000" spc="-15" dirty="0">
                <a:solidFill>
                  <a:srgbClr val="62666A"/>
                </a:solidFill>
                <a:latin typeface="Arial"/>
                <a:cs typeface="Arial"/>
              </a:rPr>
              <a:t> </a:t>
            </a:r>
            <a:r>
              <a:rPr sz="2000" spc="-10" dirty="0">
                <a:solidFill>
                  <a:srgbClr val="62666A"/>
                </a:solidFill>
                <a:latin typeface="Arial"/>
                <a:cs typeface="Arial"/>
              </a:rPr>
              <a:t>reported</a:t>
            </a:r>
            <a:endParaRPr sz="2000">
              <a:latin typeface="Arial"/>
              <a:cs typeface="Arial"/>
            </a:endParaRPr>
          </a:p>
          <a:p>
            <a:pPr marL="12700" marR="712470">
              <a:lnSpc>
                <a:spcPts val="2160"/>
              </a:lnSpc>
              <a:spcBef>
                <a:spcPts val="480"/>
              </a:spcBef>
            </a:pPr>
            <a:r>
              <a:rPr sz="2000" dirty="0">
                <a:solidFill>
                  <a:srgbClr val="62666A"/>
                </a:solidFill>
                <a:latin typeface="Arial"/>
                <a:cs typeface="Arial"/>
              </a:rPr>
              <a:t>Readiness</a:t>
            </a:r>
            <a:r>
              <a:rPr sz="2000" spc="-35" dirty="0">
                <a:solidFill>
                  <a:srgbClr val="62666A"/>
                </a:solidFill>
                <a:latin typeface="Arial"/>
                <a:cs typeface="Arial"/>
              </a:rPr>
              <a:t> </a:t>
            </a:r>
            <a:r>
              <a:rPr sz="2000" dirty="0">
                <a:solidFill>
                  <a:srgbClr val="62666A"/>
                </a:solidFill>
                <a:latin typeface="Arial"/>
                <a:cs typeface="Arial"/>
              </a:rPr>
              <a:t>to change</a:t>
            </a:r>
            <a:r>
              <a:rPr sz="2000" spc="-40" dirty="0">
                <a:solidFill>
                  <a:srgbClr val="62666A"/>
                </a:solidFill>
                <a:latin typeface="Arial"/>
                <a:cs typeface="Arial"/>
              </a:rPr>
              <a:t> </a:t>
            </a:r>
            <a:r>
              <a:rPr sz="2000" dirty="0">
                <a:solidFill>
                  <a:srgbClr val="62666A"/>
                </a:solidFill>
                <a:latin typeface="Arial"/>
                <a:cs typeface="Arial"/>
              </a:rPr>
              <a:t>should</a:t>
            </a:r>
            <a:r>
              <a:rPr sz="2000" spc="-10" dirty="0">
                <a:solidFill>
                  <a:srgbClr val="62666A"/>
                </a:solidFill>
                <a:latin typeface="Arial"/>
                <a:cs typeface="Arial"/>
              </a:rPr>
              <a:t> </a:t>
            </a:r>
            <a:r>
              <a:rPr sz="2000" dirty="0">
                <a:solidFill>
                  <a:srgbClr val="62666A"/>
                </a:solidFill>
                <a:latin typeface="Arial"/>
                <a:cs typeface="Arial"/>
              </a:rPr>
              <a:t>be</a:t>
            </a:r>
            <a:r>
              <a:rPr sz="2000" spc="-15" dirty="0">
                <a:solidFill>
                  <a:srgbClr val="62666A"/>
                </a:solidFill>
                <a:latin typeface="Arial"/>
                <a:cs typeface="Arial"/>
              </a:rPr>
              <a:t> </a:t>
            </a:r>
            <a:r>
              <a:rPr sz="2000" dirty="0">
                <a:solidFill>
                  <a:srgbClr val="62666A"/>
                </a:solidFill>
                <a:latin typeface="Arial"/>
                <a:cs typeface="Arial"/>
              </a:rPr>
              <a:t>assessed</a:t>
            </a:r>
            <a:r>
              <a:rPr sz="2000" spc="-50" dirty="0">
                <a:solidFill>
                  <a:srgbClr val="62666A"/>
                </a:solidFill>
                <a:latin typeface="Arial"/>
                <a:cs typeface="Arial"/>
              </a:rPr>
              <a:t> </a:t>
            </a:r>
            <a:r>
              <a:rPr sz="2000" dirty="0">
                <a:solidFill>
                  <a:srgbClr val="62666A"/>
                </a:solidFill>
                <a:latin typeface="Arial"/>
                <a:cs typeface="Arial"/>
              </a:rPr>
              <a:t>and</a:t>
            </a:r>
            <a:r>
              <a:rPr sz="2000" spc="-10" dirty="0">
                <a:solidFill>
                  <a:srgbClr val="62666A"/>
                </a:solidFill>
                <a:latin typeface="Arial"/>
                <a:cs typeface="Arial"/>
              </a:rPr>
              <a:t> </a:t>
            </a:r>
            <a:r>
              <a:rPr sz="2000" spc="-50" dirty="0">
                <a:solidFill>
                  <a:srgbClr val="62666A"/>
                </a:solidFill>
                <a:latin typeface="Arial"/>
                <a:cs typeface="Arial"/>
              </a:rPr>
              <a:t>a </a:t>
            </a:r>
            <a:r>
              <a:rPr sz="2000" dirty="0">
                <a:solidFill>
                  <a:srgbClr val="62666A"/>
                </a:solidFill>
                <a:latin typeface="Arial"/>
                <a:cs typeface="Arial"/>
              </a:rPr>
              <a:t>communication</a:t>
            </a:r>
            <a:r>
              <a:rPr sz="2000" spc="-50" dirty="0">
                <a:solidFill>
                  <a:srgbClr val="62666A"/>
                </a:solidFill>
                <a:latin typeface="Arial"/>
                <a:cs typeface="Arial"/>
              </a:rPr>
              <a:t> </a:t>
            </a:r>
            <a:r>
              <a:rPr sz="2000" dirty="0">
                <a:solidFill>
                  <a:srgbClr val="62666A"/>
                </a:solidFill>
                <a:latin typeface="Arial"/>
                <a:cs typeface="Arial"/>
              </a:rPr>
              <a:t>plan</a:t>
            </a:r>
            <a:r>
              <a:rPr sz="2000" spc="-25" dirty="0">
                <a:solidFill>
                  <a:srgbClr val="62666A"/>
                </a:solidFill>
                <a:latin typeface="Arial"/>
                <a:cs typeface="Arial"/>
              </a:rPr>
              <a:t> </a:t>
            </a:r>
            <a:r>
              <a:rPr sz="2000" spc="-10" dirty="0">
                <a:solidFill>
                  <a:srgbClr val="62666A"/>
                </a:solidFill>
                <a:latin typeface="Arial"/>
                <a:cs typeface="Arial"/>
              </a:rPr>
              <a:t>developed</a:t>
            </a:r>
            <a:endParaRPr sz="2000">
              <a:latin typeface="Arial"/>
              <a:cs typeface="Arial"/>
            </a:endParaRPr>
          </a:p>
          <a:p>
            <a:pPr marL="12700" marR="1233170">
              <a:lnSpc>
                <a:spcPts val="2160"/>
              </a:lnSpc>
              <a:spcBef>
                <a:spcPts val="600"/>
              </a:spcBef>
            </a:pPr>
            <a:r>
              <a:rPr sz="2000" dirty="0">
                <a:solidFill>
                  <a:srgbClr val="62666A"/>
                </a:solidFill>
                <a:latin typeface="Arial"/>
                <a:cs typeface="Arial"/>
              </a:rPr>
              <a:t>C-suite</a:t>
            </a:r>
            <a:r>
              <a:rPr sz="2000" spc="-35" dirty="0">
                <a:solidFill>
                  <a:srgbClr val="62666A"/>
                </a:solidFill>
                <a:latin typeface="Arial"/>
                <a:cs typeface="Arial"/>
              </a:rPr>
              <a:t> </a:t>
            </a:r>
            <a:r>
              <a:rPr sz="2000" dirty="0">
                <a:solidFill>
                  <a:srgbClr val="62666A"/>
                </a:solidFill>
                <a:latin typeface="Arial"/>
                <a:cs typeface="Arial"/>
              </a:rPr>
              <a:t>should</a:t>
            </a:r>
            <a:r>
              <a:rPr sz="2000" spc="-35" dirty="0">
                <a:solidFill>
                  <a:srgbClr val="62666A"/>
                </a:solidFill>
                <a:latin typeface="Arial"/>
                <a:cs typeface="Arial"/>
              </a:rPr>
              <a:t> </a:t>
            </a:r>
            <a:r>
              <a:rPr sz="2000" dirty="0">
                <a:solidFill>
                  <a:srgbClr val="62666A"/>
                </a:solidFill>
                <a:latin typeface="Arial"/>
                <a:cs typeface="Arial"/>
              </a:rPr>
              <a:t>hold</a:t>
            </a:r>
            <a:r>
              <a:rPr sz="2000" spc="-15" dirty="0">
                <a:solidFill>
                  <a:srgbClr val="62666A"/>
                </a:solidFill>
                <a:latin typeface="Arial"/>
                <a:cs typeface="Arial"/>
              </a:rPr>
              <a:t> </a:t>
            </a:r>
            <a:r>
              <a:rPr sz="2000" dirty="0">
                <a:solidFill>
                  <a:srgbClr val="62666A"/>
                </a:solidFill>
                <a:latin typeface="Arial"/>
                <a:cs typeface="Arial"/>
              </a:rPr>
              <a:t>leaders</a:t>
            </a:r>
            <a:r>
              <a:rPr sz="2000" spc="-30" dirty="0">
                <a:solidFill>
                  <a:srgbClr val="62666A"/>
                </a:solidFill>
                <a:latin typeface="Arial"/>
                <a:cs typeface="Arial"/>
              </a:rPr>
              <a:t> </a:t>
            </a:r>
            <a:r>
              <a:rPr sz="2000" dirty="0">
                <a:solidFill>
                  <a:srgbClr val="62666A"/>
                </a:solidFill>
                <a:latin typeface="Arial"/>
                <a:cs typeface="Arial"/>
              </a:rPr>
              <a:t>accountable</a:t>
            </a:r>
            <a:r>
              <a:rPr sz="2000" spc="-40" dirty="0">
                <a:solidFill>
                  <a:srgbClr val="62666A"/>
                </a:solidFill>
                <a:latin typeface="Arial"/>
                <a:cs typeface="Arial"/>
              </a:rPr>
              <a:t> </a:t>
            </a:r>
            <a:r>
              <a:rPr sz="2000" spc="-25" dirty="0">
                <a:solidFill>
                  <a:srgbClr val="62666A"/>
                </a:solidFill>
                <a:latin typeface="Arial"/>
                <a:cs typeface="Arial"/>
              </a:rPr>
              <a:t>for </a:t>
            </a:r>
            <a:r>
              <a:rPr sz="2000" spc="-10" dirty="0">
                <a:solidFill>
                  <a:srgbClr val="62666A"/>
                </a:solidFill>
                <a:latin typeface="Arial"/>
                <a:cs typeface="Arial"/>
              </a:rPr>
              <a:t>deliverables</a:t>
            </a:r>
            <a:endParaRPr sz="2000">
              <a:latin typeface="Arial"/>
              <a:cs typeface="Arial"/>
            </a:endParaRPr>
          </a:p>
          <a:p>
            <a:pPr marL="12700" marR="741045">
              <a:lnSpc>
                <a:spcPts val="2160"/>
              </a:lnSpc>
              <a:spcBef>
                <a:spcPts val="600"/>
              </a:spcBef>
            </a:pPr>
            <a:r>
              <a:rPr sz="2000" dirty="0">
                <a:solidFill>
                  <a:srgbClr val="62666A"/>
                </a:solidFill>
                <a:latin typeface="Arial"/>
                <a:cs typeface="Arial"/>
              </a:rPr>
              <a:t>Sustainability</a:t>
            </a:r>
            <a:r>
              <a:rPr sz="2000" spc="-30" dirty="0">
                <a:solidFill>
                  <a:srgbClr val="62666A"/>
                </a:solidFill>
                <a:latin typeface="Arial"/>
                <a:cs typeface="Arial"/>
              </a:rPr>
              <a:t> </a:t>
            </a:r>
            <a:r>
              <a:rPr sz="2000" dirty="0">
                <a:solidFill>
                  <a:srgbClr val="62666A"/>
                </a:solidFill>
                <a:latin typeface="Arial"/>
                <a:cs typeface="Arial"/>
              </a:rPr>
              <a:t>plans</a:t>
            </a:r>
            <a:r>
              <a:rPr sz="2000" spc="-15" dirty="0">
                <a:solidFill>
                  <a:srgbClr val="62666A"/>
                </a:solidFill>
                <a:latin typeface="Arial"/>
                <a:cs typeface="Arial"/>
              </a:rPr>
              <a:t> </a:t>
            </a:r>
            <a:r>
              <a:rPr sz="2000" dirty="0">
                <a:solidFill>
                  <a:srgbClr val="62666A"/>
                </a:solidFill>
                <a:latin typeface="Arial"/>
                <a:cs typeface="Arial"/>
              </a:rPr>
              <a:t>should</a:t>
            </a:r>
            <a:r>
              <a:rPr sz="2000" spc="-35" dirty="0">
                <a:solidFill>
                  <a:srgbClr val="62666A"/>
                </a:solidFill>
                <a:latin typeface="Arial"/>
                <a:cs typeface="Arial"/>
              </a:rPr>
              <a:t> </a:t>
            </a:r>
            <a:r>
              <a:rPr sz="2000" dirty="0">
                <a:solidFill>
                  <a:srgbClr val="62666A"/>
                </a:solidFill>
                <a:latin typeface="Arial"/>
                <a:cs typeface="Arial"/>
              </a:rPr>
              <a:t>be</a:t>
            </a:r>
            <a:r>
              <a:rPr sz="2000" spc="-10" dirty="0">
                <a:solidFill>
                  <a:srgbClr val="62666A"/>
                </a:solidFill>
                <a:latin typeface="Arial"/>
                <a:cs typeface="Arial"/>
              </a:rPr>
              <a:t> </a:t>
            </a:r>
            <a:r>
              <a:rPr sz="2000" dirty="0">
                <a:solidFill>
                  <a:srgbClr val="62666A"/>
                </a:solidFill>
                <a:latin typeface="Arial"/>
                <a:cs typeface="Arial"/>
              </a:rPr>
              <a:t>part</a:t>
            </a:r>
            <a:r>
              <a:rPr sz="2000" spc="-40" dirty="0">
                <a:solidFill>
                  <a:srgbClr val="62666A"/>
                </a:solidFill>
                <a:latin typeface="Arial"/>
                <a:cs typeface="Arial"/>
              </a:rPr>
              <a:t> </a:t>
            </a:r>
            <a:r>
              <a:rPr sz="2000" dirty="0">
                <a:solidFill>
                  <a:srgbClr val="62666A"/>
                </a:solidFill>
                <a:latin typeface="Arial"/>
                <a:cs typeface="Arial"/>
              </a:rPr>
              <a:t>of</a:t>
            </a:r>
            <a:r>
              <a:rPr sz="2000" spc="-30" dirty="0">
                <a:solidFill>
                  <a:srgbClr val="62666A"/>
                </a:solidFill>
                <a:latin typeface="Arial"/>
                <a:cs typeface="Arial"/>
              </a:rPr>
              <a:t> </a:t>
            </a:r>
            <a:r>
              <a:rPr sz="2000" dirty="0">
                <a:solidFill>
                  <a:srgbClr val="62666A"/>
                </a:solidFill>
                <a:latin typeface="Arial"/>
                <a:cs typeface="Arial"/>
              </a:rPr>
              <a:t>the</a:t>
            </a:r>
            <a:r>
              <a:rPr sz="2000" spc="-20" dirty="0">
                <a:solidFill>
                  <a:srgbClr val="62666A"/>
                </a:solidFill>
                <a:latin typeface="Arial"/>
                <a:cs typeface="Arial"/>
              </a:rPr>
              <a:t> </a:t>
            </a:r>
            <a:r>
              <a:rPr sz="2000" spc="-10" dirty="0">
                <a:solidFill>
                  <a:srgbClr val="62666A"/>
                </a:solidFill>
                <a:latin typeface="Arial"/>
                <a:cs typeface="Arial"/>
              </a:rPr>
              <a:t>overall </a:t>
            </a:r>
            <a:r>
              <a:rPr sz="2000" dirty="0">
                <a:solidFill>
                  <a:srgbClr val="62666A"/>
                </a:solidFill>
                <a:latin typeface="Arial"/>
                <a:cs typeface="Arial"/>
              </a:rPr>
              <a:t>project</a:t>
            </a:r>
            <a:r>
              <a:rPr sz="2000" spc="-35" dirty="0">
                <a:solidFill>
                  <a:srgbClr val="62666A"/>
                </a:solidFill>
                <a:latin typeface="Arial"/>
                <a:cs typeface="Arial"/>
              </a:rPr>
              <a:t> </a:t>
            </a:r>
            <a:r>
              <a:rPr sz="2000" spc="-10" dirty="0">
                <a:solidFill>
                  <a:srgbClr val="62666A"/>
                </a:solidFill>
                <a:latin typeface="Arial"/>
                <a:cs typeface="Arial"/>
              </a:rPr>
              <a:t>planning</a:t>
            </a:r>
            <a:endParaRPr sz="2000">
              <a:latin typeface="Arial"/>
              <a:cs typeface="Arial"/>
            </a:endParaRPr>
          </a:p>
          <a:p>
            <a:pPr marL="12700" marR="215900">
              <a:lnSpc>
                <a:spcPts val="2160"/>
              </a:lnSpc>
              <a:spcBef>
                <a:spcPts val="600"/>
              </a:spcBef>
            </a:pPr>
            <a:r>
              <a:rPr sz="2000" dirty="0">
                <a:solidFill>
                  <a:srgbClr val="62666A"/>
                </a:solidFill>
                <a:latin typeface="Arial"/>
                <a:cs typeface="Arial"/>
              </a:rPr>
              <a:t>Evaluate</a:t>
            </a:r>
            <a:r>
              <a:rPr sz="2000" spc="-15" dirty="0">
                <a:solidFill>
                  <a:srgbClr val="62666A"/>
                </a:solidFill>
                <a:latin typeface="Arial"/>
                <a:cs typeface="Arial"/>
              </a:rPr>
              <a:t> </a:t>
            </a:r>
            <a:r>
              <a:rPr sz="2000" dirty="0">
                <a:solidFill>
                  <a:srgbClr val="62666A"/>
                </a:solidFill>
                <a:latin typeface="Arial"/>
                <a:cs typeface="Arial"/>
              </a:rPr>
              <a:t>and</a:t>
            </a:r>
            <a:r>
              <a:rPr sz="2000" spc="-25" dirty="0">
                <a:solidFill>
                  <a:srgbClr val="62666A"/>
                </a:solidFill>
                <a:latin typeface="Arial"/>
                <a:cs typeface="Arial"/>
              </a:rPr>
              <a:t> </a:t>
            </a:r>
            <a:r>
              <a:rPr sz="2000" dirty="0">
                <a:solidFill>
                  <a:srgbClr val="62666A"/>
                </a:solidFill>
                <a:latin typeface="Arial"/>
                <a:cs typeface="Arial"/>
              </a:rPr>
              <a:t>understand</a:t>
            </a:r>
            <a:r>
              <a:rPr sz="2000" spc="-50" dirty="0">
                <a:solidFill>
                  <a:srgbClr val="62666A"/>
                </a:solidFill>
                <a:latin typeface="Arial"/>
                <a:cs typeface="Arial"/>
              </a:rPr>
              <a:t> </a:t>
            </a:r>
            <a:r>
              <a:rPr sz="2000" dirty="0">
                <a:solidFill>
                  <a:srgbClr val="62666A"/>
                </a:solidFill>
                <a:latin typeface="Arial"/>
                <a:cs typeface="Arial"/>
              </a:rPr>
              <a:t>the</a:t>
            </a:r>
            <a:r>
              <a:rPr sz="2000" spc="-20" dirty="0">
                <a:solidFill>
                  <a:srgbClr val="62666A"/>
                </a:solidFill>
                <a:latin typeface="Arial"/>
                <a:cs typeface="Arial"/>
              </a:rPr>
              <a:t> </a:t>
            </a:r>
            <a:r>
              <a:rPr sz="2000" dirty="0">
                <a:solidFill>
                  <a:srgbClr val="62666A"/>
                </a:solidFill>
                <a:latin typeface="Arial"/>
                <a:cs typeface="Arial"/>
              </a:rPr>
              <a:t>capability</a:t>
            </a:r>
            <a:r>
              <a:rPr sz="2000" spc="-20" dirty="0">
                <a:solidFill>
                  <a:srgbClr val="62666A"/>
                </a:solidFill>
                <a:latin typeface="Arial"/>
                <a:cs typeface="Arial"/>
              </a:rPr>
              <a:t> </a:t>
            </a:r>
            <a:r>
              <a:rPr sz="2000" dirty="0">
                <a:solidFill>
                  <a:srgbClr val="62666A"/>
                </a:solidFill>
                <a:latin typeface="Arial"/>
                <a:cs typeface="Arial"/>
              </a:rPr>
              <a:t>and</a:t>
            </a:r>
            <a:r>
              <a:rPr sz="2000" spc="-25" dirty="0">
                <a:solidFill>
                  <a:srgbClr val="62666A"/>
                </a:solidFill>
                <a:latin typeface="Arial"/>
                <a:cs typeface="Arial"/>
              </a:rPr>
              <a:t> </a:t>
            </a:r>
            <a:r>
              <a:rPr sz="2000" dirty="0">
                <a:solidFill>
                  <a:srgbClr val="62666A"/>
                </a:solidFill>
                <a:latin typeface="Arial"/>
                <a:cs typeface="Arial"/>
              </a:rPr>
              <a:t>skill</a:t>
            </a:r>
            <a:r>
              <a:rPr sz="2000" spc="-10" dirty="0">
                <a:solidFill>
                  <a:srgbClr val="62666A"/>
                </a:solidFill>
                <a:latin typeface="Arial"/>
                <a:cs typeface="Arial"/>
              </a:rPr>
              <a:t> </a:t>
            </a:r>
            <a:r>
              <a:rPr sz="2000" spc="-20" dirty="0">
                <a:solidFill>
                  <a:srgbClr val="62666A"/>
                </a:solidFill>
                <a:latin typeface="Arial"/>
                <a:cs typeface="Arial"/>
              </a:rPr>
              <a:t>sets </a:t>
            </a:r>
            <a:r>
              <a:rPr sz="2000" dirty="0">
                <a:solidFill>
                  <a:srgbClr val="62666A"/>
                </a:solidFill>
                <a:latin typeface="Arial"/>
                <a:cs typeface="Arial"/>
              </a:rPr>
              <a:t>of</a:t>
            </a:r>
            <a:r>
              <a:rPr sz="2000" spc="-45" dirty="0">
                <a:solidFill>
                  <a:srgbClr val="62666A"/>
                </a:solidFill>
                <a:latin typeface="Arial"/>
                <a:cs typeface="Arial"/>
              </a:rPr>
              <a:t> </a:t>
            </a:r>
            <a:r>
              <a:rPr sz="2000" dirty="0">
                <a:solidFill>
                  <a:srgbClr val="62666A"/>
                </a:solidFill>
                <a:latin typeface="Arial"/>
                <a:cs typeface="Arial"/>
              </a:rPr>
              <a:t>the</a:t>
            </a:r>
            <a:r>
              <a:rPr sz="2000" spc="-20" dirty="0">
                <a:solidFill>
                  <a:srgbClr val="62666A"/>
                </a:solidFill>
                <a:latin typeface="Arial"/>
                <a:cs typeface="Arial"/>
              </a:rPr>
              <a:t> </a:t>
            </a:r>
            <a:r>
              <a:rPr sz="2000" dirty="0">
                <a:solidFill>
                  <a:srgbClr val="62666A"/>
                </a:solidFill>
                <a:latin typeface="Arial"/>
                <a:cs typeface="Arial"/>
              </a:rPr>
              <a:t>team.</a:t>
            </a:r>
            <a:r>
              <a:rPr sz="2000" spc="-30" dirty="0">
                <a:solidFill>
                  <a:srgbClr val="62666A"/>
                </a:solidFill>
                <a:latin typeface="Arial"/>
                <a:cs typeface="Arial"/>
              </a:rPr>
              <a:t> </a:t>
            </a:r>
            <a:r>
              <a:rPr sz="2000" dirty="0">
                <a:solidFill>
                  <a:srgbClr val="62666A"/>
                </a:solidFill>
                <a:latin typeface="Arial"/>
                <a:cs typeface="Arial"/>
              </a:rPr>
              <a:t>Determine</a:t>
            </a:r>
            <a:r>
              <a:rPr sz="2000" spc="-35" dirty="0">
                <a:solidFill>
                  <a:srgbClr val="62666A"/>
                </a:solidFill>
                <a:latin typeface="Arial"/>
                <a:cs typeface="Arial"/>
              </a:rPr>
              <a:t> </a:t>
            </a:r>
            <a:r>
              <a:rPr sz="2000" dirty="0">
                <a:solidFill>
                  <a:srgbClr val="62666A"/>
                </a:solidFill>
                <a:latin typeface="Arial"/>
                <a:cs typeface="Arial"/>
              </a:rPr>
              <a:t>if</a:t>
            </a:r>
            <a:r>
              <a:rPr sz="2000" spc="-20" dirty="0">
                <a:solidFill>
                  <a:srgbClr val="62666A"/>
                </a:solidFill>
                <a:latin typeface="Arial"/>
                <a:cs typeface="Arial"/>
              </a:rPr>
              <a:t> </a:t>
            </a:r>
            <a:r>
              <a:rPr sz="2000" dirty="0">
                <a:solidFill>
                  <a:srgbClr val="62666A"/>
                </a:solidFill>
                <a:latin typeface="Arial"/>
                <a:cs typeface="Arial"/>
              </a:rPr>
              <a:t>a</a:t>
            </a:r>
            <a:r>
              <a:rPr sz="2000" spc="-20" dirty="0">
                <a:solidFill>
                  <a:srgbClr val="62666A"/>
                </a:solidFill>
                <a:latin typeface="Arial"/>
                <a:cs typeface="Arial"/>
              </a:rPr>
              <a:t> </a:t>
            </a:r>
            <a:r>
              <a:rPr sz="2000" dirty="0">
                <a:solidFill>
                  <a:srgbClr val="62666A"/>
                </a:solidFill>
                <a:latin typeface="Arial"/>
                <a:cs typeface="Arial"/>
              </a:rPr>
              <a:t>third</a:t>
            </a:r>
            <a:r>
              <a:rPr sz="2000" spc="-20" dirty="0">
                <a:solidFill>
                  <a:srgbClr val="62666A"/>
                </a:solidFill>
                <a:latin typeface="Arial"/>
                <a:cs typeface="Arial"/>
              </a:rPr>
              <a:t> </a:t>
            </a:r>
            <a:r>
              <a:rPr sz="2000" dirty="0">
                <a:solidFill>
                  <a:srgbClr val="62666A"/>
                </a:solidFill>
                <a:latin typeface="Arial"/>
                <a:cs typeface="Arial"/>
              </a:rPr>
              <a:t>party</a:t>
            </a:r>
            <a:r>
              <a:rPr sz="2000" spc="-30" dirty="0">
                <a:solidFill>
                  <a:srgbClr val="62666A"/>
                </a:solidFill>
                <a:latin typeface="Arial"/>
                <a:cs typeface="Arial"/>
              </a:rPr>
              <a:t> </a:t>
            </a:r>
            <a:r>
              <a:rPr sz="2000" dirty="0">
                <a:solidFill>
                  <a:srgbClr val="62666A"/>
                </a:solidFill>
                <a:latin typeface="Arial"/>
                <a:cs typeface="Arial"/>
              </a:rPr>
              <a:t>is</a:t>
            </a:r>
            <a:r>
              <a:rPr sz="2000" spc="-15" dirty="0">
                <a:solidFill>
                  <a:srgbClr val="62666A"/>
                </a:solidFill>
                <a:latin typeface="Arial"/>
                <a:cs typeface="Arial"/>
              </a:rPr>
              <a:t> </a:t>
            </a:r>
            <a:r>
              <a:rPr sz="2000" spc="-10" dirty="0">
                <a:solidFill>
                  <a:srgbClr val="62666A"/>
                </a:solidFill>
                <a:latin typeface="Arial"/>
                <a:cs typeface="Arial"/>
              </a:rPr>
              <a:t>needed</a:t>
            </a:r>
            <a:endParaRPr sz="2000">
              <a:latin typeface="Arial"/>
              <a:cs typeface="Arial"/>
            </a:endParaRPr>
          </a:p>
        </p:txBody>
      </p:sp>
      <p:pic>
        <p:nvPicPr>
          <p:cNvPr id="5" name="object 5"/>
          <p:cNvPicPr/>
          <p:nvPr/>
        </p:nvPicPr>
        <p:blipFill>
          <a:blip r:embed="rId2" cstate="print"/>
          <a:stretch>
            <a:fillRect/>
          </a:stretch>
        </p:blipFill>
        <p:spPr>
          <a:xfrm>
            <a:off x="7769393" y="1635339"/>
            <a:ext cx="3630895" cy="3631272"/>
          </a:xfrm>
          <a:prstGeom prst="rect">
            <a:avLst/>
          </a:prstGeom>
        </p:spPr>
      </p:pic>
      <p:pic>
        <p:nvPicPr>
          <p:cNvPr id="6" name="object 6"/>
          <p:cNvPicPr/>
          <p:nvPr/>
        </p:nvPicPr>
        <p:blipFill>
          <a:blip r:embed="rId3" cstate="print"/>
          <a:stretch>
            <a:fillRect/>
          </a:stretch>
        </p:blipFill>
        <p:spPr>
          <a:xfrm>
            <a:off x="10803585" y="325744"/>
            <a:ext cx="1027960" cy="425674"/>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10ACC8-0924-FF64-5B33-64EA62972375}"/>
              </a:ext>
            </a:extLst>
          </p:cNvPr>
          <p:cNvSpPr>
            <a:spLocks noGrp="1"/>
          </p:cNvSpPr>
          <p:nvPr>
            <p:ph type="body" sz="quarter" idx="10"/>
          </p:nvPr>
        </p:nvSpPr>
        <p:spPr>
          <a:xfrm>
            <a:off x="839025" y="2421442"/>
            <a:ext cx="10393300" cy="1354217"/>
          </a:xfrm>
        </p:spPr>
        <p:txBody>
          <a:bodyPr/>
          <a:lstStyle/>
          <a:p>
            <a:r>
              <a:rPr lang="en-US" sz="4400" dirty="0"/>
              <a:t>Margin Transformation and Margin Improvement Model – Internal or External</a:t>
            </a:r>
          </a:p>
        </p:txBody>
      </p:sp>
    </p:spTree>
    <p:extLst>
      <p:ext uri="{BB962C8B-B14F-4D97-AF65-F5344CB8AC3E}">
        <p14:creationId xmlns:p14="http://schemas.microsoft.com/office/powerpoint/2010/main" val="28116940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C2F80A8-A742-F45D-2EAA-F9B9E93E61A2}"/>
              </a:ext>
            </a:extLst>
          </p:cNvPr>
          <p:cNvSpPr txBox="1"/>
          <p:nvPr/>
        </p:nvSpPr>
        <p:spPr>
          <a:xfrm>
            <a:off x="398122" y="853023"/>
            <a:ext cx="10346078" cy="584775"/>
          </a:xfrm>
          <a:prstGeom prst="rect">
            <a:avLst/>
          </a:prstGeom>
          <a:noFill/>
        </p:spPr>
        <p:txBody>
          <a:bodyPr wrap="square" lIns="91440" tIns="45720" rIns="91440" bIns="45720" anchor="t">
            <a:spAutoFit/>
          </a:bodyPr>
          <a:lstStyle/>
          <a:p>
            <a:r>
              <a:rPr lang="en-US" sz="3200" dirty="0">
                <a:solidFill>
                  <a:schemeClr val="accent1"/>
                </a:solidFill>
              </a:rPr>
              <a:t>Iterative Model – Internal or External Approach </a:t>
            </a:r>
            <a:endParaRPr lang="en-US" dirty="0">
              <a:solidFill>
                <a:schemeClr val="accent1"/>
              </a:solidFill>
            </a:endParaRPr>
          </a:p>
        </p:txBody>
      </p:sp>
      <p:pic>
        <p:nvPicPr>
          <p:cNvPr id="3" name="Content Placeholder 5">
            <a:extLst>
              <a:ext uri="{FF2B5EF4-FFF2-40B4-BE49-F238E27FC236}">
                <a16:creationId xmlns:a16="http://schemas.microsoft.com/office/drawing/2014/main" id="{D553096C-CF44-19BF-BFB0-E25BADF2A195}"/>
              </a:ext>
            </a:extLst>
          </p:cNvPr>
          <p:cNvPicPr>
            <a:picLocks noChangeAspect="1"/>
          </p:cNvPicPr>
          <p:nvPr/>
        </p:nvPicPr>
        <p:blipFill>
          <a:blip r:embed="rId2"/>
          <a:stretch>
            <a:fillRect/>
          </a:stretch>
        </p:blipFill>
        <p:spPr>
          <a:xfrm>
            <a:off x="914400" y="1395415"/>
            <a:ext cx="6243232" cy="4067169"/>
          </a:xfrm>
          <a:prstGeom prst="rect">
            <a:avLst/>
          </a:prstGeom>
        </p:spPr>
      </p:pic>
      <p:graphicFrame>
        <p:nvGraphicFramePr>
          <p:cNvPr id="7" name="Diagram 6">
            <a:extLst>
              <a:ext uri="{FF2B5EF4-FFF2-40B4-BE49-F238E27FC236}">
                <a16:creationId xmlns:a16="http://schemas.microsoft.com/office/drawing/2014/main" id="{425D670D-B2FC-98C9-F9FF-40AF5932D136}"/>
              </a:ext>
            </a:extLst>
          </p:cNvPr>
          <p:cNvGraphicFramePr/>
          <p:nvPr>
            <p:extLst>
              <p:ext uri="{D42A27DB-BD31-4B8C-83A1-F6EECF244321}">
                <p14:modId xmlns:p14="http://schemas.microsoft.com/office/powerpoint/2010/main" val="2066091305"/>
              </p:ext>
            </p:extLst>
          </p:nvPr>
        </p:nvGraphicFramePr>
        <p:xfrm>
          <a:off x="7826921" y="1600200"/>
          <a:ext cx="3846787"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24862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14">
            <a:extLst>
              <a:ext uri="{FF2B5EF4-FFF2-40B4-BE49-F238E27FC236}">
                <a16:creationId xmlns:a16="http://schemas.microsoft.com/office/drawing/2014/main" id="{81038CC0-7736-C07E-D78F-1D04CE7E773B}"/>
              </a:ext>
            </a:extLst>
          </p:cNvPr>
          <p:cNvGraphicFramePr>
            <a:graphicFrameLocks/>
          </p:cNvGraphicFramePr>
          <p:nvPr/>
        </p:nvGraphicFramePr>
        <p:xfrm>
          <a:off x="795229" y="3878164"/>
          <a:ext cx="4228833" cy="21219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11">
            <a:extLst>
              <a:ext uri="{FF2B5EF4-FFF2-40B4-BE49-F238E27FC236}">
                <a16:creationId xmlns:a16="http://schemas.microsoft.com/office/drawing/2014/main" id="{A4073F0D-9134-ED4A-C00E-F6E1537EA382}"/>
              </a:ext>
            </a:extLst>
          </p:cNvPr>
          <p:cNvGraphicFramePr>
            <a:graphicFrameLocks/>
          </p:cNvGraphicFramePr>
          <p:nvPr/>
        </p:nvGraphicFramePr>
        <p:xfrm>
          <a:off x="1579418" y="1776757"/>
          <a:ext cx="2961760" cy="210140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9" name="Diagram 8">
            <a:extLst>
              <a:ext uri="{FF2B5EF4-FFF2-40B4-BE49-F238E27FC236}">
                <a16:creationId xmlns:a16="http://schemas.microsoft.com/office/drawing/2014/main" id="{4FF456B3-BE56-016A-DAB5-5A83AA007E67}"/>
              </a:ext>
            </a:extLst>
          </p:cNvPr>
          <p:cNvGraphicFramePr/>
          <p:nvPr/>
        </p:nvGraphicFramePr>
        <p:xfrm>
          <a:off x="6299902" y="2909767"/>
          <a:ext cx="3985231" cy="330780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0" name="Diagram 9">
            <a:extLst>
              <a:ext uri="{FF2B5EF4-FFF2-40B4-BE49-F238E27FC236}">
                <a16:creationId xmlns:a16="http://schemas.microsoft.com/office/drawing/2014/main" id="{27D34F9B-4791-7CD3-0963-0C0BB9613179}"/>
              </a:ext>
            </a:extLst>
          </p:cNvPr>
          <p:cNvGraphicFramePr/>
          <p:nvPr/>
        </p:nvGraphicFramePr>
        <p:xfrm>
          <a:off x="5817018" y="2827460"/>
          <a:ext cx="5265540" cy="110928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pic>
        <p:nvPicPr>
          <p:cNvPr id="11" name="Picture 2" descr="SWOT Analysis - What is it and How to do it - Tallyfy">
            <a:extLst>
              <a:ext uri="{FF2B5EF4-FFF2-40B4-BE49-F238E27FC236}">
                <a16:creationId xmlns:a16="http://schemas.microsoft.com/office/drawing/2014/main" id="{714A91D0-C469-62FD-F35C-4000D0ACCE1E}"/>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338077" y="897001"/>
            <a:ext cx="2886944" cy="194248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BCCBA5D-669A-22BE-6050-060BF480835E}"/>
              </a:ext>
            </a:extLst>
          </p:cNvPr>
          <p:cNvSpPr txBox="1"/>
          <p:nvPr/>
        </p:nvSpPr>
        <p:spPr>
          <a:xfrm>
            <a:off x="945222" y="1315092"/>
            <a:ext cx="4202131" cy="461665"/>
          </a:xfrm>
          <a:prstGeom prst="rect">
            <a:avLst/>
          </a:prstGeom>
          <a:noFill/>
        </p:spPr>
        <p:txBody>
          <a:bodyPr wrap="square" rtlCol="0">
            <a:spAutoFit/>
          </a:bodyPr>
          <a:lstStyle/>
          <a:p>
            <a:r>
              <a:rPr lang="en-US" sz="2400" b="1" dirty="0"/>
              <a:t>4-6 weeks</a:t>
            </a:r>
          </a:p>
        </p:txBody>
      </p:sp>
      <p:graphicFrame>
        <p:nvGraphicFramePr>
          <p:cNvPr id="13" name="Diagram 12">
            <a:extLst>
              <a:ext uri="{FF2B5EF4-FFF2-40B4-BE49-F238E27FC236}">
                <a16:creationId xmlns:a16="http://schemas.microsoft.com/office/drawing/2014/main" id="{0E516E2E-3043-11A1-B2C0-92C3DAABF220}"/>
              </a:ext>
            </a:extLst>
          </p:cNvPr>
          <p:cNvGraphicFramePr/>
          <p:nvPr/>
        </p:nvGraphicFramePr>
        <p:xfrm>
          <a:off x="6596505" y="4819122"/>
          <a:ext cx="2858577" cy="1014805"/>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14" name="Diagram 13">
            <a:extLst>
              <a:ext uri="{FF2B5EF4-FFF2-40B4-BE49-F238E27FC236}">
                <a16:creationId xmlns:a16="http://schemas.microsoft.com/office/drawing/2014/main" id="{C43DF619-24A1-44B6-8FC5-1482FABF4FD1}"/>
              </a:ext>
            </a:extLst>
          </p:cNvPr>
          <p:cNvGraphicFramePr/>
          <p:nvPr/>
        </p:nvGraphicFramePr>
        <p:xfrm>
          <a:off x="7167916" y="5471720"/>
          <a:ext cx="2858577" cy="1014805"/>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pic>
        <p:nvPicPr>
          <p:cNvPr id="15" name="Picture 4" descr="How analytics maturity models are stunting data science teams | by Jason  Tamara Widjaja | Towards Data Science">
            <a:extLst>
              <a:ext uri="{FF2B5EF4-FFF2-40B4-BE49-F238E27FC236}">
                <a16:creationId xmlns:a16="http://schemas.microsoft.com/office/drawing/2014/main" id="{373E559B-3C18-FB64-28F2-6F0F40C57F02}"/>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7433891" y="897001"/>
            <a:ext cx="2731176" cy="184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7425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a:extLst>
              <a:ext uri="{FF2B5EF4-FFF2-40B4-BE49-F238E27FC236}">
                <a16:creationId xmlns:a16="http://schemas.microsoft.com/office/drawing/2014/main" id="{CC7E2F51-D77A-A352-D347-FFFE38A3083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2085" y="921474"/>
            <a:ext cx="4965966" cy="3385886"/>
          </a:xfrm>
          <a:prstGeom prst="rect">
            <a:avLst/>
          </a:prstGeom>
        </p:spPr>
      </p:pic>
      <p:grpSp>
        <p:nvGrpSpPr>
          <p:cNvPr id="15" name="Group 14">
            <a:extLst>
              <a:ext uri="{FF2B5EF4-FFF2-40B4-BE49-F238E27FC236}">
                <a16:creationId xmlns:a16="http://schemas.microsoft.com/office/drawing/2014/main" id="{769372CE-DBF1-9FCC-B400-4295F00B3870}"/>
              </a:ext>
            </a:extLst>
          </p:cNvPr>
          <p:cNvGrpSpPr/>
          <p:nvPr/>
        </p:nvGrpSpPr>
        <p:grpSpPr>
          <a:xfrm>
            <a:off x="519282" y="4490662"/>
            <a:ext cx="1618488" cy="1645920"/>
            <a:chOff x="415566" y="2336507"/>
            <a:chExt cx="1600200" cy="1645920"/>
          </a:xfrm>
        </p:grpSpPr>
        <p:sp>
          <p:nvSpPr>
            <p:cNvPr id="16" name="Freeform 43">
              <a:extLst>
                <a:ext uri="{FF2B5EF4-FFF2-40B4-BE49-F238E27FC236}">
                  <a16:creationId xmlns:a16="http://schemas.microsoft.com/office/drawing/2014/main" id="{D9E87A39-F085-85C5-7282-AEC7DCC7DA4C}"/>
                </a:ext>
              </a:extLst>
            </p:cNvPr>
            <p:cNvSpPr/>
            <p:nvPr/>
          </p:nvSpPr>
          <p:spPr>
            <a:xfrm>
              <a:off x="415566" y="2336507"/>
              <a:ext cx="1600200" cy="1645920"/>
            </a:xfrm>
            <a:custGeom>
              <a:avLst/>
              <a:gdLst>
                <a:gd name="connsiteX0" fmla="*/ 0 w 1385514"/>
                <a:gd name="connsiteY0" fmla="*/ 138551 h 3925425"/>
                <a:gd name="connsiteX1" fmla="*/ 138551 w 1385514"/>
                <a:gd name="connsiteY1" fmla="*/ 0 h 3925425"/>
                <a:gd name="connsiteX2" fmla="*/ 1246963 w 1385514"/>
                <a:gd name="connsiteY2" fmla="*/ 0 h 3925425"/>
                <a:gd name="connsiteX3" fmla="*/ 1385514 w 1385514"/>
                <a:gd name="connsiteY3" fmla="*/ 138551 h 3925425"/>
                <a:gd name="connsiteX4" fmla="*/ 1385514 w 1385514"/>
                <a:gd name="connsiteY4" fmla="*/ 3786874 h 3925425"/>
                <a:gd name="connsiteX5" fmla="*/ 1246963 w 1385514"/>
                <a:gd name="connsiteY5" fmla="*/ 3925425 h 3925425"/>
                <a:gd name="connsiteX6" fmla="*/ 138551 w 1385514"/>
                <a:gd name="connsiteY6" fmla="*/ 3925425 h 3925425"/>
                <a:gd name="connsiteX7" fmla="*/ 0 w 1385514"/>
                <a:gd name="connsiteY7" fmla="*/ 3786874 h 3925425"/>
                <a:gd name="connsiteX8" fmla="*/ 0 w 1385514"/>
                <a:gd name="connsiteY8" fmla="*/ 138551 h 392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5514" h="3925425">
                  <a:moveTo>
                    <a:pt x="0" y="138551"/>
                  </a:moveTo>
                  <a:cubicBezTo>
                    <a:pt x="0" y="62031"/>
                    <a:pt x="62031" y="0"/>
                    <a:pt x="138551" y="0"/>
                  </a:cubicBezTo>
                  <a:lnTo>
                    <a:pt x="1246963" y="0"/>
                  </a:lnTo>
                  <a:cubicBezTo>
                    <a:pt x="1323483" y="0"/>
                    <a:pt x="1385514" y="62031"/>
                    <a:pt x="1385514" y="138551"/>
                  </a:cubicBezTo>
                  <a:lnTo>
                    <a:pt x="1385514" y="3786874"/>
                  </a:lnTo>
                  <a:cubicBezTo>
                    <a:pt x="1385514" y="3863394"/>
                    <a:pt x="1323483" y="3925425"/>
                    <a:pt x="1246963" y="3925425"/>
                  </a:cubicBezTo>
                  <a:lnTo>
                    <a:pt x="138551" y="3925425"/>
                  </a:lnTo>
                  <a:cubicBezTo>
                    <a:pt x="62031" y="3925425"/>
                    <a:pt x="0" y="3863394"/>
                    <a:pt x="0" y="3786874"/>
                  </a:cubicBezTo>
                  <a:lnTo>
                    <a:pt x="0" y="138551"/>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0" tIns="1641290" rIns="71120" bIns="856205" numCol="1" spcCol="1270" anchor="ctr" anchorCtr="0">
              <a:no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endPar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Freeform 44">
              <a:extLst>
                <a:ext uri="{FF2B5EF4-FFF2-40B4-BE49-F238E27FC236}">
                  <a16:creationId xmlns:a16="http://schemas.microsoft.com/office/drawing/2014/main" id="{3FF9CB62-8BD9-02E8-4444-3F8CC9790BB2}"/>
                </a:ext>
              </a:extLst>
            </p:cNvPr>
            <p:cNvSpPr/>
            <p:nvPr/>
          </p:nvSpPr>
          <p:spPr>
            <a:xfrm>
              <a:off x="417410" y="3446919"/>
              <a:ext cx="1595499" cy="535508"/>
            </a:xfrm>
            <a:custGeom>
              <a:avLst/>
              <a:gdLst>
                <a:gd name="connsiteX0" fmla="*/ 0 w 1385514"/>
                <a:gd name="connsiteY0" fmla="*/ 138551 h 3925425"/>
                <a:gd name="connsiteX1" fmla="*/ 138551 w 1385514"/>
                <a:gd name="connsiteY1" fmla="*/ 0 h 3925425"/>
                <a:gd name="connsiteX2" fmla="*/ 1246963 w 1385514"/>
                <a:gd name="connsiteY2" fmla="*/ 0 h 3925425"/>
                <a:gd name="connsiteX3" fmla="*/ 1385514 w 1385514"/>
                <a:gd name="connsiteY3" fmla="*/ 138551 h 3925425"/>
                <a:gd name="connsiteX4" fmla="*/ 1385514 w 1385514"/>
                <a:gd name="connsiteY4" fmla="*/ 3786874 h 3925425"/>
                <a:gd name="connsiteX5" fmla="*/ 1246963 w 1385514"/>
                <a:gd name="connsiteY5" fmla="*/ 3925425 h 3925425"/>
                <a:gd name="connsiteX6" fmla="*/ 138551 w 1385514"/>
                <a:gd name="connsiteY6" fmla="*/ 3925425 h 3925425"/>
                <a:gd name="connsiteX7" fmla="*/ 0 w 1385514"/>
                <a:gd name="connsiteY7" fmla="*/ 3786874 h 3925425"/>
                <a:gd name="connsiteX8" fmla="*/ 0 w 1385514"/>
                <a:gd name="connsiteY8" fmla="*/ 138551 h 392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5514" h="3925425">
                  <a:moveTo>
                    <a:pt x="0" y="138551"/>
                  </a:moveTo>
                  <a:cubicBezTo>
                    <a:pt x="0" y="62031"/>
                    <a:pt x="62031" y="0"/>
                    <a:pt x="138551" y="0"/>
                  </a:cubicBezTo>
                  <a:lnTo>
                    <a:pt x="1246963" y="0"/>
                  </a:lnTo>
                  <a:cubicBezTo>
                    <a:pt x="1323483" y="0"/>
                    <a:pt x="1385514" y="62031"/>
                    <a:pt x="1385514" y="138551"/>
                  </a:cubicBezTo>
                  <a:lnTo>
                    <a:pt x="1385514" y="3786874"/>
                  </a:lnTo>
                  <a:cubicBezTo>
                    <a:pt x="1385514" y="3863394"/>
                    <a:pt x="1323483" y="3925425"/>
                    <a:pt x="1246963" y="3925425"/>
                  </a:cubicBezTo>
                  <a:lnTo>
                    <a:pt x="138551" y="3925425"/>
                  </a:lnTo>
                  <a:cubicBezTo>
                    <a:pt x="62031" y="3925425"/>
                    <a:pt x="0" y="3863394"/>
                    <a:pt x="0" y="3786874"/>
                  </a:cubicBezTo>
                  <a:lnTo>
                    <a:pt x="0" y="138551"/>
                  </a:lnTo>
                  <a:close/>
                </a:path>
              </a:pathLst>
            </a:custGeom>
            <a:solidFill>
              <a:schemeClr val="bg1"/>
            </a:solidFill>
            <a:ln>
              <a:solidFill>
                <a:srgbClr val="009C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0" tIns="1641290" rIns="71120" bIns="856205" numCol="1" spcCol="1270" anchor="ctr" anchorCtr="0">
              <a:no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endPar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866759C2-9EE8-599B-5F9A-B4B7CAB2AFE4}"/>
                </a:ext>
              </a:extLst>
            </p:cNvPr>
            <p:cNvSpPr txBox="1"/>
            <p:nvPr/>
          </p:nvSpPr>
          <p:spPr>
            <a:xfrm>
              <a:off x="613688" y="3530007"/>
              <a:ext cx="1202942" cy="369332"/>
            </a:xfrm>
            <a:prstGeom prst="rect">
              <a:avLst/>
            </a:prstGeom>
            <a:noFill/>
          </p:spPr>
          <p:txBody>
            <a:bodyPr wrap="square" rtlCol="0">
              <a:sp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MERGERS AND</a:t>
              </a:r>
              <a:r>
                <a:rPr kumimoji="0" lang="en-US" sz="1000" b="1" i="0" u="none" strike="noStrike" kern="1200" cap="none" spc="0" normalizeH="0" noProof="0" dirty="0">
                  <a:ln>
                    <a:noFill/>
                  </a:ln>
                  <a:solidFill>
                    <a:schemeClr val="accent1"/>
                  </a:solidFill>
                  <a:effectLst/>
                  <a:uLnTx/>
                  <a:uFillTx/>
                  <a:latin typeface="Arial" panose="020B0604020202020204" pitchFamily="34" charset="0"/>
                  <a:ea typeface="+mn-ea"/>
                  <a:cs typeface="Arial" panose="020B0604020202020204" pitchFamily="34" charset="0"/>
                </a:rPr>
                <a:t> ACQUISITIONS</a:t>
              </a:r>
            </a:p>
          </p:txBody>
        </p:sp>
      </p:grpSp>
      <p:grpSp>
        <p:nvGrpSpPr>
          <p:cNvPr id="19" name="Group 18">
            <a:extLst>
              <a:ext uri="{FF2B5EF4-FFF2-40B4-BE49-F238E27FC236}">
                <a16:creationId xmlns:a16="http://schemas.microsoft.com/office/drawing/2014/main" id="{8D13A0FD-6F91-CAFC-FD6C-F3B1916B296A}"/>
              </a:ext>
            </a:extLst>
          </p:cNvPr>
          <p:cNvGrpSpPr/>
          <p:nvPr/>
        </p:nvGrpSpPr>
        <p:grpSpPr>
          <a:xfrm>
            <a:off x="2181829" y="4476358"/>
            <a:ext cx="1618488" cy="1645920"/>
            <a:chOff x="415566" y="2336507"/>
            <a:chExt cx="1600200" cy="1645920"/>
          </a:xfrm>
        </p:grpSpPr>
        <p:sp>
          <p:nvSpPr>
            <p:cNvPr id="20" name="Freeform 43">
              <a:extLst>
                <a:ext uri="{FF2B5EF4-FFF2-40B4-BE49-F238E27FC236}">
                  <a16:creationId xmlns:a16="http://schemas.microsoft.com/office/drawing/2014/main" id="{94CC62B0-4542-B2A4-4BB9-40B553CB5F2E}"/>
                </a:ext>
              </a:extLst>
            </p:cNvPr>
            <p:cNvSpPr/>
            <p:nvPr/>
          </p:nvSpPr>
          <p:spPr>
            <a:xfrm>
              <a:off x="415566" y="2336507"/>
              <a:ext cx="1600200" cy="1645920"/>
            </a:xfrm>
            <a:custGeom>
              <a:avLst/>
              <a:gdLst>
                <a:gd name="connsiteX0" fmla="*/ 0 w 1385514"/>
                <a:gd name="connsiteY0" fmla="*/ 138551 h 3925425"/>
                <a:gd name="connsiteX1" fmla="*/ 138551 w 1385514"/>
                <a:gd name="connsiteY1" fmla="*/ 0 h 3925425"/>
                <a:gd name="connsiteX2" fmla="*/ 1246963 w 1385514"/>
                <a:gd name="connsiteY2" fmla="*/ 0 h 3925425"/>
                <a:gd name="connsiteX3" fmla="*/ 1385514 w 1385514"/>
                <a:gd name="connsiteY3" fmla="*/ 138551 h 3925425"/>
                <a:gd name="connsiteX4" fmla="*/ 1385514 w 1385514"/>
                <a:gd name="connsiteY4" fmla="*/ 3786874 h 3925425"/>
                <a:gd name="connsiteX5" fmla="*/ 1246963 w 1385514"/>
                <a:gd name="connsiteY5" fmla="*/ 3925425 h 3925425"/>
                <a:gd name="connsiteX6" fmla="*/ 138551 w 1385514"/>
                <a:gd name="connsiteY6" fmla="*/ 3925425 h 3925425"/>
                <a:gd name="connsiteX7" fmla="*/ 0 w 1385514"/>
                <a:gd name="connsiteY7" fmla="*/ 3786874 h 3925425"/>
                <a:gd name="connsiteX8" fmla="*/ 0 w 1385514"/>
                <a:gd name="connsiteY8" fmla="*/ 138551 h 392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5514" h="3925425">
                  <a:moveTo>
                    <a:pt x="0" y="138551"/>
                  </a:moveTo>
                  <a:cubicBezTo>
                    <a:pt x="0" y="62031"/>
                    <a:pt x="62031" y="0"/>
                    <a:pt x="138551" y="0"/>
                  </a:cubicBezTo>
                  <a:lnTo>
                    <a:pt x="1246963" y="0"/>
                  </a:lnTo>
                  <a:cubicBezTo>
                    <a:pt x="1323483" y="0"/>
                    <a:pt x="1385514" y="62031"/>
                    <a:pt x="1385514" y="138551"/>
                  </a:cubicBezTo>
                  <a:lnTo>
                    <a:pt x="1385514" y="3786874"/>
                  </a:lnTo>
                  <a:cubicBezTo>
                    <a:pt x="1385514" y="3863394"/>
                    <a:pt x="1323483" y="3925425"/>
                    <a:pt x="1246963" y="3925425"/>
                  </a:cubicBezTo>
                  <a:lnTo>
                    <a:pt x="138551" y="3925425"/>
                  </a:lnTo>
                  <a:cubicBezTo>
                    <a:pt x="62031" y="3925425"/>
                    <a:pt x="0" y="3863394"/>
                    <a:pt x="0" y="3786874"/>
                  </a:cubicBezTo>
                  <a:lnTo>
                    <a:pt x="0" y="138551"/>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0" tIns="1641290" rIns="71120" bIns="856205" numCol="1" spcCol="1270" anchor="ctr" anchorCtr="0">
              <a:no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endPar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Freeform 44">
              <a:extLst>
                <a:ext uri="{FF2B5EF4-FFF2-40B4-BE49-F238E27FC236}">
                  <a16:creationId xmlns:a16="http://schemas.microsoft.com/office/drawing/2014/main" id="{60B71BD2-6DE1-16A0-716E-27A527B8E283}"/>
                </a:ext>
              </a:extLst>
            </p:cNvPr>
            <p:cNvSpPr/>
            <p:nvPr/>
          </p:nvSpPr>
          <p:spPr>
            <a:xfrm>
              <a:off x="417410" y="3446919"/>
              <a:ext cx="1595499" cy="535508"/>
            </a:xfrm>
            <a:custGeom>
              <a:avLst/>
              <a:gdLst>
                <a:gd name="connsiteX0" fmla="*/ 0 w 1385514"/>
                <a:gd name="connsiteY0" fmla="*/ 138551 h 3925425"/>
                <a:gd name="connsiteX1" fmla="*/ 138551 w 1385514"/>
                <a:gd name="connsiteY1" fmla="*/ 0 h 3925425"/>
                <a:gd name="connsiteX2" fmla="*/ 1246963 w 1385514"/>
                <a:gd name="connsiteY2" fmla="*/ 0 h 3925425"/>
                <a:gd name="connsiteX3" fmla="*/ 1385514 w 1385514"/>
                <a:gd name="connsiteY3" fmla="*/ 138551 h 3925425"/>
                <a:gd name="connsiteX4" fmla="*/ 1385514 w 1385514"/>
                <a:gd name="connsiteY4" fmla="*/ 3786874 h 3925425"/>
                <a:gd name="connsiteX5" fmla="*/ 1246963 w 1385514"/>
                <a:gd name="connsiteY5" fmla="*/ 3925425 h 3925425"/>
                <a:gd name="connsiteX6" fmla="*/ 138551 w 1385514"/>
                <a:gd name="connsiteY6" fmla="*/ 3925425 h 3925425"/>
                <a:gd name="connsiteX7" fmla="*/ 0 w 1385514"/>
                <a:gd name="connsiteY7" fmla="*/ 3786874 h 3925425"/>
                <a:gd name="connsiteX8" fmla="*/ 0 w 1385514"/>
                <a:gd name="connsiteY8" fmla="*/ 138551 h 392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5514" h="3925425">
                  <a:moveTo>
                    <a:pt x="0" y="138551"/>
                  </a:moveTo>
                  <a:cubicBezTo>
                    <a:pt x="0" y="62031"/>
                    <a:pt x="62031" y="0"/>
                    <a:pt x="138551" y="0"/>
                  </a:cubicBezTo>
                  <a:lnTo>
                    <a:pt x="1246963" y="0"/>
                  </a:lnTo>
                  <a:cubicBezTo>
                    <a:pt x="1323483" y="0"/>
                    <a:pt x="1385514" y="62031"/>
                    <a:pt x="1385514" y="138551"/>
                  </a:cubicBezTo>
                  <a:lnTo>
                    <a:pt x="1385514" y="3786874"/>
                  </a:lnTo>
                  <a:cubicBezTo>
                    <a:pt x="1385514" y="3863394"/>
                    <a:pt x="1323483" y="3925425"/>
                    <a:pt x="1246963" y="3925425"/>
                  </a:cubicBezTo>
                  <a:lnTo>
                    <a:pt x="138551" y="3925425"/>
                  </a:lnTo>
                  <a:cubicBezTo>
                    <a:pt x="62031" y="3925425"/>
                    <a:pt x="0" y="3863394"/>
                    <a:pt x="0" y="3786874"/>
                  </a:cubicBezTo>
                  <a:lnTo>
                    <a:pt x="0" y="138551"/>
                  </a:lnTo>
                  <a:close/>
                </a:path>
              </a:pathLst>
            </a:custGeom>
            <a:solidFill>
              <a:schemeClr val="bg1"/>
            </a:solidFill>
            <a:ln>
              <a:solidFill>
                <a:srgbClr val="009C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0" tIns="1641290" rIns="71120" bIns="856205" numCol="1" spcCol="1270" anchor="ctr" anchorCtr="0">
              <a:no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endPar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2EAB80AE-5472-D8EF-8F71-504B55C0ED5F}"/>
                </a:ext>
              </a:extLst>
            </p:cNvPr>
            <p:cNvSpPr txBox="1"/>
            <p:nvPr/>
          </p:nvSpPr>
          <p:spPr>
            <a:xfrm>
              <a:off x="613688" y="3530007"/>
              <a:ext cx="1202942" cy="369332"/>
            </a:xfrm>
            <a:prstGeom prst="rect">
              <a:avLst/>
            </a:prstGeom>
            <a:noFill/>
          </p:spPr>
          <p:txBody>
            <a:bodyPr wrap="square" rtlCol="0">
              <a:sp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MARGIN IMPROVEMENT</a:t>
              </a:r>
              <a:endParaRPr kumimoji="0" lang="en-US" sz="1000" b="1" i="0" u="none" strike="noStrike" kern="1200" cap="none" spc="0" normalizeH="0" noProof="0" dirty="0">
                <a:ln>
                  <a:noFill/>
                </a:ln>
                <a:solidFill>
                  <a:schemeClr val="accent1"/>
                </a:solidFill>
                <a:effectLst/>
                <a:uLnTx/>
                <a:uFillTx/>
                <a:latin typeface="Arial" panose="020B0604020202020204" pitchFamily="34" charset="0"/>
                <a:ea typeface="+mn-ea"/>
                <a:cs typeface="Arial" panose="020B0604020202020204" pitchFamily="34" charset="0"/>
              </a:endParaRPr>
            </a:p>
          </p:txBody>
        </p:sp>
      </p:grpSp>
      <p:grpSp>
        <p:nvGrpSpPr>
          <p:cNvPr id="23" name="Group 22">
            <a:extLst>
              <a:ext uri="{FF2B5EF4-FFF2-40B4-BE49-F238E27FC236}">
                <a16:creationId xmlns:a16="http://schemas.microsoft.com/office/drawing/2014/main" id="{61FE6C6C-0B2E-9538-5387-EA440765C18E}"/>
              </a:ext>
            </a:extLst>
          </p:cNvPr>
          <p:cNvGrpSpPr/>
          <p:nvPr/>
        </p:nvGrpSpPr>
        <p:grpSpPr>
          <a:xfrm>
            <a:off x="3853401" y="4476358"/>
            <a:ext cx="1618488" cy="1645920"/>
            <a:chOff x="415566" y="2336507"/>
            <a:chExt cx="1600200" cy="1645920"/>
          </a:xfrm>
        </p:grpSpPr>
        <p:sp>
          <p:nvSpPr>
            <p:cNvPr id="24" name="Freeform 43">
              <a:extLst>
                <a:ext uri="{FF2B5EF4-FFF2-40B4-BE49-F238E27FC236}">
                  <a16:creationId xmlns:a16="http://schemas.microsoft.com/office/drawing/2014/main" id="{A0F8B1F9-A292-850C-C5ED-26A66BDFDC99}"/>
                </a:ext>
              </a:extLst>
            </p:cNvPr>
            <p:cNvSpPr/>
            <p:nvPr/>
          </p:nvSpPr>
          <p:spPr>
            <a:xfrm>
              <a:off x="415566" y="2336507"/>
              <a:ext cx="1600200" cy="1645920"/>
            </a:xfrm>
            <a:custGeom>
              <a:avLst/>
              <a:gdLst>
                <a:gd name="connsiteX0" fmla="*/ 0 w 1385514"/>
                <a:gd name="connsiteY0" fmla="*/ 138551 h 3925425"/>
                <a:gd name="connsiteX1" fmla="*/ 138551 w 1385514"/>
                <a:gd name="connsiteY1" fmla="*/ 0 h 3925425"/>
                <a:gd name="connsiteX2" fmla="*/ 1246963 w 1385514"/>
                <a:gd name="connsiteY2" fmla="*/ 0 h 3925425"/>
                <a:gd name="connsiteX3" fmla="*/ 1385514 w 1385514"/>
                <a:gd name="connsiteY3" fmla="*/ 138551 h 3925425"/>
                <a:gd name="connsiteX4" fmla="*/ 1385514 w 1385514"/>
                <a:gd name="connsiteY4" fmla="*/ 3786874 h 3925425"/>
                <a:gd name="connsiteX5" fmla="*/ 1246963 w 1385514"/>
                <a:gd name="connsiteY5" fmla="*/ 3925425 h 3925425"/>
                <a:gd name="connsiteX6" fmla="*/ 138551 w 1385514"/>
                <a:gd name="connsiteY6" fmla="*/ 3925425 h 3925425"/>
                <a:gd name="connsiteX7" fmla="*/ 0 w 1385514"/>
                <a:gd name="connsiteY7" fmla="*/ 3786874 h 3925425"/>
                <a:gd name="connsiteX8" fmla="*/ 0 w 1385514"/>
                <a:gd name="connsiteY8" fmla="*/ 138551 h 392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5514" h="3925425">
                  <a:moveTo>
                    <a:pt x="0" y="138551"/>
                  </a:moveTo>
                  <a:cubicBezTo>
                    <a:pt x="0" y="62031"/>
                    <a:pt x="62031" y="0"/>
                    <a:pt x="138551" y="0"/>
                  </a:cubicBezTo>
                  <a:lnTo>
                    <a:pt x="1246963" y="0"/>
                  </a:lnTo>
                  <a:cubicBezTo>
                    <a:pt x="1323483" y="0"/>
                    <a:pt x="1385514" y="62031"/>
                    <a:pt x="1385514" y="138551"/>
                  </a:cubicBezTo>
                  <a:lnTo>
                    <a:pt x="1385514" y="3786874"/>
                  </a:lnTo>
                  <a:cubicBezTo>
                    <a:pt x="1385514" y="3863394"/>
                    <a:pt x="1323483" y="3925425"/>
                    <a:pt x="1246963" y="3925425"/>
                  </a:cubicBezTo>
                  <a:lnTo>
                    <a:pt x="138551" y="3925425"/>
                  </a:lnTo>
                  <a:cubicBezTo>
                    <a:pt x="62031" y="3925425"/>
                    <a:pt x="0" y="3863394"/>
                    <a:pt x="0" y="3786874"/>
                  </a:cubicBezTo>
                  <a:lnTo>
                    <a:pt x="0" y="138551"/>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0" tIns="1641290" rIns="71120" bIns="856205" numCol="1" spcCol="1270" anchor="ctr" anchorCtr="0">
              <a:no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endPar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Freeform 44">
              <a:extLst>
                <a:ext uri="{FF2B5EF4-FFF2-40B4-BE49-F238E27FC236}">
                  <a16:creationId xmlns:a16="http://schemas.microsoft.com/office/drawing/2014/main" id="{1C772451-16FA-D8F9-2A7D-FF11D953A7CF}"/>
                </a:ext>
              </a:extLst>
            </p:cNvPr>
            <p:cNvSpPr/>
            <p:nvPr/>
          </p:nvSpPr>
          <p:spPr>
            <a:xfrm>
              <a:off x="417410" y="3446919"/>
              <a:ext cx="1595499" cy="535508"/>
            </a:xfrm>
            <a:custGeom>
              <a:avLst/>
              <a:gdLst>
                <a:gd name="connsiteX0" fmla="*/ 0 w 1385514"/>
                <a:gd name="connsiteY0" fmla="*/ 138551 h 3925425"/>
                <a:gd name="connsiteX1" fmla="*/ 138551 w 1385514"/>
                <a:gd name="connsiteY1" fmla="*/ 0 h 3925425"/>
                <a:gd name="connsiteX2" fmla="*/ 1246963 w 1385514"/>
                <a:gd name="connsiteY2" fmla="*/ 0 h 3925425"/>
                <a:gd name="connsiteX3" fmla="*/ 1385514 w 1385514"/>
                <a:gd name="connsiteY3" fmla="*/ 138551 h 3925425"/>
                <a:gd name="connsiteX4" fmla="*/ 1385514 w 1385514"/>
                <a:gd name="connsiteY4" fmla="*/ 3786874 h 3925425"/>
                <a:gd name="connsiteX5" fmla="*/ 1246963 w 1385514"/>
                <a:gd name="connsiteY5" fmla="*/ 3925425 h 3925425"/>
                <a:gd name="connsiteX6" fmla="*/ 138551 w 1385514"/>
                <a:gd name="connsiteY6" fmla="*/ 3925425 h 3925425"/>
                <a:gd name="connsiteX7" fmla="*/ 0 w 1385514"/>
                <a:gd name="connsiteY7" fmla="*/ 3786874 h 3925425"/>
                <a:gd name="connsiteX8" fmla="*/ 0 w 1385514"/>
                <a:gd name="connsiteY8" fmla="*/ 138551 h 392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5514" h="3925425">
                  <a:moveTo>
                    <a:pt x="0" y="138551"/>
                  </a:moveTo>
                  <a:cubicBezTo>
                    <a:pt x="0" y="62031"/>
                    <a:pt x="62031" y="0"/>
                    <a:pt x="138551" y="0"/>
                  </a:cubicBezTo>
                  <a:lnTo>
                    <a:pt x="1246963" y="0"/>
                  </a:lnTo>
                  <a:cubicBezTo>
                    <a:pt x="1323483" y="0"/>
                    <a:pt x="1385514" y="62031"/>
                    <a:pt x="1385514" y="138551"/>
                  </a:cubicBezTo>
                  <a:lnTo>
                    <a:pt x="1385514" y="3786874"/>
                  </a:lnTo>
                  <a:cubicBezTo>
                    <a:pt x="1385514" y="3863394"/>
                    <a:pt x="1323483" y="3925425"/>
                    <a:pt x="1246963" y="3925425"/>
                  </a:cubicBezTo>
                  <a:lnTo>
                    <a:pt x="138551" y="3925425"/>
                  </a:lnTo>
                  <a:cubicBezTo>
                    <a:pt x="62031" y="3925425"/>
                    <a:pt x="0" y="3863394"/>
                    <a:pt x="0" y="3786874"/>
                  </a:cubicBezTo>
                  <a:lnTo>
                    <a:pt x="0" y="138551"/>
                  </a:lnTo>
                  <a:close/>
                </a:path>
              </a:pathLst>
            </a:custGeom>
            <a:solidFill>
              <a:schemeClr val="bg1"/>
            </a:solidFill>
            <a:ln>
              <a:solidFill>
                <a:srgbClr val="009C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0" tIns="1641290" rIns="71120" bIns="856205" numCol="1" spcCol="1270" anchor="ctr" anchorCtr="0">
              <a:no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endPar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B386F488-755F-7FA5-B644-6036D48C310A}"/>
                </a:ext>
              </a:extLst>
            </p:cNvPr>
            <p:cNvSpPr txBox="1"/>
            <p:nvPr/>
          </p:nvSpPr>
          <p:spPr>
            <a:xfrm>
              <a:off x="613688" y="3530007"/>
              <a:ext cx="1202942" cy="369332"/>
            </a:xfrm>
            <a:prstGeom prst="rect">
              <a:avLst/>
            </a:prstGeom>
            <a:noFill/>
          </p:spPr>
          <p:txBody>
            <a:bodyPr wrap="square" rtlCol="0">
              <a:sp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PAYMENT STRATEGY</a:t>
              </a:r>
              <a:endParaRPr kumimoji="0" lang="en-US" sz="1000" b="1" i="0" u="none" strike="noStrike" kern="1200" cap="none" spc="0" normalizeH="0" noProof="0" dirty="0">
                <a:ln>
                  <a:noFill/>
                </a:ln>
                <a:solidFill>
                  <a:schemeClr val="accent1"/>
                </a:solidFill>
                <a:effectLst/>
                <a:uLnTx/>
                <a:uFillTx/>
                <a:latin typeface="Arial" panose="020B0604020202020204" pitchFamily="34" charset="0"/>
                <a:ea typeface="+mn-ea"/>
                <a:cs typeface="Arial" panose="020B0604020202020204" pitchFamily="34" charset="0"/>
              </a:endParaRPr>
            </a:p>
          </p:txBody>
        </p:sp>
      </p:grpSp>
      <p:grpSp>
        <p:nvGrpSpPr>
          <p:cNvPr id="27" name="Group 26">
            <a:extLst>
              <a:ext uri="{FF2B5EF4-FFF2-40B4-BE49-F238E27FC236}">
                <a16:creationId xmlns:a16="http://schemas.microsoft.com/office/drawing/2014/main" id="{D195B7FC-CE74-50D9-A597-2A352934BF7A}"/>
              </a:ext>
            </a:extLst>
          </p:cNvPr>
          <p:cNvGrpSpPr/>
          <p:nvPr/>
        </p:nvGrpSpPr>
        <p:grpSpPr>
          <a:xfrm>
            <a:off x="5524942" y="4490662"/>
            <a:ext cx="1618488" cy="1645920"/>
            <a:chOff x="415566" y="2336507"/>
            <a:chExt cx="1600200" cy="1645920"/>
          </a:xfrm>
        </p:grpSpPr>
        <p:sp>
          <p:nvSpPr>
            <p:cNvPr id="28" name="Freeform 43">
              <a:extLst>
                <a:ext uri="{FF2B5EF4-FFF2-40B4-BE49-F238E27FC236}">
                  <a16:creationId xmlns:a16="http://schemas.microsoft.com/office/drawing/2014/main" id="{7746299F-DA07-5D06-EFA3-3F7AB629DE44}"/>
                </a:ext>
              </a:extLst>
            </p:cNvPr>
            <p:cNvSpPr/>
            <p:nvPr/>
          </p:nvSpPr>
          <p:spPr>
            <a:xfrm>
              <a:off x="415566" y="2336507"/>
              <a:ext cx="1600200" cy="1645920"/>
            </a:xfrm>
            <a:custGeom>
              <a:avLst/>
              <a:gdLst>
                <a:gd name="connsiteX0" fmla="*/ 0 w 1385514"/>
                <a:gd name="connsiteY0" fmla="*/ 138551 h 3925425"/>
                <a:gd name="connsiteX1" fmla="*/ 138551 w 1385514"/>
                <a:gd name="connsiteY1" fmla="*/ 0 h 3925425"/>
                <a:gd name="connsiteX2" fmla="*/ 1246963 w 1385514"/>
                <a:gd name="connsiteY2" fmla="*/ 0 h 3925425"/>
                <a:gd name="connsiteX3" fmla="*/ 1385514 w 1385514"/>
                <a:gd name="connsiteY3" fmla="*/ 138551 h 3925425"/>
                <a:gd name="connsiteX4" fmla="*/ 1385514 w 1385514"/>
                <a:gd name="connsiteY4" fmla="*/ 3786874 h 3925425"/>
                <a:gd name="connsiteX5" fmla="*/ 1246963 w 1385514"/>
                <a:gd name="connsiteY5" fmla="*/ 3925425 h 3925425"/>
                <a:gd name="connsiteX6" fmla="*/ 138551 w 1385514"/>
                <a:gd name="connsiteY6" fmla="*/ 3925425 h 3925425"/>
                <a:gd name="connsiteX7" fmla="*/ 0 w 1385514"/>
                <a:gd name="connsiteY7" fmla="*/ 3786874 h 3925425"/>
                <a:gd name="connsiteX8" fmla="*/ 0 w 1385514"/>
                <a:gd name="connsiteY8" fmla="*/ 138551 h 392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5514" h="3925425">
                  <a:moveTo>
                    <a:pt x="0" y="138551"/>
                  </a:moveTo>
                  <a:cubicBezTo>
                    <a:pt x="0" y="62031"/>
                    <a:pt x="62031" y="0"/>
                    <a:pt x="138551" y="0"/>
                  </a:cubicBezTo>
                  <a:lnTo>
                    <a:pt x="1246963" y="0"/>
                  </a:lnTo>
                  <a:cubicBezTo>
                    <a:pt x="1323483" y="0"/>
                    <a:pt x="1385514" y="62031"/>
                    <a:pt x="1385514" y="138551"/>
                  </a:cubicBezTo>
                  <a:lnTo>
                    <a:pt x="1385514" y="3786874"/>
                  </a:lnTo>
                  <a:cubicBezTo>
                    <a:pt x="1385514" y="3863394"/>
                    <a:pt x="1323483" y="3925425"/>
                    <a:pt x="1246963" y="3925425"/>
                  </a:cubicBezTo>
                  <a:lnTo>
                    <a:pt x="138551" y="3925425"/>
                  </a:lnTo>
                  <a:cubicBezTo>
                    <a:pt x="62031" y="3925425"/>
                    <a:pt x="0" y="3863394"/>
                    <a:pt x="0" y="3786874"/>
                  </a:cubicBezTo>
                  <a:lnTo>
                    <a:pt x="0" y="138551"/>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0" tIns="1641290" rIns="71120" bIns="856205" numCol="1" spcCol="1270" anchor="ctr" anchorCtr="0">
              <a:no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endPar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Freeform 44">
              <a:extLst>
                <a:ext uri="{FF2B5EF4-FFF2-40B4-BE49-F238E27FC236}">
                  <a16:creationId xmlns:a16="http://schemas.microsoft.com/office/drawing/2014/main" id="{8ACCCE68-3858-5C8F-0B2C-FC6FA94F5FB4}"/>
                </a:ext>
              </a:extLst>
            </p:cNvPr>
            <p:cNvSpPr/>
            <p:nvPr/>
          </p:nvSpPr>
          <p:spPr>
            <a:xfrm>
              <a:off x="417410" y="3446919"/>
              <a:ext cx="1595499" cy="535508"/>
            </a:xfrm>
            <a:custGeom>
              <a:avLst/>
              <a:gdLst>
                <a:gd name="connsiteX0" fmla="*/ 0 w 1385514"/>
                <a:gd name="connsiteY0" fmla="*/ 138551 h 3925425"/>
                <a:gd name="connsiteX1" fmla="*/ 138551 w 1385514"/>
                <a:gd name="connsiteY1" fmla="*/ 0 h 3925425"/>
                <a:gd name="connsiteX2" fmla="*/ 1246963 w 1385514"/>
                <a:gd name="connsiteY2" fmla="*/ 0 h 3925425"/>
                <a:gd name="connsiteX3" fmla="*/ 1385514 w 1385514"/>
                <a:gd name="connsiteY3" fmla="*/ 138551 h 3925425"/>
                <a:gd name="connsiteX4" fmla="*/ 1385514 w 1385514"/>
                <a:gd name="connsiteY4" fmla="*/ 3786874 h 3925425"/>
                <a:gd name="connsiteX5" fmla="*/ 1246963 w 1385514"/>
                <a:gd name="connsiteY5" fmla="*/ 3925425 h 3925425"/>
                <a:gd name="connsiteX6" fmla="*/ 138551 w 1385514"/>
                <a:gd name="connsiteY6" fmla="*/ 3925425 h 3925425"/>
                <a:gd name="connsiteX7" fmla="*/ 0 w 1385514"/>
                <a:gd name="connsiteY7" fmla="*/ 3786874 h 3925425"/>
                <a:gd name="connsiteX8" fmla="*/ 0 w 1385514"/>
                <a:gd name="connsiteY8" fmla="*/ 138551 h 392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5514" h="3925425">
                  <a:moveTo>
                    <a:pt x="0" y="138551"/>
                  </a:moveTo>
                  <a:cubicBezTo>
                    <a:pt x="0" y="62031"/>
                    <a:pt x="62031" y="0"/>
                    <a:pt x="138551" y="0"/>
                  </a:cubicBezTo>
                  <a:lnTo>
                    <a:pt x="1246963" y="0"/>
                  </a:lnTo>
                  <a:cubicBezTo>
                    <a:pt x="1323483" y="0"/>
                    <a:pt x="1385514" y="62031"/>
                    <a:pt x="1385514" y="138551"/>
                  </a:cubicBezTo>
                  <a:lnTo>
                    <a:pt x="1385514" y="3786874"/>
                  </a:lnTo>
                  <a:cubicBezTo>
                    <a:pt x="1385514" y="3863394"/>
                    <a:pt x="1323483" y="3925425"/>
                    <a:pt x="1246963" y="3925425"/>
                  </a:cubicBezTo>
                  <a:lnTo>
                    <a:pt x="138551" y="3925425"/>
                  </a:lnTo>
                  <a:cubicBezTo>
                    <a:pt x="62031" y="3925425"/>
                    <a:pt x="0" y="3863394"/>
                    <a:pt x="0" y="3786874"/>
                  </a:cubicBezTo>
                  <a:lnTo>
                    <a:pt x="0" y="138551"/>
                  </a:lnTo>
                  <a:close/>
                </a:path>
              </a:pathLst>
            </a:custGeom>
            <a:solidFill>
              <a:schemeClr val="bg1"/>
            </a:solidFill>
            <a:ln>
              <a:solidFill>
                <a:srgbClr val="009C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0" tIns="1641290" rIns="71120" bIns="856205" numCol="1" spcCol="1270" anchor="ctr" anchorCtr="0">
              <a:no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endPar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8FE4B7C8-E0AC-89AD-81C6-F3BA573583E6}"/>
                </a:ext>
              </a:extLst>
            </p:cNvPr>
            <p:cNvSpPr txBox="1"/>
            <p:nvPr/>
          </p:nvSpPr>
          <p:spPr>
            <a:xfrm>
              <a:off x="500843" y="3474596"/>
              <a:ext cx="1428630" cy="507831"/>
            </a:xfrm>
            <a:prstGeom prst="rect">
              <a:avLst/>
            </a:prstGeom>
            <a:noFill/>
          </p:spPr>
          <p:txBody>
            <a:bodyPr wrap="square" rtlCol="0">
              <a:sp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TECHNOLOGY &amp; DIGITAL TRANSFORMATION</a:t>
              </a:r>
              <a:endParaRPr kumimoji="0" lang="en-US" sz="1000" b="1" i="0" u="none" strike="noStrike" kern="1200" cap="none" spc="0" normalizeH="0" noProof="0" dirty="0">
                <a:ln>
                  <a:noFill/>
                </a:ln>
                <a:solidFill>
                  <a:schemeClr val="accent1"/>
                </a:solidFill>
                <a:effectLst/>
                <a:uLnTx/>
                <a:uFillTx/>
                <a:latin typeface="Arial" panose="020B0604020202020204" pitchFamily="34" charset="0"/>
                <a:ea typeface="+mn-ea"/>
                <a:cs typeface="Arial" panose="020B0604020202020204" pitchFamily="34" charset="0"/>
              </a:endParaRPr>
            </a:p>
          </p:txBody>
        </p:sp>
      </p:grpSp>
      <p:grpSp>
        <p:nvGrpSpPr>
          <p:cNvPr id="31" name="Group 30">
            <a:extLst>
              <a:ext uri="{FF2B5EF4-FFF2-40B4-BE49-F238E27FC236}">
                <a16:creationId xmlns:a16="http://schemas.microsoft.com/office/drawing/2014/main" id="{66F24537-7871-FF86-C7D7-028FD21D8A8E}"/>
              </a:ext>
            </a:extLst>
          </p:cNvPr>
          <p:cNvGrpSpPr/>
          <p:nvPr/>
        </p:nvGrpSpPr>
        <p:grpSpPr>
          <a:xfrm>
            <a:off x="7193434" y="4490662"/>
            <a:ext cx="1618488" cy="1645920"/>
            <a:chOff x="415566" y="2336507"/>
            <a:chExt cx="1600200" cy="1645920"/>
          </a:xfrm>
        </p:grpSpPr>
        <p:sp>
          <p:nvSpPr>
            <p:cNvPr id="32" name="Freeform 43">
              <a:extLst>
                <a:ext uri="{FF2B5EF4-FFF2-40B4-BE49-F238E27FC236}">
                  <a16:creationId xmlns:a16="http://schemas.microsoft.com/office/drawing/2014/main" id="{63E40D0F-1E9F-C91E-DDBE-6F665273235B}"/>
                </a:ext>
              </a:extLst>
            </p:cNvPr>
            <p:cNvSpPr/>
            <p:nvPr/>
          </p:nvSpPr>
          <p:spPr>
            <a:xfrm>
              <a:off x="415566" y="2336507"/>
              <a:ext cx="1600200" cy="1645920"/>
            </a:xfrm>
            <a:custGeom>
              <a:avLst/>
              <a:gdLst>
                <a:gd name="connsiteX0" fmla="*/ 0 w 1385514"/>
                <a:gd name="connsiteY0" fmla="*/ 138551 h 3925425"/>
                <a:gd name="connsiteX1" fmla="*/ 138551 w 1385514"/>
                <a:gd name="connsiteY1" fmla="*/ 0 h 3925425"/>
                <a:gd name="connsiteX2" fmla="*/ 1246963 w 1385514"/>
                <a:gd name="connsiteY2" fmla="*/ 0 h 3925425"/>
                <a:gd name="connsiteX3" fmla="*/ 1385514 w 1385514"/>
                <a:gd name="connsiteY3" fmla="*/ 138551 h 3925425"/>
                <a:gd name="connsiteX4" fmla="*/ 1385514 w 1385514"/>
                <a:gd name="connsiteY4" fmla="*/ 3786874 h 3925425"/>
                <a:gd name="connsiteX5" fmla="*/ 1246963 w 1385514"/>
                <a:gd name="connsiteY5" fmla="*/ 3925425 h 3925425"/>
                <a:gd name="connsiteX6" fmla="*/ 138551 w 1385514"/>
                <a:gd name="connsiteY6" fmla="*/ 3925425 h 3925425"/>
                <a:gd name="connsiteX7" fmla="*/ 0 w 1385514"/>
                <a:gd name="connsiteY7" fmla="*/ 3786874 h 3925425"/>
                <a:gd name="connsiteX8" fmla="*/ 0 w 1385514"/>
                <a:gd name="connsiteY8" fmla="*/ 138551 h 392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5514" h="3925425">
                  <a:moveTo>
                    <a:pt x="0" y="138551"/>
                  </a:moveTo>
                  <a:cubicBezTo>
                    <a:pt x="0" y="62031"/>
                    <a:pt x="62031" y="0"/>
                    <a:pt x="138551" y="0"/>
                  </a:cubicBezTo>
                  <a:lnTo>
                    <a:pt x="1246963" y="0"/>
                  </a:lnTo>
                  <a:cubicBezTo>
                    <a:pt x="1323483" y="0"/>
                    <a:pt x="1385514" y="62031"/>
                    <a:pt x="1385514" y="138551"/>
                  </a:cubicBezTo>
                  <a:lnTo>
                    <a:pt x="1385514" y="3786874"/>
                  </a:lnTo>
                  <a:cubicBezTo>
                    <a:pt x="1385514" y="3863394"/>
                    <a:pt x="1323483" y="3925425"/>
                    <a:pt x="1246963" y="3925425"/>
                  </a:cubicBezTo>
                  <a:lnTo>
                    <a:pt x="138551" y="3925425"/>
                  </a:lnTo>
                  <a:cubicBezTo>
                    <a:pt x="62031" y="3925425"/>
                    <a:pt x="0" y="3863394"/>
                    <a:pt x="0" y="3786874"/>
                  </a:cubicBezTo>
                  <a:lnTo>
                    <a:pt x="0" y="138551"/>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0" tIns="1641290" rIns="71120" bIns="856205" numCol="1" spcCol="1270" anchor="ctr" anchorCtr="0">
              <a:no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endPar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 name="Freeform 44">
              <a:extLst>
                <a:ext uri="{FF2B5EF4-FFF2-40B4-BE49-F238E27FC236}">
                  <a16:creationId xmlns:a16="http://schemas.microsoft.com/office/drawing/2014/main" id="{9AB7A6E2-21EE-A5DE-0D98-589B15F0BE24}"/>
                </a:ext>
              </a:extLst>
            </p:cNvPr>
            <p:cNvSpPr/>
            <p:nvPr/>
          </p:nvSpPr>
          <p:spPr>
            <a:xfrm>
              <a:off x="417410" y="3446919"/>
              <a:ext cx="1595499" cy="535508"/>
            </a:xfrm>
            <a:custGeom>
              <a:avLst/>
              <a:gdLst>
                <a:gd name="connsiteX0" fmla="*/ 0 w 1385514"/>
                <a:gd name="connsiteY0" fmla="*/ 138551 h 3925425"/>
                <a:gd name="connsiteX1" fmla="*/ 138551 w 1385514"/>
                <a:gd name="connsiteY1" fmla="*/ 0 h 3925425"/>
                <a:gd name="connsiteX2" fmla="*/ 1246963 w 1385514"/>
                <a:gd name="connsiteY2" fmla="*/ 0 h 3925425"/>
                <a:gd name="connsiteX3" fmla="*/ 1385514 w 1385514"/>
                <a:gd name="connsiteY3" fmla="*/ 138551 h 3925425"/>
                <a:gd name="connsiteX4" fmla="*/ 1385514 w 1385514"/>
                <a:gd name="connsiteY4" fmla="*/ 3786874 h 3925425"/>
                <a:gd name="connsiteX5" fmla="*/ 1246963 w 1385514"/>
                <a:gd name="connsiteY5" fmla="*/ 3925425 h 3925425"/>
                <a:gd name="connsiteX6" fmla="*/ 138551 w 1385514"/>
                <a:gd name="connsiteY6" fmla="*/ 3925425 h 3925425"/>
                <a:gd name="connsiteX7" fmla="*/ 0 w 1385514"/>
                <a:gd name="connsiteY7" fmla="*/ 3786874 h 3925425"/>
                <a:gd name="connsiteX8" fmla="*/ 0 w 1385514"/>
                <a:gd name="connsiteY8" fmla="*/ 138551 h 392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5514" h="3925425">
                  <a:moveTo>
                    <a:pt x="0" y="138551"/>
                  </a:moveTo>
                  <a:cubicBezTo>
                    <a:pt x="0" y="62031"/>
                    <a:pt x="62031" y="0"/>
                    <a:pt x="138551" y="0"/>
                  </a:cubicBezTo>
                  <a:lnTo>
                    <a:pt x="1246963" y="0"/>
                  </a:lnTo>
                  <a:cubicBezTo>
                    <a:pt x="1323483" y="0"/>
                    <a:pt x="1385514" y="62031"/>
                    <a:pt x="1385514" y="138551"/>
                  </a:cubicBezTo>
                  <a:lnTo>
                    <a:pt x="1385514" y="3786874"/>
                  </a:lnTo>
                  <a:cubicBezTo>
                    <a:pt x="1385514" y="3863394"/>
                    <a:pt x="1323483" y="3925425"/>
                    <a:pt x="1246963" y="3925425"/>
                  </a:cubicBezTo>
                  <a:lnTo>
                    <a:pt x="138551" y="3925425"/>
                  </a:lnTo>
                  <a:cubicBezTo>
                    <a:pt x="62031" y="3925425"/>
                    <a:pt x="0" y="3863394"/>
                    <a:pt x="0" y="3786874"/>
                  </a:cubicBezTo>
                  <a:lnTo>
                    <a:pt x="0" y="138551"/>
                  </a:lnTo>
                  <a:close/>
                </a:path>
              </a:pathLst>
            </a:custGeom>
            <a:solidFill>
              <a:schemeClr val="bg1"/>
            </a:solidFill>
            <a:ln>
              <a:solidFill>
                <a:srgbClr val="009C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0" tIns="1641290" rIns="71120" bIns="856205" numCol="1" spcCol="1270" anchor="ctr" anchorCtr="0">
              <a:no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endPar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 name="TextBox 33">
              <a:extLst>
                <a:ext uri="{FF2B5EF4-FFF2-40B4-BE49-F238E27FC236}">
                  <a16:creationId xmlns:a16="http://schemas.microsoft.com/office/drawing/2014/main" id="{C4C9ACBD-C600-EEC7-33F2-5F74608D341B}"/>
                </a:ext>
              </a:extLst>
            </p:cNvPr>
            <p:cNvSpPr txBox="1"/>
            <p:nvPr/>
          </p:nvSpPr>
          <p:spPr>
            <a:xfrm>
              <a:off x="415567" y="3460757"/>
              <a:ext cx="1588460" cy="507831"/>
            </a:xfrm>
            <a:prstGeom prst="rect">
              <a:avLst/>
            </a:prstGeom>
            <a:noFill/>
          </p:spPr>
          <p:txBody>
            <a:bodyPr wrap="square" rtlCol="0">
              <a:sp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ENTERPRISE, OPERATIONAL, &amp; REGULATORY RISK</a:t>
              </a:r>
              <a:endParaRPr kumimoji="0" lang="en-US" sz="1000" b="1" i="0" u="none" strike="noStrike" kern="1200" cap="none" spc="0" normalizeH="0" noProof="0" dirty="0">
                <a:ln>
                  <a:noFill/>
                </a:ln>
                <a:solidFill>
                  <a:schemeClr val="accent1"/>
                </a:solidFill>
                <a:effectLst/>
                <a:uLnTx/>
                <a:uFillTx/>
                <a:latin typeface="Arial" panose="020B0604020202020204" pitchFamily="34" charset="0"/>
                <a:ea typeface="+mn-ea"/>
                <a:cs typeface="Arial" panose="020B0604020202020204" pitchFamily="34" charset="0"/>
              </a:endParaRPr>
            </a:p>
          </p:txBody>
        </p:sp>
      </p:grpSp>
      <p:grpSp>
        <p:nvGrpSpPr>
          <p:cNvPr id="35" name="Group 34">
            <a:extLst>
              <a:ext uri="{FF2B5EF4-FFF2-40B4-BE49-F238E27FC236}">
                <a16:creationId xmlns:a16="http://schemas.microsoft.com/office/drawing/2014/main" id="{38459337-E317-4B28-E19E-01C7D0C37681}"/>
              </a:ext>
            </a:extLst>
          </p:cNvPr>
          <p:cNvGrpSpPr/>
          <p:nvPr/>
        </p:nvGrpSpPr>
        <p:grpSpPr>
          <a:xfrm>
            <a:off x="8857942" y="4490662"/>
            <a:ext cx="1618488" cy="1645920"/>
            <a:chOff x="415566" y="2336507"/>
            <a:chExt cx="1600200" cy="1645920"/>
          </a:xfrm>
        </p:grpSpPr>
        <p:sp>
          <p:nvSpPr>
            <p:cNvPr id="36" name="Freeform 43">
              <a:extLst>
                <a:ext uri="{FF2B5EF4-FFF2-40B4-BE49-F238E27FC236}">
                  <a16:creationId xmlns:a16="http://schemas.microsoft.com/office/drawing/2014/main" id="{E0E06E1A-92CC-9202-FF39-F387757BAD59}"/>
                </a:ext>
              </a:extLst>
            </p:cNvPr>
            <p:cNvSpPr/>
            <p:nvPr/>
          </p:nvSpPr>
          <p:spPr>
            <a:xfrm>
              <a:off x="415566" y="2336507"/>
              <a:ext cx="1600200" cy="1645920"/>
            </a:xfrm>
            <a:custGeom>
              <a:avLst/>
              <a:gdLst>
                <a:gd name="connsiteX0" fmla="*/ 0 w 1385514"/>
                <a:gd name="connsiteY0" fmla="*/ 138551 h 3925425"/>
                <a:gd name="connsiteX1" fmla="*/ 138551 w 1385514"/>
                <a:gd name="connsiteY1" fmla="*/ 0 h 3925425"/>
                <a:gd name="connsiteX2" fmla="*/ 1246963 w 1385514"/>
                <a:gd name="connsiteY2" fmla="*/ 0 h 3925425"/>
                <a:gd name="connsiteX3" fmla="*/ 1385514 w 1385514"/>
                <a:gd name="connsiteY3" fmla="*/ 138551 h 3925425"/>
                <a:gd name="connsiteX4" fmla="*/ 1385514 w 1385514"/>
                <a:gd name="connsiteY4" fmla="*/ 3786874 h 3925425"/>
                <a:gd name="connsiteX5" fmla="*/ 1246963 w 1385514"/>
                <a:gd name="connsiteY5" fmla="*/ 3925425 h 3925425"/>
                <a:gd name="connsiteX6" fmla="*/ 138551 w 1385514"/>
                <a:gd name="connsiteY6" fmla="*/ 3925425 h 3925425"/>
                <a:gd name="connsiteX7" fmla="*/ 0 w 1385514"/>
                <a:gd name="connsiteY7" fmla="*/ 3786874 h 3925425"/>
                <a:gd name="connsiteX8" fmla="*/ 0 w 1385514"/>
                <a:gd name="connsiteY8" fmla="*/ 138551 h 392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5514" h="3925425">
                  <a:moveTo>
                    <a:pt x="0" y="138551"/>
                  </a:moveTo>
                  <a:cubicBezTo>
                    <a:pt x="0" y="62031"/>
                    <a:pt x="62031" y="0"/>
                    <a:pt x="138551" y="0"/>
                  </a:cubicBezTo>
                  <a:lnTo>
                    <a:pt x="1246963" y="0"/>
                  </a:lnTo>
                  <a:cubicBezTo>
                    <a:pt x="1323483" y="0"/>
                    <a:pt x="1385514" y="62031"/>
                    <a:pt x="1385514" y="138551"/>
                  </a:cubicBezTo>
                  <a:lnTo>
                    <a:pt x="1385514" y="3786874"/>
                  </a:lnTo>
                  <a:cubicBezTo>
                    <a:pt x="1385514" y="3863394"/>
                    <a:pt x="1323483" y="3925425"/>
                    <a:pt x="1246963" y="3925425"/>
                  </a:cubicBezTo>
                  <a:lnTo>
                    <a:pt x="138551" y="3925425"/>
                  </a:lnTo>
                  <a:cubicBezTo>
                    <a:pt x="62031" y="3925425"/>
                    <a:pt x="0" y="3863394"/>
                    <a:pt x="0" y="3786874"/>
                  </a:cubicBezTo>
                  <a:lnTo>
                    <a:pt x="0" y="138551"/>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0" tIns="1641290" rIns="71120" bIns="856205" numCol="1" spcCol="1270" anchor="ctr" anchorCtr="0">
              <a:no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endPar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 name="Freeform 44">
              <a:extLst>
                <a:ext uri="{FF2B5EF4-FFF2-40B4-BE49-F238E27FC236}">
                  <a16:creationId xmlns:a16="http://schemas.microsoft.com/office/drawing/2014/main" id="{F0C111ED-42E6-AB9D-4B2C-443A2C224645}"/>
                </a:ext>
              </a:extLst>
            </p:cNvPr>
            <p:cNvSpPr/>
            <p:nvPr/>
          </p:nvSpPr>
          <p:spPr>
            <a:xfrm>
              <a:off x="417410" y="3446919"/>
              <a:ext cx="1595499" cy="535508"/>
            </a:xfrm>
            <a:custGeom>
              <a:avLst/>
              <a:gdLst>
                <a:gd name="connsiteX0" fmla="*/ 0 w 1385514"/>
                <a:gd name="connsiteY0" fmla="*/ 138551 h 3925425"/>
                <a:gd name="connsiteX1" fmla="*/ 138551 w 1385514"/>
                <a:gd name="connsiteY1" fmla="*/ 0 h 3925425"/>
                <a:gd name="connsiteX2" fmla="*/ 1246963 w 1385514"/>
                <a:gd name="connsiteY2" fmla="*/ 0 h 3925425"/>
                <a:gd name="connsiteX3" fmla="*/ 1385514 w 1385514"/>
                <a:gd name="connsiteY3" fmla="*/ 138551 h 3925425"/>
                <a:gd name="connsiteX4" fmla="*/ 1385514 w 1385514"/>
                <a:gd name="connsiteY4" fmla="*/ 3786874 h 3925425"/>
                <a:gd name="connsiteX5" fmla="*/ 1246963 w 1385514"/>
                <a:gd name="connsiteY5" fmla="*/ 3925425 h 3925425"/>
                <a:gd name="connsiteX6" fmla="*/ 138551 w 1385514"/>
                <a:gd name="connsiteY6" fmla="*/ 3925425 h 3925425"/>
                <a:gd name="connsiteX7" fmla="*/ 0 w 1385514"/>
                <a:gd name="connsiteY7" fmla="*/ 3786874 h 3925425"/>
                <a:gd name="connsiteX8" fmla="*/ 0 w 1385514"/>
                <a:gd name="connsiteY8" fmla="*/ 138551 h 392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5514" h="3925425">
                  <a:moveTo>
                    <a:pt x="0" y="138551"/>
                  </a:moveTo>
                  <a:cubicBezTo>
                    <a:pt x="0" y="62031"/>
                    <a:pt x="62031" y="0"/>
                    <a:pt x="138551" y="0"/>
                  </a:cubicBezTo>
                  <a:lnTo>
                    <a:pt x="1246963" y="0"/>
                  </a:lnTo>
                  <a:cubicBezTo>
                    <a:pt x="1323483" y="0"/>
                    <a:pt x="1385514" y="62031"/>
                    <a:pt x="1385514" y="138551"/>
                  </a:cubicBezTo>
                  <a:lnTo>
                    <a:pt x="1385514" y="3786874"/>
                  </a:lnTo>
                  <a:cubicBezTo>
                    <a:pt x="1385514" y="3863394"/>
                    <a:pt x="1323483" y="3925425"/>
                    <a:pt x="1246963" y="3925425"/>
                  </a:cubicBezTo>
                  <a:lnTo>
                    <a:pt x="138551" y="3925425"/>
                  </a:lnTo>
                  <a:cubicBezTo>
                    <a:pt x="62031" y="3925425"/>
                    <a:pt x="0" y="3863394"/>
                    <a:pt x="0" y="3786874"/>
                  </a:cubicBezTo>
                  <a:lnTo>
                    <a:pt x="0" y="138551"/>
                  </a:lnTo>
                  <a:close/>
                </a:path>
              </a:pathLst>
            </a:custGeom>
            <a:solidFill>
              <a:schemeClr val="bg1"/>
            </a:solidFill>
            <a:ln>
              <a:solidFill>
                <a:srgbClr val="009C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0" tIns="1641290" rIns="71120" bIns="856205" numCol="1" spcCol="1270" anchor="ctr" anchorCtr="0">
              <a:no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endPar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8" name="TextBox 37">
              <a:extLst>
                <a:ext uri="{FF2B5EF4-FFF2-40B4-BE49-F238E27FC236}">
                  <a16:creationId xmlns:a16="http://schemas.microsoft.com/office/drawing/2014/main" id="{494D9DFE-8F62-060A-52A7-03B2CA4FCD3D}"/>
                </a:ext>
              </a:extLst>
            </p:cNvPr>
            <p:cNvSpPr txBox="1"/>
            <p:nvPr/>
          </p:nvSpPr>
          <p:spPr>
            <a:xfrm>
              <a:off x="500844" y="3530007"/>
              <a:ext cx="1440203" cy="369332"/>
            </a:xfrm>
            <a:prstGeom prst="rect">
              <a:avLst/>
            </a:prstGeom>
            <a:noFill/>
          </p:spPr>
          <p:txBody>
            <a:bodyPr wrap="square" rtlCol="0">
              <a:sp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CYBERSECURITY &amp; DATA PRIVACY </a:t>
              </a:r>
              <a:endParaRPr kumimoji="0" lang="en-US" sz="1000" b="1" i="0" u="none" strike="noStrike" kern="1200" cap="none" spc="0" normalizeH="0" noProof="0" dirty="0">
                <a:ln>
                  <a:noFill/>
                </a:ln>
                <a:solidFill>
                  <a:schemeClr val="accent1"/>
                </a:solidFill>
                <a:effectLst/>
                <a:uLnTx/>
                <a:uFillTx/>
                <a:latin typeface="Arial" panose="020B0604020202020204" pitchFamily="34" charset="0"/>
                <a:ea typeface="+mn-ea"/>
                <a:cs typeface="Arial" panose="020B0604020202020204" pitchFamily="34" charset="0"/>
              </a:endParaRPr>
            </a:p>
          </p:txBody>
        </p:sp>
      </p:grpSp>
      <p:grpSp>
        <p:nvGrpSpPr>
          <p:cNvPr id="39" name="Group 38">
            <a:extLst>
              <a:ext uri="{FF2B5EF4-FFF2-40B4-BE49-F238E27FC236}">
                <a16:creationId xmlns:a16="http://schemas.microsoft.com/office/drawing/2014/main" id="{A810E54F-4C9C-D4F6-4D81-5640E5106C7B}"/>
              </a:ext>
            </a:extLst>
          </p:cNvPr>
          <p:cNvGrpSpPr/>
          <p:nvPr/>
        </p:nvGrpSpPr>
        <p:grpSpPr>
          <a:xfrm>
            <a:off x="10510561" y="4490662"/>
            <a:ext cx="1618488" cy="1663351"/>
            <a:chOff x="415566" y="2336507"/>
            <a:chExt cx="1600200" cy="1663351"/>
          </a:xfrm>
        </p:grpSpPr>
        <p:sp>
          <p:nvSpPr>
            <p:cNvPr id="40" name="Freeform 43">
              <a:extLst>
                <a:ext uri="{FF2B5EF4-FFF2-40B4-BE49-F238E27FC236}">
                  <a16:creationId xmlns:a16="http://schemas.microsoft.com/office/drawing/2014/main" id="{51718A9D-DEE3-AEAD-987F-C9BCF06BCFE4}"/>
                </a:ext>
              </a:extLst>
            </p:cNvPr>
            <p:cNvSpPr/>
            <p:nvPr/>
          </p:nvSpPr>
          <p:spPr>
            <a:xfrm>
              <a:off x="415566" y="2336507"/>
              <a:ext cx="1600200" cy="1645920"/>
            </a:xfrm>
            <a:custGeom>
              <a:avLst/>
              <a:gdLst>
                <a:gd name="connsiteX0" fmla="*/ 0 w 1385514"/>
                <a:gd name="connsiteY0" fmla="*/ 138551 h 3925425"/>
                <a:gd name="connsiteX1" fmla="*/ 138551 w 1385514"/>
                <a:gd name="connsiteY1" fmla="*/ 0 h 3925425"/>
                <a:gd name="connsiteX2" fmla="*/ 1246963 w 1385514"/>
                <a:gd name="connsiteY2" fmla="*/ 0 h 3925425"/>
                <a:gd name="connsiteX3" fmla="*/ 1385514 w 1385514"/>
                <a:gd name="connsiteY3" fmla="*/ 138551 h 3925425"/>
                <a:gd name="connsiteX4" fmla="*/ 1385514 w 1385514"/>
                <a:gd name="connsiteY4" fmla="*/ 3786874 h 3925425"/>
                <a:gd name="connsiteX5" fmla="*/ 1246963 w 1385514"/>
                <a:gd name="connsiteY5" fmla="*/ 3925425 h 3925425"/>
                <a:gd name="connsiteX6" fmla="*/ 138551 w 1385514"/>
                <a:gd name="connsiteY6" fmla="*/ 3925425 h 3925425"/>
                <a:gd name="connsiteX7" fmla="*/ 0 w 1385514"/>
                <a:gd name="connsiteY7" fmla="*/ 3786874 h 3925425"/>
                <a:gd name="connsiteX8" fmla="*/ 0 w 1385514"/>
                <a:gd name="connsiteY8" fmla="*/ 138551 h 392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5514" h="3925425">
                  <a:moveTo>
                    <a:pt x="0" y="138551"/>
                  </a:moveTo>
                  <a:cubicBezTo>
                    <a:pt x="0" y="62031"/>
                    <a:pt x="62031" y="0"/>
                    <a:pt x="138551" y="0"/>
                  </a:cubicBezTo>
                  <a:lnTo>
                    <a:pt x="1246963" y="0"/>
                  </a:lnTo>
                  <a:cubicBezTo>
                    <a:pt x="1323483" y="0"/>
                    <a:pt x="1385514" y="62031"/>
                    <a:pt x="1385514" y="138551"/>
                  </a:cubicBezTo>
                  <a:lnTo>
                    <a:pt x="1385514" y="3786874"/>
                  </a:lnTo>
                  <a:cubicBezTo>
                    <a:pt x="1385514" y="3863394"/>
                    <a:pt x="1323483" y="3925425"/>
                    <a:pt x="1246963" y="3925425"/>
                  </a:cubicBezTo>
                  <a:lnTo>
                    <a:pt x="138551" y="3925425"/>
                  </a:lnTo>
                  <a:cubicBezTo>
                    <a:pt x="62031" y="3925425"/>
                    <a:pt x="0" y="3863394"/>
                    <a:pt x="0" y="3786874"/>
                  </a:cubicBezTo>
                  <a:lnTo>
                    <a:pt x="0" y="138551"/>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0" tIns="1641290" rIns="71120" bIns="856205" numCol="1" spcCol="1270" anchor="ctr" anchorCtr="0">
              <a:no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endPar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1" name="Freeform 44">
              <a:extLst>
                <a:ext uri="{FF2B5EF4-FFF2-40B4-BE49-F238E27FC236}">
                  <a16:creationId xmlns:a16="http://schemas.microsoft.com/office/drawing/2014/main" id="{5874B79A-F019-45D0-366D-3725401EF077}"/>
                </a:ext>
              </a:extLst>
            </p:cNvPr>
            <p:cNvSpPr/>
            <p:nvPr/>
          </p:nvSpPr>
          <p:spPr>
            <a:xfrm>
              <a:off x="417410" y="3446919"/>
              <a:ext cx="1595499" cy="535508"/>
            </a:xfrm>
            <a:custGeom>
              <a:avLst/>
              <a:gdLst>
                <a:gd name="connsiteX0" fmla="*/ 0 w 1385514"/>
                <a:gd name="connsiteY0" fmla="*/ 138551 h 3925425"/>
                <a:gd name="connsiteX1" fmla="*/ 138551 w 1385514"/>
                <a:gd name="connsiteY1" fmla="*/ 0 h 3925425"/>
                <a:gd name="connsiteX2" fmla="*/ 1246963 w 1385514"/>
                <a:gd name="connsiteY2" fmla="*/ 0 h 3925425"/>
                <a:gd name="connsiteX3" fmla="*/ 1385514 w 1385514"/>
                <a:gd name="connsiteY3" fmla="*/ 138551 h 3925425"/>
                <a:gd name="connsiteX4" fmla="*/ 1385514 w 1385514"/>
                <a:gd name="connsiteY4" fmla="*/ 3786874 h 3925425"/>
                <a:gd name="connsiteX5" fmla="*/ 1246963 w 1385514"/>
                <a:gd name="connsiteY5" fmla="*/ 3925425 h 3925425"/>
                <a:gd name="connsiteX6" fmla="*/ 138551 w 1385514"/>
                <a:gd name="connsiteY6" fmla="*/ 3925425 h 3925425"/>
                <a:gd name="connsiteX7" fmla="*/ 0 w 1385514"/>
                <a:gd name="connsiteY7" fmla="*/ 3786874 h 3925425"/>
                <a:gd name="connsiteX8" fmla="*/ 0 w 1385514"/>
                <a:gd name="connsiteY8" fmla="*/ 138551 h 392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5514" h="3925425">
                  <a:moveTo>
                    <a:pt x="0" y="138551"/>
                  </a:moveTo>
                  <a:cubicBezTo>
                    <a:pt x="0" y="62031"/>
                    <a:pt x="62031" y="0"/>
                    <a:pt x="138551" y="0"/>
                  </a:cubicBezTo>
                  <a:lnTo>
                    <a:pt x="1246963" y="0"/>
                  </a:lnTo>
                  <a:cubicBezTo>
                    <a:pt x="1323483" y="0"/>
                    <a:pt x="1385514" y="62031"/>
                    <a:pt x="1385514" y="138551"/>
                  </a:cubicBezTo>
                  <a:lnTo>
                    <a:pt x="1385514" y="3786874"/>
                  </a:lnTo>
                  <a:cubicBezTo>
                    <a:pt x="1385514" y="3863394"/>
                    <a:pt x="1323483" y="3925425"/>
                    <a:pt x="1246963" y="3925425"/>
                  </a:cubicBezTo>
                  <a:lnTo>
                    <a:pt x="138551" y="3925425"/>
                  </a:lnTo>
                  <a:cubicBezTo>
                    <a:pt x="62031" y="3925425"/>
                    <a:pt x="0" y="3863394"/>
                    <a:pt x="0" y="3786874"/>
                  </a:cubicBezTo>
                  <a:lnTo>
                    <a:pt x="0" y="138551"/>
                  </a:lnTo>
                  <a:close/>
                </a:path>
              </a:pathLst>
            </a:custGeom>
            <a:solidFill>
              <a:schemeClr val="bg1"/>
            </a:solidFill>
            <a:ln>
              <a:solidFill>
                <a:srgbClr val="009C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0" tIns="1641290" rIns="71120" bIns="856205" numCol="1" spcCol="1270" anchor="ctr" anchorCtr="0">
              <a:no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endPar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47697CDE-C51E-D26C-0AFE-60ADC95A79D0}"/>
                </a:ext>
              </a:extLst>
            </p:cNvPr>
            <p:cNvSpPr txBox="1"/>
            <p:nvPr/>
          </p:nvSpPr>
          <p:spPr>
            <a:xfrm>
              <a:off x="613688" y="3492027"/>
              <a:ext cx="1202942" cy="507831"/>
            </a:xfrm>
            <a:prstGeom prst="rect">
              <a:avLst/>
            </a:prstGeom>
            <a:noFill/>
          </p:spPr>
          <p:txBody>
            <a:bodyPr wrap="square" rtlCol="0">
              <a:sp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AUDIT, TAX, &amp; TECHNICAL ACCOUNTING</a:t>
              </a:r>
              <a:endParaRPr kumimoji="0" lang="en-US" sz="1000" b="1" i="0" u="none" strike="noStrike" kern="1200" cap="none" spc="0" normalizeH="0" noProof="0" dirty="0">
                <a:ln>
                  <a:noFill/>
                </a:ln>
                <a:solidFill>
                  <a:schemeClr val="accent1"/>
                </a:solidFill>
                <a:effectLst/>
                <a:uLnTx/>
                <a:uFillTx/>
                <a:latin typeface="Arial" panose="020B0604020202020204" pitchFamily="34" charset="0"/>
                <a:ea typeface="+mn-ea"/>
                <a:cs typeface="Arial" panose="020B0604020202020204" pitchFamily="34" charset="0"/>
              </a:endParaRPr>
            </a:p>
          </p:txBody>
        </p:sp>
      </p:grpSp>
      <p:pic>
        <p:nvPicPr>
          <p:cNvPr id="43" name="Picture 42">
            <a:extLst>
              <a:ext uri="{FF2B5EF4-FFF2-40B4-BE49-F238E27FC236}">
                <a16:creationId xmlns:a16="http://schemas.microsoft.com/office/drawing/2014/main" id="{15AB7454-7687-2D9F-E9C9-A875346A8E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478" y="4878990"/>
            <a:ext cx="899932" cy="898855"/>
          </a:xfrm>
          <a:prstGeom prst="rect">
            <a:avLst/>
          </a:prstGeom>
        </p:spPr>
      </p:pic>
      <p:pic>
        <p:nvPicPr>
          <p:cNvPr id="44" name="Picture 43">
            <a:extLst>
              <a:ext uri="{FF2B5EF4-FFF2-40B4-BE49-F238E27FC236}">
                <a16:creationId xmlns:a16="http://schemas.microsoft.com/office/drawing/2014/main" id="{8B77802F-F6E6-BE59-2651-6A1B89AB39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1956" y="4546993"/>
            <a:ext cx="477040" cy="476469"/>
          </a:xfrm>
          <a:prstGeom prst="rect">
            <a:avLst/>
          </a:prstGeom>
        </p:spPr>
      </p:pic>
      <p:pic>
        <p:nvPicPr>
          <p:cNvPr id="45" name="Picture 44">
            <a:extLst>
              <a:ext uri="{FF2B5EF4-FFF2-40B4-BE49-F238E27FC236}">
                <a16:creationId xmlns:a16="http://schemas.microsoft.com/office/drawing/2014/main" id="{30C20F59-354A-2F13-7341-EB6865377E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526" y="4518070"/>
            <a:ext cx="477040" cy="476469"/>
          </a:xfrm>
          <a:prstGeom prst="rect">
            <a:avLst/>
          </a:prstGeom>
        </p:spPr>
      </p:pic>
      <p:sp>
        <p:nvSpPr>
          <p:cNvPr id="46" name="TextBox 45">
            <a:extLst>
              <a:ext uri="{FF2B5EF4-FFF2-40B4-BE49-F238E27FC236}">
                <a16:creationId xmlns:a16="http://schemas.microsoft.com/office/drawing/2014/main" id="{CE095A80-AA7F-A3A4-9D1E-D3BA9A1186AD}"/>
              </a:ext>
            </a:extLst>
          </p:cNvPr>
          <p:cNvSpPr txBox="1"/>
          <p:nvPr/>
        </p:nvSpPr>
        <p:spPr>
          <a:xfrm>
            <a:off x="1093524" y="4480609"/>
            <a:ext cx="414407" cy="630942"/>
          </a:xfrm>
          <a:prstGeom prst="rect">
            <a:avLst/>
          </a:prstGeom>
          <a:noFill/>
        </p:spPr>
        <p:txBody>
          <a:bodyPr wrap="square" rtlCol="0">
            <a:spAutoFit/>
          </a:bodyPr>
          <a:lstStyle/>
          <a:p>
            <a:r>
              <a:rPr lang="en-US" sz="3500" dirty="0">
                <a:solidFill>
                  <a:schemeClr val="bg1"/>
                </a:solidFill>
              </a:rPr>
              <a:t>+</a:t>
            </a:r>
          </a:p>
        </p:txBody>
      </p:sp>
      <p:pic>
        <p:nvPicPr>
          <p:cNvPr id="47" name="Picture 46">
            <a:extLst>
              <a:ext uri="{FF2B5EF4-FFF2-40B4-BE49-F238E27FC236}">
                <a16:creationId xmlns:a16="http://schemas.microsoft.com/office/drawing/2014/main" id="{18C05653-266D-F8B1-FB57-16DEC1795B7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352" t="20172" r="13079" b="30940"/>
          <a:stretch/>
        </p:blipFill>
        <p:spPr>
          <a:xfrm>
            <a:off x="2447833" y="4684045"/>
            <a:ext cx="1059112" cy="733727"/>
          </a:xfrm>
          <a:prstGeom prst="rect">
            <a:avLst/>
          </a:prstGeom>
        </p:spPr>
      </p:pic>
      <p:pic>
        <p:nvPicPr>
          <p:cNvPr id="48" name="Picture 47">
            <a:extLst>
              <a:ext uri="{FF2B5EF4-FFF2-40B4-BE49-F238E27FC236}">
                <a16:creationId xmlns:a16="http://schemas.microsoft.com/office/drawing/2014/main" id="{5464710B-C9D4-228C-F566-8E2B339D8D8A}"/>
              </a:ext>
            </a:extLst>
          </p:cNvPr>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4080316" y="4552623"/>
            <a:ext cx="1037060" cy="1037060"/>
          </a:xfrm>
          <a:prstGeom prst="rect">
            <a:avLst/>
          </a:prstGeom>
        </p:spPr>
      </p:pic>
      <p:pic>
        <p:nvPicPr>
          <p:cNvPr id="49" name="Picture 48">
            <a:extLst>
              <a:ext uri="{FF2B5EF4-FFF2-40B4-BE49-F238E27FC236}">
                <a16:creationId xmlns:a16="http://schemas.microsoft.com/office/drawing/2014/main" id="{D7CB18D4-05B1-E3F7-BAE0-A3A002418505}"/>
              </a:ext>
            </a:extLst>
          </p:cNvPr>
          <p:cNvPicPr>
            <a:picLocks noChangeAspect="1"/>
          </p:cNvPicPr>
          <p:nvPr/>
        </p:nvPicPr>
        <p:blipFill>
          <a:blip r:embed="rId8" cstate="print">
            <a:biLevel thresh="25000"/>
            <a:extLst>
              <a:ext uri="{28A0092B-C50C-407E-A947-70E740481C1C}">
                <a14:useLocalDpi xmlns:a14="http://schemas.microsoft.com/office/drawing/2010/main" val="0"/>
              </a:ext>
            </a:extLst>
          </a:blip>
          <a:stretch>
            <a:fillRect/>
          </a:stretch>
        </p:blipFill>
        <p:spPr>
          <a:xfrm>
            <a:off x="5850804" y="4661926"/>
            <a:ext cx="876074" cy="876074"/>
          </a:xfrm>
          <a:prstGeom prst="rect">
            <a:avLst/>
          </a:prstGeom>
        </p:spPr>
      </p:pic>
      <p:pic>
        <p:nvPicPr>
          <p:cNvPr id="50" name="Picture 49">
            <a:extLst>
              <a:ext uri="{FF2B5EF4-FFF2-40B4-BE49-F238E27FC236}">
                <a16:creationId xmlns:a16="http://schemas.microsoft.com/office/drawing/2014/main" id="{6140EDE3-D1F5-02F4-8E7D-BA8A00FAD158}"/>
              </a:ext>
            </a:extLst>
          </p:cNvPr>
          <p:cNvPicPr>
            <a:picLocks noChangeAspect="1"/>
          </p:cNvPicPr>
          <p:nvPr/>
        </p:nvPicPr>
        <p:blipFill>
          <a:blip r:embed="rId9" cstate="print">
            <a:biLevel thresh="50000"/>
            <a:extLst>
              <a:ext uri="{28A0092B-C50C-407E-A947-70E740481C1C}">
                <a14:useLocalDpi xmlns:a14="http://schemas.microsoft.com/office/drawing/2010/main" val="0"/>
              </a:ext>
            </a:extLst>
          </a:blip>
          <a:stretch>
            <a:fillRect/>
          </a:stretch>
        </p:blipFill>
        <p:spPr>
          <a:xfrm>
            <a:off x="9229535" y="4633574"/>
            <a:ext cx="936721" cy="869150"/>
          </a:xfrm>
          <a:prstGeom prst="rect">
            <a:avLst/>
          </a:prstGeom>
        </p:spPr>
      </p:pic>
      <p:pic>
        <p:nvPicPr>
          <p:cNvPr id="51" name="Content Placeholder 4">
            <a:extLst>
              <a:ext uri="{FF2B5EF4-FFF2-40B4-BE49-F238E27FC236}">
                <a16:creationId xmlns:a16="http://schemas.microsoft.com/office/drawing/2014/main" id="{4AC4CE16-9CEC-DB40-5FA6-1B6CD3208421}"/>
              </a:ext>
            </a:extLst>
          </p:cNvPr>
          <p:cNvPicPr>
            <a:picLocks noChangeAspect="1"/>
          </p:cNvPicPr>
          <p:nvPr/>
        </p:nvPicPr>
        <p:blipFill>
          <a:blip r:embed="rId10" cstate="print">
            <a:biLevel thresh="25000"/>
            <a:extLst>
              <a:ext uri="{28A0092B-C50C-407E-A947-70E740481C1C}">
                <a14:useLocalDpi xmlns:a14="http://schemas.microsoft.com/office/drawing/2010/main" val="0"/>
              </a:ext>
            </a:extLst>
          </a:blip>
          <a:stretch>
            <a:fillRect/>
          </a:stretch>
        </p:blipFill>
        <p:spPr>
          <a:xfrm>
            <a:off x="10710947" y="4518070"/>
            <a:ext cx="1098840" cy="1100158"/>
          </a:xfrm>
          <a:prstGeom prst="rect">
            <a:avLst/>
          </a:prstGeom>
        </p:spPr>
      </p:pic>
      <p:grpSp>
        <p:nvGrpSpPr>
          <p:cNvPr id="52" name="Group 51">
            <a:extLst>
              <a:ext uri="{FF2B5EF4-FFF2-40B4-BE49-F238E27FC236}">
                <a16:creationId xmlns:a16="http://schemas.microsoft.com/office/drawing/2014/main" id="{C4DF3759-8C16-4806-3118-13B967B58873}"/>
              </a:ext>
            </a:extLst>
          </p:cNvPr>
          <p:cNvGrpSpPr/>
          <p:nvPr/>
        </p:nvGrpSpPr>
        <p:grpSpPr>
          <a:xfrm>
            <a:off x="542721" y="4232720"/>
            <a:ext cx="11465722" cy="213132"/>
            <a:chOff x="431015" y="1252056"/>
            <a:chExt cx="5486400" cy="158658"/>
          </a:xfrm>
        </p:grpSpPr>
        <p:sp>
          <p:nvSpPr>
            <p:cNvPr id="53" name="Freeform 33">
              <a:extLst>
                <a:ext uri="{FF2B5EF4-FFF2-40B4-BE49-F238E27FC236}">
                  <a16:creationId xmlns:a16="http://schemas.microsoft.com/office/drawing/2014/main" id="{FF17DADC-28CB-CEE5-6CA8-8ACF745EAF67}"/>
                </a:ext>
              </a:extLst>
            </p:cNvPr>
            <p:cNvSpPr/>
            <p:nvPr/>
          </p:nvSpPr>
          <p:spPr>
            <a:xfrm>
              <a:off x="2425565" y="1252056"/>
              <a:ext cx="1497299" cy="116068"/>
            </a:xfrm>
            <a:custGeom>
              <a:avLst/>
              <a:gdLst>
                <a:gd name="connsiteX0" fmla="*/ 0 w 1378148"/>
                <a:gd name="connsiteY0" fmla="*/ 0 h 551259"/>
                <a:gd name="connsiteX1" fmla="*/ 1378148 w 1378148"/>
                <a:gd name="connsiteY1" fmla="*/ 0 h 551259"/>
                <a:gd name="connsiteX2" fmla="*/ 1378148 w 1378148"/>
                <a:gd name="connsiteY2" fmla="*/ 551259 h 551259"/>
                <a:gd name="connsiteX3" fmla="*/ 0 w 1378148"/>
                <a:gd name="connsiteY3" fmla="*/ 551259 h 551259"/>
                <a:gd name="connsiteX4" fmla="*/ 0 w 1378148"/>
                <a:gd name="connsiteY4" fmla="*/ 0 h 551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148" h="551259">
                  <a:moveTo>
                    <a:pt x="0" y="0"/>
                  </a:moveTo>
                  <a:lnTo>
                    <a:pt x="1378148" y="0"/>
                  </a:lnTo>
                  <a:lnTo>
                    <a:pt x="1378148" y="551259"/>
                  </a:lnTo>
                  <a:lnTo>
                    <a:pt x="0" y="551259"/>
                  </a:lnTo>
                  <a:lnTo>
                    <a:pt x="0" y="0"/>
                  </a:lnTo>
                  <a:close/>
                </a:path>
              </a:pathLst>
            </a:custGeom>
            <a:noFill/>
            <a:ln w="6350">
              <a:noFill/>
            </a:ln>
            <a:effectLst/>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066800">
                <a:lnSpc>
                  <a:spcPct val="90000"/>
                </a:lnSpc>
                <a:spcBef>
                  <a:spcPct val="0"/>
                </a:spcBef>
                <a:spcAft>
                  <a:spcPct val="35000"/>
                </a:spcAft>
                <a:defRPr/>
              </a:pPr>
              <a:r>
                <a:rPr lang="en-US" sz="1600" b="1" cap="all" dirty="0">
                  <a:solidFill>
                    <a:srgbClr val="009CDE"/>
                  </a:solidFill>
                  <a:latin typeface="Arial" panose="020B0604020202020204" pitchFamily="34" charset="0"/>
                  <a:cs typeface="Arial" panose="020B0604020202020204" pitchFamily="34" charset="0"/>
                </a:rPr>
                <a:t>OUR Healthcare verticals</a:t>
              </a:r>
            </a:p>
          </p:txBody>
        </p:sp>
        <p:cxnSp>
          <p:nvCxnSpPr>
            <p:cNvPr id="54" name="Straight Connector 53">
              <a:extLst>
                <a:ext uri="{FF2B5EF4-FFF2-40B4-BE49-F238E27FC236}">
                  <a16:creationId xmlns:a16="http://schemas.microsoft.com/office/drawing/2014/main" id="{8DE41F9A-7CBE-6AC9-23D4-7D36591FF14B}"/>
                </a:ext>
              </a:extLst>
            </p:cNvPr>
            <p:cNvCxnSpPr>
              <a:cxnSpLocks/>
            </p:cNvCxnSpPr>
            <p:nvPr/>
          </p:nvCxnSpPr>
          <p:spPr>
            <a:xfrm flipV="1">
              <a:off x="431015" y="1401481"/>
              <a:ext cx="5486400" cy="9233"/>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55" name="Picture 54">
            <a:extLst>
              <a:ext uri="{FF2B5EF4-FFF2-40B4-BE49-F238E27FC236}">
                <a16:creationId xmlns:a16="http://schemas.microsoft.com/office/drawing/2014/main" id="{A99C183D-7A5E-4D73-EA0F-6408FEA409FF}"/>
              </a:ext>
            </a:extLst>
          </p:cNvPr>
          <p:cNvPicPr>
            <a:picLocks noChangeAspect="1"/>
          </p:cNvPicPr>
          <p:nvPr>
            <p:custDataLst>
              <p:tags r:id="rId1"/>
            </p:custDataLst>
          </p:nvPr>
        </p:nvPicPr>
        <p:blipFill>
          <a:blip r:embed="rId11">
            <a:biLevel thresh="25000"/>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7472862" y="4540685"/>
            <a:ext cx="1039368" cy="1039368"/>
          </a:xfrm>
          <a:prstGeom prst="rect">
            <a:avLst/>
          </a:prstGeom>
        </p:spPr>
      </p:pic>
      <p:grpSp>
        <p:nvGrpSpPr>
          <p:cNvPr id="56" name="Group 55">
            <a:extLst>
              <a:ext uri="{FF2B5EF4-FFF2-40B4-BE49-F238E27FC236}">
                <a16:creationId xmlns:a16="http://schemas.microsoft.com/office/drawing/2014/main" id="{2265FF59-3789-76AC-718B-F25DDE81D9E2}"/>
              </a:ext>
            </a:extLst>
          </p:cNvPr>
          <p:cNvGrpSpPr/>
          <p:nvPr/>
        </p:nvGrpSpPr>
        <p:grpSpPr>
          <a:xfrm>
            <a:off x="6400475" y="1097715"/>
            <a:ext cx="5486400" cy="186206"/>
            <a:chOff x="457365" y="3865541"/>
            <a:chExt cx="5486400" cy="186206"/>
          </a:xfrm>
        </p:grpSpPr>
        <p:sp>
          <p:nvSpPr>
            <p:cNvPr id="57" name="Freeform 33">
              <a:extLst>
                <a:ext uri="{FF2B5EF4-FFF2-40B4-BE49-F238E27FC236}">
                  <a16:creationId xmlns:a16="http://schemas.microsoft.com/office/drawing/2014/main" id="{F09B2C5C-C917-07AB-C6DA-694A96720F72}"/>
                </a:ext>
              </a:extLst>
            </p:cNvPr>
            <p:cNvSpPr/>
            <p:nvPr/>
          </p:nvSpPr>
          <p:spPr>
            <a:xfrm>
              <a:off x="2381435" y="3865541"/>
              <a:ext cx="1638261" cy="146086"/>
            </a:xfrm>
            <a:custGeom>
              <a:avLst/>
              <a:gdLst>
                <a:gd name="connsiteX0" fmla="*/ 0 w 1378148"/>
                <a:gd name="connsiteY0" fmla="*/ 0 h 551259"/>
                <a:gd name="connsiteX1" fmla="*/ 1378148 w 1378148"/>
                <a:gd name="connsiteY1" fmla="*/ 0 h 551259"/>
                <a:gd name="connsiteX2" fmla="*/ 1378148 w 1378148"/>
                <a:gd name="connsiteY2" fmla="*/ 551259 h 551259"/>
                <a:gd name="connsiteX3" fmla="*/ 0 w 1378148"/>
                <a:gd name="connsiteY3" fmla="*/ 551259 h 551259"/>
                <a:gd name="connsiteX4" fmla="*/ 0 w 1378148"/>
                <a:gd name="connsiteY4" fmla="*/ 0 h 551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148" h="551259">
                  <a:moveTo>
                    <a:pt x="0" y="0"/>
                  </a:moveTo>
                  <a:lnTo>
                    <a:pt x="1378148" y="0"/>
                  </a:lnTo>
                  <a:lnTo>
                    <a:pt x="1378148" y="551259"/>
                  </a:lnTo>
                  <a:lnTo>
                    <a:pt x="0" y="551259"/>
                  </a:lnTo>
                  <a:lnTo>
                    <a:pt x="0" y="0"/>
                  </a:lnTo>
                  <a:close/>
                </a:path>
              </a:pathLst>
            </a:custGeom>
            <a:noFill/>
            <a:ln w="6350">
              <a:noFill/>
            </a:ln>
            <a:effectLst/>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066800">
                <a:lnSpc>
                  <a:spcPct val="90000"/>
                </a:lnSpc>
                <a:spcBef>
                  <a:spcPct val="0"/>
                </a:spcBef>
                <a:spcAft>
                  <a:spcPct val="35000"/>
                </a:spcAft>
                <a:defRPr/>
              </a:pPr>
              <a:r>
                <a:rPr lang="en-US" sz="1300" b="1" cap="all" dirty="0">
                  <a:solidFill>
                    <a:srgbClr val="009CDE"/>
                  </a:solidFill>
                  <a:latin typeface="Arial" panose="020B0604020202020204" pitchFamily="34" charset="0"/>
                  <a:cs typeface="Arial" panose="020B0604020202020204" pitchFamily="34" charset="0"/>
                </a:rPr>
                <a:t>Did you know?</a:t>
              </a:r>
            </a:p>
          </p:txBody>
        </p:sp>
        <p:cxnSp>
          <p:nvCxnSpPr>
            <p:cNvPr id="58" name="Straight Connector 57">
              <a:extLst>
                <a:ext uri="{FF2B5EF4-FFF2-40B4-BE49-F238E27FC236}">
                  <a16:creationId xmlns:a16="http://schemas.microsoft.com/office/drawing/2014/main" id="{EB7DC6A7-ABC4-45CE-CC1D-A2F391C85F82}"/>
                </a:ext>
              </a:extLst>
            </p:cNvPr>
            <p:cNvCxnSpPr>
              <a:cxnSpLocks/>
            </p:cNvCxnSpPr>
            <p:nvPr/>
          </p:nvCxnSpPr>
          <p:spPr>
            <a:xfrm flipV="1">
              <a:off x="457365" y="4042514"/>
              <a:ext cx="5486400" cy="9233"/>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59" name="Picture 58">
            <a:extLst>
              <a:ext uri="{FF2B5EF4-FFF2-40B4-BE49-F238E27FC236}">
                <a16:creationId xmlns:a16="http://schemas.microsoft.com/office/drawing/2014/main" id="{D7444979-56AE-5587-AB8F-07A85EFA2493}"/>
              </a:ext>
            </a:extLst>
          </p:cNvPr>
          <p:cNvPicPr>
            <a:picLocks noChangeAspect="1"/>
          </p:cNvPicPr>
          <p:nvPr/>
        </p:nvPicPr>
        <p:blipFill>
          <a:blip r:embed="rId13"/>
          <a:stretch>
            <a:fillRect/>
          </a:stretch>
        </p:blipFill>
        <p:spPr>
          <a:xfrm>
            <a:off x="6802276" y="1362920"/>
            <a:ext cx="4522702" cy="2312980"/>
          </a:xfrm>
          <a:prstGeom prst="rect">
            <a:avLst/>
          </a:prstGeom>
        </p:spPr>
      </p:pic>
      <p:sp>
        <p:nvSpPr>
          <p:cNvPr id="2" name="Title 1">
            <a:extLst>
              <a:ext uri="{FF2B5EF4-FFF2-40B4-BE49-F238E27FC236}">
                <a16:creationId xmlns:a16="http://schemas.microsoft.com/office/drawing/2014/main" id="{B7E73D8D-7A95-F7E7-7941-C9555E9A26EA}"/>
              </a:ext>
            </a:extLst>
          </p:cNvPr>
          <p:cNvSpPr>
            <a:spLocks noGrp="1"/>
          </p:cNvSpPr>
          <p:nvPr>
            <p:ph type="title"/>
          </p:nvPr>
        </p:nvSpPr>
        <p:spPr>
          <a:xfrm>
            <a:off x="814558" y="356816"/>
            <a:ext cx="10528866" cy="553998"/>
          </a:xfrm>
        </p:spPr>
        <p:txBody>
          <a:bodyPr/>
          <a:lstStyle/>
          <a:p>
            <a:r>
              <a:rPr lang="en-US" dirty="0">
                <a:cs typeface="Arial"/>
              </a:rPr>
              <a:t>RSM Introduction – By the Numbers</a:t>
            </a:r>
            <a:endParaRPr lang="en-US" dirty="0"/>
          </a:p>
        </p:txBody>
      </p:sp>
    </p:spTree>
    <p:extLst>
      <p:ext uri="{BB962C8B-B14F-4D97-AF65-F5344CB8AC3E}">
        <p14:creationId xmlns:p14="http://schemas.microsoft.com/office/powerpoint/2010/main" val="17649791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Title 1">
            <a:extLst>
              <a:ext uri="{FF2B5EF4-FFF2-40B4-BE49-F238E27FC236}">
                <a16:creationId xmlns:a16="http://schemas.microsoft.com/office/drawing/2014/main" id="{054336F0-0F78-C11C-8C2C-D9C818FAC528}"/>
              </a:ext>
            </a:extLst>
          </p:cNvPr>
          <p:cNvSpPr>
            <a:spLocks noGrp="1"/>
          </p:cNvSpPr>
          <p:nvPr>
            <p:ph type="title"/>
          </p:nvPr>
        </p:nvSpPr>
        <p:spPr>
          <a:xfrm>
            <a:off x="504605" y="296185"/>
            <a:ext cx="10620375" cy="553998"/>
          </a:xfrm>
        </p:spPr>
        <p:txBody>
          <a:bodyPr/>
          <a:lstStyle/>
          <a:p>
            <a:r>
              <a:rPr lang="en-US" dirty="0"/>
              <a:t>Our Health Care Capability Spectrum</a:t>
            </a:r>
            <a:endParaRPr lang="en-US" sz="1600" i="1" dirty="0">
              <a:solidFill>
                <a:srgbClr val="0094D4"/>
              </a:solidFill>
              <a:cs typeface="Arial"/>
            </a:endParaRPr>
          </a:p>
        </p:txBody>
      </p:sp>
      <p:sp>
        <p:nvSpPr>
          <p:cNvPr id="13" name="Slide Number Placeholder 44">
            <a:extLst>
              <a:ext uri="{FF2B5EF4-FFF2-40B4-BE49-F238E27FC236}">
                <a16:creationId xmlns:a16="http://schemas.microsoft.com/office/drawing/2014/main" id="{20DBD575-E8E3-2C9B-4F97-E1AAA02BAC62}"/>
              </a:ext>
            </a:extLst>
          </p:cNvPr>
          <p:cNvSpPr>
            <a:spLocks noGrp="1"/>
          </p:cNvSpPr>
          <p:nvPr>
            <p:ph type="sldNum" sz="quarter" idx="12"/>
            <p:custDataLst>
              <p:tags r:id="rId1"/>
            </p:custDataLst>
          </p:nvPr>
        </p:nvSpPr>
        <p:spPr>
          <a:xfrm>
            <a:off x="11456963" y="6325200"/>
            <a:ext cx="278147" cy="162000"/>
          </a:xfrm>
        </p:spPr>
        <p:txBody>
          <a:bodyPr/>
          <a:lstStyle/>
          <a:p>
            <a:fld id="{6686A102-957E-47D3-A22D-E8508A8052D6}" type="slidenum">
              <a:rPr lang="en-GB" smtClean="0"/>
              <a:pPr/>
              <a:t>38</a:t>
            </a:fld>
            <a:endParaRPr lang="en-GB"/>
          </a:p>
        </p:txBody>
      </p:sp>
      <p:sp>
        <p:nvSpPr>
          <p:cNvPr id="2" name="Rectangle 1">
            <a:extLst>
              <a:ext uri="{FF2B5EF4-FFF2-40B4-BE49-F238E27FC236}">
                <a16:creationId xmlns:a16="http://schemas.microsoft.com/office/drawing/2014/main" id="{1F85576D-9BA5-C3DA-7E8D-06A3DA959907}"/>
              </a:ext>
            </a:extLst>
          </p:cNvPr>
          <p:cNvSpPr/>
          <p:nvPr>
            <p:custDataLst>
              <p:tags r:id="rId2"/>
            </p:custDataLst>
          </p:nvPr>
        </p:nvSpPr>
        <p:spPr>
          <a:xfrm>
            <a:off x="426781" y="957920"/>
            <a:ext cx="11333527" cy="1150661"/>
          </a:xfrm>
          <a:prstGeom prst="rect">
            <a:avLst/>
          </a:prstGeom>
          <a:solidFill>
            <a:srgbClr val="82858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F74E2E36-AC3C-0045-4E27-173C8C2C066E}"/>
              </a:ext>
            </a:extLst>
          </p:cNvPr>
          <p:cNvSpPr/>
          <p:nvPr>
            <p:custDataLst>
              <p:tags r:id="rId3"/>
            </p:custDataLst>
          </p:nvPr>
        </p:nvSpPr>
        <p:spPr>
          <a:xfrm>
            <a:off x="407420" y="914400"/>
            <a:ext cx="11353800" cy="308194"/>
          </a:xfrm>
          <a:prstGeom prst="rect">
            <a:avLst/>
          </a:prstGeom>
          <a:solidFill>
            <a:srgbClr val="82858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88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small" spc="0" normalizeH="0" baseline="0" noProof="0" dirty="0">
                <a:ln>
                  <a:noFill/>
                </a:ln>
                <a:solidFill>
                  <a:prstClr val="white"/>
                </a:solidFill>
                <a:effectLst/>
                <a:uLnTx/>
                <a:uFillTx/>
                <a:latin typeface="Arial" panose="020B0604020202020204"/>
                <a:ea typeface="+mn-ea"/>
                <a:cs typeface="+mn-cs"/>
              </a:rPr>
              <a:t>Health Care Margin Transformation</a:t>
            </a:r>
          </a:p>
        </p:txBody>
      </p:sp>
      <p:sp>
        <p:nvSpPr>
          <p:cNvPr id="4" name="Rectangle 3">
            <a:extLst>
              <a:ext uri="{FF2B5EF4-FFF2-40B4-BE49-F238E27FC236}">
                <a16:creationId xmlns:a16="http://schemas.microsoft.com/office/drawing/2014/main" id="{B8FBBEBC-EBE3-972A-4EEE-9200644D2BED}"/>
              </a:ext>
            </a:extLst>
          </p:cNvPr>
          <p:cNvSpPr/>
          <p:nvPr>
            <p:custDataLst>
              <p:tags r:id="rId4"/>
            </p:custDataLst>
          </p:nvPr>
        </p:nvSpPr>
        <p:spPr>
          <a:xfrm>
            <a:off x="426781" y="2207304"/>
            <a:ext cx="11353800" cy="63820"/>
          </a:xfrm>
          <a:prstGeom prst="rect">
            <a:avLst/>
          </a:prstGeom>
          <a:solidFill>
            <a:srgbClr val="828588"/>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panose="020B0604020202020204"/>
              <a:ea typeface="+mn-ea"/>
              <a:cs typeface="+mn-cs"/>
            </a:endParaRPr>
          </a:p>
        </p:txBody>
      </p:sp>
      <p:graphicFrame>
        <p:nvGraphicFramePr>
          <p:cNvPr id="213" name="Table 212">
            <a:extLst>
              <a:ext uri="{FF2B5EF4-FFF2-40B4-BE49-F238E27FC236}">
                <a16:creationId xmlns:a16="http://schemas.microsoft.com/office/drawing/2014/main" id="{684F7902-E4C8-E261-9986-0863AE776866}"/>
              </a:ext>
            </a:extLst>
          </p:cNvPr>
          <p:cNvGraphicFramePr>
            <a:graphicFrameLocks noGrp="1"/>
          </p:cNvGraphicFramePr>
          <p:nvPr>
            <p:custDataLst>
              <p:tags r:id="rId5"/>
            </p:custDataLst>
          </p:nvPr>
        </p:nvGraphicFramePr>
        <p:xfrm>
          <a:off x="7354137" y="2311478"/>
          <a:ext cx="2103120" cy="2209736"/>
        </p:xfrm>
        <a:graphic>
          <a:graphicData uri="http://schemas.openxmlformats.org/drawingml/2006/table">
            <a:tbl>
              <a:tblPr firstRow="1" bandRow="1">
                <a:tableStyleId>{F5AB1C69-6EDB-4FF4-983F-18BD219EF322}</a:tableStyleId>
              </a:tblPr>
              <a:tblGrid>
                <a:gridCol w="2103120">
                  <a:extLst>
                    <a:ext uri="{9D8B030D-6E8A-4147-A177-3AD203B41FA5}">
                      <a16:colId xmlns:a16="http://schemas.microsoft.com/office/drawing/2014/main" val="3650412593"/>
                    </a:ext>
                  </a:extLst>
                </a:gridCol>
              </a:tblGrid>
              <a:tr h="380936">
                <a:tc>
                  <a:txBody>
                    <a:bodyPr/>
                    <a:lstStyle/>
                    <a:p>
                      <a:r>
                        <a:rPr lang="en-US" sz="1000" b="1">
                          <a:solidFill>
                            <a:schemeClr val="bg1"/>
                          </a:solidFill>
                        </a:rPr>
                        <a:t>Data Analytics</a:t>
                      </a:r>
                    </a:p>
                  </a:txBody>
                  <a:tcPr anchor="ctr">
                    <a:solidFill>
                      <a:schemeClr val="accent2"/>
                    </a:solidFill>
                  </a:tcPr>
                </a:tc>
                <a:extLst>
                  <a:ext uri="{0D108BD9-81ED-4DB2-BD59-A6C34878D82A}">
                    <a16:rowId xmlns:a16="http://schemas.microsoft.com/office/drawing/2014/main" val="3555627217"/>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solidFill>
                          <a:effectLst/>
                        </a:rPr>
                        <a:t>Revenue Cycle</a:t>
                      </a:r>
                      <a:endParaRPr lang="en-US" sz="900" b="0" i="0" u="none" strike="noStrike" kern="1200">
                        <a:solidFill>
                          <a:schemeClr val="tx1"/>
                        </a:solidFill>
                        <a:effectLst/>
                        <a:latin typeface="+mn-lt"/>
                        <a:ea typeface="+mn-ea"/>
                        <a:cs typeface="+mn-cs"/>
                      </a:endParaRPr>
                    </a:p>
                  </a:txBody>
                  <a:tcPr anchor="ctr"/>
                </a:tc>
                <a:extLst>
                  <a:ext uri="{0D108BD9-81ED-4DB2-BD59-A6C34878D82A}">
                    <a16:rowId xmlns:a16="http://schemas.microsoft.com/office/drawing/2014/main" val="576524812"/>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solidFill>
                          <a:effectLst/>
                        </a:rPr>
                        <a:t>Revenue Integrity</a:t>
                      </a:r>
                      <a:endParaRPr lang="en-US" sz="900" b="0" i="0" u="none" strike="noStrike" kern="1200">
                        <a:solidFill>
                          <a:schemeClr val="tx1"/>
                        </a:solidFill>
                        <a:effectLst/>
                        <a:latin typeface="+mn-lt"/>
                        <a:ea typeface="+mn-ea"/>
                        <a:cs typeface="+mn-cs"/>
                      </a:endParaRPr>
                    </a:p>
                  </a:txBody>
                  <a:tcPr anchor="ctr"/>
                </a:tc>
                <a:extLst>
                  <a:ext uri="{0D108BD9-81ED-4DB2-BD59-A6C34878D82A}">
                    <a16:rowId xmlns:a16="http://schemas.microsoft.com/office/drawing/2014/main" val="4108191213"/>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solidFill>
                          <a:effectLst/>
                        </a:rPr>
                        <a:t>Payment Strategy</a:t>
                      </a:r>
                      <a:endParaRPr lang="en-US" sz="900" b="0" i="0" u="none" strike="noStrike" kern="1200">
                        <a:solidFill>
                          <a:schemeClr val="tx1"/>
                        </a:solidFill>
                        <a:effectLst/>
                        <a:latin typeface="+mn-lt"/>
                        <a:ea typeface="+mn-ea"/>
                        <a:cs typeface="+mn-cs"/>
                      </a:endParaRPr>
                    </a:p>
                  </a:txBody>
                  <a:tcPr anchor="ctr"/>
                </a:tc>
                <a:extLst>
                  <a:ext uri="{0D108BD9-81ED-4DB2-BD59-A6C34878D82A}">
                    <a16:rowId xmlns:a16="http://schemas.microsoft.com/office/drawing/2014/main" val="3678506621"/>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solidFill>
                          <a:effectLst/>
                        </a:rPr>
                        <a:t>Governmental Funding</a:t>
                      </a:r>
                      <a:endParaRPr lang="en-US" sz="900" b="0" i="0" u="none" strike="noStrike" kern="1200">
                        <a:solidFill>
                          <a:schemeClr val="tx1"/>
                        </a:solidFill>
                        <a:effectLst/>
                        <a:latin typeface="+mn-lt"/>
                        <a:ea typeface="+mn-ea"/>
                        <a:cs typeface="+mn-cs"/>
                      </a:endParaRPr>
                    </a:p>
                  </a:txBody>
                  <a:tcPr anchor="ctr"/>
                </a:tc>
                <a:extLst>
                  <a:ext uri="{0D108BD9-81ED-4DB2-BD59-A6C34878D82A}">
                    <a16:rowId xmlns:a16="http://schemas.microsoft.com/office/drawing/2014/main" val="1535311007"/>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solidFill>
                          <a:effectLst/>
                        </a:rPr>
                        <a:t>Supply Chain</a:t>
                      </a:r>
                      <a:endParaRPr lang="en-US" sz="900" b="0" i="0" u="none" strike="noStrike" kern="1200">
                        <a:solidFill>
                          <a:schemeClr val="tx1"/>
                        </a:solidFill>
                        <a:effectLst/>
                        <a:latin typeface="+mn-lt"/>
                        <a:ea typeface="+mn-ea"/>
                        <a:cs typeface="+mn-cs"/>
                      </a:endParaRPr>
                    </a:p>
                  </a:txBody>
                  <a:tcPr anchor="ctr"/>
                </a:tc>
                <a:extLst>
                  <a:ext uri="{0D108BD9-81ED-4DB2-BD59-A6C34878D82A}">
                    <a16:rowId xmlns:a16="http://schemas.microsoft.com/office/drawing/2014/main" val="291978715"/>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solidFill>
                          <a:effectLst/>
                        </a:rPr>
                        <a:t>Clinical And Operations</a:t>
                      </a:r>
                      <a:endParaRPr lang="en-US" sz="900" b="0" i="0" u="none" strike="noStrike" kern="1200">
                        <a:solidFill>
                          <a:schemeClr val="tx1"/>
                        </a:solidFill>
                        <a:effectLst/>
                        <a:latin typeface="+mn-lt"/>
                        <a:ea typeface="+mn-ea"/>
                        <a:cs typeface="+mn-cs"/>
                      </a:endParaRPr>
                    </a:p>
                  </a:txBody>
                  <a:tcPr anchor="ctr"/>
                </a:tc>
                <a:extLst>
                  <a:ext uri="{0D108BD9-81ED-4DB2-BD59-A6C34878D82A}">
                    <a16:rowId xmlns:a16="http://schemas.microsoft.com/office/drawing/2014/main" val="2318178226"/>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solidFill>
                          <a:effectLst/>
                        </a:rPr>
                        <a:t>Pharmacy Strategy</a:t>
                      </a:r>
                      <a:endParaRPr lang="en-US" sz="900" b="0" i="0" u="none" strike="noStrike" kern="1200">
                        <a:solidFill>
                          <a:schemeClr val="tx1"/>
                        </a:solidFill>
                        <a:effectLst/>
                        <a:latin typeface="+mn-lt"/>
                        <a:ea typeface="+mn-ea"/>
                        <a:cs typeface="+mn-cs"/>
                      </a:endParaRPr>
                    </a:p>
                  </a:txBody>
                  <a:tcPr anchor="ctr"/>
                </a:tc>
                <a:extLst>
                  <a:ext uri="{0D108BD9-81ED-4DB2-BD59-A6C34878D82A}">
                    <a16:rowId xmlns:a16="http://schemas.microsoft.com/office/drawing/2014/main" val="2395911960"/>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solidFill>
                          <a:effectLst/>
                        </a:rPr>
                        <a:t>Executive Reporting</a:t>
                      </a:r>
                      <a:endParaRPr lang="en-US" sz="900" b="0" i="0" u="none" strike="noStrike" kern="1200">
                        <a:solidFill>
                          <a:schemeClr val="tx1"/>
                        </a:solidFill>
                        <a:effectLst/>
                        <a:latin typeface="+mn-lt"/>
                        <a:ea typeface="+mn-ea"/>
                        <a:cs typeface="+mn-cs"/>
                      </a:endParaRPr>
                    </a:p>
                  </a:txBody>
                  <a:tcPr anchor="ctr"/>
                </a:tc>
                <a:extLst>
                  <a:ext uri="{0D108BD9-81ED-4DB2-BD59-A6C34878D82A}">
                    <a16:rowId xmlns:a16="http://schemas.microsoft.com/office/drawing/2014/main" val="3096695943"/>
                  </a:ext>
                </a:extLst>
              </a:tr>
            </a:tbl>
          </a:graphicData>
        </a:graphic>
      </p:graphicFrame>
      <p:graphicFrame>
        <p:nvGraphicFramePr>
          <p:cNvPr id="214" name="Table 213">
            <a:extLst>
              <a:ext uri="{FF2B5EF4-FFF2-40B4-BE49-F238E27FC236}">
                <a16:creationId xmlns:a16="http://schemas.microsoft.com/office/drawing/2014/main" id="{9F6FCE42-D8E1-4DD6-1E63-3FA3E7852A81}"/>
              </a:ext>
            </a:extLst>
          </p:cNvPr>
          <p:cNvGraphicFramePr>
            <a:graphicFrameLocks noGrp="1"/>
          </p:cNvGraphicFramePr>
          <p:nvPr>
            <p:custDataLst>
              <p:tags r:id="rId6"/>
            </p:custDataLst>
          </p:nvPr>
        </p:nvGraphicFramePr>
        <p:xfrm>
          <a:off x="447054" y="2311478"/>
          <a:ext cx="2103120" cy="1947672"/>
        </p:xfrm>
        <a:graphic>
          <a:graphicData uri="http://schemas.openxmlformats.org/drawingml/2006/table">
            <a:tbl>
              <a:tblPr firstRow="1" bandRow="1">
                <a:tableStyleId>{F5AB1C69-6EDB-4FF4-983F-18BD219EF322}</a:tableStyleId>
              </a:tblPr>
              <a:tblGrid>
                <a:gridCol w="2103120">
                  <a:extLst>
                    <a:ext uri="{9D8B030D-6E8A-4147-A177-3AD203B41FA5}">
                      <a16:colId xmlns:a16="http://schemas.microsoft.com/office/drawing/2014/main" val="3650412593"/>
                    </a:ext>
                  </a:extLst>
                </a:gridCol>
              </a:tblGrid>
              <a:tr h="393192">
                <a:tc>
                  <a:txBody>
                    <a:bodyPr/>
                    <a:lstStyle/>
                    <a:p>
                      <a:r>
                        <a:rPr lang="en-US" sz="1000" b="1">
                          <a:solidFill>
                            <a:schemeClr val="bg1"/>
                          </a:solidFill>
                        </a:rPr>
                        <a:t>Revenue Cycle Operations</a:t>
                      </a:r>
                    </a:p>
                  </a:txBody>
                  <a:tcPr anchor="ctr">
                    <a:solidFill>
                      <a:schemeClr val="accent2"/>
                    </a:solidFill>
                  </a:tcPr>
                </a:tc>
                <a:extLst>
                  <a:ext uri="{0D108BD9-81ED-4DB2-BD59-A6C34878D82A}">
                    <a16:rowId xmlns:a16="http://schemas.microsoft.com/office/drawing/2014/main" val="3555627217"/>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noProof="0">
                          <a:solidFill>
                            <a:schemeClr val="tx1"/>
                          </a:solidFill>
                          <a:effectLst/>
                        </a:rPr>
                        <a:t>Governance, Organizational Structure And Human Capital</a:t>
                      </a:r>
                      <a:endParaRPr lang="en-US" sz="900" b="0" i="0" u="none" strike="noStrike" kern="1200" noProof="0">
                        <a:solidFill>
                          <a:schemeClr val="tx1"/>
                        </a:solidFill>
                        <a:effectLst/>
                        <a:latin typeface="+mn-lt"/>
                        <a:ea typeface="+mn-ea"/>
                        <a:cs typeface="+mn-cs"/>
                      </a:endParaRPr>
                    </a:p>
                  </a:txBody>
                  <a:tcPr anchor="ctr"/>
                </a:tc>
                <a:extLst>
                  <a:ext uri="{0D108BD9-81ED-4DB2-BD59-A6C34878D82A}">
                    <a16:rowId xmlns:a16="http://schemas.microsoft.com/office/drawing/2014/main" val="4108191213"/>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noProof="0">
                          <a:solidFill>
                            <a:schemeClr val="tx1"/>
                          </a:solidFill>
                          <a:effectLst/>
                        </a:rPr>
                        <a:t>Performance And Production Management</a:t>
                      </a:r>
                      <a:endParaRPr lang="en-US" sz="900" b="0" i="0" u="none" strike="noStrike" kern="1200" noProof="0">
                        <a:solidFill>
                          <a:schemeClr val="tx1"/>
                        </a:solidFill>
                        <a:effectLst/>
                        <a:latin typeface="+mn-lt"/>
                        <a:ea typeface="+mn-ea"/>
                        <a:cs typeface="+mn-cs"/>
                      </a:endParaRPr>
                    </a:p>
                  </a:txBody>
                  <a:tcPr anchor="ctr"/>
                </a:tc>
                <a:extLst>
                  <a:ext uri="{0D108BD9-81ED-4DB2-BD59-A6C34878D82A}">
                    <a16:rowId xmlns:a16="http://schemas.microsoft.com/office/drawing/2014/main" val="4135652556"/>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noProof="0">
                          <a:solidFill>
                            <a:schemeClr val="tx1"/>
                          </a:solidFill>
                          <a:effectLst/>
                        </a:rPr>
                        <a:t>Workflow Optimization</a:t>
                      </a:r>
                      <a:endParaRPr lang="en-US" sz="900" b="0" i="0" u="none" strike="noStrike" kern="1200" noProof="0">
                        <a:solidFill>
                          <a:schemeClr val="tx1"/>
                        </a:solidFill>
                        <a:effectLst/>
                        <a:latin typeface="+mn-lt"/>
                        <a:ea typeface="+mn-ea"/>
                        <a:cs typeface="+mn-cs"/>
                      </a:endParaRPr>
                    </a:p>
                  </a:txBody>
                  <a:tcPr anchor="ctr"/>
                </a:tc>
                <a:extLst>
                  <a:ext uri="{0D108BD9-81ED-4DB2-BD59-A6C34878D82A}">
                    <a16:rowId xmlns:a16="http://schemas.microsoft.com/office/drawing/2014/main" val="4053545414"/>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noProof="0">
                          <a:solidFill>
                            <a:schemeClr val="tx1"/>
                          </a:solidFill>
                          <a:effectLst/>
                        </a:rPr>
                        <a:t>Denials Prevention</a:t>
                      </a:r>
                      <a:endParaRPr lang="en-US" sz="900" b="0" i="0" u="none" strike="noStrike" kern="1200" noProof="0">
                        <a:solidFill>
                          <a:schemeClr val="tx1"/>
                        </a:solidFill>
                        <a:effectLst/>
                        <a:latin typeface="+mn-lt"/>
                        <a:ea typeface="+mn-ea"/>
                        <a:cs typeface="+mn-cs"/>
                      </a:endParaRPr>
                    </a:p>
                  </a:txBody>
                  <a:tcPr anchor="ctr"/>
                </a:tc>
                <a:extLst>
                  <a:ext uri="{0D108BD9-81ED-4DB2-BD59-A6C34878D82A}">
                    <a16:rowId xmlns:a16="http://schemas.microsoft.com/office/drawing/2014/main" val="1050819287"/>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noProof="0">
                          <a:solidFill>
                            <a:schemeClr val="tx1"/>
                          </a:solidFill>
                          <a:effectLst/>
                        </a:rPr>
                        <a:t>Operationalize Technology, Analytics And Automation</a:t>
                      </a:r>
                      <a:endParaRPr lang="en-US" sz="900" b="0" i="0" u="none" strike="noStrike" kern="1200" noProof="0">
                        <a:solidFill>
                          <a:schemeClr val="tx1"/>
                        </a:solidFill>
                        <a:effectLst/>
                        <a:latin typeface="+mn-lt"/>
                        <a:ea typeface="+mn-ea"/>
                        <a:cs typeface="+mn-cs"/>
                      </a:endParaRPr>
                    </a:p>
                  </a:txBody>
                  <a:tcPr anchor="ctr"/>
                </a:tc>
                <a:extLst>
                  <a:ext uri="{0D108BD9-81ED-4DB2-BD59-A6C34878D82A}">
                    <a16:rowId xmlns:a16="http://schemas.microsoft.com/office/drawing/2014/main" val="197283731"/>
                  </a:ext>
                </a:extLst>
              </a:tr>
            </a:tbl>
          </a:graphicData>
        </a:graphic>
      </p:graphicFrame>
      <p:graphicFrame>
        <p:nvGraphicFramePr>
          <p:cNvPr id="215" name="Table 214">
            <a:extLst>
              <a:ext uri="{FF2B5EF4-FFF2-40B4-BE49-F238E27FC236}">
                <a16:creationId xmlns:a16="http://schemas.microsoft.com/office/drawing/2014/main" id="{C2DD112C-AE1A-259A-8A76-E9D8400B7CB6}"/>
              </a:ext>
            </a:extLst>
          </p:cNvPr>
          <p:cNvGraphicFramePr>
            <a:graphicFrameLocks noGrp="1"/>
          </p:cNvGraphicFramePr>
          <p:nvPr>
            <p:custDataLst>
              <p:tags r:id="rId7"/>
            </p:custDataLst>
          </p:nvPr>
        </p:nvGraphicFramePr>
        <p:xfrm>
          <a:off x="447056" y="4497721"/>
          <a:ext cx="2103120" cy="1604091"/>
        </p:xfrm>
        <a:graphic>
          <a:graphicData uri="http://schemas.openxmlformats.org/drawingml/2006/table">
            <a:tbl>
              <a:tblPr firstRow="1" bandRow="1">
                <a:tableStyleId>{F5AB1C69-6EDB-4FF4-983F-18BD219EF322}</a:tableStyleId>
              </a:tblPr>
              <a:tblGrid>
                <a:gridCol w="2103120">
                  <a:extLst>
                    <a:ext uri="{9D8B030D-6E8A-4147-A177-3AD203B41FA5}">
                      <a16:colId xmlns:a16="http://schemas.microsoft.com/office/drawing/2014/main" val="3650412593"/>
                    </a:ext>
                  </a:extLst>
                </a:gridCol>
              </a:tblGrid>
              <a:tr h="323931">
                <a:tc>
                  <a:txBody>
                    <a:bodyPr/>
                    <a:lstStyle/>
                    <a:p>
                      <a:r>
                        <a:rPr lang="en-US" sz="1000" b="1">
                          <a:solidFill>
                            <a:schemeClr val="bg1"/>
                          </a:solidFill>
                        </a:rPr>
                        <a:t>Supply Chain</a:t>
                      </a:r>
                    </a:p>
                  </a:txBody>
                  <a:tcPr anchor="ctr">
                    <a:solidFill>
                      <a:schemeClr val="accent2"/>
                    </a:solidFill>
                  </a:tcPr>
                </a:tc>
                <a:extLst>
                  <a:ext uri="{0D108BD9-81ED-4DB2-BD59-A6C34878D82A}">
                    <a16:rowId xmlns:a16="http://schemas.microsoft.com/office/drawing/2014/main" val="3555627217"/>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noProof="0">
                          <a:solidFill>
                            <a:schemeClr val="tx1"/>
                          </a:solidFill>
                          <a:effectLst/>
                        </a:rPr>
                        <a:t>Nonlabor Expense Reduction</a:t>
                      </a:r>
                      <a:endParaRPr lang="en-US" sz="900" b="0" i="0" u="none" strike="noStrike" kern="1200" noProof="0">
                        <a:solidFill>
                          <a:schemeClr val="tx1"/>
                        </a:solidFill>
                        <a:effectLst/>
                        <a:latin typeface="+mn-lt"/>
                        <a:ea typeface="+mn-ea"/>
                        <a:cs typeface="+mn-cs"/>
                      </a:endParaRPr>
                    </a:p>
                  </a:txBody>
                  <a:tcPr anchor="ctr"/>
                </a:tc>
                <a:extLst>
                  <a:ext uri="{0D108BD9-81ED-4DB2-BD59-A6C34878D82A}">
                    <a16:rowId xmlns:a16="http://schemas.microsoft.com/office/drawing/2014/main" val="4108191213"/>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noProof="0">
                          <a:solidFill>
                            <a:schemeClr val="tx1"/>
                          </a:solidFill>
                          <a:effectLst/>
                        </a:rPr>
                        <a:t>Supply Chain Strategy</a:t>
                      </a:r>
                      <a:endParaRPr lang="en-US" sz="900" b="0" i="0" u="none" strike="noStrike" kern="1200" noProof="0">
                        <a:solidFill>
                          <a:schemeClr val="tx1"/>
                        </a:solidFill>
                        <a:effectLst/>
                        <a:latin typeface="+mn-lt"/>
                        <a:ea typeface="+mn-ea"/>
                        <a:cs typeface="+mn-cs"/>
                      </a:endParaRPr>
                    </a:p>
                  </a:txBody>
                  <a:tcPr anchor="ctr"/>
                </a:tc>
                <a:extLst>
                  <a:ext uri="{0D108BD9-81ED-4DB2-BD59-A6C34878D82A}">
                    <a16:rowId xmlns:a16="http://schemas.microsoft.com/office/drawing/2014/main" val="1535311007"/>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noProof="0">
                          <a:solidFill>
                            <a:schemeClr val="tx1"/>
                          </a:solidFill>
                          <a:effectLst/>
                        </a:rPr>
                        <a:t>Group Purchasing Organization Market Assessment</a:t>
                      </a:r>
                      <a:endParaRPr lang="en-US" sz="900" b="0" i="0" u="none" strike="noStrike" kern="1200" noProof="0">
                        <a:solidFill>
                          <a:schemeClr val="tx1"/>
                        </a:solidFill>
                        <a:effectLst/>
                        <a:latin typeface="+mn-lt"/>
                        <a:ea typeface="+mn-ea"/>
                        <a:cs typeface="+mn-cs"/>
                      </a:endParaRPr>
                    </a:p>
                  </a:txBody>
                  <a:tcPr anchor="ctr"/>
                </a:tc>
                <a:extLst>
                  <a:ext uri="{0D108BD9-81ED-4DB2-BD59-A6C34878D82A}">
                    <a16:rowId xmlns:a16="http://schemas.microsoft.com/office/drawing/2014/main" val="621553320"/>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noProof="0">
                          <a:solidFill>
                            <a:schemeClr val="tx1"/>
                          </a:solidFill>
                          <a:effectLst/>
                        </a:rPr>
                        <a:t>Logistics – Inventory And Distribution</a:t>
                      </a:r>
                      <a:endParaRPr lang="en-US" sz="900" b="0" i="0" u="none" strike="noStrike" kern="1200" noProof="0">
                        <a:solidFill>
                          <a:schemeClr val="tx1"/>
                        </a:solidFill>
                        <a:effectLst/>
                        <a:latin typeface="+mn-lt"/>
                        <a:ea typeface="+mn-ea"/>
                        <a:cs typeface="+mn-cs"/>
                      </a:endParaRPr>
                    </a:p>
                  </a:txBody>
                  <a:tcPr anchor="ctr"/>
                </a:tc>
                <a:extLst>
                  <a:ext uri="{0D108BD9-81ED-4DB2-BD59-A6C34878D82A}">
                    <a16:rowId xmlns:a16="http://schemas.microsoft.com/office/drawing/2014/main" val="1811770648"/>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noProof="0">
                          <a:solidFill>
                            <a:schemeClr val="tx1"/>
                          </a:solidFill>
                          <a:effectLst/>
                        </a:rPr>
                        <a:t>Purchased Services</a:t>
                      </a:r>
                      <a:endParaRPr lang="en-US" sz="900" b="0" i="0" u="none" strike="noStrike" kern="1200" noProof="0">
                        <a:solidFill>
                          <a:schemeClr val="tx1"/>
                        </a:solidFill>
                        <a:effectLst/>
                        <a:latin typeface="+mn-lt"/>
                        <a:ea typeface="+mn-ea"/>
                        <a:cs typeface="+mn-cs"/>
                      </a:endParaRPr>
                    </a:p>
                  </a:txBody>
                  <a:tcPr anchor="ctr"/>
                </a:tc>
                <a:extLst>
                  <a:ext uri="{0D108BD9-81ED-4DB2-BD59-A6C34878D82A}">
                    <a16:rowId xmlns:a16="http://schemas.microsoft.com/office/drawing/2014/main" val="390910039"/>
                  </a:ext>
                </a:extLst>
              </a:tr>
            </a:tbl>
          </a:graphicData>
        </a:graphic>
      </p:graphicFrame>
      <p:graphicFrame>
        <p:nvGraphicFramePr>
          <p:cNvPr id="216" name="Table 215">
            <a:extLst>
              <a:ext uri="{FF2B5EF4-FFF2-40B4-BE49-F238E27FC236}">
                <a16:creationId xmlns:a16="http://schemas.microsoft.com/office/drawing/2014/main" id="{00546717-E84D-3216-19CE-0C4F2B26A4C3}"/>
              </a:ext>
            </a:extLst>
          </p:cNvPr>
          <p:cNvGraphicFramePr>
            <a:graphicFrameLocks noGrp="1"/>
          </p:cNvGraphicFramePr>
          <p:nvPr>
            <p:custDataLst>
              <p:tags r:id="rId8"/>
            </p:custDataLst>
          </p:nvPr>
        </p:nvGraphicFramePr>
        <p:xfrm>
          <a:off x="2749415" y="2311478"/>
          <a:ext cx="2103120" cy="2133600"/>
        </p:xfrm>
        <a:graphic>
          <a:graphicData uri="http://schemas.openxmlformats.org/drawingml/2006/table">
            <a:tbl>
              <a:tblPr firstRow="1" bandRow="1">
                <a:tableStyleId>{F5AB1C69-6EDB-4FF4-983F-18BD219EF322}</a:tableStyleId>
              </a:tblPr>
              <a:tblGrid>
                <a:gridCol w="2103120">
                  <a:extLst>
                    <a:ext uri="{9D8B030D-6E8A-4147-A177-3AD203B41FA5}">
                      <a16:colId xmlns:a16="http://schemas.microsoft.com/office/drawing/2014/main" val="3650412593"/>
                    </a:ext>
                  </a:extLst>
                </a:gridCol>
              </a:tblGrid>
              <a:tr h="393192">
                <a:tc>
                  <a:txBody>
                    <a:bodyPr/>
                    <a:lstStyle/>
                    <a:p>
                      <a:r>
                        <a:rPr lang="en-US" sz="1000" b="1">
                          <a:solidFill>
                            <a:schemeClr val="bg1"/>
                          </a:solidFill>
                        </a:rPr>
                        <a:t>Revenue Integrity / HIM Management</a:t>
                      </a:r>
                      <a:endParaRPr lang="en-US" sz="1000" b="1" i="0">
                        <a:solidFill>
                          <a:schemeClr val="bg1"/>
                        </a:solidFill>
                      </a:endParaRPr>
                    </a:p>
                  </a:txBody>
                  <a:tcPr>
                    <a:solidFill>
                      <a:schemeClr val="accent2"/>
                    </a:solidFill>
                  </a:tcPr>
                </a:tc>
                <a:extLst>
                  <a:ext uri="{0D108BD9-81ED-4DB2-BD59-A6C34878D82A}">
                    <a16:rowId xmlns:a16="http://schemas.microsoft.com/office/drawing/2014/main" val="3555627217"/>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noProof="0">
                          <a:solidFill>
                            <a:schemeClr val="tx1"/>
                          </a:solidFill>
                          <a:effectLst/>
                        </a:rPr>
                        <a:t>Charge Master</a:t>
                      </a:r>
                      <a:endParaRPr lang="en-US" sz="900" b="0" i="0" u="none" strike="noStrike" kern="1200" noProof="0">
                        <a:solidFill>
                          <a:schemeClr val="tx1"/>
                        </a:solidFill>
                        <a:effectLst/>
                        <a:latin typeface="+mn-lt"/>
                        <a:ea typeface="+mn-ea"/>
                        <a:cs typeface="+mn-cs"/>
                      </a:endParaRPr>
                    </a:p>
                  </a:txBody>
                  <a:tcPr anchor="ctr"/>
                </a:tc>
                <a:extLst>
                  <a:ext uri="{0D108BD9-81ED-4DB2-BD59-A6C34878D82A}">
                    <a16:rowId xmlns:a16="http://schemas.microsoft.com/office/drawing/2014/main" val="4108191213"/>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noProof="0">
                          <a:solidFill>
                            <a:schemeClr val="tx1"/>
                          </a:solidFill>
                          <a:effectLst/>
                        </a:rPr>
                        <a:t>Charge Capture And Reconciliation</a:t>
                      </a:r>
                      <a:endParaRPr lang="en-US" sz="900" b="0" i="0" u="none" strike="noStrike" kern="1200" noProof="0">
                        <a:solidFill>
                          <a:schemeClr val="tx1"/>
                        </a:solidFill>
                        <a:effectLst/>
                        <a:latin typeface="+mn-lt"/>
                        <a:ea typeface="+mn-ea"/>
                        <a:cs typeface="+mn-cs"/>
                      </a:endParaRPr>
                    </a:p>
                  </a:txBody>
                  <a:tcPr anchor="ctr"/>
                </a:tc>
                <a:extLst>
                  <a:ext uri="{0D108BD9-81ED-4DB2-BD59-A6C34878D82A}">
                    <a16:rowId xmlns:a16="http://schemas.microsoft.com/office/drawing/2014/main" val="1535311007"/>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noProof="0">
                          <a:solidFill>
                            <a:schemeClr val="tx1"/>
                          </a:solidFill>
                          <a:effectLst/>
                        </a:rPr>
                        <a:t>Clinical Documentation Improvement</a:t>
                      </a:r>
                      <a:endParaRPr lang="en-US" sz="900" b="0" i="0" u="none" strike="noStrike" kern="1200" noProof="0">
                        <a:solidFill>
                          <a:schemeClr val="tx1"/>
                        </a:solidFill>
                        <a:effectLst/>
                        <a:latin typeface="+mn-lt"/>
                        <a:ea typeface="+mn-ea"/>
                        <a:cs typeface="+mn-cs"/>
                      </a:endParaRPr>
                    </a:p>
                  </a:txBody>
                  <a:tcPr anchor="ctr"/>
                </a:tc>
                <a:extLst>
                  <a:ext uri="{0D108BD9-81ED-4DB2-BD59-A6C34878D82A}">
                    <a16:rowId xmlns:a16="http://schemas.microsoft.com/office/drawing/2014/main" val="2442394891"/>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noProof="0">
                          <a:solidFill>
                            <a:schemeClr val="tx1"/>
                          </a:solidFill>
                          <a:effectLst/>
                        </a:rPr>
                        <a:t>Coding Reviews And Education</a:t>
                      </a:r>
                      <a:endParaRPr lang="en-US" sz="900" b="0" i="0" u="none" strike="noStrike" kern="1200" noProof="0">
                        <a:solidFill>
                          <a:schemeClr val="tx1"/>
                        </a:solidFill>
                        <a:effectLst/>
                        <a:latin typeface="+mn-lt"/>
                        <a:ea typeface="+mn-ea"/>
                        <a:cs typeface="+mn-cs"/>
                      </a:endParaRPr>
                    </a:p>
                  </a:txBody>
                  <a:tcPr anchor="ctr"/>
                </a:tc>
                <a:extLst>
                  <a:ext uri="{0D108BD9-81ED-4DB2-BD59-A6C34878D82A}">
                    <a16:rowId xmlns:a16="http://schemas.microsoft.com/office/drawing/2014/main" val="518938982"/>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noProof="0">
                          <a:solidFill>
                            <a:schemeClr val="tx1"/>
                          </a:solidFill>
                          <a:effectLst/>
                        </a:rPr>
                        <a:t>Item Master Alignment</a:t>
                      </a:r>
                      <a:endParaRPr lang="en-US" sz="900" b="0" i="0" u="none" strike="noStrike" kern="1200" noProof="0">
                        <a:solidFill>
                          <a:schemeClr val="tx1"/>
                        </a:solidFill>
                        <a:effectLst/>
                        <a:latin typeface="+mn-lt"/>
                        <a:ea typeface="+mn-ea"/>
                        <a:cs typeface="+mn-cs"/>
                      </a:endParaRPr>
                    </a:p>
                  </a:txBody>
                  <a:tcPr anchor="ctr"/>
                </a:tc>
                <a:extLst>
                  <a:ext uri="{0D108BD9-81ED-4DB2-BD59-A6C34878D82A}">
                    <a16:rowId xmlns:a16="http://schemas.microsoft.com/office/drawing/2014/main" val="4157695930"/>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noProof="0">
                          <a:solidFill>
                            <a:schemeClr val="tx1"/>
                          </a:solidFill>
                          <a:effectLst/>
                        </a:rPr>
                        <a:t>HIM Operations Standardization</a:t>
                      </a:r>
                      <a:endParaRPr lang="en-US" sz="900" b="0" i="0" u="none" strike="noStrike" kern="1200" noProof="0">
                        <a:solidFill>
                          <a:schemeClr val="tx1"/>
                        </a:solidFill>
                        <a:effectLst/>
                        <a:latin typeface="+mn-lt"/>
                        <a:ea typeface="+mn-ea"/>
                        <a:cs typeface="+mn-cs"/>
                      </a:endParaRPr>
                    </a:p>
                  </a:txBody>
                  <a:tcPr anchor="ctr"/>
                </a:tc>
                <a:extLst>
                  <a:ext uri="{0D108BD9-81ED-4DB2-BD59-A6C34878D82A}">
                    <a16:rowId xmlns:a16="http://schemas.microsoft.com/office/drawing/2014/main" val="1240944424"/>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noProof="0">
                          <a:solidFill>
                            <a:schemeClr val="tx1"/>
                          </a:solidFill>
                          <a:effectLst/>
                        </a:rPr>
                        <a:t>Revenue Integrity Program Development</a:t>
                      </a:r>
                      <a:endParaRPr lang="en-US" sz="900" b="0" i="0" u="none" strike="noStrike" kern="1200" noProof="0">
                        <a:solidFill>
                          <a:schemeClr val="tx1"/>
                        </a:solidFill>
                        <a:effectLst/>
                        <a:latin typeface="+mn-lt"/>
                        <a:ea typeface="+mn-ea"/>
                        <a:cs typeface="+mn-cs"/>
                      </a:endParaRPr>
                    </a:p>
                  </a:txBody>
                  <a:tcPr anchor="ctr"/>
                </a:tc>
                <a:extLst>
                  <a:ext uri="{0D108BD9-81ED-4DB2-BD59-A6C34878D82A}">
                    <a16:rowId xmlns:a16="http://schemas.microsoft.com/office/drawing/2014/main" val="595234473"/>
                  </a:ext>
                </a:extLst>
              </a:tr>
            </a:tbl>
          </a:graphicData>
        </a:graphic>
      </p:graphicFrame>
      <p:graphicFrame>
        <p:nvGraphicFramePr>
          <p:cNvPr id="217" name="Table 216">
            <a:extLst>
              <a:ext uri="{FF2B5EF4-FFF2-40B4-BE49-F238E27FC236}">
                <a16:creationId xmlns:a16="http://schemas.microsoft.com/office/drawing/2014/main" id="{65E890DE-4844-601A-4F9E-DB7640367220}"/>
              </a:ext>
            </a:extLst>
          </p:cNvPr>
          <p:cNvGraphicFramePr>
            <a:graphicFrameLocks noGrp="1"/>
          </p:cNvGraphicFramePr>
          <p:nvPr>
            <p:custDataLst>
              <p:tags r:id="rId9"/>
            </p:custDataLst>
          </p:nvPr>
        </p:nvGraphicFramePr>
        <p:xfrm>
          <a:off x="2755483" y="4497721"/>
          <a:ext cx="2103120" cy="1613616"/>
        </p:xfrm>
        <a:graphic>
          <a:graphicData uri="http://schemas.openxmlformats.org/drawingml/2006/table">
            <a:tbl>
              <a:tblPr firstRow="1" bandRow="1">
                <a:tableStyleId>{F5AB1C69-6EDB-4FF4-983F-18BD219EF322}</a:tableStyleId>
              </a:tblPr>
              <a:tblGrid>
                <a:gridCol w="2103120">
                  <a:extLst>
                    <a:ext uri="{9D8B030D-6E8A-4147-A177-3AD203B41FA5}">
                      <a16:colId xmlns:a16="http://schemas.microsoft.com/office/drawing/2014/main" val="3650412593"/>
                    </a:ext>
                  </a:extLst>
                </a:gridCol>
              </a:tblGrid>
              <a:tr h="333456">
                <a:tc>
                  <a:txBody>
                    <a:bodyPr/>
                    <a:lstStyle/>
                    <a:p>
                      <a:r>
                        <a:rPr lang="en-US" sz="1000" b="1" dirty="0">
                          <a:solidFill>
                            <a:schemeClr val="bg1"/>
                          </a:solidFill>
                        </a:rPr>
                        <a:t>Payor Strategy</a:t>
                      </a:r>
                    </a:p>
                  </a:txBody>
                  <a:tcPr anchor="ctr">
                    <a:solidFill>
                      <a:schemeClr val="accent2"/>
                    </a:solidFill>
                  </a:tcPr>
                </a:tc>
                <a:extLst>
                  <a:ext uri="{0D108BD9-81ED-4DB2-BD59-A6C34878D82A}">
                    <a16:rowId xmlns:a16="http://schemas.microsoft.com/office/drawing/2014/main" val="3555627217"/>
                  </a:ext>
                </a:extLst>
              </a:tr>
              <a:tr h="182880">
                <a:tc>
                  <a:txBody>
                    <a:bodyPr/>
                    <a:lstStyle/>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None/>
                        <a:tabLst/>
                        <a:defRPr/>
                      </a:pPr>
                      <a:r>
                        <a:rPr kumimoji="0" lang="en-US" sz="900" b="0" u="none" strike="noStrike" kern="1200" cap="none" spc="0" normalizeH="0" baseline="0" noProof="0">
                          <a:ln>
                            <a:noFill/>
                          </a:ln>
                          <a:solidFill>
                            <a:srgbClr val="595959"/>
                          </a:solidFill>
                          <a:effectLst/>
                          <a:uLnTx/>
                          <a:uFillTx/>
                        </a:rPr>
                        <a:t>Managed Care Strategy</a:t>
                      </a:r>
                      <a:endParaRPr kumimoji="0" lang="en-US" sz="900" b="0" i="0" u="none" strike="noStrike" kern="1200" cap="none" spc="0" normalizeH="0" baseline="0" noProof="0">
                        <a:ln>
                          <a:noFill/>
                        </a:ln>
                        <a:solidFill>
                          <a:srgbClr val="595959"/>
                        </a:solidFill>
                        <a:effectLst/>
                        <a:uLnTx/>
                        <a:uFillTx/>
                        <a:latin typeface="Arial" panose="020B0604020202020204"/>
                        <a:ea typeface="+mn-ea"/>
                        <a:cs typeface="+mn-cs"/>
                      </a:endParaRPr>
                    </a:p>
                  </a:txBody>
                  <a:tcPr anchor="ctr"/>
                </a:tc>
                <a:extLst>
                  <a:ext uri="{0D108BD9-81ED-4DB2-BD59-A6C34878D82A}">
                    <a16:rowId xmlns:a16="http://schemas.microsoft.com/office/drawing/2014/main" val="4108191213"/>
                  </a:ext>
                </a:extLst>
              </a:tr>
              <a:tr h="182880">
                <a:tc>
                  <a:txBody>
                    <a:bodyPr/>
                    <a:lstStyle/>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None/>
                        <a:tabLst/>
                        <a:defRPr/>
                      </a:pPr>
                      <a:r>
                        <a:rPr kumimoji="0" lang="en-US" sz="900" b="0" u="none" strike="noStrike" kern="1200" cap="none" spc="0" normalizeH="0" baseline="0" noProof="0">
                          <a:ln>
                            <a:noFill/>
                          </a:ln>
                          <a:solidFill>
                            <a:srgbClr val="595959"/>
                          </a:solidFill>
                          <a:effectLst/>
                          <a:uLnTx/>
                          <a:uFillTx/>
                        </a:rPr>
                        <a:t>Price Transparency</a:t>
                      </a:r>
                      <a:endParaRPr kumimoji="0" lang="en-US" sz="900" b="0" i="0" u="none" strike="noStrike" kern="1200" cap="none" spc="0" normalizeH="0" baseline="0" noProof="0">
                        <a:ln>
                          <a:noFill/>
                        </a:ln>
                        <a:solidFill>
                          <a:srgbClr val="595959"/>
                        </a:solidFill>
                        <a:effectLst/>
                        <a:uLnTx/>
                        <a:uFillTx/>
                        <a:latin typeface="+mn-lt"/>
                        <a:ea typeface="+mn-ea"/>
                        <a:cs typeface="+mn-cs"/>
                      </a:endParaRPr>
                    </a:p>
                  </a:txBody>
                  <a:tcPr anchor="ctr"/>
                </a:tc>
                <a:extLst>
                  <a:ext uri="{0D108BD9-81ED-4DB2-BD59-A6C34878D82A}">
                    <a16:rowId xmlns:a16="http://schemas.microsoft.com/office/drawing/2014/main" val="1535311007"/>
                  </a:ext>
                </a:extLst>
              </a:tr>
              <a:tr h="182880">
                <a:tc>
                  <a:txBody>
                    <a:bodyPr/>
                    <a:lstStyle/>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None/>
                        <a:tabLst/>
                        <a:defRPr/>
                      </a:pPr>
                      <a:r>
                        <a:rPr kumimoji="0" lang="en-US" sz="900" b="0" u="none" strike="noStrike" kern="1200" cap="none" spc="0" normalizeH="0" baseline="0" noProof="0">
                          <a:ln>
                            <a:noFill/>
                          </a:ln>
                          <a:solidFill>
                            <a:srgbClr val="595959"/>
                          </a:solidFill>
                          <a:effectLst/>
                          <a:uLnTx/>
                          <a:uFillTx/>
                        </a:rPr>
                        <a:t>Net Revenue Modeling</a:t>
                      </a:r>
                      <a:endParaRPr kumimoji="0" lang="en-US" sz="900" b="0" i="0" u="none" strike="noStrike" kern="1200" cap="none" spc="0" normalizeH="0" baseline="0" noProof="0">
                        <a:ln>
                          <a:noFill/>
                        </a:ln>
                        <a:solidFill>
                          <a:srgbClr val="595959"/>
                        </a:solidFill>
                        <a:effectLst/>
                        <a:uLnTx/>
                        <a:uFillTx/>
                        <a:latin typeface="+mn-lt"/>
                        <a:ea typeface="+mn-ea"/>
                        <a:cs typeface="+mn-cs"/>
                      </a:endParaRPr>
                    </a:p>
                  </a:txBody>
                  <a:tcPr anchor="ctr"/>
                </a:tc>
                <a:extLst>
                  <a:ext uri="{0D108BD9-81ED-4DB2-BD59-A6C34878D82A}">
                    <a16:rowId xmlns:a16="http://schemas.microsoft.com/office/drawing/2014/main" val="3903987439"/>
                  </a:ext>
                </a:extLst>
              </a:tr>
              <a:tr h="182880">
                <a:tc>
                  <a:txBody>
                    <a:bodyPr/>
                    <a:lstStyle/>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None/>
                        <a:tabLst/>
                        <a:defRPr/>
                      </a:pPr>
                      <a:r>
                        <a:rPr kumimoji="0" lang="en-US" sz="900" b="0" u="none" strike="noStrike" kern="1200" cap="none" spc="0" normalizeH="0" baseline="0" noProof="0">
                          <a:ln>
                            <a:noFill/>
                          </a:ln>
                          <a:solidFill>
                            <a:srgbClr val="595959"/>
                          </a:solidFill>
                          <a:effectLst/>
                          <a:uLnTx/>
                          <a:uFillTx/>
                        </a:rPr>
                        <a:t>Underpayment Recovery</a:t>
                      </a:r>
                      <a:endParaRPr kumimoji="0" lang="en-US" sz="900" b="0" i="0" u="none" strike="noStrike" kern="1200" cap="none" spc="0" normalizeH="0" baseline="0" noProof="0">
                        <a:ln>
                          <a:noFill/>
                        </a:ln>
                        <a:solidFill>
                          <a:srgbClr val="595959"/>
                        </a:solidFill>
                        <a:effectLst/>
                        <a:uLnTx/>
                        <a:uFillTx/>
                        <a:latin typeface="+mn-lt"/>
                        <a:ea typeface="+mn-ea"/>
                        <a:cs typeface="+mn-cs"/>
                      </a:endParaRPr>
                    </a:p>
                  </a:txBody>
                  <a:tcPr anchor="ctr"/>
                </a:tc>
                <a:extLst>
                  <a:ext uri="{0D108BD9-81ED-4DB2-BD59-A6C34878D82A}">
                    <a16:rowId xmlns:a16="http://schemas.microsoft.com/office/drawing/2014/main" val="1776180111"/>
                  </a:ext>
                </a:extLst>
              </a:tr>
              <a:tr h="182880">
                <a:tc>
                  <a:txBody>
                    <a:bodyPr/>
                    <a:lstStyle/>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None/>
                        <a:tabLst/>
                        <a:defRPr/>
                      </a:pPr>
                      <a:r>
                        <a:rPr kumimoji="0" lang="en-US" sz="900" b="0" u="none" strike="noStrike" kern="1200" cap="none" spc="0" normalizeH="0" baseline="0" noProof="0" dirty="0">
                          <a:ln>
                            <a:noFill/>
                          </a:ln>
                          <a:solidFill>
                            <a:srgbClr val="595959"/>
                          </a:solidFill>
                          <a:effectLst/>
                          <a:uLnTx/>
                          <a:uFillTx/>
                        </a:rPr>
                        <a:t>Value-based, Population Health And Alternative Payment Models</a:t>
                      </a:r>
                      <a:endParaRPr kumimoji="0" lang="en-US" sz="900" b="0" i="0" u="none" strike="noStrike" kern="1200" cap="none" spc="0" normalizeH="0" baseline="0" noProof="0" dirty="0">
                        <a:ln>
                          <a:noFill/>
                        </a:ln>
                        <a:solidFill>
                          <a:srgbClr val="595959"/>
                        </a:solidFill>
                        <a:effectLst/>
                        <a:uLnTx/>
                        <a:uFillTx/>
                        <a:latin typeface="+mn-lt"/>
                        <a:ea typeface="+mn-ea"/>
                        <a:cs typeface="+mn-cs"/>
                      </a:endParaRPr>
                    </a:p>
                  </a:txBody>
                  <a:tcPr anchor="ctr"/>
                </a:tc>
                <a:extLst>
                  <a:ext uri="{0D108BD9-81ED-4DB2-BD59-A6C34878D82A}">
                    <a16:rowId xmlns:a16="http://schemas.microsoft.com/office/drawing/2014/main" val="3617133953"/>
                  </a:ext>
                </a:extLst>
              </a:tr>
            </a:tbl>
          </a:graphicData>
        </a:graphic>
      </p:graphicFrame>
      <p:graphicFrame>
        <p:nvGraphicFramePr>
          <p:cNvPr id="218" name="Table 217">
            <a:extLst>
              <a:ext uri="{FF2B5EF4-FFF2-40B4-BE49-F238E27FC236}">
                <a16:creationId xmlns:a16="http://schemas.microsoft.com/office/drawing/2014/main" id="{B7740257-52AC-FA3D-3BA5-8DC785AE43AE}"/>
              </a:ext>
            </a:extLst>
          </p:cNvPr>
          <p:cNvGraphicFramePr>
            <a:graphicFrameLocks noGrp="1"/>
          </p:cNvGraphicFramePr>
          <p:nvPr>
            <p:custDataLst>
              <p:tags r:id="rId10"/>
            </p:custDataLst>
          </p:nvPr>
        </p:nvGraphicFramePr>
        <p:xfrm>
          <a:off x="5038713" y="2311478"/>
          <a:ext cx="2103120" cy="2496312"/>
        </p:xfrm>
        <a:graphic>
          <a:graphicData uri="http://schemas.openxmlformats.org/drawingml/2006/table">
            <a:tbl>
              <a:tblPr firstRow="1" bandRow="1">
                <a:tableStyleId>{F5AB1C69-6EDB-4FF4-983F-18BD219EF322}</a:tableStyleId>
              </a:tblPr>
              <a:tblGrid>
                <a:gridCol w="2103120">
                  <a:extLst>
                    <a:ext uri="{9D8B030D-6E8A-4147-A177-3AD203B41FA5}">
                      <a16:colId xmlns:a16="http://schemas.microsoft.com/office/drawing/2014/main" val="3650412593"/>
                    </a:ext>
                  </a:extLst>
                </a:gridCol>
              </a:tblGrid>
              <a:tr h="393192">
                <a:tc>
                  <a:txBody>
                    <a:bodyPr/>
                    <a:lstStyle/>
                    <a:p>
                      <a:r>
                        <a:rPr lang="en-US" sz="1000" b="1">
                          <a:solidFill>
                            <a:schemeClr val="bg1"/>
                          </a:solidFill>
                        </a:rPr>
                        <a:t>Clinical Operations</a:t>
                      </a:r>
                    </a:p>
                  </a:txBody>
                  <a:tcPr anchor="ctr">
                    <a:solidFill>
                      <a:schemeClr val="accent2"/>
                    </a:solidFill>
                  </a:tcPr>
                </a:tc>
                <a:extLst>
                  <a:ext uri="{0D108BD9-81ED-4DB2-BD59-A6C34878D82A}">
                    <a16:rowId xmlns:a16="http://schemas.microsoft.com/office/drawing/2014/main" val="3555627217"/>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solidFill>
                          <a:effectLst/>
                        </a:rPr>
                        <a:t>Perioperative Services</a:t>
                      </a:r>
                      <a:endParaRPr lang="en-US" sz="900" b="0" i="0" u="none" strike="noStrike" kern="1200">
                        <a:solidFill>
                          <a:schemeClr val="tx1"/>
                        </a:solidFill>
                        <a:effectLst/>
                        <a:latin typeface="+mn-lt"/>
                        <a:ea typeface="+mn-ea"/>
                        <a:cs typeface="+mn-cs"/>
                      </a:endParaRPr>
                    </a:p>
                  </a:txBody>
                  <a:tcPr anchor="ctr"/>
                </a:tc>
                <a:extLst>
                  <a:ext uri="{0D108BD9-81ED-4DB2-BD59-A6C34878D82A}">
                    <a16:rowId xmlns:a16="http://schemas.microsoft.com/office/drawing/2014/main" val="4108191213"/>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solidFill>
                          <a:effectLst/>
                        </a:rPr>
                        <a:t>Emergency Department Process</a:t>
                      </a:r>
                      <a:endParaRPr lang="en-US" sz="900" b="0" i="0" u="none" strike="noStrike" kern="1200">
                        <a:solidFill>
                          <a:schemeClr val="tx1"/>
                        </a:solidFill>
                        <a:effectLst/>
                        <a:latin typeface="+mn-lt"/>
                        <a:ea typeface="+mn-ea"/>
                        <a:cs typeface="+mn-cs"/>
                      </a:endParaRPr>
                    </a:p>
                  </a:txBody>
                  <a:tcPr anchor="ctr"/>
                </a:tc>
                <a:extLst>
                  <a:ext uri="{0D108BD9-81ED-4DB2-BD59-A6C34878D82A}">
                    <a16:rowId xmlns:a16="http://schemas.microsoft.com/office/drawing/2014/main" val="3645927333"/>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solidFill>
                          <a:effectLst/>
                        </a:rPr>
                        <a:t>Care Management And Patient Throughput</a:t>
                      </a:r>
                      <a:endParaRPr lang="en-US" sz="900" b="0" i="0" u="none" strike="noStrike" kern="1200">
                        <a:solidFill>
                          <a:schemeClr val="tx1"/>
                        </a:solidFill>
                        <a:effectLst/>
                        <a:latin typeface="+mn-lt"/>
                        <a:ea typeface="+mn-ea"/>
                        <a:cs typeface="+mn-cs"/>
                      </a:endParaRPr>
                    </a:p>
                  </a:txBody>
                  <a:tcPr anchor="ctr"/>
                </a:tc>
                <a:extLst>
                  <a:ext uri="{0D108BD9-81ED-4DB2-BD59-A6C34878D82A}">
                    <a16:rowId xmlns:a16="http://schemas.microsoft.com/office/drawing/2014/main" val="1535311007"/>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solidFill>
                          <a:effectLst/>
                        </a:rPr>
                        <a:t>Labor Resource Management</a:t>
                      </a:r>
                      <a:endParaRPr lang="en-US" sz="900" b="0" i="0" u="none" strike="noStrike" kern="1200">
                        <a:solidFill>
                          <a:schemeClr val="tx1"/>
                        </a:solidFill>
                        <a:effectLst/>
                        <a:latin typeface="+mn-lt"/>
                        <a:ea typeface="+mn-ea"/>
                        <a:cs typeface="+mn-cs"/>
                      </a:endParaRPr>
                    </a:p>
                  </a:txBody>
                  <a:tcPr anchor="ctr"/>
                </a:tc>
                <a:extLst>
                  <a:ext uri="{0D108BD9-81ED-4DB2-BD59-A6C34878D82A}">
                    <a16:rowId xmlns:a16="http://schemas.microsoft.com/office/drawing/2014/main" val="3278280162"/>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solidFill>
                          <a:effectLst/>
                        </a:rPr>
                        <a:t>Service Line &amp; Business Strategy</a:t>
                      </a:r>
                      <a:endParaRPr lang="en-US" sz="900" b="0" i="0" u="none" strike="noStrike" kern="1200">
                        <a:solidFill>
                          <a:schemeClr val="tx1"/>
                        </a:solidFill>
                        <a:effectLst/>
                        <a:latin typeface="+mn-lt"/>
                        <a:ea typeface="+mn-ea"/>
                        <a:cs typeface="+mn-cs"/>
                      </a:endParaRPr>
                    </a:p>
                  </a:txBody>
                  <a:tcPr anchor="ctr"/>
                </a:tc>
                <a:extLst>
                  <a:ext uri="{0D108BD9-81ED-4DB2-BD59-A6C34878D82A}">
                    <a16:rowId xmlns:a16="http://schemas.microsoft.com/office/drawing/2014/main" val="1378051139"/>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solidFill>
                          <a:effectLst/>
                        </a:rPr>
                        <a:t>Outpatient Services </a:t>
                      </a:r>
                      <a:endParaRPr lang="en-US" sz="900" b="0" i="0" u="none" strike="noStrike" kern="1200">
                        <a:solidFill>
                          <a:schemeClr val="tx1"/>
                        </a:solidFill>
                        <a:effectLst/>
                        <a:latin typeface="+mn-lt"/>
                        <a:ea typeface="+mn-ea"/>
                        <a:cs typeface="+mn-cs"/>
                      </a:endParaRPr>
                    </a:p>
                  </a:txBody>
                  <a:tcPr anchor="ctr"/>
                </a:tc>
                <a:extLst>
                  <a:ext uri="{0D108BD9-81ED-4DB2-BD59-A6C34878D82A}">
                    <a16:rowId xmlns:a16="http://schemas.microsoft.com/office/drawing/2014/main" val="2136902970"/>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solidFill>
                          <a:effectLst/>
                        </a:rPr>
                        <a:t>Ambulatory/ Provider &amp; Clinic Practices</a:t>
                      </a:r>
                      <a:endParaRPr lang="en-US" sz="900" b="0" i="0" u="none" strike="noStrike" kern="1200">
                        <a:solidFill>
                          <a:schemeClr val="tx1"/>
                        </a:solidFill>
                        <a:effectLst/>
                        <a:latin typeface="+mn-lt"/>
                        <a:ea typeface="+mn-ea"/>
                        <a:cs typeface="+mn-cs"/>
                      </a:endParaRPr>
                    </a:p>
                  </a:txBody>
                  <a:tcPr anchor="ctr"/>
                </a:tc>
                <a:extLst>
                  <a:ext uri="{0D108BD9-81ED-4DB2-BD59-A6C34878D82A}">
                    <a16:rowId xmlns:a16="http://schemas.microsoft.com/office/drawing/2014/main" val="2148556085"/>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solidFill>
                          <a:effectLst/>
                        </a:rPr>
                        <a:t>Patient Experience</a:t>
                      </a:r>
                      <a:endParaRPr lang="en-US" sz="900" b="0" i="0" u="none" strike="noStrike" kern="1200">
                        <a:solidFill>
                          <a:schemeClr val="tx1"/>
                        </a:solidFill>
                        <a:effectLst/>
                        <a:latin typeface="+mn-lt"/>
                        <a:ea typeface="+mn-ea"/>
                        <a:cs typeface="+mn-cs"/>
                      </a:endParaRPr>
                    </a:p>
                  </a:txBody>
                  <a:tcPr anchor="ctr"/>
                </a:tc>
                <a:extLst>
                  <a:ext uri="{0D108BD9-81ED-4DB2-BD59-A6C34878D82A}">
                    <a16:rowId xmlns:a16="http://schemas.microsoft.com/office/drawing/2014/main" val="2958705455"/>
                  </a:ext>
                </a:extLst>
              </a:tr>
            </a:tbl>
          </a:graphicData>
        </a:graphic>
      </p:graphicFrame>
      <p:graphicFrame>
        <p:nvGraphicFramePr>
          <p:cNvPr id="428" name="Table 427">
            <a:extLst>
              <a:ext uri="{FF2B5EF4-FFF2-40B4-BE49-F238E27FC236}">
                <a16:creationId xmlns:a16="http://schemas.microsoft.com/office/drawing/2014/main" id="{70E8D93E-5ED5-F8FE-EA02-E8DAAB3B1202}"/>
              </a:ext>
            </a:extLst>
          </p:cNvPr>
          <p:cNvGraphicFramePr>
            <a:graphicFrameLocks noGrp="1"/>
          </p:cNvGraphicFramePr>
          <p:nvPr>
            <p:custDataLst>
              <p:tags r:id="rId11"/>
            </p:custDataLst>
          </p:nvPr>
        </p:nvGraphicFramePr>
        <p:xfrm>
          <a:off x="9656496" y="2311478"/>
          <a:ext cx="2103120" cy="3550920"/>
        </p:xfrm>
        <a:graphic>
          <a:graphicData uri="http://schemas.openxmlformats.org/drawingml/2006/table">
            <a:tbl>
              <a:tblPr firstRow="1" bandRow="1">
                <a:tableStyleId>{F5AB1C69-6EDB-4FF4-983F-18BD219EF322}</a:tableStyleId>
              </a:tblPr>
              <a:tblGrid>
                <a:gridCol w="2103120">
                  <a:extLst>
                    <a:ext uri="{9D8B030D-6E8A-4147-A177-3AD203B41FA5}">
                      <a16:colId xmlns:a16="http://schemas.microsoft.com/office/drawing/2014/main" val="3650412593"/>
                    </a:ext>
                  </a:extLst>
                </a:gridCol>
              </a:tblGrid>
              <a:tr h="357318">
                <a:tc>
                  <a:txBody>
                    <a:bodyPr/>
                    <a:lstStyle/>
                    <a:p>
                      <a:r>
                        <a:rPr lang="en-US" sz="1000" b="1">
                          <a:solidFill>
                            <a:schemeClr val="bg1"/>
                          </a:solidFill>
                        </a:rPr>
                        <a:t>Governmental Funding Strategy</a:t>
                      </a:r>
                    </a:p>
                  </a:txBody>
                  <a:tcPr anchor="ctr">
                    <a:solidFill>
                      <a:schemeClr val="accent2"/>
                    </a:solidFill>
                  </a:tcPr>
                </a:tc>
                <a:extLst>
                  <a:ext uri="{0D108BD9-81ED-4DB2-BD59-A6C34878D82A}">
                    <a16:rowId xmlns:a16="http://schemas.microsoft.com/office/drawing/2014/main" val="3555627217"/>
                  </a:ext>
                </a:extLst>
              </a:tr>
              <a:tr h="2061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solidFill>
                          <a:effectLst/>
                        </a:rPr>
                        <a:t>Cost Reporting / Reimbursement</a:t>
                      </a:r>
                      <a:endParaRPr lang="en-US" sz="900" b="0" i="0" u="none" strike="noStrike" kern="1200">
                        <a:solidFill>
                          <a:schemeClr val="tx1"/>
                        </a:solidFill>
                        <a:effectLst/>
                        <a:latin typeface="+mn-lt"/>
                        <a:ea typeface="+mn-ea"/>
                        <a:cs typeface="+mn-cs"/>
                      </a:endParaRPr>
                    </a:p>
                  </a:txBody>
                  <a:tcPr anchor="ctr"/>
                </a:tc>
                <a:extLst>
                  <a:ext uri="{0D108BD9-81ED-4DB2-BD59-A6C34878D82A}">
                    <a16:rowId xmlns:a16="http://schemas.microsoft.com/office/drawing/2014/main" val="4108191213"/>
                  </a:ext>
                </a:extLst>
              </a:tr>
              <a:tr h="2061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solidFill>
                          <a:effectLst/>
                        </a:rPr>
                        <a:t>Wage Index And Occupational Mix</a:t>
                      </a:r>
                      <a:endParaRPr lang="en-US" sz="900" b="0" i="0" u="none" strike="noStrike" kern="1200">
                        <a:solidFill>
                          <a:schemeClr val="tx1"/>
                        </a:solidFill>
                        <a:effectLst/>
                        <a:latin typeface="+mn-lt"/>
                        <a:ea typeface="+mn-ea"/>
                        <a:cs typeface="+mn-cs"/>
                      </a:endParaRPr>
                    </a:p>
                  </a:txBody>
                  <a:tcPr anchor="ctr"/>
                </a:tc>
                <a:extLst>
                  <a:ext uri="{0D108BD9-81ED-4DB2-BD59-A6C34878D82A}">
                    <a16:rowId xmlns:a16="http://schemas.microsoft.com/office/drawing/2014/main" val="1535311007"/>
                  </a:ext>
                </a:extLst>
              </a:tr>
              <a:tr h="2061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solidFill>
                          <a:effectLst/>
                        </a:rPr>
                        <a:t>Medicare Bad Debts</a:t>
                      </a:r>
                      <a:endParaRPr lang="en-US" sz="900" b="0" i="0" u="none" strike="noStrike" kern="1200">
                        <a:solidFill>
                          <a:schemeClr val="tx1"/>
                        </a:solidFill>
                        <a:effectLst/>
                        <a:latin typeface="+mn-lt"/>
                        <a:ea typeface="+mn-ea"/>
                        <a:cs typeface="+mn-cs"/>
                      </a:endParaRPr>
                    </a:p>
                  </a:txBody>
                  <a:tcPr anchor="ctr"/>
                </a:tc>
                <a:extLst>
                  <a:ext uri="{0D108BD9-81ED-4DB2-BD59-A6C34878D82A}">
                    <a16:rowId xmlns:a16="http://schemas.microsoft.com/office/drawing/2014/main" val="1144862474"/>
                  </a:ext>
                </a:extLst>
              </a:tr>
              <a:tr h="3298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solidFill>
                          <a:effectLst/>
                        </a:rPr>
                        <a:t>Disproportionate Share And Worksheet S-10 Uncompensated Care</a:t>
                      </a:r>
                      <a:endParaRPr lang="en-US" sz="900" b="0" i="0" u="none" strike="noStrike" kern="1200">
                        <a:solidFill>
                          <a:schemeClr val="tx1"/>
                        </a:solidFill>
                        <a:effectLst/>
                        <a:latin typeface="+mn-lt"/>
                        <a:ea typeface="+mn-ea"/>
                        <a:cs typeface="+mn-cs"/>
                      </a:endParaRPr>
                    </a:p>
                  </a:txBody>
                  <a:tcPr anchor="ctr"/>
                </a:tc>
                <a:extLst>
                  <a:ext uri="{0D108BD9-81ED-4DB2-BD59-A6C34878D82A}">
                    <a16:rowId xmlns:a16="http://schemas.microsoft.com/office/drawing/2014/main" val="1727247101"/>
                  </a:ext>
                </a:extLst>
              </a:tr>
              <a:tr h="3298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solidFill>
                          <a:effectLst/>
                        </a:rPr>
                        <a:t>Medicare Direct And Indirect Graduate Medical Education</a:t>
                      </a:r>
                      <a:endParaRPr lang="en-US" sz="900" b="0" i="0" u="none" strike="noStrike" kern="1200">
                        <a:solidFill>
                          <a:schemeClr val="tx1"/>
                        </a:solidFill>
                        <a:effectLst/>
                        <a:latin typeface="+mn-lt"/>
                        <a:ea typeface="+mn-ea"/>
                        <a:cs typeface="+mn-cs"/>
                      </a:endParaRPr>
                    </a:p>
                  </a:txBody>
                  <a:tcPr anchor="ctr"/>
                </a:tc>
                <a:extLst>
                  <a:ext uri="{0D108BD9-81ED-4DB2-BD59-A6C34878D82A}">
                    <a16:rowId xmlns:a16="http://schemas.microsoft.com/office/drawing/2014/main" val="1471132812"/>
                  </a:ext>
                </a:extLst>
              </a:tr>
              <a:tr h="2061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solidFill>
                          <a:effectLst/>
                        </a:rPr>
                        <a:t>Transfer Payments</a:t>
                      </a:r>
                      <a:endParaRPr lang="en-US" sz="900" b="0" i="0" u="none" strike="noStrike" kern="1200">
                        <a:solidFill>
                          <a:schemeClr val="tx1"/>
                        </a:solidFill>
                        <a:effectLst/>
                        <a:latin typeface="+mn-lt"/>
                        <a:ea typeface="+mn-ea"/>
                        <a:cs typeface="+mn-cs"/>
                      </a:endParaRPr>
                    </a:p>
                  </a:txBody>
                  <a:tcPr anchor="ctr"/>
                </a:tc>
                <a:extLst>
                  <a:ext uri="{0D108BD9-81ED-4DB2-BD59-A6C34878D82A}">
                    <a16:rowId xmlns:a16="http://schemas.microsoft.com/office/drawing/2014/main" val="1554529928"/>
                  </a:ext>
                </a:extLst>
              </a:tr>
              <a:tr h="2061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solidFill>
                          <a:effectLst/>
                        </a:rPr>
                        <a:t>Transplant Payments</a:t>
                      </a:r>
                      <a:endParaRPr lang="en-US" sz="900" b="0" i="0" u="none" strike="noStrike" kern="1200">
                        <a:solidFill>
                          <a:schemeClr val="tx1"/>
                        </a:solidFill>
                        <a:effectLst/>
                        <a:latin typeface="+mn-lt"/>
                        <a:ea typeface="+mn-ea"/>
                        <a:cs typeface="+mn-cs"/>
                      </a:endParaRPr>
                    </a:p>
                  </a:txBody>
                  <a:tcPr anchor="ctr"/>
                </a:tc>
                <a:extLst>
                  <a:ext uri="{0D108BD9-81ED-4DB2-BD59-A6C34878D82A}">
                    <a16:rowId xmlns:a16="http://schemas.microsoft.com/office/drawing/2014/main" val="4177125106"/>
                  </a:ext>
                </a:extLst>
              </a:tr>
              <a:tr h="2061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solidFill>
                          <a:effectLst/>
                        </a:rPr>
                        <a:t>Low-volume Adjustments</a:t>
                      </a:r>
                      <a:endParaRPr lang="en-US" sz="900" b="0" i="0" u="none" strike="noStrike" kern="1200">
                        <a:solidFill>
                          <a:schemeClr val="tx1"/>
                        </a:solidFill>
                        <a:effectLst/>
                        <a:latin typeface="+mn-lt"/>
                        <a:ea typeface="+mn-ea"/>
                        <a:cs typeface="+mn-cs"/>
                      </a:endParaRPr>
                    </a:p>
                  </a:txBody>
                  <a:tcPr anchor="ctr"/>
                </a:tc>
                <a:extLst>
                  <a:ext uri="{0D108BD9-81ED-4DB2-BD59-A6C34878D82A}">
                    <a16:rowId xmlns:a16="http://schemas.microsoft.com/office/drawing/2014/main" val="3267894515"/>
                  </a:ext>
                </a:extLst>
              </a:tr>
              <a:tr h="2061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solidFill>
                          <a:effectLst/>
                        </a:rPr>
                        <a:t>Provider Relief Funding</a:t>
                      </a:r>
                      <a:endParaRPr lang="en-US" sz="900" b="0" i="0" u="none" strike="noStrike" kern="1200">
                        <a:solidFill>
                          <a:schemeClr val="tx1"/>
                        </a:solidFill>
                        <a:effectLst/>
                        <a:latin typeface="+mn-lt"/>
                        <a:ea typeface="+mn-ea"/>
                        <a:cs typeface="+mn-cs"/>
                      </a:endParaRPr>
                    </a:p>
                  </a:txBody>
                  <a:tcPr anchor="ctr"/>
                </a:tc>
                <a:extLst>
                  <a:ext uri="{0D108BD9-81ED-4DB2-BD59-A6C34878D82A}">
                    <a16:rowId xmlns:a16="http://schemas.microsoft.com/office/drawing/2014/main" val="3029134798"/>
                  </a:ext>
                </a:extLst>
              </a:tr>
              <a:tr h="2061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solidFill>
                          <a:effectLst/>
                        </a:rPr>
                        <a:t>Medicaid Supplemental Payments</a:t>
                      </a:r>
                      <a:endParaRPr lang="en-US" sz="900" b="0" i="0" u="none" strike="noStrike" kern="1200">
                        <a:solidFill>
                          <a:schemeClr val="tx1"/>
                        </a:solidFill>
                        <a:effectLst/>
                        <a:latin typeface="+mn-lt"/>
                        <a:ea typeface="+mn-ea"/>
                        <a:cs typeface="+mn-cs"/>
                      </a:endParaRPr>
                    </a:p>
                  </a:txBody>
                  <a:tcPr anchor="ctr"/>
                </a:tc>
                <a:extLst>
                  <a:ext uri="{0D108BD9-81ED-4DB2-BD59-A6C34878D82A}">
                    <a16:rowId xmlns:a16="http://schemas.microsoft.com/office/drawing/2014/main" val="938309269"/>
                  </a:ext>
                </a:extLst>
              </a:tr>
              <a:tr h="2061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a:solidFill>
                            <a:schemeClr val="tx1"/>
                          </a:solidFill>
                          <a:effectLst/>
                        </a:rPr>
                        <a:t>Medicare Elections And Designations</a:t>
                      </a:r>
                      <a:endParaRPr lang="en-US" sz="900" b="0" i="0" u="none" strike="noStrike" kern="1200">
                        <a:solidFill>
                          <a:schemeClr val="tx1"/>
                        </a:solidFill>
                        <a:effectLst/>
                        <a:latin typeface="+mn-lt"/>
                        <a:ea typeface="+mn-ea"/>
                        <a:cs typeface="+mn-cs"/>
                      </a:endParaRPr>
                    </a:p>
                  </a:txBody>
                  <a:tcPr anchor="ctr"/>
                </a:tc>
                <a:extLst>
                  <a:ext uri="{0D108BD9-81ED-4DB2-BD59-A6C34878D82A}">
                    <a16:rowId xmlns:a16="http://schemas.microsoft.com/office/drawing/2014/main" val="3462383632"/>
                  </a:ext>
                </a:extLst>
              </a:tr>
              <a:tr h="206145">
                <a:tc>
                  <a:txBody>
                    <a:bodyPr/>
                    <a:lstStyle/>
                    <a:p>
                      <a:pPr marL="0" lvl="0" indent="0" algn="l" defTabSz="914400">
                        <a:lnSpc>
                          <a:spcPct val="100000"/>
                        </a:lnSpc>
                        <a:spcBef>
                          <a:spcPts val="0"/>
                        </a:spcBef>
                        <a:spcAft>
                          <a:spcPts val="0"/>
                        </a:spcAft>
                        <a:buNone/>
                        <a:tabLst/>
                        <a:defRPr/>
                      </a:pPr>
                      <a:r>
                        <a:rPr lang="en-US" sz="900" b="0" u="none" strike="noStrike" kern="1200">
                          <a:solidFill>
                            <a:schemeClr val="tx1"/>
                          </a:solidFill>
                          <a:effectLst/>
                        </a:rPr>
                        <a:t>Pharmacy 340B </a:t>
                      </a:r>
                      <a:endParaRPr lang="en-US" sz="900" b="0" i="0" u="none" strike="noStrike" kern="1200">
                        <a:solidFill>
                          <a:schemeClr val="tx1"/>
                        </a:solidFill>
                        <a:effectLst/>
                        <a:latin typeface="+mn-lt"/>
                        <a:ea typeface="+mn-ea"/>
                        <a:cs typeface="+mn-cs"/>
                      </a:endParaRPr>
                    </a:p>
                  </a:txBody>
                  <a:tcPr anchor="ctr"/>
                </a:tc>
                <a:extLst>
                  <a:ext uri="{0D108BD9-81ED-4DB2-BD59-A6C34878D82A}">
                    <a16:rowId xmlns:a16="http://schemas.microsoft.com/office/drawing/2014/main" val="2329909216"/>
                  </a:ext>
                </a:extLst>
              </a:tr>
            </a:tbl>
          </a:graphicData>
        </a:graphic>
      </p:graphicFrame>
      <p:grpSp>
        <p:nvGrpSpPr>
          <p:cNvPr id="7" name="Group 6">
            <a:extLst>
              <a:ext uri="{FF2B5EF4-FFF2-40B4-BE49-F238E27FC236}">
                <a16:creationId xmlns:a16="http://schemas.microsoft.com/office/drawing/2014/main" id="{02915CBF-E26A-CB15-B8E5-98367910EDCB}"/>
              </a:ext>
            </a:extLst>
          </p:cNvPr>
          <p:cNvGrpSpPr/>
          <p:nvPr/>
        </p:nvGrpSpPr>
        <p:grpSpPr>
          <a:xfrm>
            <a:off x="9412646" y="1438068"/>
            <a:ext cx="2184964" cy="493483"/>
            <a:chOff x="-830793" y="1523308"/>
            <a:chExt cx="2184964" cy="493483"/>
          </a:xfrm>
        </p:grpSpPr>
        <p:sp>
          <p:nvSpPr>
            <p:cNvPr id="6" name="Rectangle 5">
              <a:extLst>
                <a:ext uri="{FF2B5EF4-FFF2-40B4-BE49-F238E27FC236}">
                  <a16:creationId xmlns:a16="http://schemas.microsoft.com/office/drawing/2014/main" id="{9F803DD2-E900-F734-2910-35147382F32D}"/>
                </a:ext>
              </a:extLst>
            </p:cNvPr>
            <p:cNvSpPr/>
            <p:nvPr>
              <p:custDataLst>
                <p:tags r:id="rId18"/>
              </p:custDataLst>
            </p:nvPr>
          </p:nvSpPr>
          <p:spPr>
            <a:xfrm>
              <a:off x="-382929" y="1555126"/>
              <a:ext cx="1737100"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9CDE"/>
                  </a:solidFill>
                  <a:effectLst/>
                  <a:uLnTx/>
                  <a:uFillTx/>
                  <a:latin typeface="Arial" panose="020B0604020202020204"/>
                  <a:ea typeface="+mn-ea"/>
                  <a:cs typeface="+mn-cs"/>
                </a:rPr>
                <a:t>Government Funding Strategy</a:t>
              </a:r>
              <a:endParaRPr kumimoji="0" lang="en-US" sz="1200" b="1" i="0" u="none" strike="noStrike" kern="1200" cap="none" spc="0" normalizeH="0" baseline="0" noProof="0">
                <a:ln>
                  <a:noFill/>
                </a:ln>
                <a:solidFill>
                  <a:srgbClr val="009CDE"/>
                </a:solidFill>
                <a:effectLst/>
                <a:highlight>
                  <a:srgbClr val="FFFF00"/>
                </a:highlight>
                <a:uLnTx/>
                <a:uFillTx/>
                <a:latin typeface="Arial" panose="020B0604020202020204"/>
                <a:ea typeface="+mn-ea"/>
                <a:cs typeface="+mn-cs"/>
              </a:endParaRPr>
            </a:p>
          </p:txBody>
        </p:sp>
        <p:sp>
          <p:nvSpPr>
            <p:cNvPr id="8" name="Oval 7">
              <a:extLst>
                <a:ext uri="{FF2B5EF4-FFF2-40B4-BE49-F238E27FC236}">
                  <a16:creationId xmlns:a16="http://schemas.microsoft.com/office/drawing/2014/main" id="{AD0955EE-37BF-1F2E-03E5-8A19D6A305F9}"/>
                </a:ext>
              </a:extLst>
            </p:cNvPr>
            <p:cNvSpPr/>
            <p:nvPr/>
          </p:nvSpPr>
          <p:spPr>
            <a:xfrm>
              <a:off x="-830793" y="1523308"/>
              <a:ext cx="457200" cy="457200"/>
            </a:xfrm>
            <a:prstGeom prst="ellipse">
              <a:avLst/>
            </a:prstGeom>
            <a:solidFill>
              <a:schemeClr val="bg1"/>
            </a:solidFill>
            <a:ln w="28575">
              <a:solidFill>
                <a:srgbClr val="009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480" name="Picture 479">
              <a:extLst>
                <a:ext uri="{FF2B5EF4-FFF2-40B4-BE49-F238E27FC236}">
                  <a16:creationId xmlns:a16="http://schemas.microsoft.com/office/drawing/2014/main" id="{48196944-3156-28AE-A88F-3424472F4677}"/>
                </a:ext>
              </a:extLst>
            </p:cNvPr>
            <p:cNvPicPr>
              <a:picLocks noChangeAspect="1"/>
            </p:cNvPicPr>
            <p:nvPr/>
          </p:nvPicPr>
          <p:blipFill>
            <a:blip r:embed="rId20">
              <a:duotone>
                <a:schemeClr val="accent3">
                  <a:shade val="45000"/>
                  <a:satMod val="135000"/>
                </a:schemeClr>
                <a:prstClr val="white"/>
              </a:duotone>
            </a:blip>
            <a:stretch>
              <a:fillRect/>
            </a:stretch>
          </p:blipFill>
          <p:spPr>
            <a:xfrm>
              <a:off x="-744921" y="1618823"/>
              <a:ext cx="293287" cy="293287"/>
            </a:xfrm>
            <a:prstGeom prst="rect">
              <a:avLst/>
            </a:prstGeom>
          </p:spPr>
        </p:pic>
      </p:grpSp>
      <p:grpSp>
        <p:nvGrpSpPr>
          <p:cNvPr id="9" name="Group 8">
            <a:extLst>
              <a:ext uri="{FF2B5EF4-FFF2-40B4-BE49-F238E27FC236}">
                <a16:creationId xmlns:a16="http://schemas.microsoft.com/office/drawing/2014/main" id="{D50F435D-D5F6-214A-521C-7FA3C5ED5178}"/>
              </a:ext>
            </a:extLst>
          </p:cNvPr>
          <p:cNvGrpSpPr/>
          <p:nvPr/>
        </p:nvGrpSpPr>
        <p:grpSpPr>
          <a:xfrm>
            <a:off x="4743397" y="1438068"/>
            <a:ext cx="2110421" cy="463038"/>
            <a:chOff x="5185812" y="1506144"/>
            <a:chExt cx="2110421" cy="463038"/>
          </a:xfrm>
        </p:grpSpPr>
        <p:sp>
          <p:nvSpPr>
            <p:cNvPr id="207" name="Rectangle 206">
              <a:extLst>
                <a:ext uri="{FF2B5EF4-FFF2-40B4-BE49-F238E27FC236}">
                  <a16:creationId xmlns:a16="http://schemas.microsoft.com/office/drawing/2014/main" id="{FE4986A0-17D9-9850-7161-628D1E25B76C}"/>
                </a:ext>
              </a:extLst>
            </p:cNvPr>
            <p:cNvSpPr/>
            <p:nvPr>
              <p:custDataLst>
                <p:tags r:id="rId17"/>
              </p:custDataLst>
            </p:nvPr>
          </p:nvSpPr>
          <p:spPr>
            <a:xfrm>
              <a:off x="5653623" y="1507517"/>
              <a:ext cx="164261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9CDE"/>
                  </a:solidFill>
                  <a:effectLst/>
                  <a:uLnTx/>
                  <a:uFillTx/>
                  <a:latin typeface="Arial" panose="020B0604020202020204"/>
                  <a:ea typeface="+mn-ea"/>
                  <a:cs typeface="+mn-cs"/>
                </a:rPr>
                <a:t>Supply Chain Optimization</a:t>
              </a:r>
            </a:p>
          </p:txBody>
        </p:sp>
        <p:sp>
          <p:nvSpPr>
            <p:cNvPr id="209" name="Oval 208">
              <a:extLst>
                <a:ext uri="{FF2B5EF4-FFF2-40B4-BE49-F238E27FC236}">
                  <a16:creationId xmlns:a16="http://schemas.microsoft.com/office/drawing/2014/main" id="{98749A1F-B49F-AADC-7A08-222776C71890}"/>
                </a:ext>
              </a:extLst>
            </p:cNvPr>
            <p:cNvSpPr/>
            <p:nvPr/>
          </p:nvSpPr>
          <p:spPr>
            <a:xfrm>
              <a:off x="5185812" y="1506144"/>
              <a:ext cx="457200" cy="457200"/>
            </a:xfrm>
            <a:prstGeom prst="ellipse">
              <a:avLst/>
            </a:prstGeom>
            <a:solidFill>
              <a:schemeClr val="bg1"/>
            </a:solidFill>
            <a:ln w="28575">
              <a:solidFill>
                <a:srgbClr val="009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483" name="Picture 482">
              <a:extLst>
                <a:ext uri="{FF2B5EF4-FFF2-40B4-BE49-F238E27FC236}">
                  <a16:creationId xmlns:a16="http://schemas.microsoft.com/office/drawing/2014/main" id="{E5499CF7-A8D8-C246-D840-91E79EDBF6E9}"/>
                </a:ext>
              </a:extLst>
            </p:cNvPr>
            <p:cNvPicPr>
              <a:picLocks noChangeAspect="1"/>
            </p:cNvPicPr>
            <p:nvPr/>
          </p:nvPicPr>
          <p:blipFill>
            <a:blip r:embed="rId21">
              <a:duotone>
                <a:schemeClr val="accent3">
                  <a:shade val="45000"/>
                  <a:satMod val="135000"/>
                </a:schemeClr>
                <a:prstClr val="white"/>
              </a:duotone>
            </a:blip>
            <a:stretch>
              <a:fillRect/>
            </a:stretch>
          </p:blipFill>
          <p:spPr>
            <a:xfrm>
              <a:off x="5284873" y="1594238"/>
              <a:ext cx="259704" cy="287870"/>
            </a:xfrm>
            <a:prstGeom prst="rect">
              <a:avLst/>
            </a:prstGeom>
          </p:spPr>
        </p:pic>
      </p:grpSp>
      <p:grpSp>
        <p:nvGrpSpPr>
          <p:cNvPr id="10" name="Group 9">
            <a:extLst>
              <a:ext uri="{FF2B5EF4-FFF2-40B4-BE49-F238E27FC236}">
                <a16:creationId xmlns:a16="http://schemas.microsoft.com/office/drawing/2014/main" id="{B9E20FFA-F805-27E8-931D-57654C486DBF}"/>
              </a:ext>
            </a:extLst>
          </p:cNvPr>
          <p:cNvGrpSpPr/>
          <p:nvPr/>
        </p:nvGrpSpPr>
        <p:grpSpPr>
          <a:xfrm>
            <a:off x="6985335" y="1438068"/>
            <a:ext cx="2295792" cy="464050"/>
            <a:chOff x="7260302" y="1492747"/>
            <a:chExt cx="2295792" cy="464050"/>
          </a:xfrm>
        </p:grpSpPr>
        <p:sp>
          <p:nvSpPr>
            <p:cNvPr id="265" name="Rectangle 264">
              <a:extLst>
                <a:ext uri="{FF2B5EF4-FFF2-40B4-BE49-F238E27FC236}">
                  <a16:creationId xmlns:a16="http://schemas.microsoft.com/office/drawing/2014/main" id="{86C1E307-CF54-A6F1-F2C9-BE2C805531C7}"/>
                </a:ext>
              </a:extLst>
            </p:cNvPr>
            <p:cNvSpPr/>
            <p:nvPr>
              <p:custDataLst>
                <p:tags r:id="rId16"/>
              </p:custDataLst>
            </p:nvPr>
          </p:nvSpPr>
          <p:spPr>
            <a:xfrm>
              <a:off x="7724401" y="1492747"/>
              <a:ext cx="183169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9CDE"/>
                  </a:solidFill>
                  <a:effectLst/>
                  <a:uLnTx/>
                  <a:uFillTx/>
                  <a:latin typeface="Arial" panose="020B0604020202020204"/>
                  <a:ea typeface="+mn-ea"/>
                  <a:cs typeface="+mn-cs"/>
                </a:rPr>
                <a:t>Technology and Innovation</a:t>
              </a:r>
            </a:p>
          </p:txBody>
        </p:sp>
        <p:sp>
          <p:nvSpPr>
            <p:cNvPr id="267" name="Oval 266">
              <a:extLst>
                <a:ext uri="{FF2B5EF4-FFF2-40B4-BE49-F238E27FC236}">
                  <a16:creationId xmlns:a16="http://schemas.microsoft.com/office/drawing/2014/main" id="{91BF44DF-368B-8C4A-876F-CF07031E5A0B}"/>
                </a:ext>
              </a:extLst>
            </p:cNvPr>
            <p:cNvSpPr/>
            <p:nvPr/>
          </p:nvSpPr>
          <p:spPr>
            <a:xfrm>
              <a:off x="7260302" y="1499597"/>
              <a:ext cx="457200" cy="457200"/>
            </a:xfrm>
            <a:prstGeom prst="ellipse">
              <a:avLst/>
            </a:prstGeom>
            <a:solidFill>
              <a:schemeClr val="bg1"/>
            </a:solidFill>
            <a:ln w="28575">
              <a:solidFill>
                <a:srgbClr val="009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485" name="Picture 484">
              <a:extLst>
                <a:ext uri="{FF2B5EF4-FFF2-40B4-BE49-F238E27FC236}">
                  <a16:creationId xmlns:a16="http://schemas.microsoft.com/office/drawing/2014/main" id="{A763A86C-1879-9EB1-349B-7B2D04814E30}"/>
                </a:ext>
              </a:extLst>
            </p:cNvPr>
            <p:cNvPicPr>
              <a:picLocks noChangeAspect="1"/>
            </p:cNvPicPr>
            <p:nvPr/>
          </p:nvPicPr>
          <p:blipFill rotWithShape="1">
            <a:blip r:embed="rId22"/>
            <a:srcRect l="20973" t="19617" r="21416" b="17426"/>
            <a:stretch/>
          </p:blipFill>
          <p:spPr>
            <a:xfrm>
              <a:off x="7352788" y="1576785"/>
              <a:ext cx="276167" cy="301796"/>
            </a:xfrm>
            <a:prstGeom prst="rect">
              <a:avLst/>
            </a:prstGeom>
          </p:spPr>
        </p:pic>
      </p:grpSp>
      <p:grpSp>
        <p:nvGrpSpPr>
          <p:cNvPr id="15" name="Group 14">
            <a:extLst>
              <a:ext uri="{FF2B5EF4-FFF2-40B4-BE49-F238E27FC236}">
                <a16:creationId xmlns:a16="http://schemas.microsoft.com/office/drawing/2014/main" id="{D31F13FA-FF39-914A-580C-005694247AF0}"/>
              </a:ext>
            </a:extLst>
          </p:cNvPr>
          <p:cNvGrpSpPr/>
          <p:nvPr/>
        </p:nvGrpSpPr>
        <p:grpSpPr>
          <a:xfrm>
            <a:off x="607976" y="1438068"/>
            <a:ext cx="1930412" cy="457200"/>
            <a:chOff x="1371600" y="1557754"/>
            <a:chExt cx="1930412" cy="457200"/>
          </a:xfrm>
        </p:grpSpPr>
        <p:grpSp>
          <p:nvGrpSpPr>
            <p:cNvPr id="14" name="Group 13">
              <a:extLst>
                <a:ext uri="{FF2B5EF4-FFF2-40B4-BE49-F238E27FC236}">
                  <a16:creationId xmlns:a16="http://schemas.microsoft.com/office/drawing/2014/main" id="{8A8A6363-36DE-A685-339B-4F50565285E5}"/>
                </a:ext>
              </a:extLst>
            </p:cNvPr>
            <p:cNvGrpSpPr/>
            <p:nvPr/>
          </p:nvGrpSpPr>
          <p:grpSpPr>
            <a:xfrm>
              <a:off x="1371600" y="1557754"/>
              <a:ext cx="1930412" cy="457200"/>
              <a:chOff x="3009630" y="1557754"/>
              <a:chExt cx="1930412" cy="457200"/>
            </a:xfrm>
          </p:grpSpPr>
          <p:sp>
            <p:nvSpPr>
              <p:cNvPr id="271" name="Rectangle 270">
                <a:extLst>
                  <a:ext uri="{FF2B5EF4-FFF2-40B4-BE49-F238E27FC236}">
                    <a16:creationId xmlns:a16="http://schemas.microsoft.com/office/drawing/2014/main" id="{F9B22754-CFDC-756E-B29D-51FA7A39CE1B}"/>
                  </a:ext>
                </a:extLst>
              </p:cNvPr>
              <p:cNvSpPr/>
              <p:nvPr>
                <p:custDataLst>
                  <p:tags r:id="rId15"/>
                </p:custDataLst>
              </p:nvPr>
            </p:nvSpPr>
            <p:spPr>
              <a:xfrm>
                <a:off x="3477002" y="1647855"/>
                <a:ext cx="146304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9CDE"/>
                    </a:solidFill>
                    <a:effectLst/>
                    <a:uLnTx/>
                    <a:uFillTx/>
                    <a:latin typeface="Arial" panose="020B0604020202020204"/>
                    <a:ea typeface="+mn-ea"/>
                    <a:cs typeface="+mn-cs"/>
                  </a:rPr>
                  <a:t>Revenue Cycle</a:t>
                </a:r>
              </a:p>
            </p:txBody>
          </p:sp>
          <p:sp>
            <p:nvSpPr>
              <p:cNvPr id="273" name="Oval 272">
                <a:extLst>
                  <a:ext uri="{FF2B5EF4-FFF2-40B4-BE49-F238E27FC236}">
                    <a16:creationId xmlns:a16="http://schemas.microsoft.com/office/drawing/2014/main" id="{13DC1BE0-7B57-F90B-2CDA-22E1666F68D4}"/>
                  </a:ext>
                </a:extLst>
              </p:cNvPr>
              <p:cNvSpPr/>
              <p:nvPr/>
            </p:nvSpPr>
            <p:spPr>
              <a:xfrm>
                <a:off x="3009630" y="1557754"/>
                <a:ext cx="457200" cy="457200"/>
              </a:xfrm>
              <a:prstGeom prst="ellipse">
                <a:avLst/>
              </a:prstGeom>
              <a:solidFill>
                <a:schemeClr val="bg1"/>
              </a:solidFill>
              <a:ln w="28575">
                <a:solidFill>
                  <a:srgbClr val="009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486" name="Picture 485">
              <a:extLst>
                <a:ext uri="{FF2B5EF4-FFF2-40B4-BE49-F238E27FC236}">
                  <a16:creationId xmlns:a16="http://schemas.microsoft.com/office/drawing/2014/main" id="{A38FE2BC-73A2-B589-F2F9-C32074E2A941}"/>
                </a:ext>
              </a:extLst>
            </p:cNvPr>
            <p:cNvPicPr>
              <a:picLocks noChangeAspect="1"/>
            </p:cNvPicPr>
            <p:nvPr/>
          </p:nvPicPr>
          <p:blipFill>
            <a:blip r:embed="rId23">
              <a:duotone>
                <a:schemeClr val="accent3">
                  <a:shade val="45000"/>
                  <a:satMod val="135000"/>
                </a:schemeClr>
                <a:prstClr val="white"/>
              </a:duotone>
            </a:blip>
            <a:stretch>
              <a:fillRect/>
            </a:stretch>
          </p:blipFill>
          <p:spPr>
            <a:xfrm>
              <a:off x="1452263" y="1661639"/>
              <a:ext cx="280885" cy="280885"/>
            </a:xfrm>
            <a:prstGeom prst="rect">
              <a:avLst/>
            </a:prstGeom>
          </p:spPr>
        </p:pic>
      </p:grpSp>
      <p:grpSp>
        <p:nvGrpSpPr>
          <p:cNvPr id="5" name="Group 4">
            <a:extLst>
              <a:ext uri="{FF2B5EF4-FFF2-40B4-BE49-F238E27FC236}">
                <a16:creationId xmlns:a16="http://schemas.microsoft.com/office/drawing/2014/main" id="{4312C50F-E3F1-5DA5-2DD5-5D81B5DA737B}"/>
              </a:ext>
            </a:extLst>
          </p:cNvPr>
          <p:cNvGrpSpPr/>
          <p:nvPr/>
        </p:nvGrpSpPr>
        <p:grpSpPr>
          <a:xfrm>
            <a:off x="2669905" y="1438068"/>
            <a:ext cx="1941975" cy="475418"/>
            <a:chOff x="5089854" y="1499597"/>
            <a:chExt cx="1941975" cy="475418"/>
          </a:xfrm>
        </p:grpSpPr>
        <p:sp>
          <p:nvSpPr>
            <p:cNvPr id="30" name="Oval 29">
              <a:extLst>
                <a:ext uri="{FF2B5EF4-FFF2-40B4-BE49-F238E27FC236}">
                  <a16:creationId xmlns:a16="http://schemas.microsoft.com/office/drawing/2014/main" id="{7C0908C0-5259-510D-3B1A-698D5488DDBD}"/>
                </a:ext>
              </a:extLst>
            </p:cNvPr>
            <p:cNvSpPr/>
            <p:nvPr/>
          </p:nvSpPr>
          <p:spPr>
            <a:xfrm>
              <a:off x="5089854" y="1499597"/>
              <a:ext cx="457200" cy="457200"/>
            </a:xfrm>
            <a:prstGeom prst="ellipse">
              <a:avLst/>
            </a:prstGeom>
            <a:solidFill>
              <a:schemeClr val="bg1"/>
            </a:solidFill>
            <a:ln w="28575">
              <a:solidFill>
                <a:srgbClr val="009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Rectangle 30">
              <a:extLst>
                <a:ext uri="{FF2B5EF4-FFF2-40B4-BE49-F238E27FC236}">
                  <a16:creationId xmlns:a16="http://schemas.microsoft.com/office/drawing/2014/main" id="{5F0CBA04-B360-713D-57D7-1E8260AFDB2B}"/>
                </a:ext>
              </a:extLst>
            </p:cNvPr>
            <p:cNvSpPr/>
            <p:nvPr>
              <p:custDataLst>
                <p:tags r:id="rId14"/>
              </p:custDataLst>
            </p:nvPr>
          </p:nvSpPr>
          <p:spPr>
            <a:xfrm>
              <a:off x="5568789" y="1513350"/>
              <a:ext cx="146304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9CDE"/>
                  </a:solidFill>
                  <a:effectLst/>
                  <a:uLnTx/>
                  <a:uFillTx/>
                  <a:latin typeface="Arial" panose="020B0604020202020204"/>
                  <a:ea typeface="+mn-ea"/>
                  <a:cs typeface="+mn-cs"/>
                </a:rPr>
                <a:t>Clinical Operations</a:t>
              </a:r>
            </a:p>
          </p:txBody>
        </p:sp>
        <p:pic>
          <p:nvPicPr>
            <p:cNvPr id="484" name="Picture 483">
              <a:extLst>
                <a:ext uri="{FF2B5EF4-FFF2-40B4-BE49-F238E27FC236}">
                  <a16:creationId xmlns:a16="http://schemas.microsoft.com/office/drawing/2014/main" id="{3337A6DC-9AE5-D6C9-89FD-2EB699B410FE}"/>
                </a:ext>
              </a:extLst>
            </p:cNvPr>
            <p:cNvPicPr>
              <a:picLocks noChangeAspect="1"/>
            </p:cNvPicPr>
            <p:nvPr/>
          </p:nvPicPr>
          <p:blipFill rotWithShape="1">
            <a:blip r:embed="rId24">
              <a:grayscl/>
            </a:blip>
            <a:srcRect l="21638" t="17902" r="19695" b="30813"/>
            <a:stretch/>
          </p:blipFill>
          <p:spPr>
            <a:xfrm>
              <a:off x="5205597" y="1603257"/>
              <a:ext cx="270819" cy="254954"/>
            </a:xfrm>
            <a:prstGeom prst="rect">
              <a:avLst/>
            </a:prstGeom>
          </p:spPr>
        </p:pic>
      </p:grpSp>
      <p:graphicFrame>
        <p:nvGraphicFramePr>
          <p:cNvPr id="11" name="Table 10">
            <a:extLst>
              <a:ext uri="{FF2B5EF4-FFF2-40B4-BE49-F238E27FC236}">
                <a16:creationId xmlns:a16="http://schemas.microsoft.com/office/drawing/2014/main" id="{5E80E5CD-2E03-5B86-D9EC-B2ED023F068D}"/>
              </a:ext>
            </a:extLst>
          </p:cNvPr>
          <p:cNvGraphicFramePr>
            <a:graphicFrameLocks noGrp="1"/>
          </p:cNvGraphicFramePr>
          <p:nvPr>
            <p:custDataLst>
              <p:tags r:id="rId12"/>
            </p:custDataLst>
          </p:nvPr>
        </p:nvGraphicFramePr>
        <p:xfrm>
          <a:off x="7354137" y="4561568"/>
          <a:ext cx="2103120" cy="1705056"/>
        </p:xfrm>
        <a:graphic>
          <a:graphicData uri="http://schemas.openxmlformats.org/drawingml/2006/table">
            <a:tbl>
              <a:tblPr firstRow="1" bandRow="1">
                <a:tableStyleId>{F5AB1C69-6EDB-4FF4-983F-18BD219EF322}</a:tableStyleId>
              </a:tblPr>
              <a:tblGrid>
                <a:gridCol w="2103120">
                  <a:extLst>
                    <a:ext uri="{9D8B030D-6E8A-4147-A177-3AD203B41FA5}">
                      <a16:colId xmlns:a16="http://schemas.microsoft.com/office/drawing/2014/main" val="3650412593"/>
                    </a:ext>
                  </a:extLst>
                </a:gridCol>
              </a:tblGrid>
              <a:tr h="333456">
                <a:tc>
                  <a:txBody>
                    <a:bodyPr/>
                    <a:lstStyle/>
                    <a:p>
                      <a:r>
                        <a:rPr lang="en-US" sz="1000" b="1">
                          <a:solidFill>
                            <a:schemeClr val="bg1"/>
                          </a:solidFill>
                        </a:rPr>
                        <a:t>Enabling Technology</a:t>
                      </a:r>
                    </a:p>
                  </a:txBody>
                  <a:tcPr anchor="ctr">
                    <a:solidFill>
                      <a:schemeClr val="accent2"/>
                    </a:solidFill>
                  </a:tcPr>
                </a:tc>
                <a:extLst>
                  <a:ext uri="{0D108BD9-81ED-4DB2-BD59-A6C34878D82A}">
                    <a16:rowId xmlns:a16="http://schemas.microsoft.com/office/drawing/2014/main" val="3555627217"/>
                  </a:ext>
                </a:extLst>
              </a:tr>
              <a:tr h="182880">
                <a:tc>
                  <a:txBody>
                    <a:bodyPr/>
                    <a:lstStyle/>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None/>
                        <a:tabLst/>
                        <a:defRPr/>
                      </a:pPr>
                      <a:r>
                        <a:rPr kumimoji="0" lang="en-US" sz="900" b="0" u="none" strike="noStrike" kern="1200" cap="none" spc="0" normalizeH="0" baseline="0" noProof="0">
                          <a:ln>
                            <a:noFill/>
                          </a:ln>
                          <a:solidFill>
                            <a:srgbClr val="595959"/>
                          </a:solidFill>
                          <a:effectLst/>
                          <a:uLnTx/>
                          <a:uFillTx/>
                        </a:rPr>
                        <a:t>EHR Integration/Optimization</a:t>
                      </a:r>
                      <a:endParaRPr kumimoji="0" lang="en-US" sz="900" b="0" i="0" u="none" strike="noStrike" kern="1200" cap="none" spc="0" normalizeH="0" baseline="0" noProof="0">
                        <a:ln>
                          <a:noFill/>
                        </a:ln>
                        <a:solidFill>
                          <a:srgbClr val="595959"/>
                        </a:solidFill>
                        <a:effectLst/>
                        <a:uLnTx/>
                        <a:uFillTx/>
                        <a:latin typeface="Arial" panose="020B0604020202020204"/>
                        <a:ea typeface="+mn-ea"/>
                        <a:cs typeface="+mn-cs"/>
                      </a:endParaRPr>
                    </a:p>
                  </a:txBody>
                  <a:tcPr anchor="ctr"/>
                </a:tc>
                <a:extLst>
                  <a:ext uri="{0D108BD9-81ED-4DB2-BD59-A6C34878D82A}">
                    <a16:rowId xmlns:a16="http://schemas.microsoft.com/office/drawing/2014/main" val="4108191213"/>
                  </a:ext>
                </a:extLst>
              </a:tr>
              <a:tr h="182880">
                <a:tc>
                  <a:txBody>
                    <a:bodyPr/>
                    <a:lstStyle/>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None/>
                        <a:tabLst/>
                        <a:defRPr/>
                      </a:pPr>
                      <a:r>
                        <a:rPr kumimoji="0" lang="en-US" sz="900" b="0" u="none" strike="noStrike" kern="1200" cap="none" spc="0" normalizeH="0" baseline="0" noProof="0">
                          <a:ln>
                            <a:noFill/>
                          </a:ln>
                          <a:solidFill>
                            <a:srgbClr val="595959"/>
                          </a:solidFill>
                          <a:effectLst/>
                          <a:uLnTx/>
                          <a:uFillTx/>
                        </a:rPr>
                        <a:t>Process Automation</a:t>
                      </a:r>
                      <a:endParaRPr kumimoji="0" lang="en-US" sz="900" b="0" i="0" u="none" strike="noStrike" kern="1200" cap="none" spc="0" normalizeH="0" baseline="0" noProof="0">
                        <a:ln>
                          <a:noFill/>
                        </a:ln>
                        <a:solidFill>
                          <a:srgbClr val="595959"/>
                        </a:solidFill>
                        <a:effectLst/>
                        <a:uLnTx/>
                        <a:uFillTx/>
                        <a:latin typeface="+mn-lt"/>
                        <a:ea typeface="+mn-ea"/>
                        <a:cs typeface="+mn-cs"/>
                      </a:endParaRPr>
                    </a:p>
                  </a:txBody>
                  <a:tcPr anchor="ctr"/>
                </a:tc>
                <a:extLst>
                  <a:ext uri="{0D108BD9-81ED-4DB2-BD59-A6C34878D82A}">
                    <a16:rowId xmlns:a16="http://schemas.microsoft.com/office/drawing/2014/main" val="1535311007"/>
                  </a:ext>
                </a:extLst>
              </a:tr>
              <a:tr h="182880">
                <a:tc>
                  <a:txBody>
                    <a:bodyPr/>
                    <a:lstStyle/>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None/>
                        <a:tabLst/>
                        <a:defRPr/>
                      </a:pPr>
                      <a:r>
                        <a:rPr kumimoji="0" lang="en-US" sz="900" b="0" u="none" strike="noStrike" kern="1200" cap="none" spc="0" normalizeH="0" baseline="0" noProof="0">
                          <a:ln>
                            <a:noFill/>
                          </a:ln>
                          <a:solidFill>
                            <a:srgbClr val="595959"/>
                          </a:solidFill>
                          <a:effectLst/>
                          <a:uLnTx/>
                          <a:uFillTx/>
                        </a:rPr>
                        <a:t>Private Equity</a:t>
                      </a:r>
                      <a:endParaRPr kumimoji="0" lang="en-US" sz="900" b="0" i="0" u="none" strike="noStrike" kern="1200" cap="none" spc="0" normalizeH="0" baseline="0" noProof="0">
                        <a:ln>
                          <a:noFill/>
                        </a:ln>
                        <a:solidFill>
                          <a:srgbClr val="595959"/>
                        </a:solidFill>
                        <a:effectLst/>
                        <a:uLnTx/>
                        <a:uFillTx/>
                        <a:latin typeface="+mn-lt"/>
                        <a:ea typeface="+mn-ea"/>
                        <a:cs typeface="+mn-cs"/>
                      </a:endParaRPr>
                    </a:p>
                  </a:txBody>
                  <a:tcPr anchor="ctr"/>
                </a:tc>
                <a:extLst>
                  <a:ext uri="{0D108BD9-81ED-4DB2-BD59-A6C34878D82A}">
                    <a16:rowId xmlns:a16="http://schemas.microsoft.com/office/drawing/2014/main" val="3903987439"/>
                  </a:ext>
                </a:extLst>
              </a:tr>
              <a:tr h="182880">
                <a:tc>
                  <a:txBody>
                    <a:bodyPr/>
                    <a:lstStyle/>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None/>
                        <a:tabLst/>
                        <a:defRPr/>
                      </a:pPr>
                      <a:r>
                        <a:rPr kumimoji="0" lang="en-US" sz="900" b="0" u="none" strike="noStrike" kern="1200" cap="none" spc="0" normalizeH="0" baseline="0" noProof="0">
                          <a:ln>
                            <a:noFill/>
                          </a:ln>
                          <a:solidFill>
                            <a:srgbClr val="595959"/>
                          </a:solidFill>
                          <a:effectLst/>
                          <a:uLnTx/>
                          <a:uFillTx/>
                        </a:rPr>
                        <a:t>ERP Integration/Optimization</a:t>
                      </a:r>
                      <a:endParaRPr kumimoji="0" lang="en-US" sz="900" b="0" i="0" u="none" strike="noStrike" kern="1200" cap="none" spc="0" normalizeH="0" baseline="0" noProof="0">
                        <a:ln>
                          <a:noFill/>
                        </a:ln>
                        <a:solidFill>
                          <a:srgbClr val="595959"/>
                        </a:solidFill>
                        <a:effectLst/>
                        <a:uLnTx/>
                        <a:uFillTx/>
                        <a:latin typeface="+mn-lt"/>
                        <a:ea typeface="+mn-ea"/>
                        <a:cs typeface="+mn-cs"/>
                      </a:endParaRPr>
                    </a:p>
                  </a:txBody>
                  <a:tcPr anchor="ctr"/>
                </a:tc>
                <a:extLst>
                  <a:ext uri="{0D108BD9-81ED-4DB2-BD59-A6C34878D82A}">
                    <a16:rowId xmlns:a16="http://schemas.microsoft.com/office/drawing/2014/main" val="1776180111"/>
                  </a:ext>
                </a:extLst>
              </a:tr>
              <a:tr h="182880">
                <a:tc>
                  <a:txBody>
                    <a:bodyPr/>
                    <a:lstStyle/>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None/>
                        <a:tabLst/>
                        <a:defRPr/>
                      </a:pPr>
                      <a:r>
                        <a:rPr kumimoji="0" lang="en-US" sz="900" b="0" u="none" strike="noStrike" kern="1200" cap="none" spc="0" normalizeH="0" baseline="0" noProof="0">
                          <a:ln>
                            <a:noFill/>
                          </a:ln>
                          <a:solidFill>
                            <a:srgbClr val="595959"/>
                          </a:solidFill>
                          <a:effectLst/>
                          <a:uLnTx/>
                          <a:uFillTx/>
                        </a:rPr>
                        <a:t>Cloud Migration</a:t>
                      </a:r>
                      <a:endParaRPr kumimoji="0" lang="en-US" sz="900" b="0" i="0" u="none" strike="noStrike" kern="1200" cap="none" spc="0" normalizeH="0" baseline="0" noProof="0">
                        <a:ln>
                          <a:noFill/>
                        </a:ln>
                        <a:solidFill>
                          <a:srgbClr val="595959"/>
                        </a:solidFill>
                        <a:effectLst/>
                        <a:uLnTx/>
                        <a:uFillTx/>
                        <a:latin typeface="+mn-lt"/>
                        <a:ea typeface="+mn-ea"/>
                        <a:cs typeface="+mn-cs"/>
                      </a:endParaRPr>
                    </a:p>
                  </a:txBody>
                  <a:tcPr anchor="ctr"/>
                </a:tc>
                <a:extLst>
                  <a:ext uri="{0D108BD9-81ED-4DB2-BD59-A6C34878D82A}">
                    <a16:rowId xmlns:a16="http://schemas.microsoft.com/office/drawing/2014/main" val="3617133953"/>
                  </a:ext>
                </a:extLst>
              </a:tr>
              <a:tr h="182880">
                <a:tc>
                  <a:txBody>
                    <a:bodyPr/>
                    <a:lstStyle/>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None/>
                        <a:tabLst/>
                        <a:defRPr/>
                      </a:pPr>
                      <a:r>
                        <a:rPr kumimoji="0" lang="en-US" sz="900" b="0" u="none" strike="noStrike" kern="1200" cap="none" spc="0" normalizeH="0" baseline="0" noProof="0">
                          <a:ln>
                            <a:noFill/>
                          </a:ln>
                          <a:solidFill>
                            <a:srgbClr val="595959"/>
                          </a:solidFill>
                          <a:effectLst/>
                          <a:uLnTx/>
                          <a:uFillTx/>
                        </a:rPr>
                        <a:t>Strategic Solutions</a:t>
                      </a:r>
                      <a:endParaRPr kumimoji="0" lang="en-US" sz="900" b="0" i="0" u="none" strike="noStrike" kern="1200" cap="none" spc="0" normalizeH="0" baseline="0" noProof="0">
                        <a:ln>
                          <a:noFill/>
                        </a:ln>
                        <a:solidFill>
                          <a:srgbClr val="595959"/>
                        </a:solidFill>
                        <a:effectLst/>
                        <a:uLnTx/>
                        <a:uFillTx/>
                        <a:latin typeface="+mn-lt"/>
                        <a:ea typeface="+mn-ea"/>
                        <a:cs typeface="+mn-cs"/>
                      </a:endParaRPr>
                    </a:p>
                  </a:txBody>
                  <a:tcPr anchor="ctr"/>
                </a:tc>
                <a:extLst>
                  <a:ext uri="{0D108BD9-81ED-4DB2-BD59-A6C34878D82A}">
                    <a16:rowId xmlns:a16="http://schemas.microsoft.com/office/drawing/2014/main" val="281911848"/>
                  </a:ext>
                </a:extLst>
              </a:tr>
            </a:tbl>
          </a:graphicData>
        </a:graphic>
      </p:graphicFrame>
      <p:graphicFrame>
        <p:nvGraphicFramePr>
          <p:cNvPr id="12" name="Table 11">
            <a:extLst>
              <a:ext uri="{FF2B5EF4-FFF2-40B4-BE49-F238E27FC236}">
                <a16:creationId xmlns:a16="http://schemas.microsoft.com/office/drawing/2014/main" id="{FEF0C7DD-FAFF-351D-A9A0-E86E16D7CCF7}"/>
              </a:ext>
            </a:extLst>
          </p:cNvPr>
          <p:cNvGraphicFramePr>
            <a:graphicFrameLocks noGrp="1"/>
          </p:cNvGraphicFramePr>
          <p:nvPr>
            <p:custDataLst>
              <p:tags r:id="rId13"/>
            </p:custDataLst>
          </p:nvPr>
        </p:nvGraphicFramePr>
        <p:xfrm>
          <a:off x="5038713" y="4848144"/>
          <a:ext cx="2103120" cy="1705056"/>
        </p:xfrm>
        <a:graphic>
          <a:graphicData uri="http://schemas.openxmlformats.org/drawingml/2006/table">
            <a:tbl>
              <a:tblPr firstRow="1" bandRow="1">
                <a:tableStyleId>{F5AB1C69-6EDB-4FF4-983F-18BD219EF322}</a:tableStyleId>
              </a:tblPr>
              <a:tblGrid>
                <a:gridCol w="2103120">
                  <a:extLst>
                    <a:ext uri="{9D8B030D-6E8A-4147-A177-3AD203B41FA5}">
                      <a16:colId xmlns:a16="http://schemas.microsoft.com/office/drawing/2014/main" val="3650412593"/>
                    </a:ext>
                  </a:extLst>
                </a:gridCol>
              </a:tblGrid>
              <a:tr h="333456">
                <a:tc>
                  <a:txBody>
                    <a:bodyPr/>
                    <a:lstStyle/>
                    <a:p>
                      <a:r>
                        <a:rPr lang="en-US" sz="1000" b="1">
                          <a:solidFill>
                            <a:schemeClr val="bg1"/>
                          </a:solidFill>
                        </a:rPr>
                        <a:t>Internal Audit</a:t>
                      </a:r>
                    </a:p>
                  </a:txBody>
                  <a:tcPr anchor="ctr">
                    <a:solidFill>
                      <a:schemeClr val="accent2"/>
                    </a:solidFill>
                  </a:tcPr>
                </a:tc>
                <a:extLst>
                  <a:ext uri="{0D108BD9-81ED-4DB2-BD59-A6C34878D82A}">
                    <a16:rowId xmlns:a16="http://schemas.microsoft.com/office/drawing/2014/main" val="3555627217"/>
                  </a:ext>
                </a:extLst>
              </a:tr>
              <a:tr h="182880">
                <a:tc>
                  <a:txBody>
                    <a:bodyPr/>
                    <a:lstStyle/>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None/>
                        <a:tabLst/>
                        <a:defRPr/>
                      </a:pPr>
                      <a:r>
                        <a:rPr kumimoji="0" lang="en-US" sz="900" b="0" u="none" strike="noStrike" kern="1200" cap="none" spc="0" normalizeH="0" baseline="0" noProof="0">
                          <a:ln>
                            <a:noFill/>
                          </a:ln>
                          <a:solidFill>
                            <a:srgbClr val="595959"/>
                          </a:solidFill>
                          <a:effectLst/>
                          <a:uLnTx/>
                          <a:uFillTx/>
                        </a:rPr>
                        <a:t>Internal Audit Outsourcing</a:t>
                      </a:r>
                      <a:endParaRPr kumimoji="0" lang="en-US" sz="900" b="0" i="0" u="none" strike="noStrike" kern="1200" cap="none" spc="0" normalizeH="0" baseline="0" noProof="0">
                        <a:ln>
                          <a:noFill/>
                        </a:ln>
                        <a:solidFill>
                          <a:srgbClr val="595959"/>
                        </a:solidFill>
                        <a:effectLst/>
                        <a:uLnTx/>
                        <a:uFillTx/>
                        <a:latin typeface="Arial" panose="020B0604020202020204"/>
                        <a:ea typeface="+mn-ea"/>
                        <a:cs typeface="+mn-cs"/>
                      </a:endParaRPr>
                    </a:p>
                  </a:txBody>
                  <a:tcPr anchor="ctr"/>
                </a:tc>
                <a:extLst>
                  <a:ext uri="{0D108BD9-81ED-4DB2-BD59-A6C34878D82A}">
                    <a16:rowId xmlns:a16="http://schemas.microsoft.com/office/drawing/2014/main" val="4108191213"/>
                  </a:ext>
                </a:extLst>
              </a:tr>
              <a:tr h="182880">
                <a:tc>
                  <a:txBody>
                    <a:bodyPr/>
                    <a:lstStyle/>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None/>
                        <a:tabLst/>
                        <a:defRPr/>
                      </a:pPr>
                      <a:r>
                        <a:rPr kumimoji="0" lang="en-US" sz="900" b="0" u="none" strike="noStrike" kern="1200" cap="none" spc="0" normalizeH="0" baseline="0" noProof="0">
                          <a:ln>
                            <a:noFill/>
                          </a:ln>
                          <a:solidFill>
                            <a:srgbClr val="595959"/>
                          </a:solidFill>
                          <a:effectLst/>
                          <a:uLnTx/>
                          <a:uFillTx/>
                        </a:rPr>
                        <a:t>Internal Audit Risk Assessments</a:t>
                      </a:r>
                      <a:endParaRPr kumimoji="0" lang="en-US" sz="900" b="0" i="0" u="none" strike="noStrike" kern="1200" cap="none" spc="0" normalizeH="0" baseline="0" noProof="0">
                        <a:ln>
                          <a:noFill/>
                        </a:ln>
                        <a:solidFill>
                          <a:srgbClr val="595959"/>
                        </a:solidFill>
                        <a:effectLst/>
                        <a:uLnTx/>
                        <a:uFillTx/>
                        <a:latin typeface="+mn-lt"/>
                        <a:ea typeface="+mn-ea"/>
                        <a:cs typeface="+mn-cs"/>
                      </a:endParaRPr>
                    </a:p>
                  </a:txBody>
                  <a:tcPr anchor="ctr"/>
                </a:tc>
                <a:extLst>
                  <a:ext uri="{0D108BD9-81ED-4DB2-BD59-A6C34878D82A}">
                    <a16:rowId xmlns:a16="http://schemas.microsoft.com/office/drawing/2014/main" val="1535311007"/>
                  </a:ext>
                </a:extLst>
              </a:tr>
              <a:tr h="182880">
                <a:tc>
                  <a:txBody>
                    <a:bodyPr/>
                    <a:lstStyle/>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None/>
                        <a:tabLst/>
                        <a:defRPr/>
                      </a:pPr>
                      <a:r>
                        <a:rPr kumimoji="0" lang="en-US" sz="900" b="0" u="none" strike="noStrike" kern="1200" cap="none" spc="0" normalizeH="0" baseline="0" noProof="0">
                          <a:ln>
                            <a:noFill/>
                          </a:ln>
                          <a:solidFill>
                            <a:srgbClr val="595959"/>
                          </a:solidFill>
                          <a:effectLst/>
                          <a:uLnTx/>
                          <a:uFillTx/>
                        </a:rPr>
                        <a:t>Quality Assurance Reviews</a:t>
                      </a:r>
                      <a:endParaRPr kumimoji="0" lang="en-US" sz="900" b="0" i="0" u="none" strike="noStrike" kern="1200" cap="none" spc="0" normalizeH="0" baseline="0" noProof="0">
                        <a:ln>
                          <a:noFill/>
                        </a:ln>
                        <a:solidFill>
                          <a:srgbClr val="595959"/>
                        </a:solidFill>
                        <a:effectLst/>
                        <a:uLnTx/>
                        <a:uFillTx/>
                        <a:latin typeface="+mn-lt"/>
                        <a:ea typeface="+mn-ea"/>
                        <a:cs typeface="+mn-cs"/>
                      </a:endParaRPr>
                    </a:p>
                  </a:txBody>
                  <a:tcPr anchor="ctr"/>
                </a:tc>
                <a:extLst>
                  <a:ext uri="{0D108BD9-81ED-4DB2-BD59-A6C34878D82A}">
                    <a16:rowId xmlns:a16="http://schemas.microsoft.com/office/drawing/2014/main" val="3903987439"/>
                  </a:ext>
                </a:extLst>
              </a:tr>
              <a:tr h="182880">
                <a:tc>
                  <a:txBody>
                    <a:bodyPr/>
                    <a:lstStyle/>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None/>
                        <a:tabLst/>
                        <a:defRPr/>
                      </a:pPr>
                      <a:r>
                        <a:rPr kumimoji="0" lang="en-US" sz="900" b="0" u="none" strike="noStrike" kern="1200" cap="none" spc="0" normalizeH="0" baseline="0" noProof="0">
                          <a:ln>
                            <a:noFill/>
                          </a:ln>
                          <a:solidFill>
                            <a:srgbClr val="595959"/>
                          </a:solidFill>
                          <a:effectLst/>
                          <a:uLnTx/>
                          <a:uFillTx/>
                        </a:rPr>
                        <a:t>Work Plan Development</a:t>
                      </a:r>
                      <a:endParaRPr kumimoji="0" lang="en-US" sz="900" b="0" i="0" u="none" strike="noStrike" kern="1200" cap="none" spc="0" normalizeH="0" baseline="0" noProof="0">
                        <a:ln>
                          <a:noFill/>
                        </a:ln>
                        <a:solidFill>
                          <a:srgbClr val="595959"/>
                        </a:solidFill>
                        <a:effectLst/>
                        <a:uLnTx/>
                        <a:uFillTx/>
                        <a:latin typeface="+mn-lt"/>
                        <a:ea typeface="+mn-ea"/>
                        <a:cs typeface="+mn-cs"/>
                      </a:endParaRPr>
                    </a:p>
                  </a:txBody>
                  <a:tcPr anchor="ctr"/>
                </a:tc>
                <a:extLst>
                  <a:ext uri="{0D108BD9-81ED-4DB2-BD59-A6C34878D82A}">
                    <a16:rowId xmlns:a16="http://schemas.microsoft.com/office/drawing/2014/main" val="1776180111"/>
                  </a:ext>
                </a:extLst>
              </a:tr>
              <a:tr h="182880">
                <a:tc>
                  <a:txBody>
                    <a:bodyPr/>
                    <a:lstStyle/>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None/>
                        <a:tabLst/>
                        <a:defRPr/>
                      </a:pPr>
                      <a:r>
                        <a:rPr kumimoji="0" lang="en-US" sz="900" b="0" u="none" strike="noStrike" kern="1200" cap="none" spc="0" normalizeH="0" baseline="0" noProof="0">
                          <a:ln>
                            <a:noFill/>
                          </a:ln>
                          <a:solidFill>
                            <a:srgbClr val="595959"/>
                          </a:solidFill>
                          <a:effectLst/>
                          <a:uLnTx/>
                          <a:uFillTx/>
                        </a:rPr>
                        <a:t>Internal Audit Project Support</a:t>
                      </a:r>
                      <a:endParaRPr kumimoji="0" lang="en-US" sz="900" b="0" i="0" u="none" strike="noStrike" kern="1200" cap="none" spc="0" normalizeH="0" baseline="0" noProof="0">
                        <a:ln>
                          <a:noFill/>
                        </a:ln>
                        <a:solidFill>
                          <a:srgbClr val="595959"/>
                        </a:solidFill>
                        <a:effectLst/>
                        <a:uLnTx/>
                        <a:uFillTx/>
                        <a:latin typeface="+mn-lt"/>
                        <a:ea typeface="+mn-ea"/>
                        <a:cs typeface="+mn-cs"/>
                      </a:endParaRPr>
                    </a:p>
                  </a:txBody>
                  <a:tcPr anchor="ctr"/>
                </a:tc>
                <a:extLst>
                  <a:ext uri="{0D108BD9-81ED-4DB2-BD59-A6C34878D82A}">
                    <a16:rowId xmlns:a16="http://schemas.microsoft.com/office/drawing/2014/main" val="3617133953"/>
                  </a:ext>
                </a:extLst>
              </a:tr>
              <a:tr h="182880">
                <a:tc>
                  <a:txBody>
                    <a:bodyPr/>
                    <a:lstStyle/>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None/>
                        <a:tabLst/>
                        <a:defRPr/>
                      </a:pPr>
                      <a:r>
                        <a:rPr kumimoji="0" lang="en-US" sz="900" b="0" u="none" strike="noStrike" kern="1200" cap="none" spc="0" normalizeH="0" baseline="0" noProof="0">
                          <a:ln>
                            <a:noFill/>
                          </a:ln>
                          <a:solidFill>
                            <a:srgbClr val="595959"/>
                          </a:solidFill>
                          <a:effectLst/>
                          <a:uLnTx/>
                          <a:uFillTx/>
                        </a:rPr>
                        <a:t>M&amp;A Due Diligence Support </a:t>
                      </a:r>
                      <a:endParaRPr kumimoji="0" lang="en-US" sz="900" b="0" i="0" u="none" strike="noStrike" kern="1200" cap="none" spc="0" normalizeH="0" baseline="0" noProof="0">
                        <a:ln>
                          <a:noFill/>
                        </a:ln>
                        <a:solidFill>
                          <a:srgbClr val="595959"/>
                        </a:solidFill>
                        <a:effectLst/>
                        <a:uLnTx/>
                        <a:uFillTx/>
                        <a:latin typeface="+mn-lt"/>
                        <a:ea typeface="+mn-ea"/>
                        <a:cs typeface="+mn-cs"/>
                      </a:endParaRPr>
                    </a:p>
                  </a:txBody>
                  <a:tcPr anchor="ctr"/>
                </a:tc>
                <a:extLst>
                  <a:ext uri="{0D108BD9-81ED-4DB2-BD59-A6C34878D82A}">
                    <a16:rowId xmlns:a16="http://schemas.microsoft.com/office/drawing/2014/main" val="281911848"/>
                  </a:ext>
                </a:extLst>
              </a:tr>
            </a:tbl>
          </a:graphicData>
        </a:graphic>
      </p:graphicFrame>
    </p:spTree>
    <p:extLst>
      <p:ext uri="{BB962C8B-B14F-4D97-AF65-F5344CB8AC3E}">
        <p14:creationId xmlns:p14="http://schemas.microsoft.com/office/powerpoint/2010/main" val="16945763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83B0AB-A50F-B9E5-82A3-ACE5CC5A09CC}"/>
              </a:ext>
            </a:extLst>
          </p:cNvPr>
          <p:cNvSpPr>
            <a:spLocks noGrp="1"/>
          </p:cNvSpPr>
          <p:nvPr>
            <p:ph type="sldNum" sz="quarter" idx="12"/>
          </p:nvPr>
        </p:nvSpPr>
        <p:spPr/>
        <p:txBody>
          <a:bodyPr/>
          <a:lstStyle/>
          <a:p>
            <a:fld id="{6686A102-957E-47D3-A22D-E8508A8052D6}" type="slidenum">
              <a:rPr lang="en-GB" smtClean="0"/>
              <a:t>39</a:t>
            </a:fld>
            <a:endParaRPr lang="en-GB"/>
          </a:p>
        </p:txBody>
      </p:sp>
      <p:sp>
        <p:nvSpPr>
          <p:cNvPr id="4" name="Title 1">
            <a:extLst>
              <a:ext uri="{FF2B5EF4-FFF2-40B4-BE49-F238E27FC236}">
                <a16:creationId xmlns:a16="http://schemas.microsoft.com/office/drawing/2014/main" id="{095C634B-B27A-A929-74DC-5A75A9A18FF0}"/>
              </a:ext>
            </a:extLst>
          </p:cNvPr>
          <p:cNvSpPr txBox="1">
            <a:spLocks/>
          </p:cNvSpPr>
          <p:nvPr/>
        </p:nvSpPr>
        <p:spPr>
          <a:xfrm>
            <a:off x="504605" y="296185"/>
            <a:ext cx="10620375" cy="553998"/>
          </a:xfrm>
          <a:prstGeom prst="rect">
            <a:avLst/>
          </a:prstGeom>
        </p:spPr>
        <p:txBody>
          <a:bodyPr vert="horz" wrap="square" lIns="0" tIns="0" rIns="0" bIns="0" rtlCol="0" anchor="t" anchorCtr="0">
            <a:spAutoFit/>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r>
              <a:rPr lang="en-US" dirty="0"/>
              <a:t>RSM Health Care Leaders </a:t>
            </a:r>
            <a:endParaRPr lang="en-US" sz="1600" i="1" dirty="0">
              <a:solidFill>
                <a:srgbClr val="0094D4"/>
              </a:solidFill>
              <a:cs typeface="Arial"/>
            </a:endParaRPr>
          </a:p>
        </p:txBody>
      </p:sp>
      <p:graphicFrame>
        <p:nvGraphicFramePr>
          <p:cNvPr id="2" name="Chart 1">
            <a:extLst>
              <a:ext uri="{FF2B5EF4-FFF2-40B4-BE49-F238E27FC236}">
                <a16:creationId xmlns:a16="http://schemas.microsoft.com/office/drawing/2014/main" id="{CA4FD311-FE86-B476-AD3A-2A19C250DE7C}"/>
              </a:ext>
            </a:extLst>
          </p:cNvPr>
          <p:cNvGraphicFramePr/>
          <p:nvPr>
            <p:extLst>
              <p:ext uri="{D42A27DB-BD31-4B8C-83A1-F6EECF244321}">
                <p14:modId xmlns:p14="http://schemas.microsoft.com/office/powerpoint/2010/main" val="3444038100"/>
              </p:ext>
            </p:extLst>
          </p:nvPr>
        </p:nvGraphicFramePr>
        <p:xfrm>
          <a:off x="2938591" y="1495876"/>
          <a:ext cx="6017060" cy="4132070"/>
        </p:xfrm>
        <a:graphic>
          <a:graphicData uri="http://schemas.openxmlformats.org/drawingml/2006/chart">
            <c:chart xmlns:c="http://schemas.openxmlformats.org/drawingml/2006/chart" xmlns:r="http://schemas.openxmlformats.org/officeDocument/2006/relationships" r:id="rId3"/>
          </a:graphicData>
        </a:graphic>
      </p:graphicFrame>
      <p:sp>
        <p:nvSpPr>
          <p:cNvPr id="6" name="Oval 5">
            <a:extLst>
              <a:ext uri="{FF2B5EF4-FFF2-40B4-BE49-F238E27FC236}">
                <a16:creationId xmlns:a16="http://schemas.microsoft.com/office/drawing/2014/main" id="{73B87927-4EB0-883B-5F8A-7D5EB5A81917}"/>
              </a:ext>
            </a:extLst>
          </p:cNvPr>
          <p:cNvSpPr/>
          <p:nvPr/>
        </p:nvSpPr>
        <p:spPr>
          <a:xfrm>
            <a:off x="2253861" y="2458530"/>
            <a:ext cx="846149" cy="871609"/>
          </a:xfrm>
          <a:prstGeom prst="ellipse">
            <a:avLst/>
          </a:prstGeom>
          <a:solidFill>
            <a:schemeClr val="accent4"/>
          </a:solidFill>
          <a:ln w="1905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56346" tIns="56346" rIns="56346" bIns="56346" rtlCol="0" anchor="ctr">
            <a:noAutofit/>
          </a:bodyPr>
          <a:lstStyle/>
          <a:p>
            <a:pPr algn="ctr"/>
            <a:endParaRPr lang="en-US" sz="1050"/>
          </a:p>
        </p:txBody>
      </p:sp>
      <p:cxnSp>
        <p:nvCxnSpPr>
          <p:cNvPr id="7" name="Connector: Elbow 6">
            <a:extLst>
              <a:ext uri="{FF2B5EF4-FFF2-40B4-BE49-F238E27FC236}">
                <a16:creationId xmlns:a16="http://schemas.microsoft.com/office/drawing/2014/main" id="{0F6DAAA3-8626-C1E6-BF06-958F4D31E53B}"/>
              </a:ext>
            </a:extLst>
          </p:cNvPr>
          <p:cNvCxnSpPr>
            <a:cxnSpLocks/>
          </p:cNvCxnSpPr>
          <p:nvPr/>
        </p:nvCxnSpPr>
        <p:spPr>
          <a:xfrm>
            <a:off x="6929048" y="4331473"/>
            <a:ext cx="1005840" cy="0"/>
          </a:xfrm>
          <a:prstGeom prst="bentConnector3">
            <a:avLst/>
          </a:prstGeom>
          <a:ln w="19050">
            <a:solidFill>
              <a:schemeClr val="accent5">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C5E59608-567F-89BE-36F3-9EDF1F2AAC8C}"/>
              </a:ext>
            </a:extLst>
          </p:cNvPr>
          <p:cNvSpPr/>
          <p:nvPr/>
        </p:nvSpPr>
        <p:spPr>
          <a:xfrm>
            <a:off x="7722290" y="4079300"/>
            <a:ext cx="846149" cy="871609"/>
          </a:xfrm>
          <a:prstGeom prst="ellipse">
            <a:avLst/>
          </a:prstGeom>
          <a:solidFill>
            <a:schemeClr val="accent4"/>
          </a:solidFill>
          <a:ln w="1905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56346" tIns="56346" rIns="56346" bIns="56346" rtlCol="0" anchor="ctr">
            <a:noAutofit/>
          </a:bodyPr>
          <a:lstStyle/>
          <a:p>
            <a:pPr algn="ctr"/>
            <a:endParaRPr lang="en-US" sz="1050"/>
          </a:p>
        </p:txBody>
      </p:sp>
      <p:sp>
        <p:nvSpPr>
          <p:cNvPr id="9" name="Oval 8">
            <a:extLst>
              <a:ext uri="{FF2B5EF4-FFF2-40B4-BE49-F238E27FC236}">
                <a16:creationId xmlns:a16="http://schemas.microsoft.com/office/drawing/2014/main" id="{4A6D11D4-84C6-711F-5621-C355CF9F79D6}"/>
              </a:ext>
            </a:extLst>
          </p:cNvPr>
          <p:cNvSpPr/>
          <p:nvPr/>
        </p:nvSpPr>
        <p:spPr>
          <a:xfrm>
            <a:off x="7247726" y="1659038"/>
            <a:ext cx="846149" cy="871609"/>
          </a:xfrm>
          <a:prstGeom prst="ellipse">
            <a:avLst/>
          </a:prstGeom>
          <a:solidFill>
            <a:schemeClr val="accent4"/>
          </a:solidFill>
          <a:ln w="1905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56346" tIns="56346" rIns="56346" bIns="56346" rtlCol="0" anchor="ctr">
            <a:noAutofit/>
          </a:bodyPr>
          <a:lstStyle/>
          <a:p>
            <a:pPr algn="ctr"/>
            <a:endParaRPr lang="en-US" sz="1050"/>
          </a:p>
        </p:txBody>
      </p:sp>
      <p:cxnSp>
        <p:nvCxnSpPr>
          <p:cNvPr id="11" name="Connector: Elbow 10">
            <a:extLst>
              <a:ext uri="{FF2B5EF4-FFF2-40B4-BE49-F238E27FC236}">
                <a16:creationId xmlns:a16="http://schemas.microsoft.com/office/drawing/2014/main" id="{F79D5460-D968-A057-96C3-2E5E811A877B}"/>
              </a:ext>
            </a:extLst>
          </p:cNvPr>
          <p:cNvCxnSpPr>
            <a:cxnSpLocks/>
          </p:cNvCxnSpPr>
          <p:nvPr/>
        </p:nvCxnSpPr>
        <p:spPr>
          <a:xfrm>
            <a:off x="6259298" y="2260599"/>
            <a:ext cx="1005840" cy="0"/>
          </a:xfrm>
          <a:prstGeom prst="bentConnector3">
            <a:avLst/>
          </a:prstGeom>
          <a:ln w="19050">
            <a:solidFill>
              <a:schemeClr val="accent5">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023B96E9-DAF1-DA14-A2CE-F90A9B792783}"/>
              </a:ext>
            </a:extLst>
          </p:cNvPr>
          <p:cNvSpPr/>
          <p:nvPr/>
        </p:nvSpPr>
        <p:spPr>
          <a:xfrm>
            <a:off x="8905348" y="2150989"/>
            <a:ext cx="846149" cy="871609"/>
          </a:xfrm>
          <a:prstGeom prst="ellipse">
            <a:avLst/>
          </a:prstGeom>
          <a:solidFill>
            <a:schemeClr val="accent4"/>
          </a:solidFill>
          <a:ln w="1905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56346" tIns="56346" rIns="56346" bIns="56346" rtlCol="0" anchor="ctr">
            <a:noAutofit/>
          </a:bodyPr>
          <a:lstStyle/>
          <a:p>
            <a:pPr algn="ctr"/>
            <a:endParaRPr lang="en-US" sz="1050" dirty="0"/>
          </a:p>
        </p:txBody>
      </p:sp>
      <p:cxnSp>
        <p:nvCxnSpPr>
          <p:cNvPr id="14" name="Connector: Elbow 13">
            <a:extLst>
              <a:ext uri="{FF2B5EF4-FFF2-40B4-BE49-F238E27FC236}">
                <a16:creationId xmlns:a16="http://schemas.microsoft.com/office/drawing/2014/main" id="{59C177FC-38DB-DE30-CB21-9B7729DAD893}"/>
              </a:ext>
            </a:extLst>
          </p:cNvPr>
          <p:cNvCxnSpPr>
            <a:cxnSpLocks/>
          </p:cNvCxnSpPr>
          <p:nvPr/>
        </p:nvCxnSpPr>
        <p:spPr>
          <a:xfrm>
            <a:off x="6842867" y="2635330"/>
            <a:ext cx="2011680" cy="0"/>
          </a:xfrm>
          <a:prstGeom prst="bentConnector3">
            <a:avLst/>
          </a:prstGeom>
          <a:ln w="19050">
            <a:solidFill>
              <a:schemeClr val="accent5">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4641024A-7C91-A3E7-CDD5-CD97737C36CD}"/>
              </a:ext>
            </a:extLst>
          </p:cNvPr>
          <p:cNvSpPr/>
          <p:nvPr/>
        </p:nvSpPr>
        <p:spPr>
          <a:xfrm>
            <a:off x="3969905" y="1333830"/>
            <a:ext cx="846149" cy="871609"/>
          </a:xfrm>
          <a:prstGeom prst="ellipse">
            <a:avLst/>
          </a:prstGeom>
          <a:solidFill>
            <a:schemeClr val="accent4"/>
          </a:solidFill>
          <a:ln w="1905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56346" tIns="56346" rIns="56346" bIns="56346" rtlCol="0" anchor="ctr">
            <a:noAutofit/>
          </a:bodyPr>
          <a:lstStyle/>
          <a:p>
            <a:pPr algn="ctr"/>
            <a:endParaRPr lang="en-US" sz="1050"/>
          </a:p>
        </p:txBody>
      </p:sp>
      <p:sp>
        <p:nvSpPr>
          <p:cNvPr id="22" name="Oval 21">
            <a:extLst>
              <a:ext uri="{FF2B5EF4-FFF2-40B4-BE49-F238E27FC236}">
                <a16:creationId xmlns:a16="http://schemas.microsoft.com/office/drawing/2014/main" id="{90213934-7F13-7493-FF6A-DCF60100441D}"/>
              </a:ext>
            </a:extLst>
          </p:cNvPr>
          <p:cNvSpPr/>
          <p:nvPr/>
        </p:nvSpPr>
        <p:spPr>
          <a:xfrm>
            <a:off x="2424507" y="3876944"/>
            <a:ext cx="846149" cy="871609"/>
          </a:xfrm>
          <a:prstGeom prst="ellipse">
            <a:avLst/>
          </a:prstGeom>
          <a:solidFill>
            <a:schemeClr val="accent4"/>
          </a:solidFill>
          <a:ln w="1905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56346" tIns="56346" rIns="56346" bIns="56346" rtlCol="0" anchor="ctr">
            <a:noAutofit/>
          </a:bodyPr>
          <a:lstStyle/>
          <a:p>
            <a:pPr algn="ctr"/>
            <a:endParaRPr lang="en-US" sz="1050"/>
          </a:p>
        </p:txBody>
      </p:sp>
      <p:sp>
        <p:nvSpPr>
          <p:cNvPr id="25" name="Oval 24">
            <a:extLst>
              <a:ext uri="{FF2B5EF4-FFF2-40B4-BE49-F238E27FC236}">
                <a16:creationId xmlns:a16="http://schemas.microsoft.com/office/drawing/2014/main" id="{5EC568F2-C604-63D5-1EF5-26D2436A9631}"/>
              </a:ext>
            </a:extLst>
          </p:cNvPr>
          <p:cNvSpPr/>
          <p:nvPr/>
        </p:nvSpPr>
        <p:spPr>
          <a:xfrm>
            <a:off x="8945087" y="3459289"/>
            <a:ext cx="846149" cy="871609"/>
          </a:xfrm>
          <a:prstGeom prst="ellipse">
            <a:avLst/>
          </a:prstGeom>
          <a:solidFill>
            <a:schemeClr val="accent4"/>
          </a:solidFill>
          <a:ln w="1905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56346" tIns="56346" rIns="56346" bIns="56346" rtlCol="0" anchor="ctr">
            <a:noAutofit/>
          </a:bodyPr>
          <a:lstStyle/>
          <a:p>
            <a:pPr algn="ctr"/>
            <a:endParaRPr lang="en-US" sz="1050"/>
          </a:p>
        </p:txBody>
      </p:sp>
      <p:sp>
        <p:nvSpPr>
          <p:cNvPr id="27" name="Oval 26">
            <a:extLst>
              <a:ext uri="{FF2B5EF4-FFF2-40B4-BE49-F238E27FC236}">
                <a16:creationId xmlns:a16="http://schemas.microsoft.com/office/drawing/2014/main" id="{20EE54AD-6BED-9F00-7099-0E691AD9744E}"/>
              </a:ext>
            </a:extLst>
          </p:cNvPr>
          <p:cNvSpPr/>
          <p:nvPr/>
        </p:nvSpPr>
        <p:spPr>
          <a:xfrm>
            <a:off x="3100043" y="1966348"/>
            <a:ext cx="846149" cy="871609"/>
          </a:xfrm>
          <a:prstGeom prst="ellipse">
            <a:avLst/>
          </a:prstGeom>
          <a:solidFill>
            <a:schemeClr val="accent4"/>
          </a:solidFill>
          <a:ln w="1905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56346" tIns="56346" rIns="56346" bIns="56346" rtlCol="0" anchor="ctr">
            <a:noAutofit/>
          </a:bodyPr>
          <a:lstStyle/>
          <a:p>
            <a:pPr algn="ctr"/>
            <a:endParaRPr lang="en-US" sz="1050"/>
          </a:p>
        </p:txBody>
      </p:sp>
      <p:sp>
        <p:nvSpPr>
          <p:cNvPr id="29" name="Oval 28">
            <a:extLst>
              <a:ext uri="{FF2B5EF4-FFF2-40B4-BE49-F238E27FC236}">
                <a16:creationId xmlns:a16="http://schemas.microsoft.com/office/drawing/2014/main" id="{AC4AB405-E139-1F99-BE9D-1C1494BDF251}"/>
              </a:ext>
            </a:extLst>
          </p:cNvPr>
          <p:cNvSpPr/>
          <p:nvPr/>
        </p:nvSpPr>
        <p:spPr>
          <a:xfrm>
            <a:off x="7682393" y="2711834"/>
            <a:ext cx="846149" cy="871609"/>
          </a:xfrm>
          <a:prstGeom prst="ellipse">
            <a:avLst/>
          </a:prstGeom>
          <a:solidFill>
            <a:schemeClr val="accent4"/>
          </a:solidFill>
          <a:ln w="1905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56346" tIns="56346" rIns="56346" bIns="56346" rtlCol="0" anchor="ctr">
            <a:noAutofit/>
          </a:bodyPr>
          <a:lstStyle/>
          <a:p>
            <a:pPr algn="ctr"/>
            <a:endParaRPr lang="en-US" sz="1050"/>
          </a:p>
        </p:txBody>
      </p:sp>
      <p:sp>
        <p:nvSpPr>
          <p:cNvPr id="31" name="Oval 30">
            <a:extLst>
              <a:ext uri="{FF2B5EF4-FFF2-40B4-BE49-F238E27FC236}">
                <a16:creationId xmlns:a16="http://schemas.microsoft.com/office/drawing/2014/main" id="{71F899E5-0CB0-1E22-22B9-D048D3D481BF}"/>
              </a:ext>
            </a:extLst>
          </p:cNvPr>
          <p:cNvSpPr/>
          <p:nvPr/>
        </p:nvSpPr>
        <p:spPr>
          <a:xfrm>
            <a:off x="3383842" y="3074802"/>
            <a:ext cx="846149" cy="871609"/>
          </a:xfrm>
          <a:prstGeom prst="ellipse">
            <a:avLst/>
          </a:prstGeom>
          <a:solidFill>
            <a:schemeClr val="accent4"/>
          </a:solidFill>
          <a:ln w="1905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56346" tIns="56346" rIns="56346" bIns="56346" rtlCol="0" anchor="ctr">
            <a:noAutofit/>
          </a:bodyPr>
          <a:lstStyle/>
          <a:p>
            <a:pPr algn="ctr"/>
            <a:endParaRPr lang="en-US" sz="1050"/>
          </a:p>
        </p:txBody>
      </p:sp>
      <p:sp>
        <p:nvSpPr>
          <p:cNvPr id="33" name="TextBox 32">
            <a:extLst>
              <a:ext uri="{FF2B5EF4-FFF2-40B4-BE49-F238E27FC236}">
                <a16:creationId xmlns:a16="http://schemas.microsoft.com/office/drawing/2014/main" id="{56B41C19-6233-91FE-32B7-ED8920696278}"/>
              </a:ext>
            </a:extLst>
          </p:cNvPr>
          <p:cNvSpPr txBox="1"/>
          <p:nvPr/>
        </p:nvSpPr>
        <p:spPr>
          <a:xfrm>
            <a:off x="8124534" y="1885916"/>
            <a:ext cx="3210205" cy="323165"/>
          </a:xfrm>
          <a:prstGeom prst="rect">
            <a:avLst/>
          </a:prstGeom>
          <a:noFill/>
        </p:spPr>
        <p:txBody>
          <a:bodyPr wrap="square" lIns="0" tIns="0" rIns="0" bIns="0" rtlCol="0">
            <a:spAutoFit/>
          </a:bodyPr>
          <a:lstStyle/>
          <a:p>
            <a:pPr algn="l"/>
            <a:r>
              <a:rPr lang="en-US" sz="1050" b="1" dirty="0"/>
              <a:t>Enterprise Account </a:t>
            </a:r>
          </a:p>
          <a:p>
            <a:pPr algn="l"/>
            <a:r>
              <a:rPr lang="en-US" sz="1050" dirty="0"/>
              <a:t>Richard Kes</a:t>
            </a:r>
          </a:p>
        </p:txBody>
      </p:sp>
      <p:sp>
        <p:nvSpPr>
          <p:cNvPr id="34" name="TextBox 33">
            <a:extLst>
              <a:ext uri="{FF2B5EF4-FFF2-40B4-BE49-F238E27FC236}">
                <a16:creationId xmlns:a16="http://schemas.microsoft.com/office/drawing/2014/main" id="{C6A36DB0-3FB4-048A-D99F-9430875F4181}"/>
              </a:ext>
            </a:extLst>
          </p:cNvPr>
          <p:cNvSpPr txBox="1"/>
          <p:nvPr/>
        </p:nvSpPr>
        <p:spPr>
          <a:xfrm>
            <a:off x="9812351" y="2350469"/>
            <a:ext cx="2020217" cy="323165"/>
          </a:xfrm>
          <a:prstGeom prst="rect">
            <a:avLst/>
          </a:prstGeom>
          <a:noFill/>
        </p:spPr>
        <p:txBody>
          <a:bodyPr wrap="square" lIns="0" tIns="0" rIns="0" bIns="0" rtlCol="0">
            <a:spAutoFit/>
          </a:bodyPr>
          <a:lstStyle/>
          <a:p>
            <a:pPr algn="l"/>
            <a:r>
              <a:rPr lang="en-US" sz="1050" b="1" dirty="0"/>
              <a:t>Revenue Integrity</a:t>
            </a:r>
          </a:p>
          <a:p>
            <a:pPr algn="l"/>
            <a:r>
              <a:rPr lang="en-US" sz="1050" dirty="0"/>
              <a:t>Crystal Estabrook</a:t>
            </a:r>
          </a:p>
        </p:txBody>
      </p:sp>
      <p:sp>
        <p:nvSpPr>
          <p:cNvPr id="35" name="TextBox 34">
            <a:extLst>
              <a:ext uri="{FF2B5EF4-FFF2-40B4-BE49-F238E27FC236}">
                <a16:creationId xmlns:a16="http://schemas.microsoft.com/office/drawing/2014/main" id="{E53CAEC6-5810-4967-B6CD-88CEB42FB056}"/>
              </a:ext>
            </a:extLst>
          </p:cNvPr>
          <p:cNvSpPr txBox="1"/>
          <p:nvPr/>
        </p:nvSpPr>
        <p:spPr>
          <a:xfrm>
            <a:off x="8558758" y="3072093"/>
            <a:ext cx="2549587" cy="323165"/>
          </a:xfrm>
          <a:prstGeom prst="rect">
            <a:avLst/>
          </a:prstGeom>
          <a:noFill/>
        </p:spPr>
        <p:txBody>
          <a:bodyPr wrap="square" lIns="0" tIns="0" rIns="0" bIns="0" rtlCol="0">
            <a:spAutoFit/>
          </a:bodyPr>
          <a:lstStyle/>
          <a:p>
            <a:pPr algn="l"/>
            <a:r>
              <a:rPr lang="en-US" sz="1050" b="1"/>
              <a:t>Revenue Cycle Operations</a:t>
            </a:r>
          </a:p>
          <a:p>
            <a:pPr algn="l"/>
            <a:r>
              <a:rPr lang="en-US" sz="1050"/>
              <a:t>Michael Brown</a:t>
            </a:r>
          </a:p>
        </p:txBody>
      </p:sp>
      <p:sp>
        <p:nvSpPr>
          <p:cNvPr id="37" name="TextBox 36">
            <a:extLst>
              <a:ext uri="{FF2B5EF4-FFF2-40B4-BE49-F238E27FC236}">
                <a16:creationId xmlns:a16="http://schemas.microsoft.com/office/drawing/2014/main" id="{9E460EDD-36B1-A8D8-E6F9-1C4146E7A021}"/>
              </a:ext>
            </a:extLst>
          </p:cNvPr>
          <p:cNvSpPr txBox="1"/>
          <p:nvPr/>
        </p:nvSpPr>
        <p:spPr>
          <a:xfrm>
            <a:off x="8646559" y="4458009"/>
            <a:ext cx="1759837" cy="323165"/>
          </a:xfrm>
          <a:prstGeom prst="rect">
            <a:avLst/>
          </a:prstGeom>
          <a:noFill/>
        </p:spPr>
        <p:txBody>
          <a:bodyPr wrap="square" lIns="0" tIns="0" rIns="0" bIns="0" rtlCol="0">
            <a:spAutoFit/>
          </a:bodyPr>
          <a:lstStyle/>
          <a:p>
            <a:r>
              <a:rPr lang="en-US" sz="1050" b="1" dirty="0"/>
              <a:t>Cyber Security </a:t>
            </a:r>
          </a:p>
          <a:p>
            <a:r>
              <a:rPr lang="en-US" sz="1050" dirty="0"/>
              <a:t>Greg Vetter</a:t>
            </a:r>
          </a:p>
        </p:txBody>
      </p:sp>
      <p:sp>
        <p:nvSpPr>
          <p:cNvPr id="38" name="TextBox 37">
            <a:extLst>
              <a:ext uri="{FF2B5EF4-FFF2-40B4-BE49-F238E27FC236}">
                <a16:creationId xmlns:a16="http://schemas.microsoft.com/office/drawing/2014/main" id="{27AADE83-69C5-C81C-7270-D7D45602EAD2}"/>
              </a:ext>
            </a:extLst>
          </p:cNvPr>
          <p:cNvSpPr txBox="1"/>
          <p:nvPr/>
        </p:nvSpPr>
        <p:spPr>
          <a:xfrm>
            <a:off x="1024897" y="2043856"/>
            <a:ext cx="1964086" cy="323165"/>
          </a:xfrm>
          <a:prstGeom prst="rect">
            <a:avLst/>
          </a:prstGeom>
          <a:noFill/>
        </p:spPr>
        <p:txBody>
          <a:bodyPr wrap="square" lIns="0" tIns="0" rIns="0" bIns="0" rtlCol="0">
            <a:spAutoFit/>
          </a:bodyPr>
          <a:lstStyle/>
          <a:p>
            <a:pPr algn="r"/>
            <a:r>
              <a:rPr lang="en-US" sz="1050" b="1" dirty="0"/>
              <a:t>CIO Advisory</a:t>
            </a:r>
          </a:p>
          <a:p>
            <a:pPr algn="r"/>
            <a:r>
              <a:rPr lang="en-US" sz="1050" dirty="0"/>
              <a:t>Arvind Rao</a:t>
            </a:r>
          </a:p>
        </p:txBody>
      </p:sp>
      <p:sp>
        <p:nvSpPr>
          <p:cNvPr id="39" name="TextBox 38">
            <a:extLst>
              <a:ext uri="{FF2B5EF4-FFF2-40B4-BE49-F238E27FC236}">
                <a16:creationId xmlns:a16="http://schemas.microsoft.com/office/drawing/2014/main" id="{F3930783-7DE0-1870-53FA-C0AD991ADE8E}"/>
              </a:ext>
            </a:extLst>
          </p:cNvPr>
          <p:cNvSpPr txBox="1"/>
          <p:nvPr/>
        </p:nvSpPr>
        <p:spPr>
          <a:xfrm>
            <a:off x="1383037" y="3471635"/>
            <a:ext cx="1923565" cy="323165"/>
          </a:xfrm>
          <a:prstGeom prst="rect">
            <a:avLst/>
          </a:prstGeom>
          <a:noFill/>
        </p:spPr>
        <p:txBody>
          <a:bodyPr wrap="square" lIns="0" tIns="0" rIns="0" bIns="0" rtlCol="0">
            <a:spAutoFit/>
          </a:bodyPr>
          <a:lstStyle/>
          <a:p>
            <a:pPr algn="r"/>
            <a:r>
              <a:rPr lang="en-US" sz="1050" b="1" dirty="0"/>
              <a:t>HC Data Analytics </a:t>
            </a:r>
          </a:p>
          <a:p>
            <a:pPr algn="r"/>
            <a:r>
              <a:rPr lang="en-US" sz="1050" dirty="0"/>
              <a:t>Jamie McGlothlin</a:t>
            </a:r>
          </a:p>
        </p:txBody>
      </p:sp>
      <p:sp>
        <p:nvSpPr>
          <p:cNvPr id="40" name="TextBox 39">
            <a:extLst>
              <a:ext uri="{FF2B5EF4-FFF2-40B4-BE49-F238E27FC236}">
                <a16:creationId xmlns:a16="http://schemas.microsoft.com/office/drawing/2014/main" id="{36F9763F-1F8E-61C2-6659-90BF2EFF9A2F}"/>
              </a:ext>
            </a:extLst>
          </p:cNvPr>
          <p:cNvSpPr txBox="1"/>
          <p:nvPr/>
        </p:nvSpPr>
        <p:spPr>
          <a:xfrm>
            <a:off x="400936" y="3971420"/>
            <a:ext cx="1923565" cy="323165"/>
          </a:xfrm>
          <a:prstGeom prst="rect">
            <a:avLst/>
          </a:prstGeom>
          <a:noFill/>
        </p:spPr>
        <p:txBody>
          <a:bodyPr wrap="square" lIns="0" tIns="0" rIns="0" bIns="0" rtlCol="0">
            <a:spAutoFit/>
          </a:bodyPr>
          <a:lstStyle/>
          <a:p>
            <a:pPr algn="r"/>
            <a:r>
              <a:rPr lang="en-US" sz="1050" b="1" dirty="0"/>
              <a:t> Enterprise Risk </a:t>
            </a:r>
          </a:p>
          <a:p>
            <a:pPr algn="r"/>
            <a:r>
              <a:rPr lang="en-US" sz="1050" dirty="0"/>
              <a:t>Ryan Haggerty</a:t>
            </a:r>
          </a:p>
        </p:txBody>
      </p:sp>
      <p:sp>
        <p:nvSpPr>
          <p:cNvPr id="41" name="TextBox 40">
            <a:extLst>
              <a:ext uri="{FF2B5EF4-FFF2-40B4-BE49-F238E27FC236}">
                <a16:creationId xmlns:a16="http://schemas.microsoft.com/office/drawing/2014/main" id="{C9C17E07-1F59-5259-3DFB-09C2627ADEBA}"/>
              </a:ext>
            </a:extLst>
          </p:cNvPr>
          <p:cNvSpPr txBox="1"/>
          <p:nvPr/>
        </p:nvSpPr>
        <p:spPr>
          <a:xfrm>
            <a:off x="9868476" y="3683472"/>
            <a:ext cx="2143259" cy="323165"/>
          </a:xfrm>
          <a:prstGeom prst="rect">
            <a:avLst/>
          </a:prstGeom>
          <a:noFill/>
        </p:spPr>
        <p:txBody>
          <a:bodyPr wrap="square" lIns="0" tIns="0" rIns="0" bIns="0" rtlCol="0">
            <a:spAutoFit/>
          </a:bodyPr>
          <a:lstStyle/>
          <a:p>
            <a:pPr algn="l"/>
            <a:r>
              <a:rPr lang="en-US" sz="1050" b="1" dirty="0"/>
              <a:t>Government Funding Strategy </a:t>
            </a:r>
          </a:p>
          <a:p>
            <a:pPr algn="l"/>
            <a:r>
              <a:rPr lang="en-US" sz="1050" dirty="0"/>
              <a:t>Jill Nelson</a:t>
            </a:r>
          </a:p>
        </p:txBody>
      </p:sp>
      <p:sp>
        <p:nvSpPr>
          <p:cNvPr id="42" name="Oval 41">
            <a:extLst>
              <a:ext uri="{FF2B5EF4-FFF2-40B4-BE49-F238E27FC236}">
                <a16:creationId xmlns:a16="http://schemas.microsoft.com/office/drawing/2014/main" id="{61C7B775-457D-904F-E918-7CE0F3F2F5F5}"/>
              </a:ext>
            </a:extLst>
          </p:cNvPr>
          <p:cNvSpPr/>
          <p:nvPr/>
        </p:nvSpPr>
        <p:spPr>
          <a:xfrm>
            <a:off x="4973863" y="2621876"/>
            <a:ext cx="1750725" cy="1805973"/>
          </a:xfrm>
          <a:prstGeom prst="ellipse">
            <a:avLst/>
          </a:prstGeom>
          <a:solidFill>
            <a:schemeClr val="bg1"/>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56346" tIns="56346" rIns="56346" bIns="56346" rtlCol="0" anchor="ctr">
            <a:noAutofit/>
          </a:bodyPr>
          <a:lstStyle/>
          <a:p>
            <a:pPr algn="ctr"/>
            <a:endParaRPr lang="en-US" sz="1050"/>
          </a:p>
        </p:txBody>
      </p:sp>
      <p:pic>
        <p:nvPicPr>
          <p:cNvPr id="43" name="Picture 42">
            <a:extLst>
              <a:ext uri="{FF2B5EF4-FFF2-40B4-BE49-F238E27FC236}">
                <a16:creationId xmlns:a16="http://schemas.microsoft.com/office/drawing/2014/main" id="{653257F0-D448-6F65-7958-E8581D15CD30}"/>
              </a:ext>
            </a:extLst>
          </p:cNvPr>
          <p:cNvPicPr>
            <a:picLocks noChangeAspect="1"/>
          </p:cNvPicPr>
          <p:nvPr/>
        </p:nvPicPr>
        <p:blipFill>
          <a:blip r:embed="rId4" cstate="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029200" y="3017484"/>
            <a:ext cx="1646137" cy="1326542"/>
          </a:xfrm>
          <a:prstGeom prst="rect">
            <a:avLst/>
          </a:prstGeom>
        </p:spPr>
      </p:pic>
      <p:sp>
        <p:nvSpPr>
          <p:cNvPr id="44" name="TextBox 43">
            <a:extLst>
              <a:ext uri="{FF2B5EF4-FFF2-40B4-BE49-F238E27FC236}">
                <a16:creationId xmlns:a16="http://schemas.microsoft.com/office/drawing/2014/main" id="{D547B422-499F-9EAC-9A7C-C66573CF55AB}"/>
              </a:ext>
            </a:extLst>
          </p:cNvPr>
          <p:cNvSpPr txBox="1"/>
          <p:nvPr/>
        </p:nvSpPr>
        <p:spPr>
          <a:xfrm>
            <a:off x="5229314" y="2807101"/>
            <a:ext cx="1239870" cy="369332"/>
          </a:xfrm>
          <a:prstGeom prst="rect">
            <a:avLst/>
          </a:prstGeom>
          <a:noFill/>
        </p:spPr>
        <p:txBody>
          <a:bodyPr wrap="square" lIns="0" tIns="0" rIns="0" bIns="0" rtlCol="0">
            <a:spAutoFit/>
          </a:bodyPr>
          <a:lstStyle/>
          <a:p>
            <a:pPr algn="ctr"/>
            <a:r>
              <a:rPr lang="en-US" sz="1200" dirty="0">
                <a:solidFill>
                  <a:schemeClr val="accent1"/>
                </a:solidFill>
                <a:latin typeface="Arial Black" panose="020B0A04020102020204" pitchFamily="34" charset="0"/>
              </a:rPr>
              <a:t>Health Care Consulting</a:t>
            </a:r>
          </a:p>
        </p:txBody>
      </p:sp>
      <p:cxnSp>
        <p:nvCxnSpPr>
          <p:cNvPr id="45" name="Connector: Elbow 44">
            <a:extLst>
              <a:ext uri="{FF2B5EF4-FFF2-40B4-BE49-F238E27FC236}">
                <a16:creationId xmlns:a16="http://schemas.microsoft.com/office/drawing/2014/main" id="{0A8DDEF7-8BDA-BF98-1192-764644B19FF7}"/>
              </a:ext>
            </a:extLst>
          </p:cNvPr>
          <p:cNvCxnSpPr>
            <a:cxnSpLocks/>
          </p:cNvCxnSpPr>
          <p:nvPr/>
        </p:nvCxnSpPr>
        <p:spPr>
          <a:xfrm>
            <a:off x="3152906" y="4190756"/>
            <a:ext cx="1575111" cy="2085"/>
          </a:xfrm>
          <a:prstGeom prst="bentConnector3">
            <a:avLst>
              <a:gd name="adj1" fmla="val 50000"/>
            </a:avLst>
          </a:prstGeom>
          <a:ln w="19050">
            <a:solidFill>
              <a:schemeClr val="accent5">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FD4BE992-B850-F965-8A37-9817D1A73053}"/>
              </a:ext>
            </a:extLst>
          </p:cNvPr>
          <p:cNvCxnSpPr>
            <a:cxnSpLocks/>
          </p:cNvCxnSpPr>
          <p:nvPr/>
        </p:nvCxnSpPr>
        <p:spPr>
          <a:xfrm>
            <a:off x="7144166" y="3717467"/>
            <a:ext cx="1828800" cy="0"/>
          </a:xfrm>
          <a:prstGeom prst="bentConnector3">
            <a:avLst/>
          </a:prstGeom>
          <a:ln w="19050">
            <a:solidFill>
              <a:schemeClr val="accent5">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358EE3A6-C4BE-773E-78DE-F069EE4DB6BD}"/>
              </a:ext>
            </a:extLst>
          </p:cNvPr>
          <p:cNvSpPr/>
          <p:nvPr/>
        </p:nvSpPr>
        <p:spPr>
          <a:xfrm>
            <a:off x="4445163" y="4836449"/>
            <a:ext cx="846149" cy="871609"/>
          </a:xfrm>
          <a:prstGeom prst="ellipse">
            <a:avLst/>
          </a:prstGeom>
          <a:solidFill>
            <a:schemeClr val="accent4"/>
          </a:solidFill>
          <a:ln w="1905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56346" tIns="56346" rIns="56346" bIns="56346" rtlCol="0" anchor="ctr">
            <a:noAutofit/>
          </a:bodyPr>
          <a:lstStyle/>
          <a:p>
            <a:pPr algn="ctr"/>
            <a:endParaRPr lang="en-US" sz="1050"/>
          </a:p>
        </p:txBody>
      </p:sp>
      <p:cxnSp>
        <p:nvCxnSpPr>
          <p:cNvPr id="48" name="Connector: Elbow 47">
            <a:extLst>
              <a:ext uri="{FF2B5EF4-FFF2-40B4-BE49-F238E27FC236}">
                <a16:creationId xmlns:a16="http://schemas.microsoft.com/office/drawing/2014/main" id="{86ABD605-0FAA-08AD-1708-7CB0A83601A8}"/>
              </a:ext>
            </a:extLst>
          </p:cNvPr>
          <p:cNvCxnSpPr>
            <a:cxnSpLocks/>
          </p:cNvCxnSpPr>
          <p:nvPr/>
        </p:nvCxnSpPr>
        <p:spPr>
          <a:xfrm>
            <a:off x="3922858" y="2631645"/>
            <a:ext cx="890676" cy="3685"/>
          </a:xfrm>
          <a:prstGeom prst="bentConnector3">
            <a:avLst/>
          </a:prstGeom>
          <a:ln w="19050">
            <a:solidFill>
              <a:schemeClr val="accent5">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51F4F230-ACCB-CF4F-4EA6-F1A1303FB6BE}"/>
              </a:ext>
            </a:extLst>
          </p:cNvPr>
          <p:cNvSpPr/>
          <p:nvPr/>
        </p:nvSpPr>
        <p:spPr>
          <a:xfrm>
            <a:off x="4513249" y="4889108"/>
            <a:ext cx="731520" cy="731520"/>
          </a:xfrm>
          <a:prstGeom prst="ellipse">
            <a:avLst/>
          </a:prstGeom>
          <a:blipFill dpi="0" rotWithShape="1">
            <a:blip r:embed="rId5"/>
            <a:srcRect/>
            <a:stretch>
              <a:fillRect/>
            </a:stretch>
          </a:blip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6346" tIns="56346" rIns="56346" bIns="56346" rtlCol="0" anchor="ctr">
            <a:noAutofit/>
          </a:bodyPr>
          <a:lstStyle/>
          <a:p>
            <a:pPr algn="ctr"/>
            <a:endParaRPr lang="en-US" sz="1050"/>
          </a:p>
        </p:txBody>
      </p:sp>
      <p:cxnSp>
        <p:nvCxnSpPr>
          <p:cNvPr id="50" name="Connector: Elbow 49">
            <a:extLst>
              <a:ext uri="{FF2B5EF4-FFF2-40B4-BE49-F238E27FC236}">
                <a16:creationId xmlns:a16="http://schemas.microsoft.com/office/drawing/2014/main" id="{0662E979-FE3E-2175-598A-506EEF32858A}"/>
              </a:ext>
            </a:extLst>
          </p:cNvPr>
          <p:cNvCxnSpPr>
            <a:cxnSpLocks/>
          </p:cNvCxnSpPr>
          <p:nvPr/>
        </p:nvCxnSpPr>
        <p:spPr>
          <a:xfrm>
            <a:off x="4152883" y="3492355"/>
            <a:ext cx="473844" cy="2134"/>
          </a:xfrm>
          <a:prstGeom prst="bentConnector3">
            <a:avLst>
              <a:gd name="adj1" fmla="val 48737"/>
            </a:avLst>
          </a:prstGeom>
          <a:ln w="19050">
            <a:solidFill>
              <a:schemeClr val="accent5">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E6E4B332-FFD1-07A3-8F36-D1EDC240FA1B}"/>
              </a:ext>
            </a:extLst>
          </p:cNvPr>
          <p:cNvSpPr txBox="1"/>
          <p:nvPr/>
        </p:nvSpPr>
        <p:spPr>
          <a:xfrm>
            <a:off x="2153785" y="5448787"/>
            <a:ext cx="2259047" cy="484748"/>
          </a:xfrm>
          <a:prstGeom prst="rect">
            <a:avLst/>
          </a:prstGeom>
          <a:noFill/>
        </p:spPr>
        <p:txBody>
          <a:bodyPr wrap="square" lIns="0" tIns="0" rIns="0" bIns="0" rtlCol="0" anchor="t">
            <a:spAutoFit/>
          </a:bodyPr>
          <a:lstStyle/>
          <a:p>
            <a:pPr algn="r"/>
            <a:r>
              <a:rPr lang="en-US" sz="1050" b="1" dirty="0"/>
              <a:t>Finance &amp; Accounting Transformation  </a:t>
            </a:r>
          </a:p>
          <a:p>
            <a:pPr algn="r"/>
            <a:r>
              <a:rPr lang="en-US" sz="1050" dirty="0"/>
              <a:t>Chris Zheng</a:t>
            </a:r>
            <a:endParaRPr lang="en-US" sz="1050" dirty="0">
              <a:cs typeface="Arial"/>
            </a:endParaRPr>
          </a:p>
        </p:txBody>
      </p:sp>
      <p:cxnSp>
        <p:nvCxnSpPr>
          <p:cNvPr id="53" name="Connector: Elbow 52">
            <a:extLst>
              <a:ext uri="{FF2B5EF4-FFF2-40B4-BE49-F238E27FC236}">
                <a16:creationId xmlns:a16="http://schemas.microsoft.com/office/drawing/2014/main" id="{D70A98D5-E8EA-B6CD-882B-320B2BCDC1FA}"/>
              </a:ext>
            </a:extLst>
          </p:cNvPr>
          <p:cNvCxnSpPr>
            <a:cxnSpLocks/>
          </p:cNvCxnSpPr>
          <p:nvPr/>
        </p:nvCxnSpPr>
        <p:spPr>
          <a:xfrm>
            <a:off x="7114519" y="3071022"/>
            <a:ext cx="548640" cy="2134"/>
          </a:xfrm>
          <a:prstGeom prst="bentConnector3">
            <a:avLst>
              <a:gd name="adj1" fmla="val 48737"/>
            </a:avLst>
          </a:prstGeom>
          <a:ln w="19050">
            <a:solidFill>
              <a:schemeClr val="accent5">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840F3418-2210-3981-430C-1CBEA5A9CEB8}"/>
              </a:ext>
            </a:extLst>
          </p:cNvPr>
          <p:cNvCxnSpPr>
            <a:cxnSpLocks/>
          </p:cNvCxnSpPr>
          <p:nvPr/>
        </p:nvCxnSpPr>
        <p:spPr>
          <a:xfrm flipV="1">
            <a:off x="3130032" y="2979453"/>
            <a:ext cx="1597985" cy="847"/>
          </a:xfrm>
          <a:prstGeom prst="bentConnector3">
            <a:avLst>
              <a:gd name="adj1" fmla="val 50000"/>
            </a:avLst>
          </a:prstGeom>
          <a:ln w="19050">
            <a:solidFill>
              <a:schemeClr val="accent5">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A5593831-F2D9-BE7A-00BD-16B3D9AE14F3}"/>
              </a:ext>
            </a:extLst>
          </p:cNvPr>
          <p:cNvSpPr txBox="1"/>
          <p:nvPr/>
        </p:nvSpPr>
        <p:spPr>
          <a:xfrm>
            <a:off x="2219223" y="1422501"/>
            <a:ext cx="1659478" cy="323165"/>
          </a:xfrm>
          <a:prstGeom prst="rect">
            <a:avLst/>
          </a:prstGeom>
          <a:noFill/>
        </p:spPr>
        <p:txBody>
          <a:bodyPr wrap="square" lIns="0" tIns="0" rIns="0" bIns="0" rtlCol="0" anchor="t">
            <a:spAutoFit/>
          </a:bodyPr>
          <a:lstStyle/>
          <a:p>
            <a:pPr algn="r"/>
            <a:r>
              <a:rPr lang="en-US" sz="1050" b="1" dirty="0"/>
              <a:t> Consulting Leader</a:t>
            </a:r>
          </a:p>
          <a:p>
            <a:pPr algn="r"/>
            <a:r>
              <a:rPr lang="en-US" sz="1050" dirty="0"/>
              <a:t>Jim Sink</a:t>
            </a:r>
            <a:endParaRPr lang="en-US" sz="1050" dirty="0">
              <a:cs typeface="Arial"/>
            </a:endParaRPr>
          </a:p>
        </p:txBody>
      </p:sp>
      <p:sp>
        <p:nvSpPr>
          <p:cNvPr id="56" name="Oval 55">
            <a:extLst>
              <a:ext uri="{FF2B5EF4-FFF2-40B4-BE49-F238E27FC236}">
                <a16:creationId xmlns:a16="http://schemas.microsoft.com/office/drawing/2014/main" id="{27C12891-09BE-E4FB-7ECC-B973A904A07E}"/>
              </a:ext>
            </a:extLst>
          </p:cNvPr>
          <p:cNvSpPr/>
          <p:nvPr/>
        </p:nvSpPr>
        <p:spPr>
          <a:xfrm>
            <a:off x="4037496" y="1409687"/>
            <a:ext cx="731520" cy="731520"/>
          </a:xfrm>
          <a:prstGeom prst="ellipse">
            <a:avLst/>
          </a:prstGeom>
          <a:blipFill dpi="0" rotWithShape="1">
            <a:blip r:embed="rId6"/>
            <a:srcRect/>
            <a:stretch>
              <a:fillRect/>
            </a:stretch>
          </a:blip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6346" tIns="56346" rIns="56346" bIns="56346" rtlCol="0" anchor="ctr">
            <a:noAutofit/>
          </a:bodyPr>
          <a:lstStyle/>
          <a:p>
            <a:pPr algn="ctr"/>
            <a:endParaRPr lang="en-US" sz="1050"/>
          </a:p>
        </p:txBody>
      </p:sp>
      <p:sp>
        <p:nvSpPr>
          <p:cNvPr id="62" name="Oval 61">
            <a:extLst>
              <a:ext uri="{FF2B5EF4-FFF2-40B4-BE49-F238E27FC236}">
                <a16:creationId xmlns:a16="http://schemas.microsoft.com/office/drawing/2014/main" id="{5ADDBE81-D7DE-42C0-20F3-91FAD413E9D1}"/>
              </a:ext>
            </a:extLst>
          </p:cNvPr>
          <p:cNvSpPr/>
          <p:nvPr/>
        </p:nvSpPr>
        <p:spPr>
          <a:xfrm>
            <a:off x="5428050" y="989089"/>
            <a:ext cx="846149" cy="871609"/>
          </a:xfrm>
          <a:prstGeom prst="ellipse">
            <a:avLst/>
          </a:prstGeom>
          <a:solidFill>
            <a:schemeClr val="accent4"/>
          </a:solidFill>
          <a:ln w="1905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56346" tIns="56346" rIns="56346" bIns="56346" rtlCol="0" anchor="ctr">
            <a:noAutofit/>
          </a:bodyPr>
          <a:lstStyle/>
          <a:p>
            <a:pPr algn="ctr"/>
            <a:endParaRPr lang="en-US" sz="1050"/>
          </a:p>
        </p:txBody>
      </p:sp>
      <p:sp>
        <p:nvSpPr>
          <p:cNvPr id="64" name="TextBox 63">
            <a:extLst>
              <a:ext uri="{FF2B5EF4-FFF2-40B4-BE49-F238E27FC236}">
                <a16:creationId xmlns:a16="http://schemas.microsoft.com/office/drawing/2014/main" id="{31C00DE3-7042-F98F-FF21-2F04D0D22906}"/>
              </a:ext>
            </a:extLst>
          </p:cNvPr>
          <p:cNvSpPr txBox="1"/>
          <p:nvPr/>
        </p:nvSpPr>
        <p:spPr>
          <a:xfrm>
            <a:off x="6304859" y="1215967"/>
            <a:ext cx="1239870" cy="323165"/>
          </a:xfrm>
          <a:prstGeom prst="rect">
            <a:avLst/>
          </a:prstGeom>
          <a:noFill/>
        </p:spPr>
        <p:txBody>
          <a:bodyPr wrap="square" lIns="0" tIns="0" rIns="0" bIns="0" rtlCol="0">
            <a:spAutoFit/>
          </a:bodyPr>
          <a:lstStyle/>
          <a:p>
            <a:pPr algn="l"/>
            <a:r>
              <a:rPr lang="en-US" sz="1050" b="1" dirty="0"/>
              <a:t> Industry Leader</a:t>
            </a:r>
          </a:p>
          <a:p>
            <a:pPr algn="l"/>
            <a:r>
              <a:rPr lang="en-US" sz="1050" dirty="0"/>
              <a:t>Carlos Hernandez</a:t>
            </a:r>
          </a:p>
        </p:txBody>
      </p:sp>
      <p:sp>
        <p:nvSpPr>
          <p:cNvPr id="65" name="Oval 64">
            <a:extLst>
              <a:ext uri="{FF2B5EF4-FFF2-40B4-BE49-F238E27FC236}">
                <a16:creationId xmlns:a16="http://schemas.microsoft.com/office/drawing/2014/main" id="{3C407092-18C4-5B57-114A-1A25C884CEC8}"/>
              </a:ext>
            </a:extLst>
          </p:cNvPr>
          <p:cNvSpPr/>
          <p:nvPr/>
        </p:nvSpPr>
        <p:spPr>
          <a:xfrm>
            <a:off x="6624568" y="4751394"/>
            <a:ext cx="846149" cy="871609"/>
          </a:xfrm>
          <a:prstGeom prst="ellipse">
            <a:avLst/>
          </a:prstGeom>
          <a:solidFill>
            <a:schemeClr val="accent4"/>
          </a:solidFill>
          <a:ln w="1905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56346" tIns="56346" rIns="56346" bIns="56346" rtlCol="0" anchor="ctr">
            <a:noAutofit/>
          </a:bodyPr>
          <a:lstStyle/>
          <a:p>
            <a:pPr algn="ctr"/>
            <a:endParaRPr lang="en-US" sz="1050"/>
          </a:p>
        </p:txBody>
      </p:sp>
      <p:sp>
        <p:nvSpPr>
          <p:cNvPr id="67" name="TextBox 66">
            <a:extLst>
              <a:ext uri="{FF2B5EF4-FFF2-40B4-BE49-F238E27FC236}">
                <a16:creationId xmlns:a16="http://schemas.microsoft.com/office/drawing/2014/main" id="{D8830C9C-98E7-9F01-CF7A-24097CFA79DE}"/>
              </a:ext>
            </a:extLst>
          </p:cNvPr>
          <p:cNvSpPr txBox="1"/>
          <p:nvPr/>
        </p:nvSpPr>
        <p:spPr>
          <a:xfrm>
            <a:off x="7575725" y="5275979"/>
            <a:ext cx="3055566" cy="323165"/>
          </a:xfrm>
          <a:prstGeom prst="rect">
            <a:avLst/>
          </a:prstGeom>
          <a:noFill/>
        </p:spPr>
        <p:txBody>
          <a:bodyPr wrap="square" lIns="0" tIns="0" rIns="0" bIns="0" rtlCol="0">
            <a:spAutoFit/>
          </a:bodyPr>
          <a:lstStyle/>
          <a:p>
            <a:r>
              <a:rPr lang="en-US" sz="1050" b="1" dirty="0"/>
              <a:t>Supply Chain </a:t>
            </a:r>
          </a:p>
          <a:p>
            <a:r>
              <a:rPr lang="en-US" sz="1050" dirty="0"/>
              <a:t>Amber Downton</a:t>
            </a:r>
          </a:p>
        </p:txBody>
      </p:sp>
      <p:sp>
        <p:nvSpPr>
          <p:cNvPr id="68" name="Oval 67">
            <a:extLst>
              <a:ext uri="{FF2B5EF4-FFF2-40B4-BE49-F238E27FC236}">
                <a16:creationId xmlns:a16="http://schemas.microsoft.com/office/drawing/2014/main" id="{A55A81A9-2426-60DD-073E-FC2543197EDF}"/>
              </a:ext>
            </a:extLst>
          </p:cNvPr>
          <p:cNvSpPr/>
          <p:nvPr/>
        </p:nvSpPr>
        <p:spPr>
          <a:xfrm>
            <a:off x="6140214" y="5655907"/>
            <a:ext cx="846149" cy="871609"/>
          </a:xfrm>
          <a:prstGeom prst="ellipse">
            <a:avLst/>
          </a:prstGeom>
          <a:solidFill>
            <a:schemeClr val="accent4"/>
          </a:solidFill>
          <a:ln w="1905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56346" tIns="56346" rIns="56346" bIns="56346" rtlCol="0" anchor="ctr">
            <a:noAutofit/>
          </a:bodyPr>
          <a:lstStyle/>
          <a:p>
            <a:pPr algn="ctr"/>
            <a:endParaRPr lang="en-US" sz="1050"/>
          </a:p>
        </p:txBody>
      </p:sp>
      <p:sp>
        <p:nvSpPr>
          <p:cNvPr id="70" name="TextBox 69">
            <a:extLst>
              <a:ext uri="{FF2B5EF4-FFF2-40B4-BE49-F238E27FC236}">
                <a16:creationId xmlns:a16="http://schemas.microsoft.com/office/drawing/2014/main" id="{E63C00FE-D102-BCD8-8692-DC15D5DA0F7F}"/>
              </a:ext>
            </a:extLst>
          </p:cNvPr>
          <p:cNvSpPr txBox="1"/>
          <p:nvPr/>
        </p:nvSpPr>
        <p:spPr>
          <a:xfrm>
            <a:off x="7114519" y="6133506"/>
            <a:ext cx="1239870" cy="484748"/>
          </a:xfrm>
          <a:prstGeom prst="rect">
            <a:avLst/>
          </a:prstGeom>
          <a:noFill/>
        </p:spPr>
        <p:txBody>
          <a:bodyPr wrap="square" lIns="0" tIns="0" rIns="0" bIns="0" rtlCol="0">
            <a:spAutoFit/>
          </a:bodyPr>
          <a:lstStyle/>
          <a:p>
            <a:pPr algn="l"/>
            <a:r>
              <a:rPr lang="en-US" sz="1050" b="1" dirty="0"/>
              <a:t> Mergers &amp; Acquisitions  </a:t>
            </a:r>
          </a:p>
          <a:p>
            <a:pPr algn="l"/>
            <a:r>
              <a:rPr lang="en-US" sz="1050" dirty="0"/>
              <a:t>Jen Busse</a:t>
            </a:r>
          </a:p>
        </p:txBody>
      </p:sp>
      <p:sp>
        <p:nvSpPr>
          <p:cNvPr id="71" name="TextBox 70">
            <a:extLst>
              <a:ext uri="{FF2B5EF4-FFF2-40B4-BE49-F238E27FC236}">
                <a16:creationId xmlns:a16="http://schemas.microsoft.com/office/drawing/2014/main" id="{983909A0-DB18-C7D4-BD31-0333A905582C}"/>
              </a:ext>
            </a:extLst>
          </p:cNvPr>
          <p:cNvSpPr txBox="1"/>
          <p:nvPr/>
        </p:nvSpPr>
        <p:spPr>
          <a:xfrm>
            <a:off x="958734" y="2582606"/>
            <a:ext cx="1239870" cy="323165"/>
          </a:xfrm>
          <a:prstGeom prst="rect">
            <a:avLst/>
          </a:prstGeom>
          <a:noFill/>
        </p:spPr>
        <p:txBody>
          <a:bodyPr wrap="square" lIns="0" tIns="0" rIns="0" bIns="0" rtlCol="0">
            <a:spAutoFit/>
          </a:bodyPr>
          <a:lstStyle/>
          <a:p>
            <a:pPr algn="r"/>
            <a:r>
              <a:rPr lang="en-US" sz="1050" b="1" dirty="0"/>
              <a:t>CEO Advisory </a:t>
            </a:r>
          </a:p>
          <a:p>
            <a:pPr algn="r"/>
            <a:r>
              <a:rPr lang="en-US" sz="1050" dirty="0"/>
              <a:t>Beryl Ramsey Finlan</a:t>
            </a:r>
          </a:p>
        </p:txBody>
      </p:sp>
      <p:pic>
        <p:nvPicPr>
          <p:cNvPr id="73" name="Picture 72">
            <a:extLst>
              <a:ext uri="{FF2B5EF4-FFF2-40B4-BE49-F238E27FC236}">
                <a16:creationId xmlns:a16="http://schemas.microsoft.com/office/drawing/2014/main" id="{6845BD27-B542-8655-5D1F-01FBCE1573F0}"/>
              </a:ext>
            </a:extLst>
          </p:cNvPr>
          <p:cNvPicPr>
            <a:picLocks noChangeAspect="1"/>
          </p:cNvPicPr>
          <p:nvPr/>
        </p:nvPicPr>
        <p:blipFill rotWithShape="1">
          <a:blip r:embed="rId7"/>
          <a:srcRect t="3511" b="25082"/>
          <a:stretch/>
        </p:blipFill>
        <p:spPr>
          <a:xfrm>
            <a:off x="5483359" y="1053470"/>
            <a:ext cx="731731" cy="731520"/>
          </a:xfrm>
          <a:prstGeom prst="flowChartConnector">
            <a:avLst/>
          </a:prstGeom>
          <a:blipFill dpi="0" rotWithShape="1">
            <a:blip r:embed="rId8" cstate="print">
              <a:extLst>
                <a:ext uri="{28A0092B-C50C-407E-A947-70E740481C1C}">
                  <a14:useLocalDpi xmlns:a14="http://schemas.microsoft.com/office/drawing/2010/main" val="0"/>
                </a:ext>
              </a:extLst>
            </a:blip>
            <a:srcRect/>
            <a:stretch>
              <a:fillRect/>
            </a:stretch>
          </a:blipFill>
          <a:ln w="9525">
            <a:solidFill>
              <a:schemeClr val="accent1"/>
            </a:solidFill>
          </a:ln>
        </p:spPr>
      </p:pic>
      <p:sp>
        <p:nvSpPr>
          <p:cNvPr id="77" name="Oval 76">
            <a:extLst>
              <a:ext uri="{FF2B5EF4-FFF2-40B4-BE49-F238E27FC236}">
                <a16:creationId xmlns:a16="http://schemas.microsoft.com/office/drawing/2014/main" id="{550696C8-D9B7-6C39-C841-1F60F66F6A33}"/>
              </a:ext>
            </a:extLst>
          </p:cNvPr>
          <p:cNvSpPr/>
          <p:nvPr/>
        </p:nvSpPr>
        <p:spPr>
          <a:xfrm>
            <a:off x="2472576" y="3940159"/>
            <a:ext cx="731520" cy="731520"/>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6346" tIns="56346" rIns="56346" bIns="56346" rtlCol="0" anchor="ctr">
            <a:noAutofit/>
          </a:bodyPr>
          <a:lstStyle/>
          <a:p>
            <a:pPr algn="ctr"/>
            <a:endParaRPr lang="en-US" sz="1050"/>
          </a:p>
        </p:txBody>
      </p:sp>
      <p:pic>
        <p:nvPicPr>
          <p:cNvPr id="79" name="Picture 78">
            <a:extLst>
              <a:ext uri="{FF2B5EF4-FFF2-40B4-BE49-F238E27FC236}">
                <a16:creationId xmlns:a16="http://schemas.microsoft.com/office/drawing/2014/main" id="{40081734-7435-B3FF-CAFF-2005872D0C41}"/>
              </a:ext>
            </a:extLst>
          </p:cNvPr>
          <p:cNvPicPr>
            <a:picLocks noChangeAspect="1"/>
          </p:cNvPicPr>
          <p:nvPr/>
        </p:nvPicPr>
        <p:blipFill>
          <a:blip r:embed="rId10"/>
          <a:stretch>
            <a:fillRect/>
          </a:stretch>
        </p:blipFill>
        <p:spPr>
          <a:xfrm>
            <a:off x="3164843" y="2050358"/>
            <a:ext cx="731520" cy="731520"/>
          </a:xfrm>
          <a:prstGeom prst="flowChartConnector">
            <a:avLst/>
          </a:prstGeom>
          <a:blipFill dpi="0" rotWithShape="1">
            <a:blip r:embed="rId11" cstate="print">
              <a:extLst>
                <a:ext uri="{28A0092B-C50C-407E-A947-70E740481C1C}">
                  <a14:useLocalDpi xmlns:a14="http://schemas.microsoft.com/office/drawing/2010/main" val="0"/>
                </a:ext>
              </a:extLst>
            </a:blip>
            <a:srcRect/>
            <a:stretch>
              <a:fillRect/>
            </a:stretch>
          </a:blipFill>
          <a:ln w="9525">
            <a:solidFill>
              <a:schemeClr val="accent1"/>
            </a:solidFill>
          </a:ln>
        </p:spPr>
      </p:pic>
      <p:pic>
        <p:nvPicPr>
          <p:cNvPr id="80" name="Picture 79">
            <a:extLst>
              <a:ext uri="{FF2B5EF4-FFF2-40B4-BE49-F238E27FC236}">
                <a16:creationId xmlns:a16="http://schemas.microsoft.com/office/drawing/2014/main" id="{4871B649-C256-9BF0-7AAB-3C25895E3222}"/>
              </a:ext>
            </a:extLst>
          </p:cNvPr>
          <p:cNvPicPr>
            <a:picLocks noChangeAspect="1"/>
          </p:cNvPicPr>
          <p:nvPr/>
        </p:nvPicPr>
        <p:blipFill>
          <a:blip r:embed="rId12"/>
          <a:stretch>
            <a:fillRect/>
          </a:stretch>
        </p:blipFill>
        <p:spPr>
          <a:xfrm>
            <a:off x="6197528" y="5725951"/>
            <a:ext cx="731520" cy="731520"/>
          </a:xfrm>
          <a:prstGeom prst="flowChartConnector">
            <a:avLst/>
          </a:prstGeom>
          <a:blipFill dpi="0" rotWithShape="1">
            <a:blip r:embed="rId8" cstate="print">
              <a:extLst>
                <a:ext uri="{28A0092B-C50C-407E-A947-70E740481C1C}">
                  <a14:useLocalDpi xmlns:a14="http://schemas.microsoft.com/office/drawing/2010/main" val="0"/>
                </a:ext>
              </a:extLst>
            </a:blip>
            <a:srcRect/>
            <a:stretch>
              <a:fillRect/>
            </a:stretch>
          </a:blipFill>
          <a:ln w="9525">
            <a:solidFill>
              <a:schemeClr val="accent1"/>
            </a:solidFill>
          </a:ln>
        </p:spPr>
      </p:pic>
      <p:pic>
        <p:nvPicPr>
          <p:cNvPr id="81" name="Picture 80">
            <a:extLst>
              <a:ext uri="{FF2B5EF4-FFF2-40B4-BE49-F238E27FC236}">
                <a16:creationId xmlns:a16="http://schemas.microsoft.com/office/drawing/2014/main" id="{2AB7811E-2669-8DA4-5C90-9861477C7946}"/>
              </a:ext>
            </a:extLst>
          </p:cNvPr>
          <p:cNvPicPr>
            <a:picLocks noChangeAspect="1"/>
          </p:cNvPicPr>
          <p:nvPr/>
        </p:nvPicPr>
        <p:blipFill>
          <a:blip r:embed="rId13"/>
          <a:stretch>
            <a:fillRect/>
          </a:stretch>
        </p:blipFill>
        <p:spPr>
          <a:xfrm>
            <a:off x="7783481" y="4148935"/>
            <a:ext cx="731520" cy="731520"/>
          </a:xfrm>
          <a:prstGeom prst="flowChartConnector">
            <a:avLst/>
          </a:prstGeom>
          <a:blipFill dpi="0" rotWithShape="1">
            <a:blip r:embed="rId6"/>
            <a:srcRect/>
            <a:stretch>
              <a:fillRect/>
            </a:stretch>
          </a:blipFill>
          <a:ln w="9525">
            <a:solidFill>
              <a:schemeClr val="accent1"/>
            </a:solidFill>
          </a:ln>
        </p:spPr>
      </p:pic>
      <p:pic>
        <p:nvPicPr>
          <p:cNvPr id="82" name="Picture 81">
            <a:extLst>
              <a:ext uri="{FF2B5EF4-FFF2-40B4-BE49-F238E27FC236}">
                <a16:creationId xmlns:a16="http://schemas.microsoft.com/office/drawing/2014/main" id="{0BC42383-14FA-DE9B-0816-5385A54F5C3A}"/>
              </a:ext>
            </a:extLst>
          </p:cNvPr>
          <p:cNvPicPr>
            <a:picLocks noChangeAspect="1"/>
          </p:cNvPicPr>
          <p:nvPr/>
        </p:nvPicPr>
        <p:blipFill>
          <a:blip r:embed="rId14"/>
          <a:stretch>
            <a:fillRect/>
          </a:stretch>
        </p:blipFill>
        <p:spPr>
          <a:xfrm>
            <a:off x="3450012" y="3123514"/>
            <a:ext cx="731520" cy="731520"/>
          </a:xfrm>
          <a:prstGeom prst="flowChartConnector">
            <a:avLst/>
          </a:prstGeom>
          <a:blipFill dpi="0" rotWithShape="1">
            <a:blip r:embed="rId6"/>
            <a:srcRect/>
            <a:stretch>
              <a:fillRect/>
            </a:stretch>
          </a:blipFill>
          <a:ln w="9525">
            <a:solidFill>
              <a:schemeClr val="accent1"/>
            </a:solidFill>
          </a:ln>
        </p:spPr>
      </p:pic>
      <p:cxnSp>
        <p:nvCxnSpPr>
          <p:cNvPr id="88" name="Connector: Elbow 82">
            <a:extLst>
              <a:ext uri="{FF2B5EF4-FFF2-40B4-BE49-F238E27FC236}">
                <a16:creationId xmlns:a16="http://schemas.microsoft.com/office/drawing/2014/main" id="{73A90018-78C9-0B23-1B8C-94A36A45BAA0}"/>
              </a:ext>
            </a:extLst>
          </p:cNvPr>
          <p:cNvCxnSpPr>
            <a:cxnSpLocks/>
            <a:stCxn id="65" idx="0"/>
          </p:cNvCxnSpPr>
          <p:nvPr/>
        </p:nvCxnSpPr>
        <p:spPr>
          <a:xfrm flipH="1" flipV="1">
            <a:off x="6345004" y="4748776"/>
            <a:ext cx="702639" cy="2618"/>
          </a:xfrm>
          <a:prstGeom prst="straightConnector1">
            <a:avLst/>
          </a:prstGeom>
          <a:ln w="19050">
            <a:solidFill>
              <a:schemeClr val="accent5">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3" name="Connector: Elbow 82">
            <a:extLst>
              <a:ext uri="{FF2B5EF4-FFF2-40B4-BE49-F238E27FC236}">
                <a16:creationId xmlns:a16="http://schemas.microsoft.com/office/drawing/2014/main" id="{EE598035-BF35-1424-1A8F-8ABCCE8050F4}"/>
              </a:ext>
            </a:extLst>
          </p:cNvPr>
          <p:cNvCxnSpPr>
            <a:cxnSpLocks/>
          </p:cNvCxnSpPr>
          <p:nvPr/>
        </p:nvCxnSpPr>
        <p:spPr>
          <a:xfrm flipV="1">
            <a:off x="5849224" y="1874380"/>
            <a:ext cx="0" cy="334701"/>
          </a:xfrm>
          <a:prstGeom prst="straightConnector1">
            <a:avLst/>
          </a:prstGeom>
          <a:ln w="19050">
            <a:solidFill>
              <a:schemeClr val="accent5">
                <a:lumMod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024" name="Picture 1023">
            <a:extLst>
              <a:ext uri="{FF2B5EF4-FFF2-40B4-BE49-F238E27FC236}">
                <a16:creationId xmlns:a16="http://schemas.microsoft.com/office/drawing/2014/main" id="{D1B43598-23A0-0AAA-DBF1-404985A385DA}"/>
              </a:ext>
            </a:extLst>
          </p:cNvPr>
          <p:cNvPicPr>
            <a:picLocks noChangeAspect="1"/>
          </p:cNvPicPr>
          <p:nvPr/>
        </p:nvPicPr>
        <p:blipFill>
          <a:blip r:embed="rId15"/>
          <a:stretch>
            <a:fillRect/>
          </a:stretch>
        </p:blipFill>
        <p:spPr>
          <a:xfrm>
            <a:off x="9006418" y="3526750"/>
            <a:ext cx="731520" cy="731520"/>
          </a:xfrm>
          <a:prstGeom prst="flowChartConnector">
            <a:avLst/>
          </a:prstGeom>
          <a:blipFill dpi="0" rotWithShape="1">
            <a:blip r:embed="rId11" cstate="print">
              <a:extLst>
                <a:ext uri="{28A0092B-C50C-407E-A947-70E740481C1C}">
                  <a14:useLocalDpi xmlns:a14="http://schemas.microsoft.com/office/drawing/2010/main" val="0"/>
                </a:ext>
              </a:extLst>
            </a:blip>
            <a:srcRect/>
            <a:stretch>
              <a:fillRect/>
            </a:stretch>
          </a:blipFill>
          <a:ln w="9525">
            <a:solidFill>
              <a:schemeClr val="accent1"/>
            </a:solidFill>
          </a:ln>
        </p:spPr>
      </p:pic>
      <p:pic>
        <p:nvPicPr>
          <p:cNvPr id="1025" name="Picture 1024">
            <a:extLst>
              <a:ext uri="{FF2B5EF4-FFF2-40B4-BE49-F238E27FC236}">
                <a16:creationId xmlns:a16="http://schemas.microsoft.com/office/drawing/2014/main" id="{8A0CFE72-4ADD-1D0C-40CE-611F6C25A549}"/>
              </a:ext>
            </a:extLst>
          </p:cNvPr>
          <p:cNvPicPr>
            <a:picLocks noChangeAspect="1"/>
          </p:cNvPicPr>
          <p:nvPr/>
        </p:nvPicPr>
        <p:blipFill>
          <a:blip r:embed="rId16"/>
          <a:stretch>
            <a:fillRect/>
          </a:stretch>
        </p:blipFill>
        <p:spPr>
          <a:xfrm>
            <a:off x="2310307" y="2523719"/>
            <a:ext cx="731520" cy="731520"/>
          </a:xfrm>
          <a:prstGeom prst="flowChartConnector">
            <a:avLst/>
          </a:prstGeom>
          <a:blipFill dpi="0" rotWithShape="1">
            <a:blip r:embed="rId11" cstate="print">
              <a:extLst>
                <a:ext uri="{28A0092B-C50C-407E-A947-70E740481C1C}">
                  <a14:useLocalDpi xmlns:a14="http://schemas.microsoft.com/office/drawing/2010/main" val="0"/>
                </a:ext>
              </a:extLst>
            </a:blip>
            <a:srcRect/>
            <a:stretch>
              <a:fillRect/>
            </a:stretch>
          </a:blipFill>
          <a:ln w="9525">
            <a:solidFill>
              <a:schemeClr val="accent1"/>
            </a:solidFill>
          </a:ln>
        </p:spPr>
      </p:pic>
      <p:pic>
        <p:nvPicPr>
          <p:cNvPr id="1028" name="Picture 1027">
            <a:extLst>
              <a:ext uri="{FF2B5EF4-FFF2-40B4-BE49-F238E27FC236}">
                <a16:creationId xmlns:a16="http://schemas.microsoft.com/office/drawing/2014/main" id="{965D97BA-2893-4B9A-5006-13F56148E998}"/>
              </a:ext>
            </a:extLst>
          </p:cNvPr>
          <p:cNvPicPr>
            <a:picLocks noChangeAspect="1"/>
          </p:cNvPicPr>
          <p:nvPr/>
        </p:nvPicPr>
        <p:blipFill>
          <a:blip r:embed="rId17"/>
          <a:stretch>
            <a:fillRect/>
          </a:stretch>
        </p:blipFill>
        <p:spPr>
          <a:xfrm>
            <a:off x="7739707" y="2781878"/>
            <a:ext cx="731520" cy="731520"/>
          </a:xfrm>
          <a:prstGeom prst="flowChartConnector">
            <a:avLst/>
          </a:prstGeom>
          <a:blipFill dpi="0" rotWithShape="1">
            <a:blip r:embed="rId11" cstate="print">
              <a:extLst>
                <a:ext uri="{28A0092B-C50C-407E-A947-70E740481C1C}">
                  <a14:useLocalDpi xmlns:a14="http://schemas.microsoft.com/office/drawing/2010/main" val="0"/>
                </a:ext>
              </a:extLst>
            </a:blip>
            <a:srcRect/>
            <a:stretch>
              <a:fillRect/>
            </a:stretch>
          </a:blipFill>
          <a:ln w="9525">
            <a:solidFill>
              <a:schemeClr val="accent1"/>
            </a:solidFill>
          </a:ln>
        </p:spPr>
      </p:pic>
      <p:pic>
        <p:nvPicPr>
          <p:cNvPr id="1029" name="Picture 1028">
            <a:extLst>
              <a:ext uri="{FF2B5EF4-FFF2-40B4-BE49-F238E27FC236}">
                <a16:creationId xmlns:a16="http://schemas.microsoft.com/office/drawing/2014/main" id="{F30FDFA6-97FE-D319-7B5D-A295B26D4AFD}"/>
              </a:ext>
            </a:extLst>
          </p:cNvPr>
          <p:cNvPicPr>
            <a:picLocks noChangeAspect="1"/>
          </p:cNvPicPr>
          <p:nvPr/>
        </p:nvPicPr>
        <p:blipFill rotWithShape="1">
          <a:blip r:embed="rId18"/>
          <a:srcRect l="19569" t="464" r="4546" b="-464"/>
          <a:stretch/>
        </p:blipFill>
        <p:spPr>
          <a:xfrm>
            <a:off x="7300717" y="1740082"/>
            <a:ext cx="740165" cy="731520"/>
          </a:xfrm>
          <a:prstGeom prst="flowChartConnector">
            <a:avLst/>
          </a:prstGeom>
          <a:blipFill dpi="0" rotWithShape="1">
            <a:blip r:embed="rId19" cstate="print">
              <a:extLst>
                <a:ext uri="{28A0092B-C50C-407E-A947-70E740481C1C}">
                  <a14:useLocalDpi xmlns:a14="http://schemas.microsoft.com/office/drawing/2010/main" val="0"/>
                </a:ext>
              </a:extLst>
            </a:blip>
            <a:srcRect/>
            <a:stretch>
              <a:fillRect/>
            </a:stretch>
          </a:blipFill>
          <a:ln w="9525">
            <a:solidFill>
              <a:schemeClr val="accent1"/>
            </a:solidFill>
          </a:ln>
        </p:spPr>
      </p:pic>
      <p:sp>
        <p:nvSpPr>
          <p:cNvPr id="1031" name="Oval 1030">
            <a:extLst>
              <a:ext uri="{FF2B5EF4-FFF2-40B4-BE49-F238E27FC236}">
                <a16:creationId xmlns:a16="http://schemas.microsoft.com/office/drawing/2014/main" id="{C1195AD0-1D0A-147D-8F0D-F7C6C4FC7D45}"/>
              </a:ext>
            </a:extLst>
          </p:cNvPr>
          <p:cNvSpPr/>
          <p:nvPr/>
        </p:nvSpPr>
        <p:spPr>
          <a:xfrm>
            <a:off x="4842854" y="5651598"/>
            <a:ext cx="846149" cy="871609"/>
          </a:xfrm>
          <a:prstGeom prst="ellipse">
            <a:avLst/>
          </a:prstGeom>
          <a:solidFill>
            <a:schemeClr val="accent4"/>
          </a:solidFill>
          <a:ln w="1905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56346" tIns="56346" rIns="56346" bIns="56346" rtlCol="0" anchor="ctr">
            <a:noAutofit/>
          </a:bodyPr>
          <a:lstStyle/>
          <a:p>
            <a:pPr algn="ctr"/>
            <a:endParaRPr lang="en-US" sz="1050"/>
          </a:p>
        </p:txBody>
      </p:sp>
      <p:sp>
        <p:nvSpPr>
          <p:cNvPr id="1032" name="TextBox 1031">
            <a:extLst>
              <a:ext uri="{FF2B5EF4-FFF2-40B4-BE49-F238E27FC236}">
                <a16:creationId xmlns:a16="http://schemas.microsoft.com/office/drawing/2014/main" id="{F78F77FE-3CE8-2D58-4D63-9635F7C7C7F7}"/>
              </a:ext>
            </a:extLst>
          </p:cNvPr>
          <p:cNvSpPr txBox="1"/>
          <p:nvPr/>
        </p:nvSpPr>
        <p:spPr>
          <a:xfrm>
            <a:off x="2980343" y="6166518"/>
            <a:ext cx="1770391" cy="323165"/>
          </a:xfrm>
          <a:prstGeom prst="rect">
            <a:avLst/>
          </a:prstGeom>
          <a:noFill/>
        </p:spPr>
        <p:txBody>
          <a:bodyPr wrap="square" lIns="0" tIns="0" rIns="0" bIns="0" rtlCol="0">
            <a:spAutoFit/>
          </a:bodyPr>
          <a:lstStyle/>
          <a:p>
            <a:pPr algn="r"/>
            <a:r>
              <a:rPr lang="en-US" sz="1050" b="1" dirty="0"/>
              <a:t>Automation </a:t>
            </a:r>
          </a:p>
          <a:p>
            <a:pPr algn="r"/>
            <a:r>
              <a:rPr lang="en-US" sz="1050" dirty="0"/>
              <a:t>Phil Martino</a:t>
            </a:r>
          </a:p>
        </p:txBody>
      </p:sp>
      <p:sp>
        <p:nvSpPr>
          <p:cNvPr id="28" name="Oval 27">
            <a:extLst>
              <a:ext uri="{FF2B5EF4-FFF2-40B4-BE49-F238E27FC236}">
                <a16:creationId xmlns:a16="http://schemas.microsoft.com/office/drawing/2014/main" id="{76F4483E-EC53-0ECA-7074-914D30A43283}"/>
              </a:ext>
            </a:extLst>
          </p:cNvPr>
          <p:cNvSpPr/>
          <p:nvPr/>
        </p:nvSpPr>
        <p:spPr>
          <a:xfrm>
            <a:off x="4900168" y="5725951"/>
            <a:ext cx="731520" cy="731520"/>
          </a:xfrm>
          <a:prstGeom prst="ellipse">
            <a:avLst/>
          </a:prstGeom>
          <a:blipFill dpi="0" rotWithShape="1">
            <a:blip r:embed="rId11" cstate="print">
              <a:extLst>
                <a:ext uri="{28A0092B-C50C-407E-A947-70E740481C1C}">
                  <a14:useLocalDpi xmlns:a14="http://schemas.microsoft.com/office/drawing/2010/main" val="0"/>
                </a:ext>
              </a:extLst>
            </a:blip>
            <a:srcRect/>
            <a:stretch>
              <a:fillRect/>
            </a:stretch>
          </a:blip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6346" tIns="56346" rIns="56346" bIns="56346" rtlCol="0" anchor="ctr">
            <a:noAutofit/>
          </a:bodyPr>
          <a:lstStyle/>
          <a:p>
            <a:pPr algn="ctr"/>
            <a:endParaRPr lang="en-US" sz="1050"/>
          </a:p>
        </p:txBody>
      </p:sp>
      <p:cxnSp>
        <p:nvCxnSpPr>
          <p:cNvPr id="1035" name="Connector: Elbow 82">
            <a:extLst>
              <a:ext uri="{FF2B5EF4-FFF2-40B4-BE49-F238E27FC236}">
                <a16:creationId xmlns:a16="http://schemas.microsoft.com/office/drawing/2014/main" id="{8B0330AF-7DA1-9882-C09B-FAD771FB0B3A}"/>
              </a:ext>
            </a:extLst>
          </p:cNvPr>
          <p:cNvCxnSpPr>
            <a:cxnSpLocks/>
          </p:cNvCxnSpPr>
          <p:nvPr/>
        </p:nvCxnSpPr>
        <p:spPr>
          <a:xfrm flipV="1">
            <a:off x="5613512" y="4815916"/>
            <a:ext cx="0" cy="1080766"/>
          </a:xfrm>
          <a:prstGeom prst="straightConnector1">
            <a:avLst/>
          </a:prstGeom>
          <a:ln w="19050">
            <a:solidFill>
              <a:schemeClr val="accent5">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37" name="Connector: Elbow 82">
            <a:extLst>
              <a:ext uri="{FF2B5EF4-FFF2-40B4-BE49-F238E27FC236}">
                <a16:creationId xmlns:a16="http://schemas.microsoft.com/office/drawing/2014/main" id="{6EC5C032-F870-F798-5B55-787682FAFAE3}"/>
              </a:ext>
            </a:extLst>
          </p:cNvPr>
          <p:cNvCxnSpPr>
            <a:cxnSpLocks/>
          </p:cNvCxnSpPr>
          <p:nvPr/>
        </p:nvCxnSpPr>
        <p:spPr>
          <a:xfrm flipV="1">
            <a:off x="6215090" y="4795142"/>
            <a:ext cx="0" cy="1080766"/>
          </a:xfrm>
          <a:prstGeom prst="straightConnector1">
            <a:avLst/>
          </a:prstGeom>
          <a:ln w="19050">
            <a:solidFill>
              <a:schemeClr val="accent5">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FA53953B-2A3F-B596-7D80-CA47B2994A3B}"/>
              </a:ext>
            </a:extLst>
          </p:cNvPr>
          <p:cNvSpPr txBox="1"/>
          <p:nvPr/>
        </p:nvSpPr>
        <p:spPr>
          <a:xfrm>
            <a:off x="1773411" y="4895574"/>
            <a:ext cx="1770391" cy="323165"/>
          </a:xfrm>
          <a:prstGeom prst="rect">
            <a:avLst/>
          </a:prstGeom>
          <a:noFill/>
        </p:spPr>
        <p:txBody>
          <a:bodyPr wrap="square" lIns="0" tIns="0" rIns="0" bIns="0" rtlCol="0">
            <a:spAutoFit/>
          </a:bodyPr>
          <a:lstStyle/>
          <a:p>
            <a:pPr algn="r"/>
            <a:r>
              <a:rPr lang="en-US" sz="1050" b="1" dirty="0"/>
              <a:t>Clinical Operations </a:t>
            </a:r>
          </a:p>
          <a:p>
            <a:pPr algn="r"/>
            <a:r>
              <a:rPr lang="en-US" sz="1050" dirty="0"/>
              <a:t>Val Howell</a:t>
            </a:r>
          </a:p>
        </p:txBody>
      </p:sp>
      <p:pic>
        <p:nvPicPr>
          <p:cNvPr id="86" name="Picture 85" descr="A person smiling at the camera&#10;&#10;Description automatically generated">
            <a:extLst>
              <a:ext uri="{FF2B5EF4-FFF2-40B4-BE49-F238E27FC236}">
                <a16:creationId xmlns:a16="http://schemas.microsoft.com/office/drawing/2014/main" id="{35045F08-2413-0435-DBA0-461246E9FB3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947754" y="2230622"/>
            <a:ext cx="762284" cy="713628"/>
          </a:xfrm>
          <a:prstGeom prst="flowChartConnector">
            <a:avLst/>
          </a:prstGeom>
          <a:ln>
            <a:solidFill>
              <a:schemeClr val="accent1"/>
            </a:solidFill>
          </a:ln>
        </p:spPr>
      </p:pic>
      <p:pic>
        <p:nvPicPr>
          <p:cNvPr id="1039" name="Picture 1038">
            <a:extLst>
              <a:ext uri="{FF2B5EF4-FFF2-40B4-BE49-F238E27FC236}">
                <a16:creationId xmlns:a16="http://schemas.microsoft.com/office/drawing/2014/main" id="{860A1B5B-33DA-1C0E-609C-EDBA77330254}"/>
              </a:ext>
            </a:extLst>
          </p:cNvPr>
          <p:cNvPicPr>
            <a:picLocks noChangeAspect="1"/>
          </p:cNvPicPr>
          <p:nvPr/>
        </p:nvPicPr>
        <p:blipFill>
          <a:blip r:embed="rId21"/>
          <a:stretch>
            <a:fillRect/>
          </a:stretch>
        </p:blipFill>
        <p:spPr>
          <a:xfrm>
            <a:off x="6700808" y="4833845"/>
            <a:ext cx="690270" cy="702147"/>
          </a:xfrm>
          <a:prstGeom prst="flowChartConnector">
            <a:avLst/>
          </a:prstGeom>
          <a:ln>
            <a:solidFill>
              <a:schemeClr val="accent1"/>
            </a:solidFill>
          </a:ln>
        </p:spPr>
      </p:pic>
      <p:pic>
        <p:nvPicPr>
          <p:cNvPr id="1041" name="Picture 1040" descr="A person with blonde hair and a pearl necklace&#10;&#10;Description automatically generated">
            <a:extLst>
              <a:ext uri="{FF2B5EF4-FFF2-40B4-BE49-F238E27FC236}">
                <a16:creationId xmlns:a16="http://schemas.microsoft.com/office/drawing/2014/main" id="{DC7D846B-FA65-5446-0BAD-7DCFDED74B54}"/>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t="4118" b="-4118"/>
          <a:stretch/>
        </p:blipFill>
        <p:spPr>
          <a:xfrm>
            <a:off x="3606091" y="4425347"/>
            <a:ext cx="783714" cy="731520"/>
          </a:xfrm>
          <a:prstGeom prst="flowChartConnector">
            <a:avLst/>
          </a:prstGeom>
          <a:ln>
            <a:solidFill>
              <a:schemeClr val="accent1"/>
            </a:solidFill>
          </a:ln>
        </p:spPr>
      </p:pic>
      <p:cxnSp>
        <p:nvCxnSpPr>
          <p:cNvPr id="1047" name="Straight Connector 1046">
            <a:extLst>
              <a:ext uri="{FF2B5EF4-FFF2-40B4-BE49-F238E27FC236}">
                <a16:creationId xmlns:a16="http://schemas.microsoft.com/office/drawing/2014/main" id="{A744CE3E-4F46-1614-9E99-FEA134D11AD8}"/>
              </a:ext>
            </a:extLst>
          </p:cNvPr>
          <p:cNvCxnSpPr>
            <a:cxnSpLocks/>
          </p:cNvCxnSpPr>
          <p:nvPr/>
        </p:nvCxnSpPr>
        <p:spPr>
          <a:xfrm flipV="1">
            <a:off x="4426227" y="4422889"/>
            <a:ext cx="429357" cy="212358"/>
          </a:xfrm>
          <a:prstGeom prst="line">
            <a:avLst/>
          </a:prstGeom>
          <a:ln w="19050">
            <a:solidFill>
              <a:schemeClr val="bg2">
                <a:lumMod val="75000"/>
              </a:schemeClr>
            </a:solidFill>
            <a:prstDash val="sysDash"/>
          </a:ln>
          <a:effectLst>
            <a:outerShdw blurRad="50800" dist="50800" dir="5400000" algn="ctr" rotWithShape="0">
              <a:schemeClr val="accent3"/>
            </a:outerShdw>
          </a:effectLst>
        </p:spPr>
        <p:style>
          <a:lnRef idx="1">
            <a:schemeClr val="accent1"/>
          </a:lnRef>
          <a:fillRef idx="0">
            <a:schemeClr val="accent1"/>
          </a:fillRef>
          <a:effectRef idx="0">
            <a:schemeClr val="accent1"/>
          </a:effectRef>
          <a:fontRef idx="minor">
            <a:schemeClr val="tx1"/>
          </a:fontRef>
        </p:style>
      </p:cxnSp>
      <p:cxnSp>
        <p:nvCxnSpPr>
          <p:cNvPr id="1050" name="Straight Connector 1049">
            <a:extLst>
              <a:ext uri="{FF2B5EF4-FFF2-40B4-BE49-F238E27FC236}">
                <a16:creationId xmlns:a16="http://schemas.microsoft.com/office/drawing/2014/main" id="{F1249878-CB3C-43DC-CA5B-AE211EA8CF22}"/>
              </a:ext>
            </a:extLst>
          </p:cNvPr>
          <p:cNvCxnSpPr>
            <a:cxnSpLocks/>
            <a:stCxn id="47" idx="7"/>
          </p:cNvCxnSpPr>
          <p:nvPr/>
        </p:nvCxnSpPr>
        <p:spPr>
          <a:xfrm flipV="1">
            <a:off x="5167396" y="4739634"/>
            <a:ext cx="108506" cy="224459"/>
          </a:xfrm>
          <a:prstGeom prst="line">
            <a:avLst/>
          </a:prstGeom>
          <a:ln w="19050">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53" name="Straight Connector 1052">
            <a:extLst>
              <a:ext uri="{FF2B5EF4-FFF2-40B4-BE49-F238E27FC236}">
                <a16:creationId xmlns:a16="http://schemas.microsoft.com/office/drawing/2014/main" id="{B5D4204F-7332-B21F-AF9A-7B61F0DC1BA6}"/>
              </a:ext>
            </a:extLst>
          </p:cNvPr>
          <p:cNvCxnSpPr>
            <a:stCxn id="21" idx="5"/>
          </p:cNvCxnSpPr>
          <p:nvPr/>
        </p:nvCxnSpPr>
        <p:spPr>
          <a:xfrm>
            <a:off x="4692138" y="2077795"/>
            <a:ext cx="337062" cy="434256"/>
          </a:xfrm>
          <a:prstGeom prst="line">
            <a:avLst/>
          </a:prstGeom>
          <a:ln w="19050">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7717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2100" y="174650"/>
            <a:ext cx="9096375" cy="574040"/>
          </a:xfrm>
          <a:prstGeom prst="rect">
            <a:avLst/>
          </a:prstGeom>
        </p:spPr>
        <p:txBody>
          <a:bodyPr vert="horz" wrap="square" lIns="0" tIns="12700" rIns="0" bIns="0" rtlCol="0">
            <a:spAutoFit/>
          </a:bodyPr>
          <a:lstStyle/>
          <a:p>
            <a:pPr marL="12700">
              <a:lnSpc>
                <a:spcPct val="100000"/>
              </a:lnSpc>
              <a:spcBef>
                <a:spcPts val="100"/>
              </a:spcBef>
            </a:pPr>
            <a:r>
              <a:rPr dirty="0"/>
              <a:t>State of the union</a:t>
            </a:r>
            <a:r>
              <a:rPr spc="-35" dirty="0"/>
              <a:t> </a:t>
            </a:r>
            <a:r>
              <a:rPr dirty="0"/>
              <a:t>– the </a:t>
            </a:r>
            <a:r>
              <a:rPr spc="-10" dirty="0"/>
              <a:t>post-</a:t>
            </a:r>
            <a:r>
              <a:rPr dirty="0"/>
              <a:t>pandemic</a:t>
            </a:r>
            <a:r>
              <a:rPr spc="-25" dirty="0"/>
              <a:t> </a:t>
            </a:r>
            <a:r>
              <a:rPr spc="-10" dirty="0"/>
              <a:t>world</a:t>
            </a:r>
          </a:p>
        </p:txBody>
      </p:sp>
      <p:sp>
        <p:nvSpPr>
          <p:cNvPr id="3" name="object 3"/>
          <p:cNvSpPr txBox="1"/>
          <p:nvPr/>
        </p:nvSpPr>
        <p:spPr>
          <a:xfrm>
            <a:off x="446161" y="799463"/>
            <a:ext cx="7019803" cy="5678067"/>
          </a:xfrm>
          <a:prstGeom prst="rect">
            <a:avLst/>
          </a:prstGeom>
        </p:spPr>
        <p:txBody>
          <a:bodyPr vert="horz" wrap="square" lIns="0" tIns="41275" rIns="0" bIns="0" rtlCol="0" anchor="t">
            <a:spAutoFit/>
          </a:bodyPr>
          <a:lstStyle/>
          <a:p>
            <a:pPr marL="12700">
              <a:spcBef>
                <a:spcPts val="325"/>
              </a:spcBef>
            </a:pPr>
            <a:r>
              <a:rPr sz="2600" dirty="0">
                <a:solidFill>
                  <a:srgbClr val="62666A"/>
                </a:solidFill>
                <a:latin typeface="Arial"/>
                <a:cs typeface="Arial"/>
              </a:rPr>
              <a:t>New</a:t>
            </a:r>
            <a:r>
              <a:rPr sz="2600" spc="-15" dirty="0">
                <a:solidFill>
                  <a:srgbClr val="62666A"/>
                </a:solidFill>
                <a:latin typeface="Arial"/>
                <a:cs typeface="Arial"/>
              </a:rPr>
              <a:t> </a:t>
            </a:r>
            <a:r>
              <a:rPr sz="2600" dirty="0">
                <a:solidFill>
                  <a:srgbClr val="62666A"/>
                </a:solidFill>
                <a:latin typeface="Arial"/>
                <a:cs typeface="Arial"/>
              </a:rPr>
              <a:t>workforce</a:t>
            </a:r>
            <a:r>
              <a:rPr sz="2600" spc="-25" dirty="0">
                <a:solidFill>
                  <a:srgbClr val="62666A"/>
                </a:solidFill>
                <a:latin typeface="Arial"/>
                <a:cs typeface="Arial"/>
              </a:rPr>
              <a:t> </a:t>
            </a:r>
            <a:r>
              <a:rPr lang="en-US" sz="2600" spc="-10">
                <a:solidFill>
                  <a:srgbClr val="62666A"/>
                </a:solidFill>
                <a:latin typeface="Arial"/>
                <a:cs typeface="Arial"/>
              </a:rPr>
              <a:t>challenges</a:t>
            </a:r>
            <a:endParaRPr lang="en-US">
              <a:solidFill>
                <a:srgbClr val="141439"/>
              </a:solidFill>
              <a:latin typeface="Arial"/>
              <a:cs typeface="Arial"/>
            </a:endParaRPr>
          </a:p>
          <a:p>
            <a:pPr marL="812800" lvl="1" indent="-342900">
              <a:spcBef>
                <a:spcPts val="325"/>
              </a:spcBef>
              <a:buFont typeface="Wingdings"/>
              <a:buChar char=""/>
            </a:pPr>
            <a:r>
              <a:rPr lang="en-US" sz="1900" dirty="0">
                <a:solidFill>
                  <a:srgbClr val="62666A"/>
                </a:solidFill>
                <a:latin typeface="Arial"/>
                <a:cs typeface="Arial"/>
              </a:rPr>
              <a:t>Labor</a:t>
            </a:r>
            <a:r>
              <a:rPr sz="1900" dirty="0">
                <a:solidFill>
                  <a:srgbClr val="62666A"/>
                </a:solidFill>
                <a:latin typeface="Arial"/>
                <a:cs typeface="Arial"/>
              </a:rPr>
              <a:t> </a:t>
            </a:r>
            <a:r>
              <a:rPr lang="en-US" sz="1900" dirty="0">
                <a:solidFill>
                  <a:srgbClr val="62666A"/>
                </a:solidFill>
                <a:latin typeface="Arial"/>
                <a:cs typeface="Arial"/>
              </a:rPr>
              <a:t>shortage</a:t>
            </a:r>
            <a:endParaRPr lang="en-US" dirty="0">
              <a:solidFill>
                <a:srgbClr val="141439"/>
              </a:solidFill>
              <a:latin typeface="Arial"/>
              <a:cs typeface="Arial"/>
            </a:endParaRPr>
          </a:p>
          <a:p>
            <a:pPr marL="812800" lvl="1" indent="-342900">
              <a:spcBef>
                <a:spcPts val="325"/>
              </a:spcBef>
              <a:buFont typeface="Wingdings"/>
              <a:buChar char=""/>
            </a:pPr>
            <a:r>
              <a:rPr lang="en-US" sz="1900" dirty="0">
                <a:solidFill>
                  <a:srgbClr val="62666A"/>
                </a:solidFill>
                <a:latin typeface="Arial"/>
                <a:cs typeface="Arial"/>
              </a:rPr>
              <a:t>Mental</a:t>
            </a:r>
            <a:r>
              <a:rPr sz="1900" dirty="0">
                <a:solidFill>
                  <a:srgbClr val="62666A"/>
                </a:solidFill>
                <a:latin typeface="Arial"/>
                <a:cs typeface="Arial"/>
              </a:rPr>
              <a:t> </a:t>
            </a:r>
            <a:r>
              <a:rPr lang="en-US" sz="1900">
                <a:solidFill>
                  <a:srgbClr val="62666A"/>
                </a:solidFill>
                <a:latin typeface="Arial"/>
                <a:cs typeface="Arial"/>
              </a:rPr>
              <a:t>health</a:t>
            </a:r>
            <a:endParaRPr lang="en-US" dirty="0">
              <a:solidFill>
                <a:srgbClr val="141439"/>
              </a:solidFill>
              <a:latin typeface="Arial"/>
              <a:cs typeface="Arial"/>
            </a:endParaRPr>
          </a:p>
          <a:p>
            <a:pPr marL="812800" lvl="1" indent="-342900">
              <a:spcBef>
                <a:spcPts val="325"/>
              </a:spcBef>
              <a:buFont typeface="Wingdings"/>
              <a:buChar char=""/>
            </a:pPr>
            <a:r>
              <a:rPr lang="en-US" sz="1900" dirty="0">
                <a:solidFill>
                  <a:srgbClr val="62666A"/>
                </a:solidFill>
                <a:latin typeface="Arial"/>
                <a:cs typeface="Arial"/>
              </a:rPr>
              <a:t>Training</a:t>
            </a:r>
            <a:r>
              <a:rPr sz="1900" dirty="0">
                <a:solidFill>
                  <a:srgbClr val="62666A"/>
                </a:solidFill>
                <a:latin typeface="Arial"/>
                <a:cs typeface="Arial"/>
              </a:rPr>
              <a:t> deficit for RN’s that graduated during the pandemic</a:t>
            </a:r>
            <a:endParaRPr lang="en-US">
              <a:solidFill>
                <a:srgbClr val="141439"/>
              </a:solidFill>
              <a:latin typeface="Arial"/>
              <a:cs typeface="Arial"/>
            </a:endParaRPr>
          </a:p>
          <a:p>
            <a:pPr marL="12700">
              <a:lnSpc>
                <a:spcPts val="3100"/>
              </a:lnSpc>
            </a:pPr>
            <a:r>
              <a:rPr sz="2600" dirty="0">
                <a:solidFill>
                  <a:srgbClr val="62666A"/>
                </a:solidFill>
                <a:latin typeface="Arial"/>
                <a:cs typeface="Arial"/>
              </a:rPr>
              <a:t>Payor</a:t>
            </a:r>
            <a:r>
              <a:rPr sz="2600" spc="-5" dirty="0">
                <a:solidFill>
                  <a:srgbClr val="62666A"/>
                </a:solidFill>
                <a:latin typeface="Arial"/>
                <a:cs typeface="Arial"/>
              </a:rPr>
              <a:t> </a:t>
            </a:r>
            <a:r>
              <a:rPr lang="en-US" sz="2600" spc="-10" dirty="0">
                <a:solidFill>
                  <a:srgbClr val="62666A"/>
                </a:solidFill>
                <a:latin typeface="Arial"/>
                <a:cs typeface="Arial"/>
              </a:rPr>
              <a:t>challenges</a:t>
            </a:r>
            <a:endParaRPr lang="en-US" sz="1900" dirty="0">
              <a:solidFill>
                <a:srgbClr val="141439"/>
              </a:solidFill>
              <a:latin typeface="Arial"/>
              <a:cs typeface="Arial"/>
            </a:endParaRPr>
          </a:p>
          <a:p>
            <a:pPr marL="812800" lvl="1" indent="-342900">
              <a:lnSpc>
                <a:spcPts val="3100"/>
              </a:lnSpc>
              <a:buFont typeface="Wingdings"/>
              <a:buChar char=""/>
            </a:pPr>
            <a:r>
              <a:rPr lang="en-US" sz="1900" dirty="0">
                <a:solidFill>
                  <a:srgbClr val="62666A"/>
                </a:solidFill>
                <a:latin typeface="Arial"/>
                <a:cs typeface="Arial"/>
              </a:rPr>
              <a:t>Increased</a:t>
            </a:r>
            <a:r>
              <a:rPr sz="1900" spc="-50" dirty="0">
                <a:solidFill>
                  <a:srgbClr val="62666A"/>
                </a:solidFill>
                <a:latin typeface="Arial"/>
                <a:cs typeface="Arial"/>
              </a:rPr>
              <a:t> </a:t>
            </a:r>
            <a:r>
              <a:rPr lang="en-US" sz="1900" spc="-10">
                <a:solidFill>
                  <a:srgbClr val="62666A"/>
                </a:solidFill>
                <a:latin typeface="Arial"/>
                <a:cs typeface="Arial"/>
              </a:rPr>
              <a:t>denials</a:t>
            </a:r>
            <a:endParaRPr lang="en-US" sz="1900">
              <a:solidFill>
                <a:srgbClr val="141439"/>
              </a:solidFill>
              <a:latin typeface="Arial"/>
              <a:cs typeface="Arial"/>
            </a:endParaRPr>
          </a:p>
          <a:p>
            <a:pPr marL="812800" lvl="1" indent="-342900">
              <a:lnSpc>
                <a:spcPts val="3100"/>
              </a:lnSpc>
              <a:buFont typeface="Wingdings"/>
              <a:buChar char=""/>
            </a:pPr>
            <a:r>
              <a:rPr lang="en-US" sz="1900" dirty="0">
                <a:solidFill>
                  <a:srgbClr val="62666A"/>
                </a:solidFill>
                <a:latin typeface="Arial"/>
                <a:cs typeface="Arial"/>
              </a:rPr>
              <a:t>Downgrading</a:t>
            </a:r>
            <a:r>
              <a:rPr sz="1900" spc="-65" dirty="0">
                <a:solidFill>
                  <a:srgbClr val="62666A"/>
                </a:solidFill>
                <a:latin typeface="Arial"/>
                <a:cs typeface="Arial"/>
              </a:rPr>
              <a:t> </a:t>
            </a:r>
            <a:r>
              <a:rPr lang="en-US" sz="1900" spc="-20">
                <a:solidFill>
                  <a:srgbClr val="62666A"/>
                </a:solidFill>
                <a:latin typeface="Arial"/>
                <a:cs typeface="Arial"/>
              </a:rPr>
              <a:t>DRG’s</a:t>
            </a:r>
            <a:endParaRPr lang="en-US" sz="1900">
              <a:solidFill>
                <a:srgbClr val="141439"/>
              </a:solidFill>
              <a:latin typeface="Arial"/>
              <a:cs typeface="Arial"/>
            </a:endParaRPr>
          </a:p>
          <a:p>
            <a:pPr marL="812800" lvl="1" indent="-342900">
              <a:lnSpc>
                <a:spcPts val="3100"/>
              </a:lnSpc>
              <a:buFont typeface="Wingdings"/>
              <a:buChar char=""/>
            </a:pPr>
            <a:r>
              <a:rPr lang="en-US" sz="1900" dirty="0">
                <a:solidFill>
                  <a:srgbClr val="62666A"/>
                </a:solidFill>
                <a:latin typeface="Arial"/>
                <a:cs typeface="Arial"/>
              </a:rPr>
              <a:t>Observation</a:t>
            </a:r>
            <a:r>
              <a:rPr sz="1900" spc="-50" dirty="0">
                <a:solidFill>
                  <a:srgbClr val="62666A"/>
                </a:solidFill>
                <a:latin typeface="Arial"/>
                <a:cs typeface="Arial"/>
              </a:rPr>
              <a:t> </a:t>
            </a:r>
            <a:r>
              <a:rPr sz="1900" dirty="0">
                <a:solidFill>
                  <a:srgbClr val="62666A"/>
                </a:solidFill>
                <a:latin typeface="Arial"/>
                <a:cs typeface="Arial"/>
              </a:rPr>
              <a:t>versus</a:t>
            </a:r>
            <a:r>
              <a:rPr sz="1900" spc="-70" dirty="0">
                <a:solidFill>
                  <a:srgbClr val="62666A"/>
                </a:solidFill>
                <a:latin typeface="Arial"/>
                <a:cs typeface="Arial"/>
              </a:rPr>
              <a:t> </a:t>
            </a:r>
            <a:r>
              <a:rPr sz="1900" spc="-10" dirty="0">
                <a:solidFill>
                  <a:srgbClr val="62666A"/>
                </a:solidFill>
                <a:latin typeface="Arial"/>
                <a:cs typeface="Arial"/>
              </a:rPr>
              <a:t>inpatient</a:t>
            </a:r>
            <a:endParaRPr sz="1900">
              <a:latin typeface="Arial"/>
              <a:cs typeface="Arial"/>
            </a:endParaRPr>
          </a:p>
          <a:p>
            <a:pPr marL="12700">
              <a:lnSpc>
                <a:spcPts val="3100"/>
              </a:lnSpc>
            </a:pPr>
            <a:r>
              <a:rPr sz="2600" dirty="0">
                <a:solidFill>
                  <a:srgbClr val="62666A"/>
                </a:solidFill>
                <a:latin typeface="Arial"/>
                <a:cs typeface="Arial"/>
              </a:rPr>
              <a:t>Automation</a:t>
            </a:r>
            <a:r>
              <a:rPr sz="2600" spc="-15" dirty="0">
                <a:solidFill>
                  <a:srgbClr val="62666A"/>
                </a:solidFill>
                <a:latin typeface="Arial"/>
                <a:cs typeface="Arial"/>
              </a:rPr>
              <a:t> </a:t>
            </a:r>
            <a:r>
              <a:rPr sz="2600" dirty="0">
                <a:solidFill>
                  <a:srgbClr val="62666A"/>
                </a:solidFill>
                <a:latin typeface="Arial"/>
                <a:cs typeface="Arial"/>
              </a:rPr>
              <a:t>in</a:t>
            </a:r>
            <a:r>
              <a:rPr sz="2600" spc="5" dirty="0">
                <a:solidFill>
                  <a:srgbClr val="62666A"/>
                </a:solidFill>
                <a:latin typeface="Arial"/>
                <a:cs typeface="Arial"/>
              </a:rPr>
              <a:t> </a:t>
            </a:r>
            <a:r>
              <a:rPr sz="2600" dirty="0">
                <a:solidFill>
                  <a:srgbClr val="62666A"/>
                </a:solidFill>
                <a:latin typeface="Arial"/>
                <a:cs typeface="Arial"/>
              </a:rPr>
              <a:t>health</a:t>
            </a:r>
            <a:r>
              <a:rPr sz="2600" spc="-5" dirty="0">
                <a:solidFill>
                  <a:srgbClr val="62666A"/>
                </a:solidFill>
                <a:latin typeface="Arial"/>
                <a:cs typeface="Arial"/>
              </a:rPr>
              <a:t> </a:t>
            </a:r>
            <a:r>
              <a:rPr sz="2600" spc="-20" dirty="0">
                <a:solidFill>
                  <a:srgbClr val="62666A"/>
                </a:solidFill>
                <a:latin typeface="Arial"/>
                <a:cs typeface="Arial"/>
              </a:rPr>
              <a:t>care</a:t>
            </a:r>
            <a:endParaRPr sz="2600" dirty="0">
              <a:latin typeface="Arial"/>
              <a:cs typeface="Arial"/>
            </a:endParaRPr>
          </a:p>
          <a:p>
            <a:pPr marL="648970" lvl="1" indent="-179070">
              <a:spcBef>
                <a:spcPts val="160"/>
              </a:spcBef>
              <a:buFont typeface="Wingdings"/>
              <a:buChar char=""/>
              <a:tabLst>
                <a:tab pos="191770" algn="l"/>
              </a:tabLst>
            </a:pPr>
            <a:r>
              <a:rPr sz="1900" dirty="0">
                <a:solidFill>
                  <a:srgbClr val="62666A"/>
                </a:solidFill>
                <a:latin typeface="Arial"/>
                <a:cs typeface="Arial"/>
              </a:rPr>
              <a:t>Leveraging new technology</a:t>
            </a:r>
          </a:p>
          <a:p>
            <a:pPr marL="648970" marR="5080" lvl="1" indent="-179070">
              <a:spcBef>
                <a:spcPts val="140"/>
              </a:spcBef>
              <a:buFont typeface="Wingdings"/>
              <a:buChar char=""/>
              <a:tabLst>
                <a:tab pos="191770" algn="l"/>
              </a:tabLst>
            </a:pPr>
            <a:r>
              <a:rPr sz="1900" dirty="0">
                <a:solidFill>
                  <a:srgbClr val="62666A"/>
                </a:solidFill>
                <a:latin typeface="Arial"/>
                <a:cs typeface="Arial"/>
              </a:rPr>
              <a:t>Chronic disease management increases Supply cost increases</a:t>
            </a:r>
          </a:p>
          <a:p>
            <a:pPr marL="648970" lvl="1" indent="-179070">
              <a:buFont typeface="Wingdings"/>
              <a:buChar char=""/>
              <a:tabLst>
                <a:tab pos="191770" algn="l"/>
              </a:tabLst>
            </a:pPr>
            <a:r>
              <a:rPr sz="1900" dirty="0">
                <a:solidFill>
                  <a:srgbClr val="62666A"/>
                </a:solidFill>
                <a:latin typeface="Arial"/>
                <a:cs typeface="Arial"/>
              </a:rPr>
              <a:t>Increased volumes</a:t>
            </a:r>
          </a:p>
          <a:p>
            <a:pPr marL="648970" marR="468630" lvl="1" indent="-179070">
              <a:spcBef>
                <a:spcPts val="155"/>
              </a:spcBef>
              <a:buFont typeface="Wingdings"/>
              <a:buChar char=""/>
              <a:tabLst>
                <a:tab pos="191770" algn="l"/>
              </a:tabLst>
            </a:pPr>
            <a:r>
              <a:rPr sz="1900" dirty="0">
                <a:solidFill>
                  <a:srgbClr val="62666A"/>
                </a:solidFill>
                <a:latin typeface="Arial"/>
                <a:cs typeface="Arial"/>
              </a:rPr>
              <a:t>Disease specific programs unraveling Unreliable reporting analytics</a:t>
            </a:r>
          </a:p>
        </p:txBody>
      </p:sp>
      <p:pic>
        <p:nvPicPr>
          <p:cNvPr id="4" name="object 4"/>
          <p:cNvPicPr/>
          <p:nvPr/>
        </p:nvPicPr>
        <p:blipFill>
          <a:blip r:embed="rId2" cstate="print"/>
          <a:stretch>
            <a:fillRect/>
          </a:stretch>
        </p:blipFill>
        <p:spPr>
          <a:xfrm>
            <a:off x="8822690" y="1231286"/>
            <a:ext cx="2901695" cy="739139"/>
          </a:xfrm>
          <a:prstGeom prst="rect">
            <a:avLst/>
          </a:prstGeom>
        </p:spPr>
      </p:pic>
      <p:sp>
        <p:nvSpPr>
          <p:cNvPr id="5" name="object 5"/>
          <p:cNvSpPr txBox="1"/>
          <p:nvPr/>
        </p:nvSpPr>
        <p:spPr>
          <a:xfrm>
            <a:off x="8822435" y="1242341"/>
            <a:ext cx="2901950" cy="739140"/>
          </a:xfrm>
          <a:prstGeom prst="rect">
            <a:avLst/>
          </a:prstGeom>
          <a:ln w="6350">
            <a:solidFill>
              <a:srgbClr val="009CDE"/>
            </a:solidFill>
          </a:ln>
        </p:spPr>
        <p:txBody>
          <a:bodyPr vert="horz" wrap="square" lIns="0" tIns="40640" rIns="0" bIns="0" rtlCol="0">
            <a:spAutoFit/>
          </a:bodyPr>
          <a:lstStyle/>
          <a:p>
            <a:pPr marL="90805" marR="230504">
              <a:lnSpc>
                <a:spcPct val="100000"/>
              </a:lnSpc>
              <a:spcBef>
                <a:spcPts val="320"/>
              </a:spcBef>
            </a:pPr>
            <a:r>
              <a:rPr sz="1400" dirty="0">
                <a:solidFill>
                  <a:srgbClr val="FFFFFF"/>
                </a:solidFill>
                <a:latin typeface="Arial"/>
                <a:cs typeface="Arial"/>
              </a:rPr>
              <a:t>During</a:t>
            </a:r>
            <a:r>
              <a:rPr sz="1400" spc="-40" dirty="0">
                <a:solidFill>
                  <a:srgbClr val="FFFFFF"/>
                </a:solidFill>
                <a:latin typeface="Arial"/>
                <a:cs typeface="Arial"/>
              </a:rPr>
              <a:t> </a:t>
            </a:r>
            <a:r>
              <a:rPr sz="1400" dirty="0">
                <a:solidFill>
                  <a:srgbClr val="FFFFFF"/>
                </a:solidFill>
                <a:latin typeface="Arial"/>
                <a:cs typeface="Arial"/>
              </a:rPr>
              <a:t>the</a:t>
            </a:r>
            <a:r>
              <a:rPr sz="1400" spc="-40" dirty="0">
                <a:solidFill>
                  <a:srgbClr val="FFFFFF"/>
                </a:solidFill>
                <a:latin typeface="Arial"/>
                <a:cs typeface="Arial"/>
              </a:rPr>
              <a:t> </a:t>
            </a:r>
            <a:r>
              <a:rPr sz="1400" dirty="0">
                <a:solidFill>
                  <a:srgbClr val="FFFFFF"/>
                </a:solidFill>
                <a:latin typeface="Arial"/>
                <a:cs typeface="Arial"/>
              </a:rPr>
              <a:t>pandemic</a:t>
            </a:r>
            <a:r>
              <a:rPr sz="1400" spc="-50" dirty="0">
                <a:solidFill>
                  <a:srgbClr val="FFFFFF"/>
                </a:solidFill>
                <a:latin typeface="Arial"/>
                <a:cs typeface="Arial"/>
              </a:rPr>
              <a:t> </a:t>
            </a:r>
            <a:r>
              <a:rPr sz="1400" dirty="0">
                <a:solidFill>
                  <a:srgbClr val="FFFFFF"/>
                </a:solidFill>
                <a:latin typeface="Arial"/>
                <a:cs typeface="Arial"/>
              </a:rPr>
              <a:t>nearly</a:t>
            </a:r>
            <a:r>
              <a:rPr sz="1400" spc="-40" dirty="0">
                <a:solidFill>
                  <a:srgbClr val="FFFFFF"/>
                </a:solidFill>
                <a:latin typeface="Arial"/>
                <a:cs typeface="Arial"/>
              </a:rPr>
              <a:t> </a:t>
            </a:r>
            <a:r>
              <a:rPr sz="1400" spc="-25" dirty="0">
                <a:solidFill>
                  <a:srgbClr val="FFFFFF"/>
                </a:solidFill>
                <a:latin typeface="Arial"/>
                <a:cs typeface="Arial"/>
              </a:rPr>
              <a:t>20% </a:t>
            </a:r>
            <a:r>
              <a:rPr sz="1400" dirty="0">
                <a:solidFill>
                  <a:srgbClr val="FFFFFF"/>
                </a:solidFill>
                <a:latin typeface="Arial"/>
                <a:cs typeface="Arial"/>
              </a:rPr>
              <a:t>of</a:t>
            </a:r>
            <a:r>
              <a:rPr sz="1400" spc="-45" dirty="0">
                <a:solidFill>
                  <a:srgbClr val="FFFFFF"/>
                </a:solidFill>
                <a:latin typeface="Arial"/>
                <a:cs typeface="Arial"/>
              </a:rPr>
              <a:t> </a:t>
            </a:r>
            <a:r>
              <a:rPr sz="1400" dirty="0">
                <a:solidFill>
                  <a:srgbClr val="FFFFFF"/>
                </a:solidFill>
                <a:latin typeface="Arial"/>
                <a:cs typeface="Arial"/>
              </a:rPr>
              <a:t>healthcare</a:t>
            </a:r>
            <a:r>
              <a:rPr sz="1400" spc="-60" dirty="0">
                <a:solidFill>
                  <a:srgbClr val="FFFFFF"/>
                </a:solidFill>
                <a:latin typeface="Arial"/>
                <a:cs typeface="Arial"/>
              </a:rPr>
              <a:t> </a:t>
            </a:r>
            <a:r>
              <a:rPr sz="1400" dirty="0">
                <a:solidFill>
                  <a:srgbClr val="FFFFFF"/>
                </a:solidFill>
                <a:latin typeface="Arial"/>
                <a:cs typeface="Arial"/>
              </a:rPr>
              <a:t>workers</a:t>
            </a:r>
            <a:r>
              <a:rPr sz="1400" spc="-35" dirty="0">
                <a:solidFill>
                  <a:srgbClr val="FFFFFF"/>
                </a:solidFill>
                <a:latin typeface="Arial"/>
                <a:cs typeface="Arial"/>
              </a:rPr>
              <a:t> </a:t>
            </a:r>
            <a:r>
              <a:rPr sz="1400" dirty="0">
                <a:solidFill>
                  <a:srgbClr val="FFFFFF"/>
                </a:solidFill>
                <a:latin typeface="Arial"/>
                <a:cs typeface="Arial"/>
              </a:rPr>
              <a:t>quit</a:t>
            </a:r>
            <a:r>
              <a:rPr sz="1400" spc="-30" dirty="0">
                <a:solidFill>
                  <a:srgbClr val="FFFFFF"/>
                </a:solidFill>
                <a:latin typeface="Arial"/>
                <a:cs typeface="Arial"/>
              </a:rPr>
              <a:t> </a:t>
            </a:r>
            <a:r>
              <a:rPr sz="1400" spc="-20" dirty="0">
                <a:solidFill>
                  <a:srgbClr val="FFFFFF"/>
                </a:solidFill>
                <a:latin typeface="Arial"/>
                <a:cs typeface="Arial"/>
              </a:rPr>
              <a:t>their </a:t>
            </a:r>
            <a:r>
              <a:rPr sz="1400" dirty="0">
                <a:solidFill>
                  <a:srgbClr val="FFFFFF"/>
                </a:solidFill>
                <a:latin typeface="Arial"/>
                <a:cs typeface="Arial"/>
              </a:rPr>
              <a:t>jobs</a:t>
            </a:r>
            <a:r>
              <a:rPr sz="1400" spc="-35" dirty="0">
                <a:solidFill>
                  <a:srgbClr val="FFFFFF"/>
                </a:solidFill>
                <a:latin typeface="Arial"/>
                <a:cs typeface="Arial"/>
              </a:rPr>
              <a:t> </a:t>
            </a:r>
            <a:r>
              <a:rPr sz="1100" spc="-10" dirty="0">
                <a:solidFill>
                  <a:srgbClr val="FFFFFF"/>
                </a:solidFill>
                <a:latin typeface="Arial"/>
                <a:cs typeface="Arial"/>
              </a:rPr>
              <a:t>(HFMA)</a:t>
            </a:r>
            <a:endParaRPr sz="1100" dirty="0">
              <a:latin typeface="Arial"/>
              <a:cs typeface="Arial"/>
            </a:endParaRPr>
          </a:p>
        </p:txBody>
      </p:sp>
      <p:pic>
        <p:nvPicPr>
          <p:cNvPr id="6" name="object 6"/>
          <p:cNvPicPr/>
          <p:nvPr/>
        </p:nvPicPr>
        <p:blipFill>
          <a:blip r:embed="rId3" cstate="print"/>
          <a:stretch>
            <a:fillRect/>
          </a:stretch>
        </p:blipFill>
        <p:spPr>
          <a:xfrm>
            <a:off x="7568176" y="1146219"/>
            <a:ext cx="1138427" cy="963167"/>
          </a:xfrm>
          <a:prstGeom prst="rect">
            <a:avLst/>
          </a:prstGeom>
        </p:spPr>
      </p:pic>
      <p:pic>
        <p:nvPicPr>
          <p:cNvPr id="7" name="object 7"/>
          <p:cNvPicPr/>
          <p:nvPr/>
        </p:nvPicPr>
        <p:blipFill>
          <a:blip r:embed="rId4" cstate="print"/>
          <a:stretch>
            <a:fillRect/>
          </a:stretch>
        </p:blipFill>
        <p:spPr>
          <a:xfrm>
            <a:off x="8843889" y="2968249"/>
            <a:ext cx="2901696" cy="691896"/>
          </a:xfrm>
          <a:prstGeom prst="rect">
            <a:avLst/>
          </a:prstGeom>
        </p:spPr>
      </p:pic>
      <p:sp>
        <p:nvSpPr>
          <p:cNvPr id="8" name="object 8"/>
          <p:cNvSpPr txBox="1"/>
          <p:nvPr/>
        </p:nvSpPr>
        <p:spPr>
          <a:xfrm>
            <a:off x="8843889" y="2967995"/>
            <a:ext cx="2901950" cy="692150"/>
          </a:xfrm>
          <a:prstGeom prst="rect">
            <a:avLst/>
          </a:prstGeom>
          <a:ln w="6350">
            <a:solidFill>
              <a:srgbClr val="009CDE"/>
            </a:solidFill>
          </a:ln>
        </p:spPr>
        <p:txBody>
          <a:bodyPr vert="horz" wrap="square" lIns="0" tIns="39370" rIns="0" bIns="0" rtlCol="0">
            <a:spAutoFit/>
          </a:bodyPr>
          <a:lstStyle/>
          <a:p>
            <a:pPr marL="91440" marR="179070">
              <a:lnSpc>
                <a:spcPct val="100000"/>
              </a:lnSpc>
              <a:spcBef>
                <a:spcPts val="310"/>
              </a:spcBef>
            </a:pPr>
            <a:r>
              <a:rPr sz="1400" dirty="0">
                <a:solidFill>
                  <a:srgbClr val="FFFFFF"/>
                </a:solidFill>
                <a:latin typeface="Arial"/>
                <a:cs typeface="Arial"/>
              </a:rPr>
              <a:t>Up</a:t>
            </a:r>
            <a:r>
              <a:rPr sz="1400" spc="-20" dirty="0">
                <a:solidFill>
                  <a:srgbClr val="FFFFFF"/>
                </a:solidFill>
                <a:latin typeface="Arial"/>
                <a:cs typeface="Arial"/>
              </a:rPr>
              <a:t> </a:t>
            </a:r>
            <a:r>
              <a:rPr sz="1400" dirty="0">
                <a:solidFill>
                  <a:srgbClr val="FFFFFF"/>
                </a:solidFill>
                <a:latin typeface="Arial"/>
                <a:cs typeface="Arial"/>
              </a:rPr>
              <a:t>to</a:t>
            </a:r>
            <a:r>
              <a:rPr sz="1400" spc="-25" dirty="0">
                <a:solidFill>
                  <a:srgbClr val="FFFFFF"/>
                </a:solidFill>
                <a:latin typeface="Arial"/>
                <a:cs typeface="Arial"/>
              </a:rPr>
              <a:t> </a:t>
            </a:r>
            <a:r>
              <a:rPr sz="1400" dirty="0">
                <a:solidFill>
                  <a:srgbClr val="FFFFFF"/>
                </a:solidFill>
                <a:latin typeface="Arial"/>
                <a:cs typeface="Arial"/>
              </a:rPr>
              <a:t>40%</a:t>
            </a:r>
            <a:r>
              <a:rPr sz="1400" spc="-15" dirty="0">
                <a:solidFill>
                  <a:srgbClr val="FFFFFF"/>
                </a:solidFill>
                <a:latin typeface="Arial"/>
                <a:cs typeface="Arial"/>
              </a:rPr>
              <a:t> </a:t>
            </a:r>
            <a:r>
              <a:rPr sz="1400" dirty="0">
                <a:solidFill>
                  <a:srgbClr val="FFFFFF"/>
                </a:solidFill>
                <a:latin typeface="Arial"/>
                <a:cs typeface="Arial"/>
              </a:rPr>
              <a:t>of</a:t>
            </a:r>
            <a:r>
              <a:rPr sz="1400" spc="-20" dirty="0">
                <a:solidFill>
                  <a:srgbClr val="FFFFFF"/>
                </a:solidFill>
                <a:latin typeface="Arial"/>
                <a:cs typeface="Arial"/>
              </a:rPr>
              <a:t> </a:t>
            </a:r>
            <a:r>
              <a:rPr sz="1400" dirty="0">
                <a:solidFill>
                  <a:srgbClr val="FFFFFF"/>
                </a:solidFill>
                <a:latin typeface="Arial"/>
                <a:cs typeface="Arial"/>
              </a:rPr>
              <a:t>health</a:t>
            </a:r>
            <a:r>
              <a:rPr sz="1400" spc="-30" dirty="0">
                <a:solidFill>
                  <a:srgbClr val="FFFFFF"/>
                </a:solidFill>
                <a:latin typeface="Arial"/>
                <a:cs typeface="Arial"/>
              </a:rPr>
              <a:t> </a:t>
            </a:r>
            <a:r>
              <a:rPr sz="1400" dirty="0">
                <a:solidFill>
                  <a:srgbClr val="FFFFFF"/>
                </a:solidFill>
                <a:latin typeface="Arial"/>
                <a:cs typeface="Arial"/>
              </a:rPr>
              <a:t>care</a:t>
            </a:r>
            <a:r>
              <a:rPr sz="1400" spc="-25" dirty="0">
                <a:solidFill>
                  <a:srgbClr val="FFFFFF"/>
                </a:solidFill>
                <a:latin typeface="Arial"/>
                <a:cs typeface="Arial"/>
              </a:rPr>
              <a:t> </a:t>
            </a:r>
            <a:r>
              <a:rPr sz="1400" spc="-10" dirty="0">
                <a:solidFill>
                  <a:srgbClr val="FFFFFF"/>
                </a:solidFill>
                <a:latin typeface="Arial"/>
                <a:cs typeface="Arial"/>
              </a:rPr>
              <a:t>workers </a:t>
            </a:r>
            <a:r>
              <a:rPr sz="1400" dirty="0">
                <a:solidFill>
                  <a:srgbClr val="FFFFFF"/>
                </a:solidFill>
                <a:latin typeface="Arial"/>
                <a:cs typeface="Arial"/>
              </a:rPr>
              <a:t>plan</a:t>
            </a:r>
            <a:r>
              <a:rPr sz="1400" spc="-35" dirty="0">
                <a:solidFill>
                  <a:srgbClr val="FFFFFF"/>
                </a:solidFill>
                <a:latin typeface="Arial"/>
                <a:cs typeface="Arial"/>
              </a:rPr>
              <a:t> </a:t>
            </a:r>
            <a:r>
              <a:rPr sz="1400" dirty="0">
                <a:solidFill>
                  <a:srgbClr val="FFFFFF"/>
                </a:solidFill>
                <a:latin typeface="Arial"/>
                <a:cs typeface="Arial"/>
              </a:rPr>
              <a:t>to</a:t>
            </a:r>
            <a:r>
              <a:rPr sz="1400" spc="-25" dirty="0">
                <a:solidFill>
                  <a:srgbClr val="FFFFFF"/>
                </a:solidFill>
                <a:latin typeface="Arial"/>
                <a:cs typeface="Arial"/>
              </a:rPr>
              <a:t> </a:t>
            </a:r>
            <a:r>
              <a:rPr sz="1400" dirty="0">
                <a:solidFill>
                  <a:srgbClr val="FFFFFF"/>
                </a:solidFill>
                <a:latin typeface="Arial"/>
                <a:cs typeface="Arial"/>
              </a:rPr>
              <a:t>quit</a:t>
            </a:r>
            <a:r>
              <a:rPr sz="1400" spc="-20" dirty="0">
                <a:solidFill>
                  <a:srgbClr val="FFFFFF"/>
                </a:solidFill>
                <a:latin typeface="Arial"/>
                <a:cs typeface="Arial"/>
              </a:rPr>
              <a:t> </a:t>
            </a:r>
            <a:r>
              <a:rPr sz="1400" dirty="0">
                <a:solidFill>
                  <a:srgbClr val="FFFFFF"/>
                </a:solidFill>
                <a:latin typeface="Arial"/>
                <a:cs typeface="Arial"/>
              </a:rPr>
              <a:t>their</a:t>
            </a:r>
            <a:r>
              <a:rPr sz="1400" spc="-35" dirty="0">
                <a:solidFill>
                  <a:srgbClr val="FFFFFF"/>
                </a:solidFill>
                <a:latin typeface="Arial"/>
                <a:cs typeface="Arial"/>
              </a:rPr>
              <a:t> </a:t>
            </a:r>
            <a:r>
              <a:rPr sz="1400" dirty="0">
                <a:solidFill>
                  <a:srgbClr val="FFFFFF"/>
                </a:solidFill>
                <a:latin typeface="Arial"/>
                <a:cs typeface="Arial"/>
              </a:rPr>
              <a:t>job</a:t>
            </a:r>
            <a:r>
              <a:rPr sz="1400" spc="-15" dirty="0">
                <a:solidFill>
                  <a:srgbClr val="FFFFFF"/>
                </a:solidFill>
                <a:latin typeface="Arial"/>
                <a:cs typeface="Arial"/>
              </a:rPr>
              <a:t> </a:t>
            </a:r>
            <a:r>
              <a:rPr sz="1400" dirty="0">
                <a:solidFill>
                  <a:srgbClr val="FFFFFF"/>
                </a:solidFill>
                <a:latin typeface="Arial"/>
                <a:cs typeface="Arial"/>
              </a:rPr>
              <a:t>by</a:t>
            </a:r>
            <a:r>
              <a:rPr sz="1400" spc="-20" dirty="0">
                <a:solidFill>
                  <a:srgbClr val="FFFFFF"/>
                </a:solidFill>
                <a:latin typeface="Arial"/>
                <a:cs typeface="Arial"/>
              </a:rPr>
              <a:t> 2025</a:t>
            </a:r>
            <a:endParaRPr sz="1400" dirty="0">
              <a:latin typeface="Arial"/>
              <a:cs typeface="Arial"/>
            </a:endParaRPr>
          </a:p>
          <a:p>
            <a:pPr marL="91440">
              <a:lnSpc>
                <a:spcPct val="100000"/>
              </a:lnSpc>
              <a:spcBef>
                <a:spcPts val="15"/>
              </a:spcBef>
            </a:pPr>
            <a:r>
              <a:rPr sz="1100" spc="-10" dirty="0">
                <a:solidFill>
                  <a:srgbClr val="FFFFFF"/>
                </a:solidFill>
                <a:latin typeface="Arial"/>
                <a:cs typeface="Arial"/>
              </a:rPr>
              <a:t>(HFMA)</a:t>
            </a:r>
            <a:endParaRPr sz="1100" dirty="0">
              <a:latin typeface="Arial"/>
              <a:cs typeface="Arial"/>
            </a:endParaRPr>
          </a:p>
        </p:txBody>
      </p:sp>
      <p:pic>
        <p:nvPicPr>
          <p:cNvPr id="9" name="object 9"/>
          <p:cNvPicPr/>
          <p:nvPr/>
        </p:nvPicPr>
        <p:blipFill>
          <a:blip r:embed="rId5" cstate="print"/>
          <a:stretch>
            <a:fillRect/>
          </a:stretch>
        </p:blipFill>
        <p:spPr>
          <a:xfrm>
            <a:off x="8843889" y="4779780"/>
            <a:ext cx="2901696" cy="739139"/>
          </a:xfrm>
          <a:prstGeom prst="rect">
            <a:avLst/>
          </a:prstGeom>
        </p:spPr>
      </p:pic>
      <p:sp>
        <p:nvSpPr>
          <p:cNvPr id="10" name="object 10"/>
          <p:cNvSpPr txBox="1"/>
          <p:nvPr/>
        </p:nvSpPr>
        <p:spPr>
          <a:xfrm>
            <a:off x="8843889" y="4762655"/>
            <a:ext cx="2901950" cy="739140"/>
          </a:xfrm>
          <a:prstGeom prst="rect">
            <a:avLst/>
          </a:prstGeom>
          <a:ln w="6350">
            <a:solidFill>
              <a:srgbClr val="009CDE"/>
            </a:solidFill>
          </a:ln>
        </p:spPr>
        <p:txBody>
          <a:bodyPr vert="horz" wrap="square" lIns="0" tIns="40005" rIns="0" bIns="0" rtlCol="0">
            <a:spAutoFit/>
          </a:bodyPr>
          <a:lstStyle/>
          <a:p>
            <a:pPr marL="91440" marR="340360">
              <a:lnSpc>
                <a:spcPct val="100000"/>
              </a:lnSpc>
              <a:spcBef>
                <a:spcPts val="315"/>
              </a:spcBef>
            </a:pPr>
            <a:r>
              <a:rPr sz="1400" dirty="0">
                <a:solidFill>
                  <a:srgbClr val="FFFFFF"/>
                </a:solidFill>
                <a:latin typeface="Arial"/>
                <a:cs typeface="Arial"/>
              </a:rPr>
              <a:t>Outlook</a:t>
            </a:r>
            <a:r>
              <a:rPr sz="1400" spc="-50" dirty="0">
                <a:solidFill>
                  <a:srgbClr val="FFFFFF"/>
                </a:solidFill>
                <a:latin typeface="Arial"/>
                <a:cs typeface="Arial"/>
              </a:rPr>
              <a:t> </a:t>
            </a:r>
            <a:r>
              <a:rPr sz="1400" dirty="0">
                <a:solidFill>
                  <a:srgbClr val="FFFFFF"/>
                </a:solidFill>
                <a:latin typeface="Arial"/>
                <a:cs typeface="Arial"/>
              </a:rPr>
              <a:t>for</a:t>
            </a:r>
            <a:r>
              <a:rPr sz="1400" spc="-30" dirty="0">
                <a:solidFill>
                  <a:srgbClr val="FFFFFF"/>
                </a:solidFill>
                <a:latin typeface="Arial"/>
                <a:cs typeface="Arial"/>
              </a:rPr>
              <a:t> </a:t>
            </a:r>
            <a:r>
              <a:rPr sz="1400" dirty="0">
                <a:solidFill>
                  <a:srgbClr val="FFFFFF"/>
                </a:solidFill>
                <a:latin typeface="Arial"/>
                <a:cs typeface="Arial"/>
              </a:rPr>
              <a:t>RN’s</a:t>
            </a:r>
            <a:r>
              <a:rPr sz="1400" spc="-10" dirty="0">
                <a:solidFill>
                  <a:srgbClr val="FFFFFF"/>
                </a:solidFill>
                <a:latin typeface="Arial"/>
                <a:cs typeface="Arial"/>
              </a:rPr>
              <a:t> </a:t>
            </a:r>
            <a:r>
              <a:rPr sz="1400" dirty="0">
                <a:solidFill>
                  <a:srgbClr val="FFFFFF"/>
                </a:solidFill>
                <a:latin typeface="Arial"/>
                <a:cs typeface="Arial"/>
              </a:rPr>
              <a:t>in</a:t>
            </a:r>
            <a:r>
              <a:rPr sz="1400" spc="-25" dirty="0">
                <a:solidFill>
                  <a:srgbClr val="FFFFFF"/>
                </a:solidFill>
                <a:latin typeface="Arial"/>
                <a:cs typeface="Arial"/>
              </a:rPr>
              <a:t> </a:t>
            </a:r>
            <a:r>
              <a:rPr sz="1400" dirty="0">
                <a:solidFill>
                  <a:srgbClr val="FFFFFF"/>
                </a:solidFill>
                <a:latin typeface="Arial"/>
                <a:cs typeface="Arial"/>
              </a:rPr>
              <a:t>2030</a:t>
            </a:r>
            <a:r>
              <a:rPr sz="1400" spc="-30" dirty="0">
                <a:solidFill>
                  <a:srgbClr val="FFFFFF"/>
                </a:solidFill>
                <a:latin typeface="Arial"/>
                <a:cs typeface="Arial"/>
              </a:rPr>
              <a:t> </a:t>
            </a:r>
            <a:r>
              <a:rPr sz="1400" dirty="0">
                <a:solidFill>
                  <a:srgbClr val="FFFFFF"/>
                </a:solidFill>
                <a:latin typeface="Arial"/>
                <a:cs typeface="Arial"/>
              </a:rPr>
              <a:t>is</a:t>
            </a:r>
            <a:r>
              <a:rPr sz="1400" spc="-10" dirty="0">
                <a:solidFill>
                  <a:srgbClr val="FFFFFF"/>
                </a:solidFill>
                <a:latin typeface="Arial"/>
                <a:cs typeface="Arial"/>
              </a:rPr>
              <a:t> </a:t>
            </a:r>
            <a:r>
              <a:rPr sz="1400" spc="-50" dirty="0">
                <a:solidFill>
                  <a:srgbClr val="FFFFFF"/>
                </a:solidFill>
                <a:latin typeface="Arial"/>
                <a:cs typeface="Arial"/>
              </a:rPr>
              <a:t>a </a:t>
            </a:r>
            <a:r>
              <a:rPr sz="1400" dirty="0">
                <a:solidFill>
                  <a:srgbClr val="FFFFFF"/>
                </a:solidFill>
                <a:latin typeface="Arial"/>
                <a:cs typeface="Arial"/>
              </a:rPr>
              <a:t>projected</a:t>
            </a:r>
            <a:r>
              <a:rPr sz="1400" spc="-60" dirty="0">
                <a:solidFill>
                  <a:srgbClr val="FFFFFF"/>
                </a:solidFill>
                <a:latin typeface="Arial"/>
                <a:cs typeface="Arial"/>
              </a:rPr>
              <a:t> </a:t>
            </a:r>
            <a:r>
              <a:rPr sz="1400" dirty="0">
                <a:solidFill>
                  <a:srgbClr val="FFFFFF"/>
                </a:solidFill>
                <a:latin typeface="Arial"/>
                <a:cs typeface="Arial"/>
              </a:rPr>
              <a:t>shortfall</a:t>
            </a:r>
            <a:r>
              <a:rPr sz="1400" spc="-50" dirty="0">
                <a:solidFill>
                  <a:srgbClr val="FFFFFF"/>
                </a:solidFill>
                <a:latin typeface="Arial"/>
                <a:cs typeface="Arial"/>
              </a:rPr>
              <a:t> </a:t>
            </a:r>
            <a:r>
              <a:rPr sz="1400" dirty="0">
                <a:solidFill>
                  <a:srgbClr val="FFFFFF"/>
                </a:solidFill>
                <a:latin typeface="Arial"/>
                <a:cs typeface="Arial"/>
              </a:rPr>
              <a:t>of</a:t>
            </a:r>
            <a:r>
              <a:rPr sz="1400" spc="-20" dirty="0">
                <a:solidFill>
                  <a:srgbClr val="FFFFFF"/>
                </a:solidFill>
                <a:latin typeface="Arial"/>
                <a:cs typeface="Arial"/>
              </a:rPr>
              <a:t> </a:t>
            </a:r>
            <a:r>
              <a:rPr sz="1400" spc="-10" dirty="0">
                <a:solidFill>
                  <a:srgbClr val="FFFFFF"/>
                </a:solidFill>
                <a:latin typeface="Arial"/>
                <a:cs typeface="Arial"/>
              </a:rPr>
              <a:t>275,000 </a:t>
            </a:r>
            <a:r>
              <a:rPr sz="1400" dirty="0">
                <a:solidFill>
                  <a:srgbClr val="FFFFFF"/>
                </a:solidFill>
                <a:latin typeface="Arial"/>
                <a:cs typeface="Arial"/>
              </a:rPr>
              <a:t>nurses</a:t>
            </a:r>
            <a:r>
              <a:rPr sz="1400" spc="-40" dirty="0">
                <a:solidFill>
                  <a:srgbClr val="FFFFFF"/>
                </a:solidFill>
                <a:latin typeface="Arial"/>
                <a:cs typeface="Arial"/>
              </a:rPr>
              <a:t> </a:t>
            </a:r>
            <a:r>
              <a:rPr sz="1400" dirty="0">
                <a:solidFill>
                  <a:srgbClr val="FFFFFF"/>
                </a:solidFill>
                <a:latin typeface="Arial"/>
                <a:cs typeface="Arial"/>
              </a:rPr>
              <a:t>from</a:t>
            </a:r>
            <a:r>
              <a:rPr sz="1400" spc="-25" dirty="0">
                <a:solidFill>
                  <a:srgbClr val="FFFFFF"/>
                </a:solidFill>
                <a:latin typeface="Arial"/>
                <a:cs typeface="Arial"/>
              </a:rPr>
              <a:t> </a:t>
            </a:r>
            <a:r>
              <a:rPr sz="1400" spc="-10" dirty="0">
                <a:solidFill>
                  <a:srgbClr val="FFFFFF"/>
                </a:solidFill>
                <a:latin typeface="Arial"/>
                <a:cs typeface="Arial"/>
              </a:rPr>
              <a:t>2020-</a:t>
            </a:r>
            <a:r>
              <a:rPr sz="1400" dirty="0">
                <a:solidFill>
                  <a:srgbClr val="FFFFFF"/>
                </a:solidFill>
                <a:latin typeface="Arial"/>
                <a:cs typeface="Arial"/>
              </a:rPr>
              <a:t>2030</a:t>
            </a:r>
            <a:r>
              <a:rPr sz="1400" spc="-40" dirty="0">
                <a:solidFill>
                  <a:srgbClr val="FFFFFF"/>
                </a:solidFill>
                <a:latin typeface="Arial"/>
                <a:cs typeface="Arial"/>
              </a:rPr>
              <a:t> </a:t>
            </a:r>
            <a:r>
              <a:rPr sz="1100" spc="-10" dirty="0">
                <a:solidFill>
                  <a:srgbClr val="FFFFFF"/>
                </a:solidFill>
                <a:latin typeface="Arial"/>
                <a:cs typeface="Arial"/>
              </a:rPr>
              <a:t>(Haddad)</a:t>
            </a:r>
            <a:endParaRPr sz="1100" dirty="0">
              <a:latin typeface="Arial"/>
              <a:cs typeface="Arial"/>
            </a:endParaRPr>
          </a:p>
        </p:txBody>
      </p:sp>
      <p:pic>
        <p:nvPicPr>
          <p:cNvPr id="11" name="object 11"/>
          <p:cNvPicPr/>
          <p:nvPr/>
        </p:nvPicPr>
        <p:blipFill>
          <a:blip r:embed="rId6" cstate="print"/>
          <a:stretch>
            <a:fillRect/>
          </a:stretch>
        </p:blipFill>
        <p:spPr>
          <a:xfrm>
            <a:off x="7464556" y="2709691"/>
            <a:ext cx="1242047" cy="1242059"/>
          </a:xfrm>
          <a:prstGeom prst="rect">
            <a:avLst/>
          </a:prstGeom>
        </p:spPr>
      </p:pic>
      <p:pic>
        <p:nvPicPr>
          <p:cNvPr id="12" name="object 12"/>
          <p:cNvPicPr/>
          <p:nvPr/>
        </p:nvPicPr>
        <p:blipFill>
          <a:blip r:embed="rId7" cstate="print"/>
          <a:stretch>
            <a:fillRect/>
          </a:stretch>
        </p:blipFill>
        <p:spPr>
          <a:xfrm>
            <a:off x="7597940" y="4594736"/>
            <a:ext cx="1067866" cy="982789"/>
          </a:xfrm>
          <a:prstGeom prst="rect">
            <a:avLst/>
          </a:prstGeom>
        </p:spPr>
      </p:pic>
      <p:pic>
        <p:nvPicPr>
          <p:cNvPr id="13" name="object 13"/>
          <p:cNvPicPr/>
          <p:nvPr/>
        </p:nvPicPr>
        <p:blipFill>
          <a:blip r:embed="rId8" cstate="print"/>
          <a:stretch>
            <a:fillRect/>
          </a:stretch>
        </p:blipFill>
        <p:spPr>
          <a:xfrm>
            <a:off x="10671556" y="213880"/>
            <a:ext cx="884766" cy="367147"/>
          </a:xfrm>
          <a:prstGeom prst="rect">
            <a:avLst/>
          </a:prstGeom>
        </p:spPr>
      </p:pic>
      <p:sp>
        <p:nvSpPr>
          <p:cNvPr id="14" name="object 14"/>
          <p:cNvSpPr txBox="1"/>
          <p:nvPr/>
        </p:nvSpPr>
        <p:spPr>
          <a:xfrm>
            <a:off x="11444261" y="6321433"/>
            <a:ext cx="95885" cy="167005"/>
          </a:xfrm>
          <a:prstGeom prst="rect">
            <a:avLst/>
          </a:prstGeom>
        </p:spPr>
        <p:txBody>
          <a:bodyPr vert="horz" wrap="square" lIns="0" tIns="0" rIns="0" bIns="0" rtlCol="0">
            <a:spAutoFit/>
          </a:bodyPr>
          <a:lstStyle/>
          <a:p>
            <a:pPr marL="12700">
              <a:lnSpc>
                <a:spcPct val="100000"/>
              </a:lnSpc>
            </a:pPr>
            <a:r>
              <a:rPr sz="1000" spc="-5" dirty="0">
                <a:solidFill>
                  <a:srgbClr val="878A8D"/>
                </a:solidFill>
                <a:latin typeface="Arial"/>
                <a:cs typeface="Arial"/>
              </a:rPr>
              <a:t>6</a:t>
            </a:r>
            <a:endParaRPr sz="1000">
              <a:latin typeface="Arial"/>
              <a:cs typeface="Arial"/>
            </a:endParaRPr>
          </a:p>
        </p:txBody>
      </p:sp>
      <p:sp>
        <p:nvSpPr>
          <p:cNvPr id="15" name="object 15"/>
          <p:cNvSpPr txBox="1"/>
          <p:nvPr/>
        </p:nvSpPr>
        <p:spPr>
          <a:xfrm>
            <a:off x="2220977" y="6441180"/>
            <a:ext cx="5341620" cy="111125"/>
          </a:xfrm>
          <a:prstGeom prst="rect">
            <a:avLst/>
          </a:prstGeom>
        </p:spPr>
        <p:txBody>
          <a:bodyPr vert="horz" wrap="square" lIns="0" tIns="5080" rIns="0" bIns="0" rtlCol="0">
            <a:spAutoFit/>
          </a:bodyPr>
          <a:lstStyle/>
          <a:p>
            <a:pPr marL="12700">
              <a:lnSpc>
                <a:spcPct val="100000"/>
              </a:lnSpc>
              <a:spcBef>
                <a:spcPts val="40"/>
              </a:spcBef>
            </a:pPr>
            <a:r>
              <a:rPr sz="600" dirty="0">
                <a:solidFill>
                  <a:srgbClr val="62666A"/>
                </a:solidFill>
                <a:latin typeface="Arial"/>
                <a:cs typeface="Arial"/>
              </a:rPr>
              <a:t>Haddad</a:t>
            </a:r>
            <a:r>
              <a:rPr sz="600" spc="10" dirty="0">
                <a:solidFill>
                  <a:srgbClr val="62666A"/>
                </a:solidFill>
                <a:latin typeface="Arial"/>
                <a:cs typeface="Arial"/>
              </a:rPr>
              <a:t> </a:t>
            </a:r>
            <a:r>
              <a:rPr sz="600" dirty="0">
                <a:solidFill>
                  <a:srgbClr val="62666A"/>
                </a:solidFill>
                <a:latin typeface="Arial"/>
                <a:cs typeface="Arial"/>
              </a:rPr>
              <a:t>LM,</a:t>
            </a:r>
            <a:r>
              <a:rPr sz="600" spc="-10" dirty="0">
                <a:solidFill>
                  <a:srgbClr val="62666A"/>
                </a:solidFill>
                <a:latin typeface="Arial"/>
                <a:cs typeface="Arial"/>
              </a:rPr>
              <a:t> </a:t>
            </a:r>
            <a:r>
              <a:rPr sz="600" dirty="0">
                <a:solidFill>
                  <a:srgbClr val="62666A"/>
                </a:solidFill>
                <a:latin typeface="Arial"/>
                <a:cs typeface="Arial"/>
              </a:rPr>
              <a:t>Annamaraju</a:t>
            </a:r>
            <a:r>
              <a:rPr sz="600" spc="45" dirty="0">
                <a:solidFill>
                  <a:srgbClr val="62666A"/>
                </a:solidFill>
                <a:latin typeface="Arial"/>
                <a:cs typeface="Arial"/>
              </a:rPr>
              <a:t> </a:t>
            </a:r>
            <a:r>
              <a:rPr sz="600" dirty="0">
                <a:solidFill>
                  <a:srgbClr val="62666A"/>
                </a:solidFill>
                <a:latin typeface="Arial"/>
                <a:cs typeface="Arial"/>
              </a:rPr>
              <a:t>P,</a:t>
            </a:r>
            <a:r>
              <a:rPr sz="600" spc="-10" dirty="0">
                <a:solidFill>
                  <a:srgbClr val="62666A"/>
                </a:solidFill>
                <a:latin typeface="Arial"/>
                <a:cs typeface="Arial"/>
              </a:rPr>
              <a:t> </a:t>
            </a:r>
            <a:r>
              <a:rPr sz="600" dirty="0">
                <a:solidFill>
                  <a:srgbClr val="62666A"/>
                </a:solidFill>
                <a:latin typeface="Arial"/>
                <a:cs typeface="Arial"/>
              </a:rPr>
              <a:t>Toney-Butler</a:t>
            </a:r>
            <a:r>
              <a:rPr sz="600" spc="-20" dirty="0">
                <a:solidFill>
                  <a:srgbClr val="62666A"/>
                </a:solidFill>
                <a:latin typeface="Arial"/>
                <a:cs typeface="Arial"/>
              </a:rPr>
              <a:t> </a:t>
            </a:r>
            <a:r>
              <a:rPr sz="600" dirty="0">
                <a:solidFill>
                  <a:srgbClr val="62666A"/>
                </a:solidFill>
                <a:latin typeface="Arial"/>
                <a:cs typeface="Arial"/>
              </a:rPr>
              <a:t>TJ.</a:t>
            </a:r>
            <a:r>
              <a:rPr sz="600" spc="-15" dirty="0">
                <a:solidFill>
                  <a:srgbClr val="62666A"/>
                </a:solidFill>
                <a:latin typeface="Arial"/>
                <a:cs typeface="Arial"/>
              </a:rPr>
              <a:t> </a:t>
            </a:r>
            <a:r>
              <a:rPr sz="600" dirty="0">
                <a:solidFill>
                  <a:srgbClr val="62666A"/>
                </a:solidFill>
                <a:latin typeface="Arial"/>
                <a:cs typeface="Arial"/>
              </a:rPr>
              <a:t>Nursing</a:t>
            </a:r>
            <a:r>
              <a:rPr sz="600" spc="-10" dirty="0">
                <a:solidFill>
                  <a:srgbClr val="62666A"/>
                </a:solidFill>
                <a:latin typeface="Arial"/>
                <a:cs typeface="Arial"/>
              </a:rPr>
              <a:t> </a:t>
            </a:r>
            <a:r>
              <a:rPr sz="600" dirty="0">
                <a:solidFill>
                  <a:srgbClr val="62666A"/>
                </a:solidFill>
                <a:latin typeface="Arial"/>
                <a:cs typeface="Arial"/>
              </a:rPr>
              <a:t>Shortage.</a:t>
            </a:r>
            <a:r>
              <a:rPr sz="600" spc="-10" dirty="0">
                <a:solidFill>
                  <a:srgbClr val="62666A"/>
                </a:solidFill>
                <a:latin typeface="Arial"/>
                <a:cs typeface="Arial"/>
              </a:rPr>
              <a:t> </a:t>
            </a:r>
            <a:r>
              <a:rPr sz="600" dirty="0">
                <a:solidFill>
                  <a:srgbClr val="62666A"/>
                </a:solidFill>
                <a:latin typeface="Arial"/>
                <a:cs typeface="Arial"/>
              </a:rPr>
              <a:t>[Updated 2023</a:t>
            </a:r>
            <a:r>
              <a:rPr sz="600" spc="-5" dirty="0">
                <a:solidFill>
                  <a:srgbClr val="62666A"/>
                </a:solidFill>
                <a:latin typeface="Arial"/>
                <a:cs typeface="Arial"/>
              </a:rPr>
              <a:t> </a:t>
            </a:r>
            <a:r>
              <a:rPr sz="600" dirty="0">
                <a:solidFill>
                  <a:srgbClr val="62666A"/>
                </a:solidFill>
                <a:latin typeface="Arial"/>
                <a:cs typeface="Arial"/>
              </a:rPr>
              <a:t>Feb</a:t>
            </a:r>
            <a:r>
              <a:rPr sz="600" spc="-10" dirty="0">
                <a:solidFill>
                  <a:srgbClr val="62666A"/>
                </a:solidFill>
                <a:latin typeface="Arial"/>
                <a:cs typeface="Arial"/>
              </a:rPr>
              <a:t> </a:t>
            </a:r>
            <a:r>
              <a:rPr sz="600" dirty="0">
                <a:solidFill>
                  <a:srgbClr val="62666A"/>
                </a:solidFill>
                <a:latin typeface="Arial"/>
                <a:cs typeface="Arial"/>
              </a:rPr>
              <a:t>13].</a:t>
            </a:r>
            <a:r>
              <a:rPr sz="600" spc="-10" dirty="0">
                <a:solidFill>
                  <a:srgbClr val="62666A"/>
                </a:solidFill>
                <a:latin typeface="Arial"/>
                <a:cs typeface="Arial"/>
              </a:rPr>
              <a:t> </a:t>
            </a:r>
            <a:r>
              <a:rPr sz="600" dirty="0">
                <a:solidFill>
                  <a:srgbClr val="62666A"/>
                </a:solidFill>
                <a:latin typeface="Arial"/>
                <a:cs typeface="Arial"/>
              </a:rPr>
              <a:t>In:</a:t>
            </a:r>
            <a:r>
              <a:rPr sz="600" spc="-15" dirty="0">
                <a:solidFill>
                  <a:srgbClr val="62666A"/>
                </a:solidFill>
                <a:latin typeface="Arial"/>
                <a:cs typeface="Arial"/>
              </a:rPr>
              <a:t> </a:t>
            </a:r>
            <a:r>
              <a:rPr sz="600" dirty="0">
                <a:solidFill>
                  <a:srgbClr val="62666A"/>
                </a:solidFill>
                <a:latin typeface="Arial"/>
                <a:cs typeface="Arial"/>
              </a:rPr>
              <a:t>StatPearls</a:t>
            </a:r>
            <a:r>
              <a:rPr sz="600" spc="-15" dirty="0">
                <a:solidFill>
                  <a:srgbClr val="62666A"/>
                </a:solidFill>
                <a:latin typeface="Arial"/>
                <a:cs typeface="Arial"/>
              </a:rPr>
              <a:t> </a:t>
            </a:r>
            <a:r>
              <a:rPr sz="600" dirty="0">
                <a:solidFill>
                  <a:srgbClr val="62666A"/>
                </a:solidFill>
                <a:latin typeface="Arial"/>
                <a:cs typeface="Arial"/>
              </a:rPr>
              <a:t>[Internet].</a:t>
            </a:r>
            <a:r>
              <a:rPr sz="600" spc="-35" dirty="0">
                <a:solidFill>
                  <a:srgbClr val="62666A"/>
                </a:solidFill>
                <a:latin typeface="Arial"/>
                <a:cs typeface="Arial"/>
              </a:rPr>
              <a:t> </a:t>
            </a:r>
            <a:r>
              <a:rPr sz="600" dirty="0">
                <a:solidFill>
                  <a:srgbClr val="62666A"/>
                </a:solidFill>
                <a:latin typeface="Arial"/>
                <a:cs typeface="Arial"/>
              </a:rPr>
              <a:t>Treasure</a:t>
            </a:r>
            <a:r>
              <a:rPr sz="600" spc="-30" dirty="0">
                <a:solidFill>
                  <a:srgbClr val="62666A"/>
                </a:solidFill>
                <a:latin typeface="Arial"/>
                <a:cs typeface="Arial"/>
              </a:rPr>
              <a:t> </a:t>
            </a:r>
            <a:r>
              <a:rPr sz="600" dirty="0">
                <a:solidFill>
                  <a:srgbClr val="62666A"/>
                </a:solidFill>
                <a:latin typeface="Arial"/>
                <a:cs typeface="Arial"/>
              </a:rPr>
              <a:t>Island</a:t>
            </a:r>
            <a:r>
              <a:rPr sz="600" spc="-10" dirty="0">
                <a:solidFill>
                  <a:srgbClr val="62666A"/>
                </a:solidFill>
                <a:latin typeface="Arial"/>
                <a:cs typeface="Arial"/>
              </a:rPr>
              <a:t> </a:t>
            </a:r>
            <a:r>
              <a:rPr sz="600" dirty="0">
                <a:solidFill>
                  <a:srgbClr val="62666A"/>
                </a:solidFill>
                <a:latin typeface="Arial"/>
                <a:cs typeface="Arial"/>
              </a:rPr>
              <a:t>(FL):</a:t>
            </a:r>
            <a:r>
              <a:rPr sz="600" spc="-25" dirty="0">
                <a:solidFill>
                  <a:srgbClr val="62666A"/>
                </a:solidFill>
                <a:latin typeface="Arial"/>
                <a:cs typeface="Arial"/>
              </a:rPr>
              <a:t> </a:t>
            </a:r>
            <a:r>
              <a:rPr sz="600" dirty="0">
                <a:solidFill>
                  <a:srgbClr val="62666A"/>
                </a:solidFill>
                <a:latin typeface="Arial"/>
                <a:cs typeface="Arial"/>
              </a:rPr>
              <a:t>StatPearls</a:t>
            </a:r>
            <a:r>
              <a:rPr sz="600" spc="-15" dirty="0">
                <a:solidFill>
                  <a:srgbClr val="62666A"/>
                </a:solidFill>
                <a:latin typeface="Arial"/>
                <a:cs typeface="Arial"/>
              </a:rPr>
              <a:t> </a:t>
            </a:r>
            <a:r>
              <a:rPr sz="600" spc="-10" dirty="0">
                <a:solidFill>
                  <a:srgbClr val="62666A"/>
                </a:solidFill>
                <a:latin typeface="Arial"/>
                <a:cs typeface="Arial"/>
              </a:rPr>
              <a:t>Publishing;</a:t>
            </a:r>
            <a:endParaRPr sz="600">
              <a:latin typeface="Arial"/>
              <a:cs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FD337-5984-1E51-CC28-C6F8261984C7}"/>
              </a:ext>
            </a:extLst>
          </p:cNvPr>
          <p:cNvSpPr txBox="1">
            <a:spLocks/>
          </p:cNvSpPr>
          <p:nvPr/>
        </p:nvSpPr>
        <p:spPr>
          <a:xfrm>
            <a:off x="179773" y="380888"/>
            <a:ext cx="10854268" cy="44397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rgbClr val="33AFE4"/>
                </a:solidFill>
              </a:rPr>
              <a:t>QUESTIONS AND ANSWERS?</a:t>
            </a:r>
          </a:p>
          <a:p>
            <a:r>
              <a:rPr lang="en-US" sz="2000" dirty="0">
                <a:solidFill>
                  <a:srgbClr val="33AFE4"/>
                </a:solidFill>
              </a:rPr>
              <a:t>Let’s Connect</a:t>
            </a:r>
          </a:p>
        </p:txBody>
      </p:sp>
      <p:graphicFrame>
        <p:nvGraphicFramePr>
          <p:cNvPr id="3" name="Content Placeholder 6">
            <a:extLst>
              <a:ext uri="{FF2B5EF4-FFF2-40B4-BE49-F238E27FC236}">
                <a16:creationId xmlns:a16="http://schemas.microsoft.com/office/drawing/2014/main" id="{4A9B4A08-B809-B11A-F525-DC7A5B92445C}"/>
              </a:ext>
            </a:extLst>
          </p:cNvPr>
          <p:cNvGraphicFramePr>
            <a:graphicFrameLocks/>
          </p:cNvGraphicFramePr>
          <p:nvPr>
            <p:extLst>
              <p:ext uri="{D42A27DB-BD31-4B8C-83A1-F6EECF244321}">
                <p14:modId xmlns:p14="http://schemas.microsoft.com/office/powerpoint/2010/main" val="835288759"/>
              </p:ext>
            </p:extLst>
          </p:nvPr>
        </p:nvGraphicFramePr>
        <p:xfrm>
          <a:off x="7162800" y="2133600"/>
          <a:ext cx="4267200" cy="1064711"/>
        </p:xfrm>
        <a:graphic>
          <a:graphicData uri="http://schemas.openxmlformats.org/drawingml/2006/table">
            <a:tbl>
              <a:tblPr/>
              <a:tblGrid>
                <a:gridCol w="4267200">
                  <a:extLst>
                    <a:ext uri="{9D8B030D-6E8A-4147-A177-3AD203B41FA5}">
                      <a16:colId xmlns:a16="http://schemas.microsoft.com/office/drawing/2014/main" val="889177833"/>
                    </a:ext>
                  </a:extLst>
                </a:gridCol>
              </a:tblGrid>
              <a:tr h="496672">
                <a:tc>
                  <a:txBody>
                    <a:bodyPr/>
                    <a:lstStyle/>
                    <a:p>
                      <a:pPr algn="l" fontAlgn="base"/>
                      <a:r>
                        <a:rPr lang="en-US" sz="2400" b="1" i="0" dirty="0">
                          <a:solidFill>
                            <a:srgbClr val="FFFFFF"/>
                          </a:solidFill>
                          <a:effectLst/>
                          <a:latin typeface="Arial" panose="020B0604020202020204" pitchFamily="34" charset="0"/>
                        </a:rPr>
                        <a:t>Jamie </a:t>
                      </a:r>
                      <a:r>
                        <a:rPr lang="en-US" sz="2400" b="1" i="0" dirty="0" err="1">
                          <a:solidFill>
                            <a:srgbClr val="FFFFFF"/>
                          </a:solidFill>
                          <a:effectLst/>
                          <a:latin typeface="Arial" panose="020B0604020202020204" pitchFamily="34" charset="0"/>
                        </a:rPr>
                        <a:t>McGothlin</a:t>
                      </a:r>
                      <a:r>
                        <a:rPr lang="en-US" sz="2400" b="1" i="0" dirty="0">
                          <a:solidFill>
                            <a:srgbClr val="FFFFFF"/>
                          </a:solidFill>
                          <a:effectLst/>
                          <a:latin typeface="Arial" panose="020B0604020202020204" pitchFamily="34" charset="0"/>
                        </a:rPr>
                        <a:t>​, PhD</a:t>
                      </a:r>
                      <a:endParaRPr lang="en-US" sz="2400" b="1" i="0" dirty="0">
                        <a:solidFill>
                          <a:srgbClr val="FFFFFF"/>
                        </a:solidFill>
                        <a:effectLst/>
                      </a:endParaRPr>
                    </a:p>
                  </a:txBody>
                  <a:tcPr marL="59821" marR="59821" marT="29910" marB="29910">
                    <a:lnL w="13964" cap="flat" cmpd="sng" algn="ctr">
                      <a:solidFill>
                        <a:srgbClr val="FFFFFF"/>
                      </a:solidFill>
                      <a:prstDash val="solid"/>
                      <a:round/>
                      <a:headEnd type="none" w="med" len="med"/>
                      <a:tailEnd type="none" w="med" len="med"/>
                    </a:lnL>
                    <a:lnR w="13964" cap="flat" cmpd="sng" algn="ctr">
                      <a:solidFill>
                        <a:srgbClr val="FFFFFF"/>
                      </a:solidFill>
                      <a:prstDash val="solid"/>
                      <a:round/>
                      <a:headEnd type="none" w="med" len="med"/>
                      <a:tailEnd type="none" w="med" len="med"/>
                    </a:lnR>
                    <a:lnT w="13964" cap="flat" cmpd="sng" algn="ctr">
                      <a:solidFill>
                        <a:srgbClr val="FFFFFF"/>
                      </a:solidFill>
                      <a:prstDash val="solid"/>
                      <a:round/>
                      <a:headEnd type="none" w="med" len="med"/>
                      <a:tailEnd type="none" w="med" len="med"/>
                    </a:lnT>
                    <a:lnB w="41910" cap="flat" cmpd="sng" algn="ctr">
                      <a:solidFill>
                        <a:srgbClr val="FFFFFF"/>
                      </a:solidFill>
                      <a:prstDash val="solid"/>
                      <a:round/>
                      <a:headEnd type="none" w="med" len="med"/>
                      <a:tailEnd type="none" w="med" len="med"/>
                    </a:lnB>
                    <a:solidFill>
                      <a:srgbClr val="009CDE"/>
                    </a:solidFill>
                  </a:tcPr>
                </a:tc>
                <a:extLst>
                  <a:ext uri="{0D108BD9-81ED-4DB2-BD59-A6C34878D82A}">
                    <a16:rowId xmlns:a16="http://schemas.microsoft.com/office/drawing/2014/main" val="1396886031"/>
                  </a:ext>
                </a:extLst>
              </a:tr>
              <a:tr h="568039">
                <a:tc>
                  <a:txBody>
                    <a:bodyPr/>
                    <a:lstStyle/>
                    <a:p>
                      <a:pPr algn="l" fontAlgn="base"/>
                      <a:r>
                        <a:rPr lang="en-US" sz="2400" b="0" i="0" dirty="0">
                          <a:solidFill>
                            <a:srgbClr val="595959"/>
                          </a:solidFill>
                          <a:effectLst/>
                          <a:latin typeface="Arial" panose="020B0604020202020204" pitchFamily="34" charset="0"/>
                        </a:rPr>
                        <a:t>jamie.mcglothlin@rsmus.com​</a:t>
                      </a:r>
                      <a:endParaRPr lang="en-US" sz="2400" b="0" i="0" dirty="0">
                        <a:solidFill>
                          <a:srgbClr val="595959"/>
                        </a:solidFill>
                        <a:effectLst/>
                      </a:endParaRPr>
                    </a:p>
                  </a:txBody>
                  <a:tcPr marL="59821" marR="59821" marT="29910" marB="29910">
                    <a:lnL w="13964" cap="flat" cmpd="sng" algn="ctr">
                      <a:solidFill>
                        <a:srgbClr val="FFFFFF"/>
                      </a:solidFill>
                      <a:prstDash val="solid"/>
                      <a:round/>
                      <a:headEnd type="none" w="med" len="med"/>
                      <a:tailEnd type="none" w="med" len="med"/>
                    </a:lnL>
                    <a:lnR w="13964" cap="flat" cmpd="sng" algn="ctr">
                      <a:solidFill>
                        <a:srgbClr val="FFFFFF"/>
                      </a:solidFill>
                      <a:prstDash val="solid"/>
                      <a:round/>
                      <a:headEnd type="none" w="med" len="med"/>
                      <a:tailEnd type="none" w="med" len="med"/>
                    </a:lnR>
                    <a:lnT w="41910" cap="flat" cmpd="sng" algn="ctr">
                      <a:solidFill>
                        <a:srgbClr val="FFFFFF"/>
                      </a:solidFill>
                      <a:prstDash val="solid"/>
                      <a:round/>
                      <a:headEnd type="none" w="med" len="med"/>
                      <a:tailEnd type="none" w="med" len="med"/>
                    </a:lnT>
                    <a:lnB w="13964" cap="flat" cmpd="sng" algn="ctr">
                      <a:solidFill>
                        <a:srgbClr val="FFFFFF"/>
                      </a:solidFill>
                      <a:prstDash val="solid"/>
                      <a:round/>
                      <a:headEnd type="none" w="med" len="med"/>
                      <a:tailEnd type="none" w="med" len="med"/>
                    </a:lnB>
                    <a:solidFill>
                      <a:srgbClr val="CBDEF3"/>
                    </a:solidFill>
                  </a:tcPr>
                </a:tc>
                <a:extLst>
                  <a:ext uri="{0D108BD9-81ED-4DB2-BD59-A6C34878D82A}">
                    <a16:rowId xmlns:a16="http://schemas.microsoft.com/office/drawing/2014/main" val="263447599"/>
                  </a:ext>
                </a:extLst>
              </a:tr>
            </a:tbl>
          </a:graphicData>
        </a:graphic>
      </p:graphicFrame>
      <p:sp>
        <p:nvSpPr>
          <p:cNvPr id="4" name="TextBox 3">
            <a:extLst>
              <a:ext uri="{FF2B5EF4-FFF2-40B4-BE49-F238E27FC236}">
                <a16:creationId xmlns:a16="http://schemas.microsoft.com/office/drawing/2014/main" id="{CEE8680D-0F92-4A17-A11C-57BED85DB6A5}"/>
              </a:ext>
            </a:extLst>
          </p:cNvPr>
          <p:cNvSpPr txBox="1"/>
          <p:nvPr/>
        </p:nvSpPr>
        <p:spPr>
          <a:xfrm>
            <a:off x="228600" y="1104296"/>
            <a:ext cx="8258175" cy="523220"/>
          </a:xfrm>
          <a:prstGeom prst="rect">
            <a:avLst/>
          </a:prstGeom>
          <a:noFill/>
        </p:spPr>
        <p:txBody>
          <a:bodyPr wrap="square" rtlCol="0">
            <a:spAutoFit/>
          </a:bodyPr>
          <a:lstStyle/>
          <a:p>
            <a:r>
              <a:rPr lang="en-US" sz="2800" i="1" dirty="0"/>
              <a:t>Let’s Connect</a:t>
            </a:r>
          </a:p>
        </p:txBody>
      </p:sp>
      <p:graphicFrame>
        <p:nvGraphicFramePr>
          <p:cNvPr id="6" name="Content Placeholder 6">
            <a:extLst>
              <a:ext uri="{FF2B5EF4-FFF2-40B4-BE49-F238E27FC236}">
                <a16:creationId xmlns:a16="http://schemas.microsoft.com/office/drawing/2014/main" id="{D3C631CE-1096-1A43-B409-3779F7F52ACE}"/>
              </a:ext>
            </a:extLst>
          </p:cNvPr>
          <p:cNvGraphicFramePr>
            <a:graphicFrameLocks/>
          </p:cNvGraphicFramePr>
          <p:nvPr>
            <p:extLst>
              <p:ext uri="{D42A27DB-BD31-4B8C-83A1-F6EECF244321}">
                <p14:modId xmlns:p14="http://schemas.microsoft.com/office/powerpoint/2010/main" val="474362474"/>
              </p:ext>
            </p:extLst>
          </p:nvPr>
        </p:nvGraphicFramePr>
        <p:xfrm>
          <a:off x="406153" y="2440679"/>
          <a:ext cx="5185269" cy="1216920"/>
        </p:xfrm>
        <a:graphic>
          <a:graphicData uri="http://schemas.openxmlformats.org/drawingml/2006/table">
            <a:tbl>
              <a:tblPr/>
              <a:tblGrid>
                <a:gridCol w="5185269">
                  <a:extLst>
                    <a:ext uri="{9D8B030D-6E8A-4147-A177-3AD203B41FA5}">
                      <a16:colId xmlns:a16="http://schemas.microsoft.com/office/drawing/2014/main" val="889177833"/>
                    </a:ext>
                  </a:extLst>
                </a:gridCol>
              </a:tblGrid>
              <a:tr h="718050">
                <a:tc>
                  <a:txBody>
                    <a:bodyPr/>
                    <a:lstStyle/>
                    <a:p>
                      <a:pPr algn="l" fontAlgn="base"/>
                      <a:r>
                        <a:rPr lang="en-US" sz="2400" b="1" i="0" dirty="0">
                          <a:solidFill>
                            <a:srgbClr val="FFFFFF"/>
                          </a:solidFill>
                          <a:effectLst/>
                          <a:latin typeface="Arial" panose="020B0604020202020204" pitchFamily="34" charset="0"/>
                        </a:rPr>
                        <a:t>Beryl Ramsey Finlan, MBA, FACHE</a:t>
                      </a:r>
                      <a:endParaRPr lang="en-US" sz="2400" b="1" i="0" dirty="0">
                        <a:solidFill>
                          <a:srgbClr val="FFFFFF"/>
                        </a:solidFill>
                        <a:effectLst/>
                      </a:endParaRPr>
                    </a:p>
                  </a:txBody>
                  <a:tcPr marL="59821" marR="59821" marT="29910" marB="29910">
                    <a:lnL w="13964" cap="flat" cmpd="sng" algn="ctr">
                      <a:solidFill>
                        <a:srgbClr val="FFFFFF"/>
                      </a:solidFill>
                      <a:prstDash val="solid"/>
                      <a:round/>
                      <a:headEnd type="none" w="med" len="med"/>
                      <a:tailEnd type="none" w="med" len="med"/>
                    </a:lnL>
                    <a:lnR w="13964" cap="flat" cmpd="sng" algn="ctr">
                      <a:solidFill>
                        <a:srgbClr val="FFFFFF"/>
                      </a:solidFill>
                      <a:prstDash val="solid"/>
                      <a:round/>
                      <a:headEnd type="none" w="med" len="med"/>
                      <a:tailEnd type="none" w="med" len="med"/>
                    </a:lnR>
                    <a:lnT w="13964" cap="flat" cmpd="sng" algn="ctr">
                      <a:solidFill>
                        <a:srgbClr val="FFFFFF"/>
                      </a:solidFill>
                      <a:prstDash val="solid"/>
                      <a:round/>
                      <a:headEnd type="none" w="med" len="med"/>
                      <a:tailEnd type="none" w="med" len="med"/>
                    </a:lnT>
                    <a:lnB w="41910" cap="flat" cmpd="sng" algn="ctr">
                      <a:solidFill>
                        <a:srgbClr val="FFFFFF"/>
                      </a:solidFill>
                      <a:prstDash val="solid"/>
                      <a:round/>
                      <a:headEnd type="none" w="med" len="med"/>
                      <a:tailEnd type="none" w="med" len="med"/>
                    </a:lnB>
                    <a:solidFill>
                      <a:srgbClr val="009CDE"/>
                    </a:solidFill>
                  </a:tcPr>
                </a:tc>
                <a:extLst>
                  <a:ext uri="{0D108BD9-81ED-4DB2-BD59-A6C34878D82A}">
                    <a16:rowId xmlns:a16="http://schemas.microsoft.com/office/drawing/2014/main" val="1396886031"/>
                  </a:ext>
                </a:extLst>
              </a:tr>
              <a:tr h="346661">
                <a:tc>
                  <a:txBody>
                    <a:bodyPr/>
                    <a:lstStyle/>
                    <a:p>
                      <a:pPr algn="l" fontAlgn="base"/>
                      <a:r>
                        <a:rPr lang="en-US" sz="2400" b="0" i="0" dirty="0">
                          <a:solidFill>
                            <a:srgbClr val="595959"/>
                          </a:solidFill>
                          <a:effectLst/>
                          <a:latin typeface="Arial" panose="020B0604020202020204" pitchFamily="34" charset="0"/>
                        </a:rPr>
                        <a:t>beryl.ramsey@rsmus.com​</a:t>
                      </a:r>
                      <a:endParaRPr lang="en-US" sz="2400" b="0" i="0" dirty="0">
                        <a:solidFill>
                          <a:srgbClr val="595959"/>
                        </a:solidFill>
                        <a:effectLst/>
                      </a:endParaRPr>
                    </a:p>
                  </a:txBody>
                  <a:tcPr marL="59821" marR="59821" marT="29910" marB="29910">
                    <a:lnL w="13964" cap="flat" cmpd="sng" algn="ctr">
                      <a:solidFill>
                        <a:srgbClr val="FFFFFF"/>
                      </a:solidFill>
                      <a:prstDash val="solid"/>
                      <a:round/>
                      <a:headEnd type="none" w="med" len="med"/>
                      <a:tailEnd type="none" w="med" len="med"/>
                    </a:lnL>
                    <a:lnR w="13964" cap="flat" cmpd="sng" algn="ctr">
                      <a:solidFill>
                        <a:srgbClr val="FFFFFF"/>
                      </a:solidFill>
                      <a:prstDash val="solid"/>
                      <a:round/>
                      <a:headEnd type="none" w="med" len="med"/>
                      <a:tailEnd type="none" w="med" len="med"/>
                    </a:lnR>
                    <a:lnT w="41910" cap="flat" cmpd="sng" algn="ctr">
                      <a:solidFill>
                        <a:srgbClr val="FFFFFF"/>
                      </a:solidFill>
                      <a:prstDash val="solid"/>
                      <a:round/>
                      <a:headEnd type="none" w="med" len="med"/>
                      <a:tailEnd type="none" w="med" len="med"/>
                    </a:lnT>
                    <a:lnB w="13964" cap="flat" cmpd="sng" algn="ctr">
                      <a:solidFill>
                        <a:srgbClr val="FFFFFF"/>
                      </a:solidFill>
                      <a:prstDash val="solid"/>
                      <a:round/>
                      <a:headEnd type="none" w="med" len="med"/>
                      <a:tailEnd type="none" w="med" len="med"/>
                    </a:lnB>
                    <a:solidFill>
                      <a:srgbClr val="CBDEF3"/>
                    </a:solidFill>
                  </a:tcPr>
                </a:tc>
                <a:extLst>
                  <a:ext uri="{0D108BD9-81ED-4DB2-BD59-A6C34878D82A}">
                    <a16:rowId xmlns:a16="http://schemas.microsoft.com/office/drawing/2014/main" val="263447599"/>
                  </a:ext>
                </a:extLst>
              </a:tr>
            </a:tbl>
          </a:graphicData>
        </a:graphic>
      </p:graphicFrame>
      <p:pic>
        <p:nvPicPr>
          <p:cNvPr id="8" name="Picture 7">
            <a:extLst>
              <a:ext uri="{FF2B5EF4-FFF2-40B4-BE49-F238E27FC236}">
                <a16:creationId xmlns:a16="http://schemas.microsoft.com/office/drawing/2014/main" id="{40AD32DD-0C37-40C3-3001-E110FF0C1EC3}"/>
              </a:ext>
            </a:extLst>
          </p:cNvPr>
          <p:cNvPicPr>
            <a:picLocks noChangeAspect="1"/>
          </p:cNvPicPr>
          <p:nvPr/>
        </p:nvPicPr>
        <p:blipFill>
          <a:blip r:embed="rId2"/>
          <a:stretch>
            <a:fillRect/>
          </a:stretch>
        </p:blipFill>
        <p:spPr>
          <a:xfrm>
            <a:off x="1431924" y="4114800"/>
            <a:ext cx="1566863" cy="1477846"/>
          </a:xfrm>
          <a:prstGeom prst="rect">
            <a:avLst/>
          </a:prstGeom>
        </p:spPr>
      </p:pic>
      <p:graphicFrame>
        <p:nvGraphicFramePr>
          <p:cNvPr id="5" name="Table 4">
            <a:extLst>
              <a:ext uri="{FF2B5EF4-FFF2-40B4-BE49-F238E27FC236}">
                <a16:creationId xmlns:a16="http://schemas.microsoft.com/office/drawing/2014/main" id="{F1449215-66F9-0888-B8E4-649F9C42FECD}"/>
              </a:ext>
            </a:extLst>
          </p:cNvPr>
          <p:cNvGraphicFramePr>
            <a:graphicFrameLocks noGrp="1"/>
          </p:cNvGraphicFramePr>
          <p:nvPr>
            <p:extLst>
              <p:ext uri="{D42A27DB-BD31-4B8C-83A1-F6EECF244321}">
                <p14:modId xmlns:p14="http://schemas.microsoft.com/office/powerpoint/2010/main" val="3536519890"/>
              </p:ext>
            </p:extLst>
          </p:nvPr>
        </p:nvGraphicFramePr>
        <p:xfrm>
          <a:off x="6019800" y="3853503"/>
          <a:ext cx="4572000" cy="1444890"/>
        </p:xfrm>
        <a:graphic>
          <a:graphicData uri="http://schemas.openxmlformats.org/drawingml/2006/table">
            <a:tbl>
              <a:tblPr/>
              <a:tblGrid>
                <a:gridCol w="4572000">
                  <a:extLst>
                    <a:ext uri="{9D8B030D-6E8A-4147-A177-3AD203B41FA5}">
                      <a16:colId xmlns:a16="http://schemas.microsoft.com/office/drawing/2014/main" val="1878655158"/>
                    </a:ext>
                  </a:extLst>
                </a:gridCol>
              </a:tblGrid>
              <a:tr h="656907">
                <a:tc>
                  <a:txBody>
                    <a:bodyPr/>
                    <a:lstStyle/>
                    <a:p>
                      <a:pPr algn="l" fontAlgn="base"/>
                      <a:r>
                        <a:rPr lang="en-US" sz="2400" b="1" i="0" dirty="0">
                          <a:solidFill>
                            <a:srgbClr val="FFFFFF"/>
                          </a:solidFill>
                          <a:effectLst/>
                          <a:latin typeface="Arial" panose="020B0604020202020204" pitchFamily="34" charset="0"/>
                        </a:rPr>
                        <a:t>Val Howell, MSN, MBA,RN, NEA-BC</a:t>
                      </a:r>
                      <a:endParaRPr lang="en-US" sz="2400" b="1" i="0" dirty="0">
                        <a:solidFill>
                          <a:srgbClr val="FFFFFF"/>
                        </a:solidFill>
                        <a:effectLst/>
                      </a:endParaRPr>
                    </a:p>
                  </a:txBody>
                  <a:tcPr marL="59821" marR="59821" marT="29910" marB="29910">
                    <a:lnL w="13964" cap="flat" cmpd="sng" algn="ctr">
                      <a:solidFill>
                        <a:srgbClr val="FFFFFF"/>
                      </a:solidFill>
                      <a:prstDash val="solid"/>
                      <a:round/>
                      <a:headEnd type="none" w="med" len="med"/>
                      <a:tailEnd type="none" w="med" len="med"/>
                    </a:lnL>
                    <a:lnR w="13964" cap="flat" cmpd="sng" algn="ctr">
                      <a:solidFill>
                        <a:srgbClr val="FFFFFF"/>
                      </a:solidFill>
                      <a:prstDash val="solid"/>
                      <a:round/>
                      <a:headEnd type="none" w="med" len="med"/>
                      <a:tailEnd type="none" w="med" len="med"/>
                    </a:lnR>
                    <a:lnT w="13964" cap="flat" cmpd="sng" algn="ctr">
                      <a:solidFill>
                        <a:srgbClr val="FFFFFF"/>
                      </a:solidFill>
                      <a:prstDash val="solid"/>
                      <a:round/>
                      <a:headEnd type="none" w="med" len="med"/>
                      <a:tailEnd type="none" w="med" len="med"/>
                    </a:lnT>
                    <a:lnB w="41910" cap="flat" cmpd="sng" algn="ctr">
                      <a:solidFill>
                        <a:srgbClr val="FFFFFF"/>
                      </a:solidFill>
                      <a:prstDash val="solid"/>
                      <a:round/>
                      <a:headEnd type="none" w="med" len="med"/>
                      <a:tailEnd type="none" w="med" len="med"/>
                    </a:lnB>
                    <a:solidFill>
                      <a:srgbClr val="009CDE"/>
                    </a:solidFill>
                  </a:tcPr>
                </a:tc>
                <a:extLst>
                  <a:ext uri="{0D108BD9-81ED-4DB2-BD59-A6C34878D82A}">
                    <a16:rowId xmlns:a16="http://schemas.microsoft.com/office/drawing/2014/main" val="273560079"/>
                  </a:ext>
                </a:extLst>
              </a:tr>
              <a:tr h="653550">
                <a:tc>
                  <a:txBody>
                    <a:bodyPr/>
                    <a:lstStyle/>
                    <a:p>
                      <a:pPr algn="l" fontAlgn="base"/>
                      <a:r>
                        <a:rPr lang="en-US" sz="2400" b="0" i="0" dirty="0">
                          <a:solidFill>
                            <a:srgbClr val="595959"/>
                          </a:solidFill>
                          <a:effectLst/>
                          <a:latin typeface="Arial" panose="020B0604020202020204" pitchFamily="34" charset="0"/>
                        </a:rPr>
                        <a:t>Val.howell@rsmus.com​</a:t>
                      </a:r>
                      <a:endParaRPr lang="en-US" sz="2400" b="0" i="0" dirty="0">
                        <a:solidFill>
                          <a:srgbClr val="595959"/>
                        </a:solidFill>
                        <a:effectLst/>
                      </a:endParaRPr>
                    </a:p>
                  </a:txBody>
                  <a:tcPr marL="59821" marR="59821" marT="29910" marB="29910">
                    <a:lnL w="13964" cap="flat" cmpd="sng" algn="ctr">
                      <a:solidFill>
                        <a:srgbClr val="FFFFFF"/>
                      </a:solidFill>
                      <a:prstDash val="solid"/>
                      <a:round/>
                      <a:headEnd type="none" w="med" len="med"/>
                      <a:tailEnd type="none" w="med" len="med"/>
                    </a:lnL>
                    <a:lnR w="13964" cap="flat" cmpd="sng" algn="ctr">
                      <a:solidFill>
                        <a:srgbClr val="FFFFFF"/>
                      </a:solidFill>
                      <a:prstDash val="solid"/>
                      <a:round/>
                      <a:headEnd type="none" w="med" len="med"/>
                      <a:tailEnd type="none" w="med" len="med"/>
                    </a:lnR>
                    <a:lnT w="41910" cap="flat" cmpd="sng" algn="ctr">
                      <a:solidFill>
                        <a:srgbClr val="FFFFFF"/>
                      </a:solidFill>
                      <a:prstDash val="solid"/>
                      <a:round/>
                      <a:headEnd type="none" w="med" len="med"/>
                      <a:tailEnd type="none" w="med" len="med"/>
                    </a:lnT>
                    <a:lnB w="13964" cap="flat" cmpd="sng" algn="ctr">
                      <a:solidFill>
                        <a:srgbClr val="FFFFFF"/>
                      </a:solidFill>
                      <a:prstDash val="solid"/>
                      <a:round/>
                      <a:headEnd type="none" w="med" len="med"/>
                      <a:tailEnd type="none" w="med" len="med"/>
                    </a:lnB>
                    <a:solidFill>
                      <a:srgbClr val="CBDEF3"/>
                    </a:solidFill>
                  </a:tcPr>
                </a:tc>
                <a:extLst>
                  <a:ext uri="{0D108BD9-81ED-4DB2-BD59-A6C34878D82A}">
                    <a16:rowId xmlns:a16="http://schemas.microsoft.com/office/drawing/2014/main" val="742382887"/>
                  </a:ext>
                </a:extLst>
              </a:tr>
            </a:tbl>
          </a:graphicData>
        </a:graphic>
      </p:graphicFrame>
      <p:sp>
        <p:nvSpPr>
          <p:cNvPr id="7" name="Text Placeholder 6">
            <a:extLst>
              <a:ext uri="{FF2B5EF4-FFF2-40B4-BE49-F238E27FC236}">
                <a16:creationId xmlns:a16="http://schemas.microsoft.com/office/drawing/2014/main" id="{CF2FF35F-0C29-7B42-6AFF-3D1BC30E6474}"/>
              </a:ext>
            </a:extLst>
          </p:cNvPr>
          <p:cNvSpPr>
            <a:spLocks noGrp="1"/>
          </p:cNvSpPr>
          <p:nvPr>
            <p:ph type="body" sz="quarter" idx="10"/>
          </p:nvPr>
        </p:nvSpPr>
        <p:spPr>
          <a:xfrm>
            <a:off x="839025" y="1226309"/>
            <a:ext cx="5942775" cy="276999"/>
          </a:xfrm>
        </p:spPr>
        <p:txBody>
          <a:bodyPr/>
          <a:lstStyle/>
          <a:p>
            <a:r>
              <a:rPr lang="en-US" sz="1800" dirty="0"/>
              <a:t>Thank you for your most valuable asset – </a:t>
            </a:r>
            <a:r>
              <a:rPr lang="en-US" sz="1800" b="1" i="1" dirty="0"/>
              <a:t>Your Time</a:t>
            </a:r>
          </a:p>
        </p:txBody>
      </p:sp>
    </p:spTree>
    <p:extLst>
      <p:ext uri="{BB962C8B-B14F-4D97-AF65-F5344CB8AC3E}">
        <p14:creationId xmlns:p14="http://schemas.microsoft.com/office/powerpoint/2010/main" val="12798003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131339"/>
          </a:solidFill>
        </p:spPr>
        <p:txBody>
          <a:bodyPr wrap="square" lIns="0" tIns="0" rIns="0" bIns="0" rtlCol="0"/>
          <a:lstStyle/>
          <a:p>
            <a:endParaRPr/>
          </a:p>
        </p:txBody>
      </p:sp>
      <p:sp>
        <p:nvSpPr>
          <p:cNvPr id="3" name="object 3"/>
          <p:cNvSpPr txBox="1"/>
          <p:nvPr/>
        </p:nvSpPr>
        <p:spPr>
          <a:xfrm>
            <a:off x="803275" y="4816199"/>
            <a:ext cx="10705465" cy="1395095"/>
          </a:xfrm>
          <a:prstGeom prst="rect">
            <a:avLst/>
          </a:prstGeom>
        </p:spPr>
        <p:txBody>
          <a:bodyPr vert="horz" wrap="square" lIns="0" tIns="6985" rIns="0" bIns="0" rtlCol="0">
            <a:spAutoFit/>
          </a:bodyPr>
          <a:lstStyle/>
          <a:p>
            <a:pPr marL="12700" marR="5080">
              <a:lnSpc>
                <a:spcPct val="105000"/>
              </a:lnSpc>
              <a:spcBef>
                <a:spcPts val="55"/>
              </a:spcBef>
            </a:pPr>
            <a:r>
              <a:rPr sz="800" dirty="0">
                <a:solidFill>
                  <a:srgbClr val="FFFFFF"/>
                </a:solidFill>
                <a:latin typeface="Arial"/>
                <a:cs typeface="Arial"/>
              </a:rPr>
              <a:t>This</a:t>
            </a:r>
            <a:r>
              <a:rPr sz="800" spc="-30" dirty="0">
                <a:solidFill>
                  <a:srgbClr val="FFFFFF"/>
                </a:solidFill>
                <a:latin typeface="Arial"/>
                <a:cs typeface="Arial"/>
              </a:rPr>
              <a:t> </a:t>
            </a:r>
            <a:r>
              <a:rPr sz="800" dirty="0">
                <a:solidFill>
                  <a:srgbClr val="FFFFFF"/>
                </a:solidFill>
                <a:latin typeface="Arial"/>
                <a:cs typeface="Arial"/>
              </a:rPr>
              <a:t>document</a:t>
            </a:r>
            <a:r>
              <a:rPr sz="800" spc="-15" dirty="0">
                <a:solidFill>
                  <a:srgbClr val="FFFFFF"/>
                </a:solidFill>
                <a:latin typeface="Arial"/>
                <a:cs typeface="Arial"/>
              </a:rPr>
              <a:t> </a:t>
            </a:r>
            <a:r>
              <a:rPr sz="800" dirty="0">
                <a:solidFill>
                  <a:srgbClr val="FFFFFF"/>
                </a:solidFill>
                <a:latin typeface="Arial"/>
                <a:cs typeface="Arial"/>
              </a:rPr>
              <a:t>contains general</a:t>
            </a:r>
            <a:r>
              <a:rPr sz="800" spc="20" dirty="0">
                <a:solidFill>
                  <a:srgbClr val="FFFFFF"/>
                </a:solidFill>
                <a:latin typeface="Arial"/>
                <a:cs typeface="Arial"/>
              </a:rPr>
              <a:t> </a:t>
            </a:r>
            <a:r>
              <a:rPr sz="800" dirty="0">
                <a:solidFill>
                  <a:srgbClr val="FFFFFF"/>
                </a:solidFill>
                <a:latin typeface="Arial"/>
                <a:cs typeface="Arial"/>
              </a:rPr>
              <a:t>information,</a:t>
            </a:r>
            <a:r>
              <a:rPr sz="800" spc="-15" dirty="0">
                <a:solidFill>
                  <a:srgbClr val="FFFFFF"/>
                </a:solidFill>
                <a:latin typeface="Arial"/>
                <a:cs typeface="Arial"/>
              </a:rPr>
              <a:t> </a:t>
            </a:r>
            <a:r>
              <a:rPr sz="800" dirty="0">
                <a:solidFill>
                  <a:srgbClr val="FFFFFF"/>
                </a:solidFill>
                <a:latin typeface="Arial"/>
                <a:cs typeface="Arial"/>
              </a:rPr>
              <a:t>may</a:t>
            </a:r>
            <a:r>
              <a:rPr sz="800" spc="-35" dirty="0">
                <a:solidFill>
                  <a:srgbClr val="FFFFFF"/>
                </a:solidFill>
                <a:latin typeface="Arial"/>
                <a:cs typeface="Arial"/>
              </a:rPr>
              <a:t> </a:t>
            </a:r>
            <a:r>
              <a:rPr sz="800" dirty="0">
                <a:solidFill>
                  <a:srgbClr val="FFFFFF"/>
                </a:solidFill>
                <a:latin typeface="Arial"/>
                <a:cs typeface="Arial"/>
              </a:rPr>
              <a:t>be based on authorities</a:t>
            </a:r>
            <a:r>
              <a:rPr sz="800" spc="-5" dirty="0">
                <a:solidFill>
                  <a:srgbClr val="FFFFFF"/>
                </a:solidFill>
                <a:latin typeface="Arial"/>
                <a:cs typeface="Arial"/>
              </a:rPr>
              <a:t> </a:t>
            </a:r>
            <a:r>
              <a:rPr sz="800" dirty="0">
                <a:solidFill>
                  <a:srgbClr val="FFFFFF"/>
                </a:solidFill>
                <a:latin typeface="Arial"/>
                <a:cs typeface="Arial"/>
              </a:rPr>
              <a:t>that are subject</a:t>
            </a:r>
            <a:r>
              <a:rPr sz="800" spc="-15" dirty="0">
                <a:solidFill>
                  <a:srgbClr val="FFFFFF"/>
                </a:solidFill>
                <a:latin typeface="Arial"/>
                <a:cs typeface="Arial"/>
              </a:rPr>
              <a:t> </a:t>
            </a:r>
            <a:r>
              <a:rPr sz="800" dirty="0">
                <a:solidFill>
                  <a:srgbClr val="FFFFFF"/>
                </a:solidFill>
                <a:latin typeface="Arial"/>
                <a:cs typeface="Arial"/>
              </a:rPr>
              <a:t>to</a:t>
            </a:r>
            <a:r>
              <a:rPr sz="800" spc="-10" dirty="0">
                <a:solidFill>
                  <a:srgbClr val="FFFFFF"/>
                </a:solidFill>
                <a:latin typeface="Arial"/>
                <a:cs typeface="Arial"/>
              </a:rPr>
              <a:t> </a:t>
            </a:r>
            <a:r>
              <a:rPr sz="800" dirty="0">
                <a:solidFill>
                  <a:srgbClr val="FFFFFF"/>
                </a:solidFill>
                <a:latin typeface="Arial"/>
                <a:cs typeface="Arial"/>
              </a:rPr>
              <a:t>change,</a:t>
            </a:r>
            <a:r>
              <a:rPr sz="800" spc="20" dirty="0">
                <a:solidFill>
                  <a:srgbClr val="FFFFFF"/>
                </a:solidFill>
                <a:latin typeface="Arial"/>
                <a:cs typeface="Arial"/>
              </a:rPr>
              <a:t> </a:t>
            </a:r>
            <a:r>
              <a:rPr sz="800" dirty="0">
                <a:solidFill>
                  <a:srgbClr val="FFFFFF"/>
                </a:solidFill>
                <a:latin typeface="Arial"/>
                <a:cs typeface="Arial"/>
              </a:rPr>
              <a:t>and</a:t>
            </a:r>
            <a:r>
              <a:rPr sz="800" spc="-5" dirty="0">
                <a:solidFill>
                  <a:srgbClr val="FFFFFF"/>
                </a:solidFill>
                <a:latin typeface="Arial"/>
                <a:cs typeface="Arial"/>
              </a:rPr>
              <a:t> </a:t>
            </a:r>
            <a:r>
              <a:rPr sz="800" dirty="0">
                <a:solidFill>
                  <a:srgbClr val="FFFFFF"/>
                </a:solidFill>
                <a:latin typeface="Arial"/>
                <a:cs typeface="Arial"/>
              </a:rPr>
              <a:t>is</a:t>
            </a:r>
            <a:r>
              <a:rPr sz="800" spc="-25" dirty="0">
                <a:solidFill>
                  <a:srgbClr val="FFFFFF"/>
                </a:solidFill>
                <a:latin typeface="Arial"/>
                <a:cs typeface="Arial"/>
              </a:rPr>
              <a:t> </a:t>
            </a:r>
            <a:r>
              <a:rPr sz="800" dirty="0">
                <a:solidFill>
                  <a:srgbClr val="FFFFFF"/>
                </a:solidFill>
                <a:latin typeface="Arial"/>
                <a:cs typeface="Arial"/>
              </a:rPr>
              <a:t>not</a:t>
            </a:r>
            <a:r>
              <a:rPr sz="800" spc="10" dirty="0">
                <a:solidFill>
                  <a:srgbClr val="FFFFFF"/>
                </a:solidFill>
                <a:latin typeface="Arial"/>
                <a:cs typeface="Arial"/>
              </a:rPr>
              <a:t> </a:t>
            </a:r>
            <a:r>
              <a:rPr sz="800" dirty="0">
                <a:solidFill>
                  <a:srgbClr val="FFFFFF"/>
                </a:solidFill>
                <a:latin typeface="Arial"/>
                <a:cs typeface="Arial"/>
              </a:rPr>
              <a:t>a</a:t>
            </a:r>
            <a:r>
              <a:rPr sz="800" spc="-10" dirty="0">
                <a:solidFill>
                  <a:srgbClr val="FFFFFF"/>
                </a:solidFill>
                <a:latin typeface="Arial"/>
                <a:cs typeface="Arial"/>
              </a:rPr>
              <a:t> </a:t>
            </a:r>
            <a:r>
              <a:rPr sz="800" dirty="0">
                <a:solidFill>
                  <a:srgbClr val="FFFFFF"/>
                </a:solidFill>
                <a:latin typeface="Arial"/>
                <a:cs typeface="Arial"/>
              </a:rPr>
              <a:t>substitute</a:t>
            </a:r>
            <a:r>
              <a:rPr sz="800" spc="-20" dirty="0">
                <a:solidFill>
                  <a:srgbClr val="FFFFFF"/>
                </a:solidFill>
                <a:latin typeface="Arial"/>
                <a:cs typeface="Arial"/>
              </a:rPr>
              <a:t> </a:t>
            </a:r>
            <a:r>
              <a:rPr sz="800" dirty="0">
                <a:solidFill>
                  <a:srgbClr val="FFFFFF"/>
                </a:solidFill>
                <a:latin typeface="Arial"/>
                <a:cs typeface="Arial"/>
              </a:rPr>
              <a:t>for</a:t>
            </a:r>
            <a:r>
              <a:rPr sz="800" spc="-10" dirty="0">
                <a:solidFill>
                  <a:srgbClr val="FFFFFF"/>
                </a:solidFill>
                <a:latin typeface="Arial"/>
                <a:cs typeface="Arial"/>
              </a:rPr>
              <a:t> </a:t>
            </a:r>
            <a:r>
              <a:rPr sz="800" dirty="0">
                <a:solidFill>
                  <a:srgbClr val="FFFFFF"/>
                </a:solidFill>
                <a:latin typeface="Arial"/>
                <a:cs typeface="Arial"/>
              </a:rPr>
              <a:t>professional</a:t>
            </a:r>
            <a:r>
              <a:rPr sz="800" spc="5" dirty="0">
                <a:solidFill>
                  <a:srgbClr val="FFFFFF"/>
                </a:solidFill>
                <a:latin typeface="Arial"/>
                <a:cs typeface="Arial"/>
              </a:rPr>
              <a:t> </a:t>
            </a:r>
            <a:r>
              <a:rPr sz="800" dirty="0">
                <a:solidFill>
                  <a:srgbClr val="FFFFFF"/>
                </a:solidFill>
                <a:latin typeface="Arial"/>
                <a:cs typeface="Arial"/>
              </a:rPr>
              <a:t>advice</a:t>
            </a:r>
            <a:r>
              <a:rPr sz="800" spc="-10" dirty="0">
                <a:solidFill>
                  <a:srgbClr val="FFFFFF"/>
                </a:solidFill>
                <a:latin typeface="Arial"/>
                <a:cs typeface="Arial"/>
              </a:rPr>
              <a:t> </a:t>
            </a:r>
            <a:r>
              <a:rPr sz="800" dirty="0">
                <a:solidFill>
                  <a:srgbClr val="FFFFFF"/>
                </a:solidFill>
                <a:latin typeface="Arial"/>
                <a:cs typeface="Arial"/>
              </a:rPr>
              <a:t>or</a:t>
            </a:r>
            <a:r>
              <a:rPr sz="800" spc="-10" dirty="0">
                <a:solidFill>
                  <a:srgbClr val="FFFFFF"/>
                </a:solidFill>
                <a:latin typeface="Arial"/>
                <a:cs typeface="Arial"/>
              </a:rPr>
              <a:t> </a:t>
            </a:r>
            <a:r>
              <a:rPr sz="800" dirty="0">
                <a:solidFill>
                  <a:srgbClr val="FFFFFF"/>
                </a:solidFill>
                <a:latin typeface="Arial"/>
                <a:cs typeface="Arial"/>
              </a:rPr>
              <a:t>services.</a:t>
            </a:r>
            <a:r>
              <a:rPr sz="800" spc="-25" dirty="0">
                <a:solidFill>
                  <a:srgbClr val="FFFFFF"/>
                </a:solidFill>
                <a:latin typeface="Arial"/>
                <a:cs typeface="Arial"/>
              </a:rPr>
              <a:t> </a:t>
            </a:r>
            <a:r>
              <a:rPr sz="800" dirty="0">
                <a:solidFill>
                  <a:srgbClr val="FFFFFF"/>
                </a:solidFill>
                <a:latin typeface="Arial"/>
                <a:cs typeface="Arial"/>
              </a:rPr>
              <a:t>This</a:t>
            </a:r>
            <a:r>
              <a:rPr sz="800" spc="-15" dirty="0">
                <a:solidFill>
                  <a:srgbClr val="FFFFFF"/>
                </a:solidFill>
                <a:latin typeface="Arial"/>
                <a:cs typeface="Arial"/>
              </a:rPr>
              <a:t> </a:t>
            </a:r>
            <a:r>
              <a:rPr sz="800" dirty="0">
                <a:solidFill>
                  <a:srgbClr val="FFFFFF"/>
                </a:solidFill>
                <a:latin typeface="Arial"/>
                <a:cs typeface="Arial"/>
              </a:rPr>
              <a:t>document does</a:t>
            </a:r>
            <a:r>
              <a:rPr sz="800" spc="-5" dirty="0">
                <a:solidFill>
                  <a:srgbClr val="FFFFFF"/>
                </a:solidFill>
                <a:latin typeface="Arial"/>
                <a:cs typeface="Arial"/>
              </a:rPr>
              <a:t> </a:t>
            </a:r>
            <a:r>
              <a:rPr sz="800" dirty="0">
                <a:solidFill>
                  <a:srgbClr val="FFFFFF"/>
                </a:solidFill>
                <a:latin typeface="Arial"/>
                <a:cs typeface="Arial"/>
              </a:rPr>
              <a:t>not</a:t>
            </a:r>
            <a:r>
              <a:rPr sz="800" spc="10" dirty="0">
                <a:solidFill>
                  <a:srgbClr val="FFFFFF"/>
                </a:solidFill>
                <a:latin typeface="Arial"/>
                <a:cs typeface="Arial"/>
              </a:rPr>
              <a:t> </a:t>
            </a:r>
            <a:r>
              <a:rPr sz="800" dirty="0">
                <a:solidFill>
                  <a:srgbClr val="FFFFFF"/>
                </a:solidFill>
                <a:latin typeface="Arial"/>
                <a:cs typeface="Arial"/>
              </a:rPr>
              <a:t>constitute</a:t>
            </a:r>
            <a:r>
              <a:rPr sz="800" spc="-20" dirty="0">
                <a:solidFill>
                  <a:srgbClr val="FFFFFF"/>
                </a:solidFill>
                <a:latin typeface="Arial"/>
                <a:cs typeface="Arial"/>
              </a:rPr>
              <a:t> </a:t>
            </a:r>
            <a:r>
              <a:rPr sz="800" dirty="0">
                <a:solidFill>
                  <a:srgbClr val="FFFFFF"/>
                </a:solidFill>
                <a:latin typeface="Arial"/>
                <a:cs typeface="Arial"/>
              </a:rPr>
              <a:t>assurance, tax,</a:t>
            </a:r>
            <a:r>
              <a:rPr sz="800" spc="10" dirty="0">
                <a:solidFill>
                  <a:srgbClr val="FFFFFF"/>
                </a:solidFill>
                <a:latin typeface="Arial"/>
                <a:cs typeface="Arial"/>
              </a:rPr>
              <a:t> </a:t>
            </a:r>
            <a:r>
              <a:rPr sz="800" dirty="0">
                <a:solidFill>
                  <a:srgbClr val="FFFFFF"/>
                </a:solidFill>
                <a:latin typeface="Arial"/>
                <a:cs typeface="Arial"/>
              </a:rPr>
              <a:t>consulting, </a:t>
            </a:r>
            <a:r>
              <a:rPr sz="800" spc="-10" dirty="0">
                <a:solidFill>
                  <a:srgbClr val="FFFFFF"/>
                </a:solidFill>
                <a:latin typeface="Arial"/>
                <a:cs typeface="Arial"/>
              </a:rPr>
              <a:t>business, </a:t>
            </a:r>
            <a:r>
              <a:rPr sz="800" dirty="0">
                <a:solidFill>
                  <a:srgbClr val="FFFFFF"/>
                </a:solidFill>
                <a:latin typeface="Arial"/>
                <a:cs typeface="Arial"/>
              </a:rPr>
              <a:t>financial,</a:t>
            </a:r>
            <a:r>
              <a:rPr sz="800" spc="-20" dirty="0">
                <a:solidFill>
                  <a:srgbClr val="FFFFFF"/>
                </a:solidFill>
                <a:latin typeface="Arial"/>
                <a:cs typeface="Arial"/>
              </a:rPr>
              <a:t> </a:t>
            </a:r>
            <a:r>
              <a:rPr sz="800" dirty="0">
                <a:solidFill>
                  <a:srgbClr val="FFFFFF"/>
                </a:solidFill>
                <a:latin typeface="Arial"/>
                <a:cs typeface="Arial"/>
              </a:rPr>
              <a:t>investment,</a:t>
            </a:r>
            <a:r>
              <a:rPr sz="800" spc="-15" dirty="0">
                <a:solidFill>
                  <a:srgbClr val="FFFFFF"/>
                </a:solidFill>
                <a:latin typeface="Arial"/>
                <a:cs typeface="Arial"/>
              </a:rPr>
              <a:t> </a:t>
            </a:r>
            <a:r>
              <a:rPr sz="800" dirty="0">
                <a:solidFill>
                  <a:srgbClr val="FFFFFF"/>
                </a:solidFill>
                <a:latin typeface="Arial"/>
                <a:cs typeface="Arial"/>
              </a:rPr>
              <a:t>legal</a:t>
            </a:r>
            <a:r>
              <a:rPr sz="800" spc="-10" dirty="0">
                <a:solidFill>
                  <a:srgbClr val="FFFFFF"/>
                </a:solidFill>
                <a:latin typeface="Arial"/>
                <a:cs typeface="Arial"/>
              </a:rPr>
              <a:t> </a:t>
            </a:r>
            <a:r>
              <a:rPr sz="800" dirty="0">
                <a:solidFill>
                  <a:srgbClr val="FFFFFF"/>
                </a:solidFill>
                <a:latin typeface="Arial"/>
                <a:cs typeface="Arial"/>
              </a:rPr>
              <a:t>or</a:t>
            </a:r>
            <a:r>
              <a:rPr sz="800" spc="-10" dirty="0">
                <a:solidFill>
                  <a:srgbClr val="FFFFFF"/>
                </a:solidFill>
                <a:latin typeface="Arial"/>
                <a:cs typeface="Arial"/>
              </a:rPr>
              <a:t> </a:t>
            </a:r>
            <a:r>
              <a:rPr sz="800" dirty="0">
                <a:solidFill>
                  <a:srgbClr val="FFFFFF"/>
                </a:solidFill>
                <a:latin typeface="Arial"/>
                <a:cs typeface="Arial"/>
              </a:rPr>
              <a:t>other professional</a:t>
            </a:r>
            <a:r>
              <a:rPr sz="800" spc="-10" dirty="0">
                <a:solidFill>
                  <a:srgbClr val="FFFFFF"/>
                </a:solidFill>
                <a:latin typeface="Arial"/>
                <a:cs typeface="Arial"/>
              </a:rPr>
              <a:t> </a:t>
            </a:r>
            <a:r>
              <a:rPr sz="800" dirty="0">
                <a:solidFill>
                  <a:srgbClr val="FFFFFF"/>
                </a:solidFill>
                <a:latin typeface="Arial"/>
                <a:cs typeface="Arial"/>
              </a:rPr>
              <a:t>advice,</a:t>
            </a:r>
            <a:r>
              <a:rPr sz="800" spc="10" dirty="0">
                <a:solidFill>
                  <a:srgbClr val="FFFFFF"/>
                </a:solidFill>
                <a:latin typeface="Arial"/>
                <a:cs typeface="Arial"/>
              </a:rPr>
              <a:t> </a:t>
            </a:r>
            <a:r>
              <a:rPr sz="800" dirty="0">
                <a:solidFill>
                  <a:srgbClr val="FFFFFF"/>
                </a:solidFill>
                <a:latin typeface="Arial"/>
                <a:cs typeface="Arial"/>
              </a:rPr>
              <a:t>and</a:t>
            </a:r>
            <a:r>
              <a:rPr sz="800" spc="-5" dirty="0">
                <a:solidFill>
                  <a:srgbClr val="FFFFFF"/>
                </a:solidFill>
                <a:latin typeface="Arial"/>
                <a:cs typeface="Arial"/>
              </a:rPr>
              <a:t> </a:t>
            </a:r>
            <a:r>
              <a:rPr sz="800" dirty="0">
                <a:solidFill>
                  <a:srgbClr val="FFFFFF"/>
                </a:solidFill>
                <a:latin typeface="Arial"/>
                <a:cs typeface="Arial"/>
              </a:rPr>
              <a:t>you should</a:t>
            </a:r>
            <a:r>
              <a:rPr sz="800" spc="-5" dirty="0">
                <a:solidFill>
                  <a:srgbClr val="FFFFFF"/>
                </a:solidFill>
                <a:latin typeface="Arial"/>
                <a:cs typeface="Arial"/>
              </a:rPr>
              <a:t> </a:t>
            </a:r>
            <a:r>
              <a:rPr sz="800" dirty="0">
                <a:solidFill>
                  <a:srgbClr val="FFFFFF"/>
                </a:solidFill>
                <a:latin typeface="Arial"/>
                <a:cs typeface="Arial"/>
              </a:rPr>
              <a:t>consult</a:t>
            </a:r>
            <a:r>
              <a:rPr sz="800" spc="-15" dirty="0">
                <a:solidFill>
                  <a:srgbClr val="FFFFFF"/>
                </a:solidFill>
                <a:latin typeface="Arial"/>
                <a:cs typeface="Arial"/>
              </a:rPr>
              <a:t> </a:t>
            </a:r>
            <a:r>
              <a:rPr sz="800" dirty="0">
                <a:solidFill>
                  <a:srgbClr val="FFFFFF"/>
                </a:solidFill>
                <a:latin typeface="Arial"/>
                <a:cs typeface="Arial"/>
              </a:rPr>
              <a:t>a</a:t>
            </a:r>
            <a:r>
              <a:rPr sz="800" spc="-10" dirty="0">
                <a:solidFill>
                  <a:srgbClr val="FFFFFF"/>
                </a:solidFill>
                <a:latin typeface="Arial"/>
                <a:cs typeface="Arial"/>
              </a:rPr>
              <a:t> </a:t>
            </a:r>
            <a:r>
              <a:rPr sz="800" dirty="0">
                <a:solidFill>
                  <a:srgbClr val="FFFFFF"/>
                </a:solidFill>
                <a:latin typeface="Arial"/>
                <a:cs typeface="Arial"/>
              </a:rPr>
              <a:t>qualified</a:t>
            </a:r>
            <a:r>
              <a:rPr sz="800" spc="-5" dirty="0">
                <a:solidFill>
                  <a:srgbClr val="FFFFFF"/>
                </a:solidFill>
                <a:latin typeface="Arial"/>
                <a:cs typeface="Arial"/>
              </a:rPr>
              <a:t> </a:t>
            </a:r>
            <a:r>
              <a:rPr sz="800" dirty="0">
                <a:solidFill>
                  <a:srgbClr val="FFFFFF"/>
                </a:solidFill>
                <a:latin typeface="Arial"/>
                <a:cs typeface="Arial"/>
              </a:rPr>
              <a:t>professional</a:t>
            </a:r>
            <a:r>
              <a:rPr sz="800" spc="-5" dirty="0">
                <a:solidFill>
                  <a:srgbClr val="FFFFFF"/>
                </a:solidFill>
                <a:latin typeface="Arial"/>
                <a:cs typeface="Arial"/>
              </a:rPr>
              <a:t> </a:t>
            </a:r>
            <a:r>
              <a:rPr sz="800" dirty="0">
                <a:solidFill>
                  <a:srgbClr val="FFFFFF"/>
                </a:solidFill>
                <a:latin typeface="Arial"/>
                <a:cs typeface="Arial"/>
              </a:rPr>
              <a:t>advisor</a:t>
            </a:r>
            <a:r>
              <a:rPr sz="800" spc="-5" dirty="0">
                <a:solidFill>
                  <a:srgbClr val="FFFFFF"/>
                </a:solidFill>
                <a:latin typeface="Arial"/>
                <a:cs typeface="Arial"/>
              </a:rPr>
              <a:t> </a:t>
            </a:r>
            <a:r>
              <a:rPr sz="800" dirty="0">
                <a:solidFill>
                  <a:srgbClr val="FFFFFF"/>
                </a:solidFill>
                <a:latin typeface="Arial"/>
                <a:cs typeface="Arial"/>
              </a:rPr>
              <a:t>before taking</a:t>
            </a:r>
            <a:r>
              <a:rPr sz="800" spc="-15" dirty="0">
                <a:solidFill>
                  <a:srgbClr val="FFFFFF"/>
                </a:solidFill>
                <a:latin typeface="Arial"/>
                <a:cs typeface="Arial"/>
              </a:rPr>
              <a:t> </a:t>
            </a:r>
            <a:r>
              <a:rPr sz="800" dirty="0">
                <a:solidFill>
                  <a:srgbClr val="FFFFFF"/>
                </a:solidFill>
                <a:latin typeface="Arial"/>
                <a:cs typeface="Arial"/>
              </a:rPr>
              <a:t>any action</a:t>
            </a:r>
            <a:r>
              <a:rPr sz="800" spc="-10" dirty="0">
                <a:solidFill>
                  <a:srgbClr val="FFFFFF"/>
                </a:solidFill>
                <a:latin typeface="Arial"/>
                <a:cs typeface="Arial"/>
              </a:rPr>
              <a:t> </a:t>
            </a:r>
            <a:r>
              <a:rPr sz="800" dirty="0">
                <a:solidFill>
                  <a:srgbClr val="FFFFFF"/>
                </a:solidFill>
                <a:latin typeface="Arial"/>
                <a:cs typeface="Arial"/>
              </a:rPr>
              <a:t>based</a:t>
            </a:r>
            <a:r>
              <a:rPr sz="800" spc="-5" dirty="0">
                <a:solidFill>
                  <a:srgbClr val="FFFFFF"/>
                </a:solidFill>
                <a:latin typeface="Arial"/>
                <a:cs typeface="Arial"/>
              </a:rPr>
              <a:t> </a:t>
            </a:r>
            <a:r>
              <a:rPr sz="800" dirty="0">
                <a:solidFill>
                  <a:srgbClr val="FFFFFF"/>
                </a:solidFill>
                <a:latin typeface="Arial"/>
                <a:cs typeface="Arial"/>
              </a:rPr>
              <a:t>on the</a:t>
            </a:r>
            <a:r>
              <a:rPr sz="800" spc="-15" dirty="0">
                <a:solidFill>
                  <a:srgbClr val="FFFFFF"/>
                </a:solidFill>
                <a:latin typeface="Arial"/>
                <a:cs typeface="Arial"/>
              </a:rPr>
              <a:t> </a:t>
            </a:r>
            <a:r>
              <a:rPr sz="800" dirty="0">
                <a:solidFill>
                  <a:srgbClr val="FFFFFF"/>
                </a:solidFill>
                <a:latin typeface="Arial"/>
                <a:cs typeface="Arial"/>
              </a:rPr>
              <a:t>information</a:t>
            </a:r>
            <a:r>
              <a:rPr sz="800" spc="-20" dirty="0">
                <a:solidFill>
                  <a:srgbClr val="FFFFFF"/>
                </a:solidFill>
                <a:latin typeface="Arial"/>
                <a:cs typeface="Arial"/>
              </a:rPr>
              <a:t> </a:t>
            </a:r>
            <a:r>
              <a:rPr sz="800" dirty="0">
                <a:solidFill>
                  <a:srgbClr val="FFFFFF"/>
                </a:solidFill>
                <a:latin typeface="Arial"/>
                <a:cs typeface="Arial"/>
              </a:rPr>
              <a:t>herein.</a:t>
            </a:r>
            <a:r>
              <a:rPr sz="800" spc="5" dirty="0">
                <a:solidFill>
                  <a:srgbClr val="FFFFFF"/>
                </a:solidFill>
                <a:latin typeface="Arial"/>
                <a:cs typeface="Arial"/>
              </a:rPr>
              <a:t> </a:t>
            </a:r>
            <a:r>
              <a:rPr sz="800" dirty="0">
                <a:solidFill>
                  <a:srgbClr val="FFFFFF"/>
                </a:solidFill>
                <a:latin typeface="Arial"/>
                <a:cs typeface="Arial"/>
              </a:rPr>
              <a:t>RSM</a:t>
            </a:r>
            <a:r>
              <a:rPr sz="800" spc="-15" dirty="0">
                <a:solidFill>
                  <a:srgbClr val="FFFFFF"/>
                </a:solidFill>
                <a:latin typeface="Arial"/>
                <a:cs typeface="Arial"/>
              </a:rPr>
              <a:t> </a:t>
            </a:r>
            <a:r>
              <a:rPr sz="800" dirty="0">
                <a:solidFill>
                  <a:srgbClr val="FFFFFF"/>
                </a:solidFill>
                <a:latin typeface="Arial"/>
                <a:cs typeface="Arial"/>
              </a:rPr>
              <a:t>US</a:t>
            </a:r>
            <a:r>
              <a:rPr sz="800" spc="-15" dirty="0">
                <a:solidFill>
                  <a:srgbClr val="FFFFFF"/>
                </a:solidFill>
                <a:latin typeface="Arial"/>
                <a:cs typeface="Arial"/>
              </a:rPr>
              <a:t> </a:t>
            </a:r>
            <a:r>
              <a:rPr sz="800" dirty="0">
                <a:solidFill>
                  <a:srgbClr val="FFFFFF"/>
                </a:solidFill>
                <a:latin typeface="Arial"/>
                <a:cs typeface="Arial"/>
              </a:rPr>
              <a:t>LLP,</a:t>
            </a:r>
            <a:r>
              <a:rPr sz="800" spc="5" dirty="0">
                <a:solidFill>
                  <a:srgbClr val="FFFFFF"/>
                </a:solidFill>
                <a:latin typeface="Arial"/>
                <a:cs typeface="Arial"/>
              </a:rPr>
              <a:t> </a:t>
            </a:r>
            <a:r>
              <a:rPr sz="800" dirty="0">
                <a:solidFill>
                  <a:srgbClr val="FFFFFF"/>
                </a:solidFill>
                <a:latin typeface="Arial"/>
                <a:cs typeface="Arial"/>
              </a:rPr>
              <a:t>its</a:t>
            </a:r>
            <a:r>
              <a:rPr sz="800" spc="-25" dirty="0">
                <a:solidFill>
                  <a:srgbClr val="FFFFFF"/>
                </a:solidFill>
                <a:latin typeface="Arial"/>
                <a:cs typeface="Arial"/>
              </a:rPr>
              <a:t> </a:t>
            </a:r>
            <a:r>
              <a:rPr sz="800" dirty="0">
                <a:solidFill>
                  <a:srgbClr val="FFFFFF"/>
                </a:solidFill>
                <a:latin typeface="Arial"/>
                <a:cs typeface="Arial"/>
              </a:rPr>
              <a:t>affiliates</a:t>
            </a:r>
            <a:r>
              <a:rPr sz="800" spc="-15" dirty="0">
                <a:solidFill>
                  <a:srgbClr val="FFFFFF"/>
                </a:solidFill>
                <a:latin typeface="Arial"/>
                <a:cs typeface="Arial"/>
              </a:rPr>
              <a:t> </a:t>
            </a:r>
            <a:r>
              <a:rPr sz="800" dirty="0">
                <a:solidFill>
                  <a:srgbClr val="FFFFFF"/>
                </a:solidFill>
                <a:latin typeface="Arial"/>
                <a:cs typeface="Arial"/>
              </a:rPr>
              <a:t>and</a:t>
            </a:r>
            <a:r>
              <a:rPr sz="800" spc="-5" dirty="0">
                <a:solidFill>
                  <a:srgbClr val="FFFFFF"/>
                </a:solidFill>
                <a:latin typeface="Arial"/>
                <a:cs typeface="Arial"/>
              </a:rPr>
              <a:t> </a:t>
            </a:r>
            <a:r>
              <a:rPr sz="800" dirty="0">
                <a:solidFill>
                  <a:srgbClr val="FFFFFF"/>
                </a:solidFill>
                <a:latin typeface="Arial"/>
                <a:cs typeface="Arial"/>
              </a:rPr>
              <a:t>related entities</a:t>
            </a:r>
            <a:r>
              <a:rPr sz="800" spc="-20" dirty="0">
                <a:solidFill>
                  <a:srgbClr val="FFFFFF"/>
                </a:solidFill>
                <a:latin typeface="Arial"/>
                <a:cs typeface="Arial"/>
              </a:rPr>
              <a:t> </a:t>
            </a:r>
            <a:r>
              <a:rPr sz="800" dirty="0">
                <a:solidFill>
                  <a:srgbClr val="FFFFFF"/>
                </a:solidFill>
                <a:latin typeface="Arial"/>
                <a:cs typeface="Arial"/>
              </a:rPr>
              <a:t>are not </a:t>
            </a:r>
            <a:r>
              <a:rPr sz="800" spc="-10" dirty="0">
                <a:solidFill>
                  <a:srgbClr val="FFFFFF"/>
                </a:solidFill>
                <a:latin typeface="Arial"/>
                <a:cs typeface="Arial"/>
              </a:rPr>
              <a:t>responsible</a:t>
            </a:r>
            <a:r>
              <a:rPr sz="800" spc="500" dirty="0">
                <a:solidFill>
                  <a:srgbClr val="FFFFFF"/>
                </a:solidFill>
                <a:latin typeface="Arial"/>
                <a:cs typeface="Arial"/>
              </a:rPr>
              <a:t> </a:t>
            </a:r>
            <a:r>
              <a:rPr sz="800" dirty="0">
                <a:solidFill>
                  <a:srgbClr val="FFFFFF"/>
                </a:solidFill>
                <a:latin typeface="Arial"/>
                <a:cs typeface="Arial"/>
              </a:rPr>
              <a:t>for</a:t>
            </a:r>
            <a:r>
              <a:rPr sz="800" spc="-10" dirty="0">
                <a:solidFill>
                  <a:srgbClr val="FFFFFF"/>
                </a:solidFill>
                <a:latin typeface="Arial"/>
                <a:cs typeface="Arial"/>
              </a:rPr>
              <a:t> </a:t>
            </a:r>
            <a:r>
              <a:rPr sz="800" dirty="0">
                <a:solidFill>
                  <a:srgbClr val="FFFFFF"/>
                </a:solidFill>
                <a:latin typeface="Arial"/>
                <a:cs typeface="Arial"/>
              </a:rPr>
              <a:t>any loss</a:t>
            </a:r>
            <a:r>
              <a:rPr sz="800" spc="-25" dirty="0">
                <a:solidFill>
                  <a:srgbClr val="FFFFFF"/>
                </a:solidFill>
                <a:latin typeface="Arial"/>
                <a:cs typeface="Arial"/>
              </a:rPr>
              <a:t> </a:t>
            </a:r>
            <a:r>
              <a:rPr sz="800" dirty="0">
                <a:solidFill>
                  <a:srgbClr val="FFFFFF"/>
                </a:solidFill>
                <a:latin typeface="Arial"/>
                <a:cs typeface="Arial"/>
              </a:rPr>
              <a:t>resulting</a:t>
            </a:r>
            <a:r>
              <a:rPr sz="800" spc="-10" dirty="0">
                <a:solidFill>
                  <a:srgbClr val="FFFFFF"/>
                </a:solidFill>
                <a:latin typeface="Arial"/>
                <a:cs typeface="Arial"/>
              </a:rPr>
              <a:t> </a:t>
            </a:r>
            <a:r>
              <a:rPr sz="800" dirty="0">
                <a:solidFill>
                  <a:srgbClr val="FFFFFF"/>
                </a:solidFill>
                <a:latin typeface="Arial"/>
                <a:cs typeface="Arial"/>
              </a:rPr>
              <a:t>from</a:t>
            </a:r>
            <a:r>
              <a:rPr sz="800" spc="-15" dirty="0">
                <a:solidFill>
                  <a:srgbClr val="FFFFFF"/>
                </a:solidFill>
                <a:latin typeface="Arial"/>
                <a:cs typeface="Arial"/>
              </a:rPr>
              <a:t> </a:t>
            </a:r>
            <a:r>
              <a:rPr sz="800" dirty="0">
                <a:solidFill>
                  <a:srgbClr val="FFFFFF"/>
                </a:solidFill>
                <a:latin typeface="Arial"/>
                <a:cs typeface="Arial"/>
              </a:rPr>
              <a:t>or relating</a:t>
            </a:r>
            <a:r>
              <a:rPr sz="800" spc="-10" dirty="0">
                <a:solidFill>
                  <a:srgbClr val="FFFFFF"/>
                </a:solidFill>
                <a:latin typeface="Arial"/>
                <a:cs typeface="Arial"/>
              </a:rPr>
              <a:t> </a:t>
            </a:r>
            <a:r>
              <a:rPr sz="800" dirty="0">
                <a:solidFill>
                  <a:srgbClr val="FFFFFF"/>
                </a:solidFill>
                <a:latin typeface="Arial"/>
                <a:cs typeface="Arial"/>
              </a:rPr>
              <a:t>to</a:t>
            </a:r>
            <a:r>
              <a:rPr sz="800" spc="-10" dirty="0">
                <a:solidFill>
                  <a:srgbClr val="FFFFFF"/>
                </a:solidFill>
                <a:latin typeface="Arial"/>
                <a:cs typeface="Arial"/>
              </a:rPr>
              <a:t> </a:t>
            </a:r>
            <a:r>
              <a:rPr sz="800" dirty="0">
                <a:solidFill>
                  <a:srgbClr val="FFFFFF"/>
                </a:solidFill>
                <a:latin typeface="Arial"/>
                <a:cs typeface="Arial"/>
              </a:rPr>
              <a:t>reliance</a:t>
            </a:r>
            <a:r>
              <a:rPr sz="800" spc="-10" dirty="0">
                <a:solidFill>
                  <a:srgbClr val="FFFFFF"/>
                </a:solidFill>
                <a:latin typeface="Arial"/>
                <a:cs typeface="Arial"/>
              </a:rPr>
              <a:t> </a:t>
            </a:r>
            <a:r>
              <a:rPr sz="800" dirty="0">
                <a:solidFill>
                  <a:srgbClr val="FFFFFF"/>
                </a:solidFill>
                <a:latin typeface="Arial"/>
                <a:cs typeface="Arial"/>
              </a:rPr>
              <a:t>on this</a:t>
            </a:r>
            <a:r>
              <a:rPr sz="800" spc="-15" dirty="0">
                <a:solidFill>
                  <a:srgbClr val="FFFFFF"/>
                </a:solidFill>
                <a:latin typeface="Arial"/>
                <a:cs typeface="Arial"/>
              </a:rPr>
              <a:t> </a:t>
            </a:r>
            <a:r>
              <a:rPr sz="800" dirty="0">
                <a:solidFill>
                  <a:srgbClr val="FFFFFF"/>
                </a:solidFill>
                <a:latin typeface="Arial"/>
                <a:cs typeface="Arial"/>
              </a:rPr>
              <a:t>document</a:t>
            </a:r>
            <a:r>
              <a:rPr sz="800" spc="-15" dirty="0">
                <a:solidFill>
                  <a:srgbClr val="FFFFFF"/>
                </a:solidFill>
                <a:latin typeface="Arial"/>
                <a:cs typeface="Arial"/>
              </a:rPr>
              <a:t> </a:t>
            </a:r>
            <a:r>
              <a:rPr sz="800" dirty="0">
                <a:solidFill>
                  <a:srgbClr val="FFFFFF"/>
                </a:solidFill>
                <a:latin typeface="Arial"/>
                <a:cs typeface="Arial"/>
              </a:rPr>
              <a:t>by any person.</a:t>
            </a:r>
            <a:r>
              <a:rPr sz="800" spc="10" dirty="0">
                <a:solidFill>
                  <a:srgbClr val="FFFFFF"/>
                </a:solidFill>
                <a:latin typeface="Arial"/>
                <a:cs typeface="Arial"/>
              </a:rPr>
              <a:t> </a:t>
            </a:r>
            <a:r>
              <a:rPr sz="800" dirty="0">
                <a:solidFill>
                  <a:srgbClr val="FFFFFF"/>
                </a:solidFill>
                <a:latin typeface="Arial"/>
                <a:cs typeface="Arial"/>
              </a:rPr>
              <a:t>Internal</a:t>
            </a:r>
            <a:r>
              <a:rPr sz="800" spc="5" dirty="0">
                <a:solidFill>
                  <a:srgbClr val="FFFFFF"/>
                </a:solidFill>
                <a:latin typeface="Arial"/>
                <a:cs typeface="Arial"/>
              </a:rPr>
              <a:t> </a:t>
            </a:r>
            <a:r>
              <a:rPr sz="800" dirty="0">
                <a:solidFill>
                  <a:srgbClr val="FFFFFF"/>
                </a:solidFill>
                <a:latin typeface="Arial"/>
                <a:cs typeface="Arial"/>
              </a:rPr>
              <a:t>Revenue</a:t>
            </a:r>
            <a:r>
              <a:rPr sz="800" spc="10" dirty="0">
                <a:solidFill>
                  <a:srgbClr val="FFFFFF"/>
                </a:solidFill>
                <a:latin typeface="Arial"/>
                <a:cs typeface="Arial"/>
              </a:rPr>
              <a:t> </a:t>
            </a:r>
            <a:r>
              <a:rPr sz="800" dirty="0">
                <a:solidFill>
                  <a:srgbClr val="FFFFFF"/>
                </a:solidFill>
                <a:latin typeface="Arial"/>
                <a:cs typeface="Arial"/>
              </a:rPr>
              <a:t>Service</a:t>
            </a:r>
            <a:r>
              <a:rPr sz="800" spc="-5" dirty="0">
                <a:solidFill>
                  <a:srgbClr val="FFFFFF"/>
                </a:solidFill>
                <a:latin typeface="Arial"/>
                <a:cs typeface="Arial"/>
              </a:rPr>
              <a:t> </a:t>
            </a:r>
            <a:r>
              <a:rPr sz="800" dirty="0">
                <a:solidFill>
                  <a:srgbClr val="FFFFFF"/>
                </a:solidFill>
                <a:latin typeface="Arial"/>
                <a:cs typeface="Arial"/>
              </a:rPr>
              <a:t>rules</a:t>
            </a:r>
            <a:r>
              <a:rPr sz="800" spc="-15" dirty="0">
                <a:solidFill>
                  <a:srgbClr val="FFFFFF"/>
                </a:solidFill>
                <a:latin typeface="Arial"/>
                <a:cs typeface="Arial"/>
              </a:rPr>
              <a:t> </a:t>
            </a:r>
            <a:r>
              <a:rPr sz="800" dirty="0">
                <a:solidFill>
                  <a:srgbClr val="FFFFFF"/>
                </a:solidFill>
                <a:latin typeface="Arial"/>
                <a:cs typeface="Arial"/>
              </a:rPr>
              <a:t>require us to</a:t>
            </a:r>
            <a:r>
              <a:rPr sz="800" spc="-5" dirty="0">
                <a:solidFill>
                  <a:srgbClr val="FFFFFF"/>
                </a:solidFill>
                <a:latin typeface="Arial"/>
                <a:cs typeface="Arial"/>
              </a:rPr>
              <a:t> </a:t>
            </a:r>
            <a:r>
              <a:rPr sz="800" dirty="0">
                <a:solidFill>
                  <a:srgbClr val="FFFFFF"/>
                </a:solidFill>
                <a:latin typeface="Arial"/>
                <a:cs typeface="Arial"/>
              </a:rPr>
              <a:t>inform</a:t>
            </a:r>
            <a:r>
              <a:rPr sz="800" spc="-15" dirty="0">
                <a:solidFill>
                  <a:srgbClr val="FFFFFF"/>
                </a:solidFill>
                <a:latin typeface="Arial"/>
                <a:cs typeface="Arial"/>
              </a:rPr>
              <a:t> </a:t>
            </a:r>
            <a:r>
              <a:rPr sz="800" dirty="0">
                <a:solidFill>
                  <a:srgbClr val="FFFFFF"/>
                </a:solidFill>
                <a:latin typeface="Arial"/>
                <a:cs typeface="Arial"/>
              </a:rPr>
              <a:t>you that this</a:t>
            </a:r>
            <a:r>
              <a:rPr sz="800" spc="-15" dirty="0">
                <a:solidFill>
                  <a:srgbClr val="FFFFFF"/>
                </a:solidFill>
                <a:latin typeface="Arial"/>
                <a:cs typeface="Arial"/>
              </a:rPr>
              <a:t> </a:t>
            </a:r>
            <a:r>
              <a:rPr sz="800" dirty="0">
                <a:solidFill>
                  <a:srgbClr val="FFFFFF"/>
                </a:solidFill>
                <a:latin typeface="Arial"/>
                <a:cs typeface="Arial"/>
              </a:rPr>
              <a:t>communication</a:t>
            </a:r>
            <a:r>
              <a:rPr sz="800" spc="-35" dirty="0">
                <a:solidFill>
                  <a:srgbClr val="FFFFFF"/>
                </a:solidFill>
                <a:latin typeface="Arial"/>
                <a:cs typeface="Arial"/>
              </a:rPr>
              <a:t> </a:t>
            </a:r>
            <a:r>
              <a:rPr sz="800" dirty="0">
                <a:solidFill>
                  <a:srgbClr val="FFFFFF"/>
                </a:solidFill>
                <a:latin typeface="Arial"/>
                <a:cs typeface="Arial"/>
              </a:rPr>
              <a:t>may</a:t>
            </a:r>
            <a:r>
              <a:rPr sz="800" spc="-25" dirty="0">
                <a:solidFill>
                  <a:srgbClr val="FFFFFF"/>
                </a:solidFill>
                <a:latin typeface="Arial"/>
                <a:cs typeface="Arial"/>
              </a:rPr>
              <a:t> </a:t>
            </a:r>
            <a:r>
              <a:rPr sz="800" dirty="0">
                <a:solidFill>
                  <a:srgbClr val="FFFFFF"/>
                </a:solidFill>
                <a:latin typeface="Arial"/>
                <a:cs typeface="Arial"/>
              </a:rPr>
              <a:t>be deemed</a:t>
            </a:r>
            <a:r>
              <a:rPr sz="800" spc="-10" dirty="0">
                <a:solidFill>
                  <a:srgbClr val="FFFFFF"/>
                </a:solidFill>
                <a:latin typeface="Arial"/>
                <a:cs typeface="Arial"/>
              </a:rPr>
              <a:t> </a:t>
            </a:r>
            <a:r>
              <a:rPr sz="800" dirty="0">
                <a:solidFill>
                  <a:srgbClr val="FFFFFF"/>
                </a:solidFill>
                <a:latin typeface="Arial"/>
                <a:cs typeface="Arial"/>
              </a:rPr>
              <a:t>a</a:t>
            </a:r>
            <a:r>
              <a:rPr sz="800" spc="-10" dirty="0">
                <a:solidFill>
                  <a:srgbClr val="FFFFFF"/>
                </a:solidFill>
                <a:latin typeface="Arial"/>
                <a:cs typeface="Arial"/>
              </a:rPr>
              <a:t> </a:t>
            </a:r>
            <a:r>
              <a:rPr sz="800" dirty="0">
                <a:solidFill>
                  <a:srgbClr val="FFFFFF"/>
                </a:solidFill>
                <a:latin typeface="Arial"/>
                <a:cs typeface="Arial"/>
              </a:rPr>
              <a:t>solicitation</a:t>
            </a:r>
            <a:r>
              <a:rPr sz="800" spc="-20" dirty="0">
                <a:solidFill>
                  <a:srgbClr val="FFFFFF"/>
                </a:solidFill>
                <a:latin typeface="Arial"/>
                <a:cs typeface="Arial"/>
              </a:rPr>
              <a:t> </a:t>
            </a:r>
            <a:r>
              <a:rPr sz="800" dirty="0">
                <a:solidFill>
                  <a:srgbClr val="FFFFFF"/>
                </a:solidFill>
                <a:latin typeface="Arial"/>
                <a:cs typeface="Arial"/>
              </a:rPr>
              <a:t>to</a:t>
            </a:r>
            <a:r>
              <a:rPr sz="800" spc="-10" dirty="0">
                <a:solidFill>
                  <a:srgbClr val="FFFFFF"/>
                </a:solidFill>
                <a:latin typeface="Arial"/>
                <a:cs typeface="Arial"/>
              </a:rPr>
              <a:t> </a:t>
            </a:r>
            <a:r>
              <a:rPr sz="800" dirty="0">
                <a:solidFill>
                  <a:srgbClr val="FFFFFF"/>
                </a:solidFill>
                <a:latin typeface="Arial"/>
                <a:cs typeface="Arial"/>
              </a:rPr>
              <a:t>provide tax</a:t>
            </a:r>
            <a:r>
              <a:rPr sz="800" spc="-15" dirty="0">
                <a:solidFill>
                  <a:srgbClr val="FFFFFF"/>
                </a:solidFill>
                <a:latin typeface="Arial"/>
                <a:cs typeface="Arial"/>
              </a:rPr>
              <a:t> </a:t>
            </a:r>
            <a:r>
              <a:rPr sz="800" dirty="0">
                <a:solidFill>
                  <a:srgbClr val="FFFFFF"/>
                </a:solidFill>
                <a:latin typeface="Arial"/>
                <a:cs typeface="Arial"/>
              </a:rPr>
              <a:t>services.</a:t>
            </a:r>
            <a:r>
              <a:rPr sz="800" spc="204" dirty="0">
                <a:solidFill>
                  <a:srgbClr val="FFFFFF"/>
                </a:solidFill>
                <a:latin typeface="Arial"/>
                <a:cs typeface="Arial"/>
              </a:rPr>
              <a:t> </a:t>
            </a:r>
            <a:r>
              <a:rPr sz="800" dirty="0">
                <a:solidFill>
                  <a:srgbClr val="FFFFFF"/>
                </a:solidFill>
                <a:latin typeface="Arial"/>
                <a:cs typeface="Arial"/>
              </a:rPr>
              <a:t>This</a:t>
            </a:r>
            <a:r>
              <a:rPr sz="800" spc="-25" dirty="0">
                <a:solidFill>
                  <a:srgbClr val="FFFFFF"/>
                </a:solidFill>
                <a:latin typeface="Arial"/>
                <a:cs typeface="Arial"/>
              </a:rPr>
              <a:t> </a:t>
            </a:r>
            <a:r>
              <a:rPr sz="800" spc="-10" dirty="0">
                <a:solidFill>
                  <a:srgbClr val="FFFFFF"/>
                </a:solidFill>
                <a:latin typeface="Arial"/>
                <a:cs typeface="Arial"/>
              </a:rPr>
              <a:t>communication</a:t>
            </a:r>
            <a:r>
              <a:rPr sz="800" spc="500" dirty="0">
                <a:solidFill>
                  <a:srgbClr val="FFFFFF"/>
                </a:solidFill>
                <a:latin typeface="Arial"/>
                <a:cs typeface="Arial"/>
              </a:rPr>
              <a:t> </a:t>
            </a:r>
            <a:r>
              <a:rPr sz="800" dirty="0">
                <a:solidFill>
                  <a:srgbClr val="FFFFFF"/>
                </a:solidFill>
                <a:latin typeface="Arial"/>
                <a:cs typeface="Arial"/>
              </a:rPr>
              <a:t>is</a:t>
            </a:r>
            <a:r>
              <a:rPr sz="800" spc="-30" dirty="0">
                <a:solidFill>
                  <a:srgbClr val="FFFFFF"/>
                </a:solidFill>
                <a:latin typeface="Arial"/>
                <a:cs typeface="Arial"/>
              </a:rPr>
              <a:t> </a:t>
            </a:r>
            <a:r>
              <a:rPr sz="800" dirty="0">
                <a:solidFill>
                  <a:srgbClr val="FFFFFF"/>
                </a:solidFill>
                <a:latin typeface="Arial"/>
                <a:cs typeface="Arial"/>
              </a:rPr>
              <a:t>being</a:t>
            </a:r>
            <a:r>
              <a:rPr sz="800" spc="-5" dirty="0">
                <a:solidFill>
                  <a:srgbClr val="FFFFFF"/>
                </a:solidFill>
                <a:latin typeface="Arial"/>
                <a:cs typeface="Arial"/>
              </a:rPr>
              <a:t> </a:t>
            </a:r>
            <a:r>
              <a:rPr sz="800" dirty="0">
                <a:solidFill>
                  <a:srgbClr val="FFFFFF"/>
                </a:solidFill>
                <a:latin typeface="Arial"/>
                <a:cs typeface="Arial"/>
              </a:rPr>
              <a:t>sent to</a:t>
            </a:r>
            <a:r>
              <a:rPr sz="800" spc="-15" dirty="0">
                <a:solidFill>
                  <a:srgbClr val="FFFFFF"/>
                </a:solidFill>
                <a:latin typeface="Arial"/>
                <a:cs typeface="Arial"/>
              </a:rPr>
              <a:t> </a:t>
            </a:r>
            <a:r>
              <a:rPr sz="800" dirty="0">
                <a:solidFill>
                  <a:srgbClr val="FFFFFF"/>
                </a:solidFill>
                <a:latin typeface="Arial"/>
                <a:cs typeface="Arial"/>
              </a:rPr>
              <a:t>individuals who</a:t>
            </a:r>
            <a:r>
              <a:rPr sz="800" spc="10" dirty="0">
                <a:solidFill>
                  <a:srgbClr val="FFFFFF"/>
                </a:solidFill>
                <a:latin typeface="Arial"/>
                <a:cs typeface="Arial"/>
              </a:rPr>
              <a:t> </a:t>
            </a:r>
            <a:r>
              <a:rPr sz="800" dirty="0">
                <a:solidFill>
                  <a:srgbClr val="FFFFFF"/>
                </a:solidFill>
                <a:latin typeface="Arial"/>
                <a:cs typeface="Arial"/>
              </a:rPr>
              <a:t>have</a:t>
            </a:r>
            <a:r>
              <a:rPr sz="800" spc="-5" dirty="0">
                <a:solidFill>
                  <a:srgbClr val="FFFFFF"/>
                </a:solidFill>
                <a:latin typeface="Arial"/>
                <a:cs typeface="Arial"/>
              </a:rPr>
              <a:t> </a:t>
            </a:r>
            <a:r>
              <a:rPr sz="800" dirty="0">
                <a:solidFill>
                  <a:srgbClr val="FFFFFF"/>
                </a:solidFill>
                <a:latin typeface="Arial"/>
                <a:cs typeface="Arial"/>
              </a:rPr>
              <a:t>subscribed</a:t>
            </a:r>
            <a:r>
              <a:rPr sz="800" spc="-10" dirty="0">
                <a:solidFill>
                  <a:srgbClr val="FFFFFF"/>
                </a:solidFill>
                <a:latin typeface="Arial"/>
                <a:cs typeface="Arial"/>
              </a:rPr>
              <a:t> </a:t>
            </a:r>
            <a:r>
              <a:rPr sz="800" dirty="0">
                <a:solidFill>
                  <a:srgbClr val="FFFFFF"/>
                </a:solidFill>
                <a:latin typeface="Arial"/>
                <a:cs typeface="Arial"/>
              </a:rPr>
              <a:t>to</a:t>
            </a:r>
            <a:r>
              <a:rPr sz="800" spc="-15" dirty="0">
                <a:solidFill>
                  <a:srgbClr val="FFFFFF"/>
                </a:solidFill>
                <a:latin typeface="Arial"/>
                <a:cs typeface="Arial"/>
              </a:rPr>
              <a:t> </a:t>
            </a:r>
            <a:r>
              <a:rPr sz="800" dirty="0">
                <a:solidFill>
                  <a:srgbClr val="FFFFFF"/>
                </a:solidFill>
                <a:latin typeface="Arial"/>
                <a:cs typeface="Arial"/>
              </a:rPr>
              <a:t>receive</a:t>
            </a:r>
            <a:r>
              <a:rPr sz="800" spc="-10" dirty="0">
                <a:solidFill>
                  <a:srgbClr val="FFFFFF"/>
                </a:solidFill>
                <a:latin typeface="Arial"/>
                <a:cs typeface="Arial"/>
              </a:rPr>
              <a:t> </a:t>
            </a:r>
            <a:r>
              <a:rPr sz="800" dirty="0">
                <a:solidFill>
                  <a:srgbClr val="FFFFFF"/>
                </a:solidFill>
                <a:latin typeface="Arial"/>
                <a:cs typeface="Arial"/>
              </a:rPr>
              <a:t>it</a:t>
            </a:r>
            <a:r>
              <a:rPr sz="800" spc="-5" dirty="0">
                <a:solidFill>
                  <a:srgbClr val="FFFFFF"/>
                </a:solidFill>
                <a:latin typeface="Arial"/>
                <a:cs typeface="Arial"/>
              </a:rPr>
              <a:t> </a:t>
            </a:r>
            <a:r>
              <a:rPr sz="800" dirty="0">
                <a:solidFill>
                  <a:srgbClr val="FFFFFF"/>
                </a:solidFill>
                <a:latin typeface="Arial"/>
                <a:cs typeface="Arial"/>
              </a:rPr>
              <a:t>or</a:t>
            </a:r>
            <a:r>
              <a:rPr sz="800" spc="-10" dirty="0">
                <a:solidFill>
                  <a:srgbClr val="FFFFFF"/>
                </a:solidFill>
                <a:latin typeface="Arial"/>
                <a:cs typeface="Arial"/>
              </a:rPr>
              <a:t> </a:t>
            </a:r>
            <a:r>
              <a:rPr sz="800" dirty="0">
                <a:solidFill>
                  <a:srgbClr val="FFFFFF"/>
                </a:solidFill>
                <a:latin typeface="Arial"/>
                <a:cs typeface="Arial"/>
              </a:rPr>
              <a:t>who</a:t>
            </a:r>
            <a:r>
              <a:rPr sz="800" spc="-5" dirty="0">
                <a:solidFill>
                  <a:srgbClr val="FFFFFF"/>
                </a:solidFill>
                <a:latin typeface="Arial"/>
                <a:cs typeface="Arial"/>
              </a:rPr>
              <a:t> </a:t>
            </a:r>
            <a:r>
              <a:rPr sz="800" dirty="0">
                <a:solidFill>
                  <a:srgbClr val="FFFFFF"/>
                </a:solidFill>
                <a:latin typeface="Arial"/>
                <a:cs typeface="Arial"/>
              </a:rPr>
              <a:t>we</a:t>
            </a:r>
            <a:r>
              <a:rPr sz="800" spc="-5" dirty="0">
                <a:solidFill>
                  <a:srgbClr val="FFFFFF"/>
                </a:solidFill>
                <a:latin typeface="Arial"/>
                <a:cs typeface="Arial"/>
              </a:rPr>
              <a:t> </a:t>
            </a:r>
            <a:r>
              <a:rPr sz="800" dirty="0">
                <a:solidFill>
                  <a:srgbClr val="FFFFFF"/>
                </a:solidFill>
                <a:latin typeface="Arial"/>
                <a:cs typeface="Arial"/>
              </a:rPr>
              <a:t>believe</a:t>
            </a:r>
            <a:r>
              <a:rPr sz="800" spc="15" dirty="0">
                <a:solidFill>
                  <a:srgbClr val="FFFFFF"/>
                </a:solidFill>
                <a:latin typeface="Arial"/>
                <a:cs typeface="Arial"/>
              </a:rPr>
              <a:t> </a:t>
            </a:r>
            <a:r>
              <a:rPr sz="800" dirty="0">
                <a:solidFill>
                  <a:srgbClr val="FFFFFF"/>
                </a:solidFill>
                <a:latin typeface="Arial"/>
                <a:cs typeface="Arial"/>
              </a:rPr>
              <a:t>would</a:t>
            </a:r>
            <a:r>
              <a:rPr sz="800" spc="-5" dirty="0">
                <a:solidFill>
                  <a:srgbClr val="FFFFFF"/>
                </a:solidFill>
                <a:latin typeface="Arial"/>
                <a:cs typeface="Arial"/>
              </a:rPr>
              <a:t> </a:t>
            </a:r>
            <a:r>
              <a:rPr sz="800" dirty="0">
                <a:solidFill>
                  <a:srgbClr val="FFFFFF"/>
                </a:solidFill>
                <a:latin typeface="Arial"/>
                <a:cs typeface="Arial"/>
              </a:rPr>
              <a:t>have</a:t>
            </a:r>
            <a:r>
              <a:rPr sz="800" spc="10" dirty="0">
                <a:solidFill>
                  <a:srgbClr val="FFFFFF"/>
                </a:solidFill>
                <a:latin typeface="Arial"/>
                <a:cs typeface="Arial"/>
              </a:rPr>
              <a:t> </a:t>
            </a:r>
            <a:r>
              <a:rPr sz="800" dirty="0">
                <a:solidFill>
                  <a:srgbClr val="FFFFFF"/>
                </a:solidFill>
                <a:latin typeface="Arial"/>
                <a:cs typeface="Arial"/>
              </a:rPr>
              <a:t>an</a:t>
            </a:r>
            <a:r>
              <a:rPr sz="800" spc="-5" dirty="0">
                <a:solidFill>
                  <a:srgbClr val="FFFFFF"/>
                </a:solidFill>
                <a:latin typeface="Arial"/>
                <a:cs typeface="Arial"/>
              </a:rPr>
              <a:t> </a:t>
            </a:r>
            <a:r>
              <a:rPr sz="800" dirty="0">
                <a:solidFill>
                  <a:srgbClr val="FFFFFF"/>
                </a:solidFill>
                <a:latin typeface="Arial"/>
                <a:cs typeface="Arial"/>
              </a:rPr>
              <a:t>interest</a:t>
            </a:r>
            <a:r>
              <a:rPr sz="800" spc="-15" dirty="0">
                <a:solidFill>
                  <a:srgbClr val="FFFFFF"/>
                </a:solidFill>
                <a:latin typeface="Arial"/>
                <a:cs typeface="Arial"/>
              </a:rPr>
              <a:t> </a:t>
            </a:r>
            <a:r>
              <a:rPr sz="800" dirty="0">
                <a:solidFill>
                  <a:srgbClr val="FFFFFF"/>
                </a:solidFill>
                <a:latin typeface="Arial"/>
                <a:cs typeface="Arial"/>
              </a:rPr>
              <a:t>in</a:t>
            </a:r>
            <a:r>
              <a:rPr sz="800" spc="-15" dirty="0">
                <a:solidFill>
                  <a:srgbClr val="FFFFFF"/>
                </a:solidFill>
                <a:latin typeface="Arial"/>
                <a:cs typeface="Arial"/>
              </a:rPr>
              <a:t> </a:t>
            </a:r>
            <a:r>
              <a:rPr sz="800" dirty="0">
                <a:solidFill>
                  <a:srgbClr val="FFFFFF"/>
                </a:solidFill>
                <a:latin typeface="Arial"/>
                <a:cs typeface="Arial"/>
              </a:rPr>
              <a:t>the topics</a:t>
            </a:r>
            <a:r>
              <a:rPr sz="800" spc="-25" dirty="0">
                <a:solidFill>
                  <a:srgbClr val="FFFFFF"/>
                </a:solidFill>
                <a:latin typeface="Arial"/>
                <a:cs typeface="Arial"/>
              </a:rPr>
              <a:t> </a:t>
            </a:r>
            <a:r>
              <a:rPr sz="800" spc="-10" dirty="0">
                <a:solidFill>
                  <a:srgbClr val="FFFFFF"/>
                </a:solidFill>
                <a:latin typeface="Arial"/>
                <a:cs typeface="Arial"/>
              </a:rPr>
              <a:t>discussed.</a:t>
            </a:r>
            <a:endParaRPr sz="800">
              <a:latin typeface="Arial"/>
              <a:cs typeface="Arial"/>
            </a:endParaRPr>
          </a:p>
          <a:p>
            <a:pPr marL="12700" marR="33020">
              <a:lnSpc>
                <a:spcPct val="105000"/>
              </a:lnSpc>
              <a:spcBef>
                <a:spcPts val="600"/>
              </a:spcBef>
            </a:pPr>
            <a:r>
              <a:rPr sz="800" dirty="0">
                <a:solidFill>
                  <a:srgbClr val="FFFFFF"/>
                </a:solidFill>
                <a:latin typeface="Arial"/>
                <a:cs typeface="Arial"/>
              </a:rPr>
              <a:t>RSM</a:t>
            </a:r>
            <a:r>
              <a:rPr sz="800" spc="-20" dirty="0">
                <a:solidFill>
                  <a:srgbClr val="FFFFFF"/>
                </a:solidFill>
                <a:latin typeface="Arial"/>
                <a:cs typeface="Arial"/>
              </a:rPr>
              <a:t> </a:t>
            </a:r>
            <a:r>
              <a:rPr sz="800" dirty="0">
                <a:solidFill>
                  <a:srgbClr val="FFFFFF"/>
                </a:solidFill>
                <a:latin typeface="Arial"/>
                <a:cs typeface="Arial"/>
              </a:rPr>
              <a:t>US</a:t>
            </a:r>
            <a:r>
              <a:rPr sz="800" spc="-15" dirty="0">
                <a:solidFill>
                  <a:srgbClr val="FFFFFF"/>
                </a:solidFill>
                <a:latin typeface="Arial"/>
                <a:cs typeface="Arial"/>
              </a:rPr>
              <a:t> </a:t>
            </a:r>
            <a:r>
              <a:rPr sz="800" dirty="0">
                <a:solidFill>
                  <a:srgbClr val="FFFFFF"/>
                </a:solidFill>
                <a:latin typeface="Arial"/>
                <a:cs typeface="Arial"/>
              </a:rPr>
              <a:t>LLP</a:t>
            </a:r>
            <a:r>
              <a:rPr sz="800" spc="10" dirty="0">
                <a:solidFill>
                  <a:srgbClr val="FFFFFF"/>
                </a:solidFill>
                <a:latin typeface="Arial"/>
                <a:cs typeface="Arial"/>
              </a:rPr>
              <a:t> </a:t>
            </a:r>
            <a:r>
              <a:rPr sz="800" dirty="0">
                <a:solidFill>
                  <a:srgbClr val="FFFFFF"/>
                </a:solidFill>
                <a:latin typeface="Arial"/>
                <a:cs typeface="Arial"/>
              </a:rPr>
              <a:t>is</a:t>
            </a:r>
            <a:r>
              <a:rPr sz="800" spc="-25" dirty="0">
                <a:solidFill>
                  <a:srgbClr val="FFFFFF"/>
                </a:solidFill>
                <a:latin typeface="Arial"/>
                <a:cs typeface="Arial"/>
              </a:rPr>
              <a:t> </a:t>
            </a:r>
            <a:r>
              <a:rPr sz="800" dirty="0">
                <a:solidFill>
                  <a:srgbClr val="FFFFFF"/>
                </a:solidFill>
                <a:latin typeface="Arial"/>
                <a:cs typeface="Arial"/>
              </a:rPr>
              <a:t>a</a:t>
            </a:r>
            <a:r>
              <a:rPr sz="800" spc="-5" dirty="0">
                <a:solidFill>
                  <a:srgbClr val="FFFFFF"/>
                </a:solidFill>
                <a:latin typeface="Arial"/>
                <a:cs typeface="Arial"/>
              </a:rPr>
              <a:t> </a:t>
            </a:r>
            <a:r>
              <a:rPr sz="800" dirty="0">
                <a:solidFill>
                  <a:srgbClr val="FFFFFF"/>
                </a:solidFill>
                <a:latin typeface="Arial"/>
                <a:cs typeface="Arial"/>
              </a:rPr>
              <a:t>limited</a:t>
            </a:r>
            <a:r>
              <a:rPr sz="800" spc="-35" dirty="0">
                <a:solidFill>
                  <a:srgbClr val="FFFFFF"/>
                </a:solidFill>
                <a:latin typeface="Arial"/>
                <a:cs typeface="Arial"/>
              </a:rPr>
              <a:t> </a:t>
            </a:r>
            <a:r>
              <a:rPr sz="800" dirty="0">
                <a:solidFill>
                  <a:srgbClr val="FFFFFF"/>
                </a:solidFill>
                <a:latin typeface="Arial"/>
                <a:cs typeface="Arial"/>
              </a:rPr>
              <a:t>liability</a:t>
            </a:r>
            <a:r>
              <a:rPr sz="800" spc="-25" dirty="0">
                <a:solidFill>
                  <a:srgbClr val="FFFFFF"/>
                </a:solidFill>
                <a:latin typeface="Arial"/>
                <a:cs typeface="Arial"/>
              </a:rPr>
              <a:t> </a:t>
            </a:r>
            <a:r>
              <a:rPr sz="800" dirty="0">
                <a:solidFill>
                  <a:srgbClr val="FFFFFF"/>
                </a:solidFill>
                <a:latin typeface="Arial"/>
                <a:cs typeface="Arial"/>
              </a:rPr>
              <a:t>partnership and the</a:t>
            </a:r>
            <a:r>
              <a:rPr sz="800" spc="-5" dirty="0">
                <a:solidFill>
                  <a:srgbClr val="FFFFFF"/>
                </a:solidFill>
                <a:latin typeface="Arial"/>
                <a:cs typeface="Arial"/>
              </a:rPr>
              <a:t> </a:t>
            </a:r>
            <a:r>
              <a:rPr sz="800" dirty="0">
                <a:solidFill>
                  <a:srgbClr val="FFFFFF"/>
                </a:solidFill>
                <a:latin typeface="Arial"/>
                <a:cs typeface="Arial"/>
              </a:rPr>
              <a:t>U.S.</a:t>
            </a:r>
            <a:r>
              <a:rPr sz="800" spc="-15" dirty="0">
                <a:solidFill>
                  <a:srgbClr val="FFFFFF"/>
                </a:solidFill>
                <a:latin typeface="Arial"/>
                <a:cs typeface="Arial"/>
              </a:rPr>
              <a:t> </a:t>
            </a:r>
            <a:r>
              <a:rPr sz="800" dirty="0">
                <a:solidFill>
                  <a:srgbClr val="FFFFFF"/>
                </a:solidFill>
                <a:latin typeface="Arial"/>
                <a:cs typeface="Arial"/>
              </a:rPr>
              <a:t>member</a:t>
            </a:r>
            <a:r>
              <a:rPr sz="800" spc="-45" dirty="0">
                <a:solidFill>
                  <a:srgbClr val="FFFFFF"/>
                </a:solidFill>
                <a:latin typeface="Arial"/>
                <a:cs typeface="Arial"/>
              </a:rPr>
              <a:t> </a:t>
            </a:r>
            <a:r>
              <a:rPr sz="800" dirty="0">
                <a:solidFill>
                  <a:srgbClr val="FFFFFF"/>
                </a:solidFill>
                <a:latin typeface="Arial"/>
                <a:cs typeface="Arial"/>
              </a:rPr>
              <a:t>firm</a:t>
            </a:r>
            <a:r>
              <a:rPr sz="800" spc="-30" dirty="0">
                <a:solidFill>
                  <a:srgbClr val="FFFFFF"/>
                </a:solidFill>
                <a:latin typeface="Arial"/>
                <a:cs typeface="Arial"/>
              </a:rPr>
              <a:t> </a:t>
            </a:r>
            <a:r>
              <a:rPr sz="800" dirty="0">
                <a:solidFill>
                  <a:srgbClr val="FFFFFF"/>
                </a:solidFill>
                <a:latin typeface="Arial"/>
                <a:cs typeface="Arial"/>
              </a:rPr>
              <a:t>of RSM</a:t>
            </a:r>
            <a:r>
              <a:rPr sz="800" spc="-15" dirty="0">
                <a:solidFill>
                  <a:srgbClr val="FFFFFF"/>
                </a:solidFill>
                <a:latin typeface="Arial"/>
                <a:cs typeface="Arial"/>
              </a:rPr>
              <a:t> </a:t>
            </a:r>
            <a:r>
              <a:rPr sz="800" dirty="0">
                <a:solidFill>
                  <a:srgbClr val="FFFFFF"/>
                </a:solidFill>
                <a:latin typeface="Arial"/>
                <a:cs typeface="Arial"/>
              </a:rPr>
              <a:t>International,</a:t>
            </a:r>
            <a:r>
              <a:rPr sz="800" spc="5" dirty="0">
                <a:solidFill>
                  <a:srgbClr val="FFFFFF"/>
                </a:solidFill>
                <a:latin typeface="Arial"/>
                <a:cs typeface="Arial"/>
              </a:rPr>
              <a:t> </a:t>
            </a:r>
            <a:r>
              <a:rPr sz="800" dirty="0">
                <a:solidFill>
                  <a:srgbClr val="FFFFFF"/>
                </a:solidFill>
                <a:latin typeface="Arial"/>
                <a:cs typeface="Arial"/>
              </a:rPr>
              <a:t>a global network</a:t>
            </a:r>
            <a:r>
              <a:rPr sz="800" spc="10" dirty="0">
                <a:solidFill>
                  <a:srgbClr val="FFFFFF"/>
                </a:solidFill>
                <a:latin typeface="Arial"/>
                <a:cs typeface="Arial"/>
              </a:rPr>
              <a:t> </a:t>
            </a:r>
            <a:r>
              <a:rPr sz="800" dirty="0">
                <a:solidFill>
                  <a:srgbClr val="FFFFFF"/>
                </a:solidFill>
                <a:latin typeface="Arial"/>
                <a:cs typeface="Arial"/>
              </a:rPr>
              <a:t>of independent</a:t>
            </a:r>
            <a:r>
              <a:rPr sz="800" spc="35" dirty="0">
                <a:solidFill>
                  <a:srgbClr val="FFFFFF"/>
                </a:solidFill>
                <a:latin typeface="Arial"/>
                <a:cs typeface="Arial"/>
              </a:rPr>
              <a:t> </a:t>
            </a:r>
            <a:r>
              <a:rPr sz="800" dirty="0">
                <a:solidFill>
                  <a:srgbClr val="FFFFFF"/>
                </a:solidFill>
                <a:latin typeface="Arial"/>
                <a:cs typeface="Arial"/>
              </a:rPr>
              <a:t>assurance, tax</a:t>
            </a:r>
            <a:r>
              <a:rPr sz="800" spc="-20" dirty="0">
                <a:solidFill>
                  <a:srgbClr val="FFFFFF"/>
                </a:solidFill>
                <a:latin typeface="Arial"/>
                <a:cs typeface="Arial"/>
              </a:rPr>
              <a:t> </a:t>
            </a:r>
            <a:r>
              <a:rPr sz="800" dirty="0">
                <a:solidFill>
                  <a:srgbClr val="FFFFFF"/>
                </a:solidFill>
                <a:latin typeface="Arial"/>
                <a:cs typeface="Arial"/>
              </a:rPr>
              <a:t>and</a:t>
            </a:r>
            <a:r>
              <a:rPr sz="800" spc="15" dirty="0">
                <a:solidFill>
                  <a:srgbClr val="FFFFFF"/>
                </a:solidFill>
                <a:latin typeface="Arial"/>
                <a:cs typeface="Arial"/>
              </a:rPr>
              <a:t> </a:t>
            </a:r>
            <a:r>
              <a:rPr sz="800" dirty="0">
                <a:solidFill>
                  <a:srgbClr val="FFFFFF"/>
                </a:solidFill>
                <a:latin typeface="Arial"/>
                <a:cs typeface="Arial"/>
              </a:rPr>
              <a:t>consulting</a:t>
            </a:r>
            <a:r>
              <a:rPr sz="800" spc="-10" dirty="0">
                <a:solidFill>
                  <a:srgbClr val="FFFFFF"/>
                </a:solidFill>
                <a:latin typeface="Arial"/>
                <a:cs typeface="Arial"/>
              </a:rPr>
              <a:t> </a:t>
            </a:r>
            <a:r>
              <a:rPr sz="800" dirty="0">
                <a:solidFill>
                  <a:srgbClr val="FFFFFF"/>
                </a:solidFill>
                <a:latin typeface="Arial"/>
                <a:cs typeface="Arial"/>
              </a:rPr>
              <a:t>firms.</a:t>
            </a:r>
            <a:r>
              <a:rPr sz="800" spc="-40" dirty="0">
                <a:solidFill>
                  <a:srgbClr val="FFFFFF"/>
                </a:solidFill>
                <a:latin typeface="Arial"/>
                <a:cs typeface="Arial"/>
              </a:rPr>
              <a:t> </a:t>
            </a:r>
            <a:r>
              <a:rPr sz="800" dirty="0">
                <a:solidFill>
                  <a:srgbClr val="FFFFFF"/>
                </a:solidFill>
                <a:latin typeface="Arial"/>
                <a:cs typeface="Arial"/>
              </a:rPr>
              <a:t>The</a:t>
            </a:r>
            <a:r>
              <a:rPr sz="800" spc="-15" dirty="0">
                <a:solidFill>
                  <a:srgbClr val="FFFFFF"/>
                </a:solidFill>
                <a:latin typeface="Arial"/>
                <a:cs typeface="Arial"/>
              </a:rPr>
              <a:t> </a:t>
            </a:r>
            <a:r>
              <a:rPr sz="800" dirty="0">
                <a:solidFill>
                  <a:srgbClr val="FFFFFF"/>
                </a:solidFill>
                <a:latin typeface="Arial"/>
                <a:cs typeface="Arial"/>
              </a:rPr>
              <a:t>member</a:t>
            </a:r>
            <a:r>
              <a:rPr sz="800" spc="-35" dirty="0">
                <a:solidFill>
                  <a:srgbClr val="FFFFFF"/>
                </a:solidFill>
                <a:latin typeface="Arial"/>
                <a:cs typeface="Arial"/>
              </a:rPr>
              <a:t> </a:t>
            </a:r>
            <a:r>
              <a:rPr sz="800" dirty="0">
                <a:solidFill>
                  <a:srgbClr val="FFFFFF"/>
                </a:solidFill>
                <a:latin typeface="Arial"/>
                <a:cs typeface="Arial"/>
              </a:rPr>
              <a:t>firms</a:t>
            </a:r>
            <a:r>
              <a:rPr sz="800" spc="-45" dirty="0">
                <a:solidFill>
                  <a:srgbClr val="FFFFFF"/>
                </a:solidFill>
                <a:latin typeface="Arial"/>
                <a:cs typeface="Arial"/>
              </a:rPr>
              <a:t> </a:t>
            </a:r>
            <a:r>
              <a:rPr sz="800" dirty="0">
                <a:solidFill>
                  <a:srgbClr val="FFFFFF"/>
                </a:solidFill>
                <a:latin typeface="Arial"/>
                <a:cs typeface="Arial"/>
              </a:rPr>
              <a:t>of</a:t>
            </a:r>
            <a:r>
              <a:rPr sz="800" spc="-5" dirty="0">
                <a:solidFill>
                  <a:srgbClr val="FFFFFF"/>
                </a:solidFill>
                <a:latin typeface="Arial"/>
                <a:cs typeface="Arial"/>
              </a:rPr>
              <a:t> </a:t>
            </a:r>
            <a:r>
              <a:rPr sz="800" dirty="0">
                <a:solidFill>
                  <a:srgbClr val="FFFFFF"/>
                </a:solidFill>
                <a:latin typeface="Arial"/>
                <a:cs typeface="Arial"/>
              </a:rPr>
              <a:t>RSM</a:t>
            </a:r>
            <a:r>
              <a:rPr sz="800" spc="-15" dirty="0">
                <a:solidFill>
                  <a:srgbClr val="FFFFFF"/>
                </a:solidFill>
                <a:latin typeface="Arial"/>
                <a:cs typeface="Arial"/>
              </a:rPr>
              <a:t> </a:t>
            </a:r>
            <a:r>
              <a:rPr sz="800" dirty="0">
                <a:solidFill>
                  <a:srgbClr val="FFFFFF"/>
                </a:solidFill>
                <a:latin typeface="Arial"/>
                <a:cs typeface="Arial"/>
              </a:rPr>
              <a:t>International</a:t>
            </a:r>
            <a:r>
              <a:rPr sz="800" spc="5" dirty="0">
                <a:solidFill>
                  <a:srgbClr val="FFFFFF"/>
                </a:solidFill>
                <a:latin typeface="Arial"/>
                <a:cs typeface="Arial"/>
              </a:rPr>
              <a:t> </a:t>
            </a:r>
            <a:r>
              <a:rPr sz="800" dirty="0">
                <a:solidFill>
                  <a:srgbClr val="FFFFFF"/>
                </a:solidFill>
                <a:latin typeface="Arial"/>
                <a:cs typeface="Arial"/>
              </a:rPr>
              <a:t>collaborate</a:t>
            </a:r>
            <a:r>
              <a:rPr sz="800" spc="-5" dirty="0">
                <a:solidFill>
                  <a:srgbClr val="FFFFFF"/>
                </a:solidFill>
                <a:latin typeface="Arial"/>
                <a:cs typeface="Arial"/>
              </a:rPr>
              <a:t> </a:t>
            </a:r>
            <a:r>
              <a:rPr sz="800" dirty="0">
                <a:solidFill>
                  <a:srgbClr val="FFFFFF"/>
                </a:solidFill>
                <a:latin typeface="Arial"/>
                <a:cs typeface="Arial"/>
              </a:rPr>
              <a:t>to</a:t>
            </a:r>
            <a:r>
              <a:rPr sz="800" spc="-10" dirty="0">
                <a:solidFill>
                  <a:srgbClr val="FFFFFF"/>
                </a:solidFill>
                <a:latin typeface="Arial"/>
                <a:cs typeface="Arial"/>
              </a:rPr>
              <a:t> </a:t>
            </a:r>
            <a:r>
              <a:rPr sz="800" dirty="0">
                <a:solidFill>
                  <a:srgbClr val="FFFFFF"/>
                </a:solidFill>
                <a:latin typeface="Arial"/>
                <a:cs typeface="Arial"/>
              </a:rPr>
              <a:t>provide</a:t>
            </a:r>
            <a:r>
              <a:rPr sz="800" spc="15" dirty="0">
                <a:solidFill>
                  <a:srgbClr val="FFFFFF"/>
                </a:solidFill>
                <a:latin typeface="Arial"/>
                <a:cs typeface="Arial"/>
              </a:rPr>
              <a:t> </a:t>
            </a:r>
            <a:r>
              <a:rPr sz="800" dirty="0">
                <a:solidFill>
                  <a:srgbClr val="FFFFFF"/>
                </a:solidFill>
                <a:latin typeface="Arial"/>
                <a:cs typeface="Arial"/>
              </a:rPr>
              <a:t>services</a:t>
            </a:r>
            <a:r>
              <a:rPr sz="800" spc="-25" dirty="0">
                <a:solidFill>
                  <a:srgbClr val="FFFFFF"/>
                </a:solidFill>
                <a:latin typeface="Arial"/>
                <a:cs typeface="Arial"/>
              </a:rPr>
              <a:t> to</a:t>
            </a:r>
            <a:r>
              <a:rPr sz="800" dirty="0">
                <a:solidFill>
                  <a:srgbClr val="FFFFFF"/>
                </a:solidFill>
                <a:latin typeface="Arial"/>
                <a:cs typeface="Arial"/>
              </a:rPr>
              <a:t> global</a:t>
            </a:r>
            <a:r>
              <a:rPr sz="800" spc="5" dirty="0">
                <a:solidFill>
                  <a:srgbClr val="FFFFFF"/>
                </a:solidFill>
                <a:latin typeface="Arial"/>
                <a:cs typeface="Arial"/>
              </a:rPr>
              <a:t> </a:t>
            </a:r>
            <a:r>
              <a:rPr sz="800" dirty="0">
                <a:solidFill>
                  <a:srgbClr val="FFFFFF"/>
                </a:solidFill>
                <a:latin typeface="Arial"/>
                <a:cs typeface="Arial"/>
              </a:rPr>
              <a:t>clients,</a:t>
            </a:r>
            <a:r>
              <a:rPr sz="800" spc="-25" dirty="0">
                <a:solidFill>
                  <a:srgbClr val="FFFFFF"/>
                </a:solidFill>
                <a:latin typeface="Arial"/>
                <a:cs typeface="Arial"/>
              </a:rPr>
              <a:t> </a:t>
            </a:r>
            <a:r>
              <a:rPr sz="800" dirty="0">
                <a:solidFill>
                  <a:srgbClr val="FFFFFF"/>
                </a:solidFill>
                <a:latin typeface="Arial"/>
                <a:cs typeface="Arial"/>
              </a:rPr>
              <a:t>but are separate and</a:t>
            </a:r>
            <a:r>
              <a:rPr sz="800" spc="15" dirty="0">
                <a:solidFill>
                  <a:srgbClr val="FFFFFF"/>
                </a:solidFill>
                <a:latin typeface="Arial"/>
                <a:cs typeface="Arial"/>
              </a:rPr>
              <a:t> </a:t>
            </a:r>
            <a:r>
              <a:rPr sz="800" dirty="0">
                <a:solidFill>
                  <a:srgbClr val="FFFFFF"/>
                </a:solidFill>
                <a:latin typeface="Arial"/>
                <a:cs typeface="Arial"/>
              </a:rPr>
              <a:t>distinct</a:t>
            </a:r>
            <a:r>
              <a:rPr sz="800" spc="-25" dirty="0">
                <a:solidFill>
                  <a:srgbClr val="FFFFFF"/>
                </a:solidFill>
                <a:latin typeface="Arial"/>
                <a:cs typeface="Arial"/>
              </a:rPr>
              <a:t> </a:t>
            </a:r>
            <a:r>
              <a:rPr sz="800" dirty="0">
                <a:solidFill>
                  <a:srgbClr val="FFFFFF"/>
                </a:solidFill>
                <a:latin typeface="Arial"/>
                <a:cs typeface="Arial"/>
              </a:rPr>
              <a:t>legal</a:t>
            </a:r>
            <a:r>
              <a:rPr sz="800" spc="-5" dirty="0">
                <a:solidFill>
                  <a:srgbClr val="FFFFFF"/>
                </a:solidFill>
                <a:latin typeface="Arial"/>
                <a:cs typeface="Arial"/>
              </a:rPr>
              <a:t> </a:t>
            </a:r>
            <a:r>
              <a:rPr sz="800" dirty="0">
                <a:solidFill>
                  <a:srgbClr val="FFFFFF"/>
                </a:solidFill>
                <a:latin typeface="Arial"/>
                <a:cs typeface="Arial"/>
              </a:rPr>
              <a:t>entities</a:t>
            </a:r>
            <a:r>
              <a:rPr sz="800" spc="-10" dirty="0">
                <a:solidFill>
                  <a:srgbClr val="FFFFFF"/>
                </a:solidFill>
                <a:latin typeface="Arial"/>
                <a:cs typeface="Arial"/>
              </a:rPr>
              <a:t> </a:t>
            </a:r>
            <a:r>
              <a:rPr sz="800" dirty="0">
                <a:solidFill>
                  <a:srgbClr val="FFFFFF"/>
                </a:solidFill>
                <a:latin typeface="Arial"/>
                <a:cs typeface="Arial"/>
              </a:rPr>
              <a:t>that</a:t>
            </a:r>
            <a:r>
              <a:rPr sz="800" spc="10" dirty="0">
                <a:solidFill>
                  <a:srgbClr val="FFFFFF"/>
                </a:solidFill>
                <a:latin typeface="Arial"/>
                <a:cs typeface="Arial"/>
              </a:rPr>
              <a:t> </a:t>
            </a:r>
            <a:r>
              <a:rPr sz="800" dirty="0">
                <a:solidFill>
                  <a:srgbClr val="FFFFFF"/>
                </a:solidFill>
                <a:latin typeface="Arial"/>
                <a:cs typeface="Arial"/>
              </a:rPr>
              <a:t>cannot obligate</a:t>
            </a:r>
            <a:r>
              <a:rPr sz="800" spc="15" dirty="0">
                <a:solidFill>
                  <a:srgbClr val="FFFFFF"/>
                </a:solidFill>
                <a:latin typeface="Arial"/>
                <a:cs typeface="Arial"/>
              </a:rPr>
              <a:t> </a:t>
            </a:r>
            <a:r>
              <a:rPr sz="800" dirty="0">
                <a:solidFill>
                  <a:srgbClr val="FFFFFF"/>
                </a:solidFill>
                <a:latin typeface="Arial"/>
                <a:cs typeface="Arial"/>
              </a:rPr>
              <a:t>each</a:t>
            </a:r>
            <a:r>
              <a:rPr sz="800" spc="-10" dirty="0">
                <a:solidFill>
                  <a:srgbClr val="FFFFFF"/>
                </a:solidFill>
                <a:latin typeface="Arial"/>
                <a:cs typeface="Arial"/>
              </a:rPr>
              <a:t> </a:t>
            </a:r>
            <a:r>
              <a:rPr sz="800" dirty="0">
                <a:solidFill>
                  <a:srgbClr val="FFFFFF"/>
                </a:solidFill>
                <a:latin typeface="Arial"/>
                <a:cs typeface="Arial"/>
              </a:rPr>
              <a:t>other.</a:t>
            </a:r>
            <a:r>
              <a:rPr sz="800" spc="10" dirty="0">
                <a:solidFill>
                  <a:srgbClr val="FFFFFF"/>
                </a:solidFill>
                <a:latin typeface="Arial"/>
                <a:cs typeface="Arial"/>
              </a:rPr>
              <a:t> </a:t>
            </a:r>
            <a:r>
              <a:rPr sz="800" dirty="0">
                <a:solidFill>
                  <a:srgbClr val="FFFFFF"/>
                </a:solidFill>
                <a:latin typeface="Arial"/>
                <a:cs typeface="Arial"/>
              </a:rPr>
              <a:t>Each</a:t>
            </a:r>
            <a:r>
              <a:rPr sz="800" spc="-10" dirty="0">
                <a:solidFill>
                  <a:srgbClr val="FFFFFF"/>
                </a:solidFill>
                <a:latin typeface="Arial"/>
                <a:cs typeface="Arial"/>
              </a:rPr>
              <a:t> </a:t>
            </a:r>
            <a:r>
              <a:rPr sz="800" dirty="0">
                <a:solidFill>
                  <a:srgbClr val="FFFFFF"/>
                </a:solidFill>
                <a:latin typeface="Arial"/>
                <a:cs typeface="Arial"/>
              </a:rPr>
              <a:t>member</a:t>
            </a:r>
            <a:r>
              <a:rPr sz="800" spc="-45" dirty="0">
                <a:solidFill>
                  <a:srgbClr val="FFFFFF"/>
                </a:solidFill>
                <a:latin typeface="Arial"/>
                <a:cs typeface="Arial"/>
              </a:rPr>
              <a:t> </a:t>
            </a:r>
            <a:r>
              <a:rPr sz="800" dirty="0">
                <a:solidFill>
                  <a:srgbClr val="FFFFFF"/>
                </a:solidFill>
                <a:latin typeface="Arial"/>
                <a:cs typeface="Arial"/>
              </a:rPr>
              <a:t>firm</a:t>
            </a:r>
            <a:r>
              <a:rPr sz="800" spc="-25" dirty="0">
                <a:solidFill>
                  <a:srgbClr val="FFFFFF"/>
                </a:solidFill>
                <a:latin typeface="Arial"/>
                <a:cs typeface="Arial"/>
              </a:rPr>
              <a:t> </a:t>
            </a:r>
            <a:r>
              <a:rPr sz="800" dirty="0">
                <a:solidFill>
                  <a:srgbClr val="FFFFFF"/>
                </a:solidFill>
                <a:latin typeface="Arial"/>
                <a:cs typeface="Arial"/>
              </a:rPr>
              <a:t>is</a:t>
            </a:r>
            <a:r>
              <a:rPr sz="800" spc="-15" dirty="0">
                <a:solidFill>
                  <a:srgbClr val="FFFFFF"/>
                </a:solidFill>
                <a:latin typeface="Arial"/>
                <a:cs typeface="Arial"/>
              </a:rPr>
              <a:t> </a:t>
            </a:r>
            <a:r>
              <a:rPr sz="800" dirty="0">
                <a:solidFill>
                  <a:srgbClr val="FFFFFF"/>
                </a:solidFill>
                <a:latin typeface="Arial"/>
                <a:cs typeface="Arial"/>
              </a:rPr>
              <a:t>responsible</a:t>
            </a:r>
            <a:r>
              <a:rPr sz="800" spc="5" dirty="0">
                <a:solidFill>
                  <a:srgbClr val="FFFFFF"/>
                </a:solidFill>
                <a:latin typeface="Arial"/>
                <a:cs typeface="Arial"/>
              </a:rPr>
              <a:t> </a:t>
            </a:r>
            <a:r>
              <a:rPr sz="800" dirty="0">
                <a:solidFill>
                  <a:srgbClr val="FFFFFF"/>
                </a:solidFill>
                <a:latin typeface="Arial"/>
                <a:cs typeface="Arial"/>
              </a:rPr>
              <a:t>only</a:t>
            </a:r>
            <a:r>
              <a:rPr sz="800" spc="-10" dirty="0">
                <a:solidFill>
                  <a:srgbClr val="FFFFFF"/>
                </a:solidFill>
                <a:latin typeface="Arial"/>
                <a:cs typeface="Arial"/>
              </a:rPr>
              <a:t> </a:t>
            </a:r>
            <a:r>
              <a:rPr sz="800" dirty="0">
                <a:solidFill>
                  <a:srgbClr val="FFFFFF"/>
                </a:solidFill>
                <a:latin typeface="Arial"/>
                <a:cs typeface="Arial"/>
              </a:rPr>
              <a:t>for</a:t>
            </a:r>
            <a:r>
              <a:rPr sz="800" spc="-10" dirty="0">
                <a:solidFill>
                  <a:srgbClr val="FFFFFF"/>
                </a:solidFill>
                <a:latin typeface="Arial"/>
                <a:cs typeface="Arial"/>
              </a:rPr>
              <a:t> </a:t>
            </a:r>
            <a:r>
              <a:rPr sz="800" dirty="0">
                <a:solidFill>
                  <a:srgbClr val="FFFFFF"/>
                </a:solidFill>
                <a:latin typeface="Arial"/>
                <a:cs typeface="Arial"/>
              </a:rPr>
              <a:t>its</a:t>
            </a:r>
            <a:r>
              <a:rPr sz="800" spc="-20" dirty="0">
                <a:solidFill>
                  <a:srgbClr val="FFFFFF"/>
                </a:solidFill>
                <a:latin typeface="Arial"/>
                <a:cs typeface="Arial"/>
              </a:rPr>
              <a:t> </a:t>
            </a:r>
            <a:r>
              <a:rPr sz="800" dirty="0">
                <a:solidFill>
                  <a:srgbClr val="FFFFFF"/>
                </a:solidFill>
                <a:latin typeface="Arial"/>
                <a:cs typeface="Arial"/>
              </a:rPr>
              <a:t>own</a:t>
            </a:r>
            <a:r>
              <a:rPr sz="800" spc="15" dirty="0">
                <a:solidFill>
                  <a:srgbClr val="FFFFFF"/>
                </a:solidFill>
                <a:latin typeface="Arial"/>
                <a:cs typeface="Arial"/>
              </a:rPr>
              <a:t> </a:t>
            </a:r>
            <a:r>
              <a:rPr sz="800" dirty="0">
                <a:solidFill>
                  <a:srgbClr val="FFFFFF"/>
                </a:solidFill>
                <a:latin typeface="Arial"/>
                <a:cs typeface="Arial"/>
              </a:rPr>
              <a:t>acts</a:t>
            </a:r>
            <a:r>
              <a:rPr sz="800" spc="-15" dirty="0">
                <a:solidFill>
                  <a:srgbClr val="FFFFFF"/>
                </a:solidFill>
                <a:latin typeface="Arial"/>
                <a:cs typeface="Arial"/>
              </a:rPr>
              <a:t> </a:t>
            </a:r>
            <a:r>
              <a:rPr sz="800" dirty="0">
                <a:solidFill>
                  <a:srgbClr val="FFFFFF"/>
                </a:solidFill>
                <a:latin typeface="Arial"/>
                <a:cs typeface="Arial"/>
              </a:rPr>
              <a:t>and omissions,</a:t>
            </a:r>
            <a:r>
              <a:rPr sz="800" spc="-50" dirty="0">
                <a:solidFill>
                  <a:srgbClr val="FFFFFF"/>
                </a:solidFill>
                <a:latin typeface="Arial"/>
                <a:cs typeface="Arial"/>
              </a:rPr>
              <a:t> </a:t>
            </a:r>
            <a:r>
              <a:rPr sz="800" dirty="0">
                <a:solidFill>
                  <a:srgbClr val="FFFFFF"/>
                </a:solidFill>
                <a:latin typeface="Arial"/>
                <a:cs typeface="Arial"/>
              </a:rPr>
              <a:t>and</a:t>
            </a:r>
            <a:r>
              <a:rPr sz="800" spc="15" dirty="0">
                <a:solidFill>
                  <a:srgbClr val="FFFFFF"/>
                </a:solidFill>
                <a:latin typeface="Arial"/>
                <a:cs typeface="Arial"/>
              </a:rPr>
              <a:t> </a:t>
            </a:r>
            <a:r>
              <a:rPr sz="800" dirty="0">
                <a:solidFill>
                  <a:srgbClr val="FFFFFF"/>
                </a:solidFill>
                <a:latin typeface="Arial"/>
                <a:cs typeface="Arial"/>
              </a:rPr>
              <a:t>not those of</a:t>
            </a:r>
            <a:r>
              <a:rPr sz="800" spc="5" dirty="0">
                <a:solidFill>
                  <a:srgbClr val="FFFFFF"/>
                </a:solidFill>
                <a:latin typeface="Arial"/>
                <a:cs typeface="Arial"/>
              </a:rPr>
              <a:t> </a:t>
            </a:r>
            <a:r>
              <a:rPr sz="800" dirty="0">
                <a:solidFill>
                  <a:srgbClr val="FFFFFF"/>
                </a:solidFill>
                <a:latin typeface="Arial"/>
                <a:cs typeface="Arial"/>
              </a:rPr>
              <a:t>any other</a:t>
            </a:r>
            <a:r>
              <a:rPr sz="800" spc="-10" dirty="0">
                <a:solidFill>
                  <a:srgbClr val="FFFFFF"/>
                </a:solidFill>
                <a:latin typeface="Arial"/>
                <a:cs typeface="Arial"/>
              </a:rPr>
              <a:t> </a:t>
            </a:r>
            <a:r>
              <a:rPr sz="800" dirty="0">
                <a:solidFill>
                  <a:srgbClr val="FFFFFF"/>
                </a:solidFill>
                <a:latin typeface="Arial"/>
                <a:cs typeface="Arial"/>
              </a:rPr>
              <a:t>party.</a:t>
            </a:r>
            <a:r>
              <a:rPr sz="800" spc="10" dirty="0">
                <a:solidFill>
                  <a:srgbClr val="FFFFFF"/>
                </a:solidFill>
                <a:latin typeface="Arial"/>
                <a:cs typeface="Arial"/>
              </a:rPr>
              <a:t> </a:t>
            </a:r>
            <a:r>
              <a:rPr sz="800" dirty="0">
                <a:solidFill>
                  <a:srgbClr val="FFFFFF"/>
                </a:solidFill>
                <a:latin typeface="Arial"/>
                <a:cs typeface="Arial"/>
              </a:rPr>
              <a:t>Visit</a:t>
            </a:r>
            <a:r>
              <a:rPr sz="800" spc="-25" dirty="0">
                <a:solidFill>
                  <a:srgbClr val="FFFFFF"/>
                </a:solidFill>
                <a:latin typeface="Arial"/>
                <a:cs typeface="Arial"/>
              </a:rPr>
              <a:t> </a:t>
            </a:r>
            <a:r>
              <a:rPr sz="800" dirty="0">
                <a:solidFill>
                  <a:srgbClr val="FFFFFF"/>
                </a:solidFill>
                <a:latin typeface="Arial"/>
                <a:cs typeface="Arial"/>
              </a:rPr>
              <a:t>rsmus.com/aboutus</a:t>
            </a:r>
            <a:r>
              <a:rPr sz="800" spc="-25" dirty="0">
                <a:solidFill>
                  <a:srgbClr val="FFFFFF"/>
                </a:solidFill>
                <a:latin typeface="Arial"/>
                <a:cs typeface="Arial"/>
              </a:rPr>
              <a:t> </a:t>
            </a:r>
            <a:r>
              <a:rPr sz="800" dirty="0">
                <a:solidFill>
                  <a:srgbClr val="FFFFFF"/>
                </a:solidFill>
                <a:latin typeface="Arial"/>
                <a:cs typeface="Arial"/>
              </a:rPr>
              <a:t>for</a:t>
            </a:r>
            <a:r>
              <a:rPr sz="800" spc="-5" dirty="0">
                <a:solidFill>
                  <a:srgbClr val="FFFFFF"/>
                </a:solidFill>
                <a:latin typeface="Arial"/>
                <a:cs typeface="Arial"/>
              </a:rPr>
              <a:t> </a:t>
            </a:r>
            <a:r>
              <a:rPr sz="800" spc="-20" dirty="0">
                <a:solidFill>
                  <a:srgbClr val="FFFFFF"/>
                </a:solidFill>
                <a:latin typeface="Arial"/>
                <a:cs typeface="Arial"/>
              </a:rPr>
              <a:t>more</a:t>
            </a:r>
            <a:r>
              <a:rPr sz="800" spc="500" dirty="0">
                <a:solidFill>
                  <a:srgbClr val="FFFFFF"/>
                </a:solidFill>
                <a:latin typeface="Arial"/>
                <a:cs typeface="Arial"/>
              </a:rPr>
              <a:t> </a:t>
            </a:r>
            <a:r>
              <a:rPr sz="800" dirty="0">
                <a:solidFill>
                  <a:srgbClr val="FFFFFF"/>
                </a:solidFill>
                <a:latin typeface="Arial"/>
                <a:cs typeface="Arial"/>
              </a:rPr>
              <a:t>information</a:t>
            </a:r>
            <a:r>
              <a:rPr sz="800" spc="-25" dirty="0">
                <a:solidFill>
                  <a:srgbClr val="FFFFFF"/>
                </a:solidFill>
                <a:latin typeface="Arial"/>
                <a:cs typeface="Arial"/>
              </a:rPr>
              <a:t> </a:t>
            </a:r>
            <a:r>
              <a:rPr sz="800" dirty="0">
                <a:solidFill>
                  <a:srgbClr val="FFFFFF"/>
                </a:solidFill>
                <a:latin typeface="Arial"/>
                <a:cs typeface="Arial"/>
              </a:rPr>
              <a:t>regarding</a:t>
            </a:r>
            <a:r>
              <a:rPr sz="800" spc="15" dirty="0">
                <a:solidFill>
                  <a:srgbClr val="FFFFFF"/>
                </a:solidFill>
                <a:latin typeface="Arial"/>
                <a:cs typeface="Arial"/>
              </a:rPr>
              <a:t> </a:t>
            </a:r>
            <a:r>
              <a:rPr sz="800" dirty="0">
                <a:solidFill>
                  <a:srgbClr val="FFFFFF"/>
                </a:solidFill>
                <a:latin typeface="Arial"/>
                <a:cs typeface="Arial"/>
              </a:rPr>
              <a:t>RSM</a:t>
            </a:r>
            <a:r>
              <a:rPr sz="800" spc="-20" dirty="0">
                <a:solidFill>
                  <a:srgbClr val="FFFFFF"/>
                </a:solidFill>
                <a:latin typeface="Arial"/>
                <a:cs typeface="Arial"/>
              </a:rPr>
              <a:t> </a:t>
            </a:r>
            <a:r>
              <a:rPr sz="800" dirty="0">
                <a:solidFill>
                  <a:srgbClr val="FFFFFF"/>
                </a:solidFill>
                <a:latin typeface="Arial"/>
                <a:cs typeface="Arial"/>
              </a:rPr>
              <a:t>US</a:t>
            </a:r>
            <a:r>
              <a:rPr sz="800" spc="-15" dirty="0">
                <a:solidFill>
                  <a:srgbClr val="FFFFFF"/>
                </a:solidFill>
                <a:latin typeface="Arial"/>
                <a:cs typeface="Arial"/>
              </a:rPr>
              <a:t> </a:t>
            </a:r>
            <a:r>
              <a:rPr sz="800" dirty="0">
                <a:solidFill>
                  <a:srgbClr val="FFFFFF"/>
                </a:solidFill>
                <a:latin typeface="Arial"/>
                <a:cs typeface="Arial"/>
              </a:rPr>
              <a:t>LLP</a:t>
            </a:r>
            <a:r>
              <a:rPr sz="800" spc="5" dirty="0">
                <a:solidFill>
                  <a:srgbClr val="FFFFFF"/>
                </a:solidFill>
                <a:latin typeface="Arial"/>
                <a:cs typeface="Arial"/>
              </a:rPr>
              <a:t> </a:t>
            </a:r>
            <a:r>
              <a:rPr sz="800" dirty="0">
                <a:solidFill>
                  <a:srgbClr val="FFFFFF"/>
                </a:solidFill>
                <a:latin typeface="Arial"/>
                <a:cs typeface="Arial"/>
              </a:rPr>
              <a:t>and RSM</a:t>
            </a:r>
            <a:r>
              <a:rPr sz="800" spc="-15" dirty="0">
                <a:solidFill>
                  <a:srgbClr val="FFFFFF"/>
                </a:solidFill>
                <a:latin typeface="Arial"/>
                <a:cs typeface="Arial"/>
              </a:rPr>
              <a:t> </a:t>
            </a:r>
            <a:r>
              <a:rPr sz="800" spc="-10" dirty="0">
                <a:solidFill>
                  <a:srgbClr val="FFFFFF"/>
                </a:solidFill>
                <a:latin typeface="Arial"/>
                <a:cs typeface="Arial"/>
              </a:rPr>
              <a:t>International.</a:t>
            </a:r>
            <a:endParaRPr sz="800">
              <a:latin typeface="Arial"/>
              <a:cs typeface="Arial"/>
            </a:endParaRPr>
          </a:p>
          <a:p>
            <a:pPr marL="12700">
              <a:lnSpc>
                <a:spcPct val="100000"/>
              </a:lnSpc>
              <a:spcBef>
                <a:spcPts val="670"/>
              </a:spcBef>
            </a:pPr>
            <a:r>
              <a:rPr sz="800" dirty="0">
                <a:solidFill>
                  <a:srgbClr val="FFFFFF"/>
                </a:solidFill>
                <a:latin typeface="Arial"/>
                <a:cs typeface="Arial"/>
              </a:rPr>
              <a:t>RSM,</a:t>
            </a:r>
            <a:r>
              <a:rPr sz="800" spc="-30" dirty="0">
                <a:solidFill>
                  <a:srgbClr val="FFFFFF"/>
                </a:solidFill>
                <a:latin typeface="Arial"/>
                <a:cs typeface="Arial"/>
              </a:rPr>
              <a:t> </a:t>
            </a:r>
            <a:r>
              <a:rPr sz="800" dirty="0">
                <a:solidFill>
                  <a:srgbClr val="FFFFFF"/>
                </a:solidFill>
                <a:latin typeface="Arial"/>
                <a:cs typeface="Arial"/>
              </a:rPr>
              <a:t>the</a:t>
            </a:r>
            <a:r>
              <a:rPr sz="800" spc="-5" dirty="0">
                <a:solidFill>
                  <a:srgbClr val="FFFFFF"/>
                </a:solidFill>
                <a:latin typeface="Arial"/>
                <a:cs typeface="Arial"/>
              </a:rPr>
              <a:t> </a:t>
            </a:r>
            <a:r>
              <a:rPr sz="800" dirty="0">
                <a:solidFill>
                  <a:srgbClr val="FFFFFF"/>
                </a:solidFill>
                <a:latin typeface="Arial"/>
                <a:cs typeface="Arial"/>
              </a:rPr>
              <a:t>RSM</a:t>
            </a:r>
            <a:r>
              <a:rPr sz="800" spc="-15" dirty="0">
                <a:solidFill>
                  <a:srgbClr val="FFFFFF"/>
                </a:solidFill>
                <a:latin typeface="Arial"/>
                <a:cs typeface="Arial"/>
              </a:rPr>
              <a:t> </a:t>
            </a:r>
            <a:r>
              <a:rPr sz="800" dirty="0">
                <a:solidFill>
                  <a:srgbClr val="FFFFFF"/>
                </a:solidFill>
                <a:latin typeface="Arial"/>
                <a:cs typeface="Arial"/>
              </a:rPr>
              <a:t>logo</a:t>
            </a:r>
            <a:r>
              <a:rPr sz="800" spc="-15" dirty="0">
                <a:solidFill>
                  <a:srgbClr val="FFFFFF"/>
                </a:solidFill>
                <a:latin typeface="Arial"/>
                <a:cs typeface="Arial"/>
              </a:rPr>
              <a:t> </a:t>
            </a:r>
            <a:r>
              <a:rPr sz="800" dirty="0">
                <a:solidFill>
                  <a:srgbClr val="FFFFFF"/>
                </a:solidFill>
                <a:latin typeface="Arial"/>
                <a:cs typeface="Arial"/>
              </a:rPr>
              <a:t>and</a:t>
            </a:r>
            <a:r>
              <a:rPr sz="800" spc="10" dirty="0">
                <a:solidFill>
                  <a:srgbClr val="FFFFFF"/>
                </a:solidFill>
                <a:latin typeface="Arial"/>
                <a:cs typeface="Arial"/>
              </a:rPr>
              <a:t> </a:t>
            </a:r>
            <a:r>
              <a:rPr sz="800" i="1" dirty="0">
                <a:solidFill>
                  <a:srgbClr val="FFFFFF"/>
                </a:solidFill>
                <a:latin typeface="Arial"/>
                <a:cs typeface="Arial"/>
              </a:rPr>
              <a:t>the</a:t>
            </a:r>
            <a:r>
              <a:rPr sz="800" i="1" spc="-10" dirty="0">
                <a:solidFill>
                  <a:srgbClr val="FFFFFF"/>
                </a:solidFill>
                <a:latin typeface="Arial"/>
                <a:cs typeface="Arial"/>
              </a:rPr>
              <a:t> </a:t>
            </a:r>
            <a:r>
              <a:rPr sz="800" i="1" dirty="0">
                <a:solidFill>
                  <a:srgbClr val="FFFFFF"/>
                </a:solidFill>
                <a:latin typeface="Arial"/>
                <a:cs typeface="Arial"/>
              </a:rPr>
              <a:t>power</a:t>
            </a:r>
            <a:r>
              <a:rPr sz="800" i="1" spc="-15" dirty="0">
                <a:solidFill>
                  <a:srgbClr val="FFFFFF"/>
                </a:solidFill>
                <a:latin typeface="Arial"/>
                <a:cs typeface="Arial"/>
              </a:rPr>
              <a:t> </a:t>
            </a:r>
            <a:r>
              <a:rPr sz="800" i="1" dirty="0">
                <a:solidFill>
                  <a:srgbClr val="FFFFFF"/>
                </a:solidFill>
                <a:latin typeface="Arial"/>
                <a:cs typeface="Arial"/>
              </a:rPr>
              <a:t>of being</a:t>
            </a:r>
            <a:r>
              <a:rPr sz="800" i="1" spc="10" dirty="0">
                <a:solidFill>
                  <a:srgbClr val="FFFFFF"/>
                </a:solidFill>
                <a:latin typeface="Arial"/>
                <a:cs typeface="Arial"/>
              </a:rPr>
              <a:t> </a:t>
            </a:r>
            <a:r>
              <a:rPr sz="800" i="1" dirty="0">
                <a:solidFill>
                  <a:srgbClr val="FFFFFF"/>
                </a:solidFill>
                <a:latin typeface="Arial"/>
                <a:cs typeface="Arial"/>
              </a:rPr>
              <a:t>understood</a:t>
            </a:r>
            <a:r>
              <a:rPr sz="800" i="1" spc="10" dirty="0">
                <a:solidFill>
                  <a:srgbClr val="FFFFFF"/>
                </a:solidFill>
                <a:latin typeface="Arial"/>
                <a:cs typeface="Arial"/>
              </a:rPr>
              <a:t> </a:t>
            </a:r>
            <a:r>
              <a:rPr sz="800" dirty="0">
                <a:solidFill>
                  <a:srgbClr val="FFFFFF"/>
                </a:solidFill>
                <a:latin typeface="Arial"/>
                <a:cs typeface="Arial"/>
              </a:rPr>
              <a:t>are</a:t>
            </a:r>
            <a:r>
              <a:rPr sz="800" spc="-15" dirty="0">
                <a:solidFill>
                  <a:srgbClr val="FFFFFF"/>
                </a:solidFill>
                <a:latin typeface="Arial"/>
                <a:cs typeface="Arial"/>
              </a:rPr>
              <a:t> </a:t>
            </a:r>
            <a:r>
              <a:rPr sz="800" dirty="0">
                <a:solidFill>
                  <a:srgbClr val="FFFFFF"/>
                </a:solidFill>
                <a:latin typeface="Arial"/>
                <a:cs typeface="Arial"/>
              </a:rPr>
              <a:t>registered trademarks</a:t>
            </a:r>
            <a:r>
              <a:rPr sz="800" spc="-30" dirty="0">
                <a:solidFill>
                  <a:srgbClr val="FFFFFF"/>
                </a:solidFill>
                <a:latin typeface="Arial"/>
                <a:cs typeface="Arial"/>
              </a:rPr>
              <a:t> </a:t>
            </a:r>
            <a:r>
              <a:rPr sz="800" dirty="0">
                <a:solidFill>
                  <a:srgbClr val="FFFFFF"/>
                </a:solidFill>
                <a:latin typeface="Arial"/>
                <a:cs typeface="Arial"/>
              </a:rPr>
              <a:t>of RSM</a:t>
            </a:r>
            <a:r>
              <a:rPr sz="800" spc="-20" dirty="0">
                <a:solidFill>
                  <a:srgbClr val="FFFFFF"/>
                </a:solidFill>
                <a:latin typeface="Arial"/>
                <a:cs typeface="Arial"/>
              </a:rPr>
              <a:t> </a:t>
            </a:r>
            <a:r>
              <a:rPr sz="800" dirty="0">
                <a:solidFill>
                  <a:srgbClr val="FFFFFF"/>
                </a:solidFill>
                <a:latin typeface="Arial"/>
                <a:cs typeface="Arial"/>
              </a:rPr>
              <a:t>International</a:t>
            </a:r>
            <a:r>
              <a:rPr sz="800" spc="5" dirty="0">
                <a:solidFill>
                  <a:srgbClr val="FFFFFF"/>
                </a:solidFill>
                <a:latin typeface="Arial"/>
                <a:cs typeface="Arial"/>
              </a:rPr>
              <a:t> </a:t>
            </a:r>
            <a:r>
              <a:rPr sz="800" spc="-10" dirty="0">
                <a:solidFill>
                  <a:srgbClr val="FFFFFF"/>
                </a:solidFill>
                <a:latin typeface="Arial"/>
                <a:cs typeface="Arial"/>
              </a:rPr>
              <a:t>Association.</a:t>
            </a:r>
            <a:endParaRPr sz="800">
              <a:latin typeface="Arial"/>
              <a:cs typeface="Arial"/>
            </a:endParaRPr>
          </a:p>
          <a:p>
            <a:pPr marL="12700">
              <a:lnSpc>
                <a:spcPct val="100000"/>
              </a:lnSpc>
              <a:spcBef>
                <a:spcPts val="575"/>
              </a:spcBef>
            </a:pPr>
            <a:r>
              <a:rPr sz="800" dirty="0">
                <a:solidFill>
                  <a:srgbClr val="FFFFFF"/>
                </a:solidFill>
                <a:latin typeface="Arial"/>
                <a:cs typeface="Arial"/>
              </a:rPr>
              <a:t>©</a:t>
            </a:r>
            <a:r>
              <a:rPr sz="800" spc="-10" dirty="0">
                <a:solidFill>
                  <a:srgbClr val="FFFFFF"/>
                </a:solidFill>
                <a:latin typeface="Arial"/>
                <a:cs typeface="Arial"/>
              </a:rPr>
              <a:t> </a:t>
            </a:r>
            <a:r>
              <a:rPr sz="800" dirty="0">
                <a:solidFill>
                  <a:srgbClr val="FFFFFF"/>
                </a:solidFill>
                <a:latin typeface="Arial"/>
                <a:cs typeface="Arial"/>
              </a:rPr>
              <a:t>2023</a:t>
            </a:r>
            <a:r>
              <a:rPr sz="800" spc="5" dirty="0">
                <a:solidFill>
                  <a:srgbClr val="FFFFFF"/>
                </a:solidFill>
                <a:latin typeface="Arial"/>
                <a:cs typeface="Arial"/>
              </a:rPr>
              <a:t> </a:t>
            </a:r>
            <a:r>
              <a:rPr sz="800" dirty="0">
                <a:solidFill>
                  <a:srgbClr val="FFFFFF"/>
                </a:solidFill>
                <a:latin typeface="Arial"/>
                <a:cs typeface="Arial"/>
              </a:rPr>
              <a:t>RSM</a:t>
            </a:r>
            <a:r>
              <a:rPr sz="800" spc="-15" dirty="0">
                <a:solidFill>
                  <a:srgbClr val="FFFFFF"/>
                </a:solidFill>
                <a:latin typeface="Arial"/>
                <a:cs typeface="Arial"/>
              </a:rPr>
              <a:t> </a:t>
            </a:r>
            <a:r>
              <a:rPr sz="800" dirty="0">
                <a:solidFill>
                  <a:srgbClr val="FFFFFF"/>
                </a:solidFill>
                <a:latin typeface="Arial"/>
                <a:cs typeface="Arial"/>
              </a:rPr>
              <a:t>US LLP. All</a:t>
            </a:r>
            <a:r>
              <a:rPr sz="800" spc="-10" dirty="0">
                <a:solidFill>
                  <a:srgbClr val="FFFFFF"/>
                </a:solidFill>
                <a:latin typeface="Arial"/>
                <a:cs typeface="Arial"/>
              </a:rPr>
              <a:t> </a:t>
            </a:r>
            <a:r>
              <a:rPr sz="800" dirty="0">
                <a:solidFill>
                  <a:srgbClr val="FFFFFF"/>
                </a:solidFill>
                <a:latin typeface="Arial"/>
                <a:cs typeface="Arial"/>
              </a:rPr>
              <a:t>Rights</a:t>
            </a:r>
            <a:r>
              <a:rPr sz="800" spc="-10" dirty="0">
                <a:solidFill>
                  <a:srgbClr val="FFFFFF"/>
                </a:solidFill>
                <a:latin typeface="Arial"/>
                <a:cs typeface="Arial"/>
              </a:rPr>
              <a:t> Reserved.</a:t>
            </a:r>
            <a:endParaRPr sz="800">
              <a:latin typeface="Arial"/>
              <a:cs typeface="Arial"/>
            </a:endParaRPr>
          </a:p>
        </p:txBody>
      </p:sp>
      <p:sp>
        <p:nvSpPr>
          <p:cNvPr id="4" name="object 4"/>
          <p:cNvSpPr/>
          <p:nvPr/>
        </p:nvSpPr>
        <p:spPr>
          <a:xfrm>
            <a:off x="10726874" y="654335"/>
            <a:ext cx="774700" cy="128905"/>
          </a:xfrm>
          <a:custGeom>
            <a:avLst/>
            <a:gdLst/>
            <a:ahLst/>
            <a:cxnLst/>
            <a:rect l="l" t="t" r="r" b="b"/>
            <a:pathLst>
              <a:path w="774700" h="128904">
                <a:moveTo>
                  <a:pt x="774477" y="128486"/>
                </a:moveTo>
                <a:lnTo>
                  <a:pt x="0" y="128486"/>
                </a:lnTo>
                <a:lnTo>
                  <a:pt x="0" y="0"/>
                </a:lnTo>
                <a:lnTo>
                  <a:pt x="774477" y="0"/>
                </a:lnTo>
                <a:lnTo>
                  <a:pt x="774477" y="128486"/>
                </a:lnTo>
                <a:close/>
              </a:path>
            </a:pathLst>
          </a:custGeom>
          <a:solidFill>
            <a:srgbClr val="00A6DE"/>
          </a:solidFill>
        </p:spPr>
        <p:txBody>
          <a:bodyPr wrap="square" lIns="0" tIns="0" rIns="0" bIns="0" rtlCol="0"/>
          <a:lstStyle/>
          <a:p>
            <a:endParaRPr/>
          </a:p>
        </p:txBody>
      </p:sp>
      <p:sp>
        <p:nvSpPr>
          <p:cNvPr id="5" name="object 5"/>
          <p:cNvSpPr/>
          <p:nvPr/>
        </p:nvSpPr>
        <p:spPr>
          <a:xfrm>
            <a:off x="10272024" y="654334"/>
            <a:ext cx="98425" cy="128905"/>
          </a:xfrm>
          <a:custGeom>
            <a:avLst/>
            <a:gdLst/>
            <a:ahLst/>
            <a:cxnLst/>
            <a:rect l="l" t="t" r="r" b="b"/>
            <a:pathLst>
              <a:path w="98425" h="128904">
                <a:moveTo>
                  <a:pt x="98351" y="128486"/>
                </a:moveTo>
                <a:lnTo>
                  <a:pt x="0" y="128486"/>
                </a:lnTo>
                <a:lnTo>
                  <a:pt x="0" y="0"/>
                </a:lnTo>
                <a:lnTo>
                  <a:pt x="98351" y="0"/>
                </a:lnTo>
                <a:lnTo>
                  <a:pt x="98351" y="128486"/>
                </a:lnTo>
                <a:close/>
              </a:path>
            </a:pathLst>
          </a:custGeom>
          <a:solidFill>
            <a:srgbClr val="8B8B8B"/>
          </a:solidFill>
        </p:spPr>
        <p:txBody>
          <a:bodyPr wrap="square" lIns="0" tIns="0" rIns="0" bIns="0" rtlCol="0"/>
          <a:lstStyle/>
          <a:p>
            <a:endParaRPr/>
          </a:p>
        </p:txBody>
      </p:sp>
      <p:sp>
        <p:nvSpPr>
          <p:cNvPr id="6" name="object 6"/>
          <p:cNvSpPr/>
          <p:nvPr/>
        </p:nvSpPr>
        <p:spPr>
          <a:xfrm>
            <a:off x="10425686" y="654334"/>
            <a:ext cx="246379" cy="128905"/>
          </a:xfrm>
          <a:custGeom>
            <a:avLst/>
            <a:gdLst/>
            <a:ahLst/>
            <a:cxnLst/>
            <a:rect l="l" t="t" r="r" b="b"/>
            <a:pathLst>
              <a:path w="246379" h="128904">
                <a:moveTo>
                  <a:pt x="245878" y="128486"/>
                </a:moveTo>
                <a:lnTo>
                  <a:pt x="0" y="128486"/>
                </a:lnTo>
                <a:lnTo>
                  <a:pt x="0" y="0"/>
                </a:lnTo>
                <a:lnTo>
                  <a:pt x="245878" y="0"/>
                </a:lnTo>
                <a:lnTo>
                  <a:pt x="245878" y="128486"/>
                </a:lnTo>
                <a:close/>
              </a:path>
            </a:pathLst>
          </a:custGeom>
          <a:solidFill>
            <a:srgbClr val="52AC33"/>
          </a:solidFill>
        </p:spPr>
        <p:txBody>
          <a:bodyPr wrap="square" lIns="0" tIns="0" rIns="0" bIns="0" rtlCol="0"/>
          <a:lstStyle/>
          <a:p>
            <a:endParaRPr/>
          </a:p>
        </p:txBody>
      </p:sp>
      <p:sp>
        <p:nvSpPr>
          <p:cNvPr id="7" name="object 7"/>
          <p:cNvSpPr/>
          <p:nvPr/>
        </p:nvSpPr>
        <p:spPr>
          <a:xfrm>
            <a:off x="10726839" y="880681"/>
            <a:ext cx="774700" cy="287655"/>
          </a:xfrm>
          <a:custGeom>
            <a:avLst/>
            <a:gdLst/>
            <a:ahLst/>
            <a:cxnLst/>
            <a:rect l="l" t="t" r="r" b="b"/>
            <a:pathLst>
              <a:path w="774700" h="287655">
                <a:moveTo>
                  <a:pt x="222770" y="283451"/>
                </a:moveTo>
                <a:lnTo>
                  <a:pt x="156883" y="174802"/>
                </a:lnTo>
                <a:lnTo>
                  <a:pt x="181851" y="162788"/>
                </a:lnTo>
                <a:lnTo>
                  <a:pt x="199351" y="144449"/>
                </a:lnTo>
                <a:lnTo>
                  <a:pt x="209651" y="121158"/>
                </a:lnTo>
                <a:lnTo>
                  <a:pt x="213017" y="94297"/>
                </a:lnTo>
                <a:lnTo>
                  <a:pt x="211074" y="72732"/>
                </a:lnTo>
                <a:lnTo>
                  <a:pt x="196062" y="37363"/>
                </a:lnTo>
                <a:lnTo>
                  <a:pt x="149618" y="8293"/>
                </a:lnTo>
                <a:lnTo>
                  <a:pt x="105181" y="4394"/>
                </a:lnTo>
                <a:lnTo>
                  <a:pt x="0" y="4394"/>
                </a:lnTo>
                <a:lnTo>
                  <a:pt x="0" y="283451"/>
                </a:lnTo>
                <a:lnTo>
                  <a:pt x="57035" y="283451"/>
                </a:lnTo>
                <a:lnTo>
                  <a:pt x="57035" y="54660"/>
                </a:lnTo>
                <a:lnTo>
                  <a:pt x="107238" y="54660"/>
                </a:lnTo>
                <a:lnTo>
                  <a:pt x="145288" y="65900"/>
                </a:lnTo>
                <a:lnTo>
                  <a:pt x="154520" y="94297"/>
                </a:lnTo>
                <a:lnTo>
                  <a:pt x="151345" y="112712"/>
                </a:lnTo>
                <a:lnTo>
                  <a:pt x="142570" y="124891"/>
                </a:lnTo>
                <a:lnTo>
                  <a:pt x="129362" y="131610"/>
                </a:lnTo>
                <a:lnTo>
                  <a:pt x="112877" y="133680"/>
                </a:lnTo>
                <a:lnTo>
                  <a:pt x="74879" y="133680"/>
                </a:lnTo>
                <a:lnTo>
                  <a:pt x="74879" y="184175"/>
                </a:lnTo>
                <a:lnTo>
                  <a:pt x="97523" y="184175"/>
                </a:lnTo>
                <a:lnTo>
                  <a:pt x="156883" y="283451"/>
                </a:lnTo>
                <a:lnTo>
                  <a:pt x="222770" y="283451"/>
                </a:lnTo>
                <a:close/>
              </a:path>
              <a:path w="774700" h="287655">
                <a:moveTo>
                  <a:pt x="448424" y="201206"/>
                </a:moveTo>
                <a:lnTo>
                  <a:pt x="429615" y="150977"/>
                </a:lnTo>
                <a:lnTo>
                  <a:pt x="385775" y="125425"/>
                </a:lnTo>
                <a:lnTo>
                  <a:pt x="355307" y="116687"/>
                </a:lnTo>
                <a:lnTo>
                  <a:pt x="327647" y="108648"/>
                </a:lnTo>
                <a:lnTo>
                  <a:pt x="307581" y="97459"/>
                </a:lnTo>
                <a:lnTo>
                  <a:pt x="299834" y="79311"/>
                </a:lnTo>
                <a:lnTo>
                  <a:pt x="303047" y="66522"/>
                </a:lnTo>
                <a:lnTo>
                  <a:pt x="312064" y="57543"/>
                </a:lnTo>
                <a:lnTo>
                  <a:pt x="325894" y="52260"/>
                </a:lnTo>
                <a:lnTo>
                  <a:pt x="343573" y="50533"/>
                </a:lnTo>
                <a:lnTo>
                  <a:pt x="362432" y="51054"/>
                </a:lnTo>
                <a:lnTo>
                  <a:pt x="381723" y="52946"/>
                </a:lnTo>
                <a:lnTo>
                  <a:pt x="403275" y="56718"/>
                </a:lnTo>
                <a:lnTo>
                  <a:pt x="428955" y="62877"/>
                </a:lnTo>
                <a:lnTo>
                  <a:pt x="428955" y="12344"/>
                </a:lnTo>
                <a:lnTo>
                  <a:pt x="405993" y="6578"/>
                </a:lnTo>
                <a:lnTo>
                  <a:pt x="384873" y="2755"/>
                </a:lnTo>
                <a:lnTo>
                  <a:pt x="364070" y="647"/>
                </a:lnTo>
                <a:lnTo>
                  <a:pt x="342112" y="0"/>
                </a:lnTo>
                <a:lnTo>
                  <a:pt x="302653" y="4318"/>
                </a:lnTo>
                <a:lnTo>
                  <a:pt x="270014" y="18021"/>
                </a:lnTo>
                <a:lnTo>
                  <a:pt x="247789" y="42252"/>
                </a:lnTo>
                <a:lnTo>
                  <a:pt x="239585" y="78130"/>
                </a:lnTo>
                <a:lnTo>
                  <a:pt x="243725" y="107480"/>
                </a:lnTo>
                <a:lnTo>
                  <a:pt x="256120" y="129946"/>
                </a:lnTo>
                <a:lnTo>
                  <a:pt x="276707" y="146913"/>
                </a:lnTo>
                <a:lnTo>
                  <a:pt x="305435" y="159753"/>
                </a:lnTo>
                <a:lnTo>
                  <a:pt x="334860" y="168275"/>
                </a:lnTo>
                <a:lnTo>
                  <a:pt x="361556" y="176390"/>
                </a:lnTo>
                <a:lnTo>
                  <a:pt x="380949" y="187642"/>
                </a:lnTo>
                <a:lnTo>
                  <a:pt x="388429" y="205587"/>
                </a:lnTo>
                <a:lnTo>
                  <a:pt x="384530" y="219976"/>
                </a:lnTo>
                <a:lnTo>
                  <a:pt x="373557" y="229831"/>
                </a:lnTo>
                <a:lnTo>
                  <a:pt x="356666" y="235496"/>
                </a:lnTo>
                <a:lnTo>
                  <a:pt x="334975" y="237312"/>
                </a:lnTo>
                <a:lnTo>
                  <a:pt x="313232" y="236766"/>
                </a:lnTo>
                <a:lnTo>
                  <a:pt x="293268" y="234797"/>
                </a:lnTo>
                <a:lnTo>
                  <a:pt x="271856" y="230847"/>
                </a:lnTo>
                <a:lnTo>
                  <a:pt x="245783" y="224370"/>
                </a:lnTo>
                <a:lnTo>
                  <a:pt x="245783" y="275158"/>
                </a:lnTo>
                <a:lnTo>
                  <a:pt x="269532" y="281190"/>
                </a:lnTo>
                <a:lnTo>
                  <a:pt x="292188" y="284988"/>
                </a:lnTo>
                <a:lnTo>
                  <a:pt x="314680" y="286969"/>
                </a:lnTo>
                <a:lnTo>
                  <a:pt x="337934" y="287540"/>
                </a:lnTo>
                <a:lnTo>
                  <a:pt x="384594" y="281940"/>
                </a:lnTo>
                <a:lnTo>
                  <a:pt x="419315" y="265404"/>
                </a:lnTo>
                <a:lnTo>
                  <a:pt x="440956" y="238353"/>
                </a:lnTo>
                <a:lnTo>
                  <a:pt x="448424" y="201206"/>
                </a:lnTo>
                <a:close/>
              </a:path>
              <a:path w="774700" h="287655">
                <a:moveTo>
                  <a:pt x="619353" y="178066"/>
                </a:moveTo>
                <a:lnTo>
                  <a:pt x="554164" y="4394"/>
                </a:lnTo>
                <a:lnTo>
                  <a:pt x="478536" y="4394"/>
                </a:lnTo>
                <a:lnTo>
                  <a:pt x="478536" y="283451"/>
                </a:lnTo>
                <a:lnTo>
                  <a:pt x="533768" y="283451"/>
                </a:lnTo>
                <a:lnTo>
                  <a:pt x="533768" y="106045"/>
                </a:lnTo>
                <a:lnTo>
                  <a:pt x="534708" y="106045"/>
                </a:lnTo>
                <a:lnTo>
                  <a:pt x="591172" y="256578"/>
                </a:lnTo>
                <a:lnTo>
                  <a:pt x="619353" y="178066"/>
                </a:lnTo>
                <a:close/>
              </a:path>
              <a:path w="774700" h="287655">
                <a:moveTo>
                  <a:pt x="774509" y="4394"/>
                </a:moveTo>
                <a:lnTo>
                  <a:pt x="700074" y="4394"/>
                </a:lnTo>
                <a:lnTo>
                  <a:pt x="599960" y="283451"/>
                </a:lnTo>
                <a:lnTo>
                  <a:pt x="654304" y="283451"/>
                </a:lnTo>
                <a:lnTo>
                  <a:pt x="717804" y="106045"/>
                </a:lnTo>
                <a:lnTo>
                  <a:pt x="718705" y="106045"/>
                </a:lnTo>
                <a:lnTo>
                  <a:pt x="718705" y="283451"/>
                </a:lnTo>
                <a:lnTo>
                  <a:pt x="774509" y="283451"/>
                </a:lnTo>
                <a:lnTo>
                  <a:pt x="774509" y="4394"/>
                </a:lnTo>
                <a:close/>
              </a:path>
            </a:pathLst>
          </a:custGeom>
          <a:solidFill>
            <a:srgbClr val="FFFFFF"/>
          </a:solidFill>
        </p:spPr>
        <p:txBody>
          <a:bodyPr wrap="square" lIns="0" tIns="0" rIns="0" bIns="0" rtlCol="0"/>
          <a:lstStyle/>
          <a:p>
            <a:endParaRPr/>
          </a:p>
        </p:txBody>
      </p:sp>
      <p:sp>
        <p:nvSpPr>
          <p:cNvPr id="8" name="object 8"/>
          <p:cNvSpPr/>
          <p:nvPr/>
        </p:nvSpPr>
        <p:spPr>
          <a:xfrm>
            <a:off x="7235952" y="0"/>
            <a:ext cx="4913630" cy="0"/>
          </a:xfrm>
          <a:custGeom>
            <a:avLst/>
            <a:gdLst/>
            <a:ahLst/>
            <a:cxnLst/>
            <a:rect l="l" t="t" r="r" b="b"/>
            <a:pathLst>
              <a:path w="4913630">
                <a:moveTo>
                  <a:pt x="4913376" y="0"/>
                </a:moveTo>
                <a:lnTo>
                  <a:pt x="0" y="0"/>
                </a:lnTo>
                <a:lnTo>
                  <a:pt x="4913376" y="0"/>
                </a:lnTo>
                <a:close/>
              </a:path>
            </a:pathLst>
          </a:custGeom>
          <a:solidFill>
            <a:srgbClr val="FFFFFF"/>
          </a:solidFill>
        </p:spPr>
        <p:txBody>
          <a:bodyPr wrap="square" lIns="0" tIns="0" rIns="0" bIns="0" rtlCol="0"/>
          <a:lstStyle/>
          <a:p>
            <a:endParaRPr/>
          </a:p>
        </p:txBody>
      </p:sp>
      <p:pic>
        <p:nvPicPr>
          <p:cNvPr id="9" name="object 9"/>
          <p:cNvPicPr/>
          <p:nvPr/>
        </p:nvPicPr>
        <p:blipFill>
          <a:blip r:embed="rId2" cstate="print"/>
          <a:stretch>
            <a:fillRect/>
          </a:stretch>
        </p:blipFill>
        <p:spPr>
          <a:xfrm>
            <a:off x="696468" y="3788664"/>
            <a:ext cx="3183635" cy="65074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11243" y="5771652"/>
            <a:ext cx="3624943" cy="931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69"/>
          <p:cNvGrpSpPr/>
          <p:nvPr/>
        </p:nvGrpSpPr>
        <p:grpSpPr>
          <a:xfrm>
            <a:off x="508000" y="4997437"/>
            <a:ext cx="5278939" cy="1005840"/>
            <a:chOff x="395783" y="1973620"/>
            <a:chExt cx="5113604" cy="1005840"/>
          </a:xfrm>
        </p:grpSpPr>
        <p:sp>
          <p:nvSpPr>
            <p:cNvPr id="71" name="Chevron 155"/>
            <p:cNvSpPr/>
            <p:nvPr/>
          </p:nvSpPr>
          <p:spPr>
            <a:xfrm>
              <a:off x="395783" y="1973620"/>
              <a:ext cx="5113604" cy="1005840"/>
            </a:xfrm>
            <a:prstGeom prst="roundRect">
              <a:avLst>
                <a:gd name="adj" fmla="val 10135"/>
              </a:avLst>
            </a:prstGeom>
            <a:solidFill>
              <a:schemeClr val="tx2">
                <a:lumMod val="60000"/>
                <a:lumOff val="40000"/>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91440" rtlCol="0" anchor="ctr"/>
            <a:lstStyle/>
            <a:p>
              <a:pPr marL="1280160" lvl="0">
                <a:spcAft>
                  <a:spcPts val="600"/>
                </a:spcAft>
                <a:defRPr/>
              </a:pPr>
              <a:r>
                <a:rPr lang="en-US" sz="1200" b="1" dirty="0">
                  <a:solidFill>
                    <a:srgbClr val="FFFFFF"/>
                  </a:solidFill>
                </a:rPr>
                <a:t>Medical Cost Inflation and Demographic Changes</a:t>
              </a:r>
            </a:p>
          </p:txBody>
        </p:sp>
        <p:sp>
          <p:nvSpPr>
            <p:cNvPr id="72" name="Freeform 71"/>
            <p:cNvSpPr/>
            <p:nvPr/>
          </p:nvSpPr>
          <p:spPr>
            <a:xfrm>
              <a:off x="395783" y="1973620"/>
              <a:ext cx="1179066" cy="1005840"/>
            </a:xfrm>
            <a:custGeom>
              <a:avLst/>
              <a:gdLst>
                <a:gd name="connsiteX0" fmla="*/ 101942 w 1364695"/>
                <a:gd name="connsiteY0" fmla="*/ 0 h 1005840"/>
                <a:gd name="connsiteX1" fmla="*/ 132160 w 1364695"/>
                <a:gd name="connsiteY1" fmla="*/ 0 h 1005840"/>
                <a:gd name="connsiteX2" fmla="*/ 657862 w 1364695"/>
                <a:gd name="connsiteY2" fmla="*/ 0 h 1005840"/>
                <a:gd name="connsiteX3" fmla="*/ 1038519 w 1364695"/>
                <a:gd name="connsiteY3" fmla="*/ 0 h 1005840"/>
                <a:gd name="connsiteX4" fmla="*/ 1111334 w 1364695"/>
                <a:gd name="connsiteY4" fmla="*/ 0 h 1005840"/>
                <a:gd name="connsiteX5" fmla="*/ 1112522 w 1364695"/>
                <a:gd name="connsiteY5" fmla="*/ 0 h 1005840"/>
                <a:gd name="connsiteX6" fmla="*/ 1112522 w 1364695"/>
                <a:gd name="connsiteY6" fmla="*/ 2358 h 1005840"/>
                <a:gd name="connsiteX7" fmla="*/ 1364695 w 1364695"/>
                <a:gd name="connsiteY7" fmla="*/ 502920 h 1005840"/>
                <a:gd name="connsiteX8" fmla="*/ 1112522 w 1364695"/>
                <a:gd name="connsiteY8" fmla="*/ 1003482 h 1005840"/>
                <a:gd name="connsiteX9" fmla="*/ 1112522 w 1364695"/>
                <a:gd name="connsiteY9" fmla="*/ 1005840 h 1005840"/>
                <a:gd name="connsiteX10" fmla="*/ 1111334 w 1364695"/>
                <a:gd name="connsiteY10" fmla="*/ 1005840 h 1005840"/>
                <a:gd name="connsiteX11" fmla="*/ 1038519 w 1364695"/>
                <a:gd name="connsiteY11" fmla="*/ 1005840 h 1005840"/>
                <a:gd name="connsiteX12" fmla="*/ 657862 w 1364695"/>
                <a:gd name="connsiteY12" fmla="*/ 1005840 h 1005840"/>
                <a:gd name="connsiteX13" fmla="*/ 132160 w 1364695"/>
                <a:gd name="connsiteY13" fmla="*/ 1005840 h 1005840"/>
                <a:gd name="connsiteX14" fmla="*/ 101942 w 1364695"/>
                <a:gd name="connsiteY14" fmla="*/ 1005840 h 1005840"/>
                <a:gd name="connsiteX15" fmla="*/ 0 w 1364695"/>
                <a:gd name="connsiteY15" fmla="*/ 903898 h 1005840"/>
                <a:gd name="connsiteX16" fmla="*/ 0 w 1364695"/>
                <a:gd name="connsiteY16" fmla="*/ 101942 h 1005840"/>
                <a:gd name="connsiteX17" fmla="*/ 101942 w 1364695"/>
                <a:gd name="connsiteY17" fmla="*/ 0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4695" h="1005840">
                  <a:moveTo>
                    <a:pt x="101942" y="0"/>
                  </a:moveTo>
                  <a:lnTo>
                    <a:pt x="132160" y="0"/>
                  </a:lnTo>
                  <a:lnTo>
                    <a:pt x="657862" y="0"/>
                  </a:lnTo>
                  <a:lnTo>
                    <a:pt x="1038519" y="0"/>
                  </a:lnTo>
                  <a:lnTo>
                    <a:pt x="1111334" y="0"/>
                  </a:lnTo>
                  <a:lnTo>
                    <a:pt x="1112522" y="0"/>
                  </a:lnTo>
                  <a:lnTo>
                    <a:pt x="1112522" y="2358"/>
                  </a:lnTo>
                  <a:lnTo>
                    <a:pt x="1364695" y="502920"/>
                  </a:lnTo>
                  <a:lnTo>
                    <a:pt x="1112522" y="1003482"/>
                  </a:lnTo>
                  <a:lnTo>
                    <a:pt x="1112522" y="1005840"/>
                  </a:lnTo>
                  <a:lnTo>
                    <a:pt x="1111334" y="1005840"/>
                  </a:lnTo>
                  <a:lnTo>
                    <a:pt x="1038519" y="1005840"/>
                  </a:lnTo>
                  <a:lnTo>
                    <a:pt x="657862" y="1005840"/>
                  </a:lnTo>
                  <a:lnTo>
                    <a:pt x="132160" y="1005840"/>
                  </a:lnTo>
                  <a:lnTo>
                    <a:pt x="101942" y="1005840"/>
                  </a:lnTo>
                  <a:cubicBezTo>
                    <a:pt x="45641" y="1005840"/>
                    <a:pt x="0" y="960199"/>
                    <a:pt x="0" y="903898"/>
                  </a:cubicBezTo>
                  <a:lnTo>
                    <a:pt x="0" y="101942"/>
                  </a:lnTo>
                  <a:cubicBezTo>
                    <a:pt x="0" y="45641"/>
                    <a:pt x="45641" y="0"/>
                    <a:pt x="101942" y="0"/>
                  </a:cubicBezTo>
                  <a:close/>
                </a:path>
              </a:pathLst>
            </a:cu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237260" y="131013"/>
            <a:ext cx="11230920" cy="855133"/>
          </a:xfrm>
        </p:spPr>
        <p:txBody>
          <a:bodyPr>
            <a:noAutofit/>
          </a:bodyPr>
          <a:lstStyle/>
          <a:p>
            <a:r>
              <a:rPr lang="en-US" dirty="0">
                <a:latin typeface="+mj-lt"/>
                <a:cs typeface="Calibri" panose="020F0502020204030204" pitchFamily="34" charset="0"/>
              </a:rPr>
              <a:t>Key Themes, Observations 2024</a:t>
            </a:r>
            <a:br>
              <a:rPr lang="en-US" dirty="0"/>
            </a:br>
            <a:r>
              <a:rPr lang="en-US" sz="2000" i="1" dirty="0"/>
              <a:t>Healthcare Analysts’ Themes</a:t>
            </a:r>
          </a:p>
        </p:txBody>
      </p:sp>
      <p:sp>
        <p:nvSpPr>
          <p:cNvPr id="4" name="Slide Number Placeholder 3"/>
          <p:cNvSpPr>
            <a:spLocks noGrp="1"/>
          </p:cNvSpPr>
          <p:nvPr>
            <p:ph type="sldNum" sz="quarter" idx="4"/>
          </p:nvPr>
        </p:nvSpPr>
        <p:spPr>
          <a:xfrm>
            <a:off x="508000" y="6206067"/>
            <a:ext cx="2743200" cy="264583"/>
          </a:xfrm>
        </p:spPr>
        <p:txBody>
          <a:bodyPr/>
          <a:lstStyle/>
          <a:p>
            <a:fld id="{936A99BC-3C9D-4DF8-8B8C-E1FD2BDF0AD4}" type="slidenum">
              <a:rPr lang="en-US" smtClean="0"/>
              <a:pPr/>
              <a:t>5</a:t>
            </a:fld>
            <a:endParaRPr lang="en-US" dirty="0"/>
          </a:p>
        </p:txBody>
      </p:sp>
      <p:grpSp>
        <p:nvGrpSpPr>
          <p:cNvPr id="10" name="Group 56"/>
          <p:cNvGrpSpPr/>
          <p:nvPr/>
        </p:nvGrpSpPr>
        <p:grpSpPr>
          <a:xfrm>
            <a:off x="6332072" y="1208619"/>
            <a:ext cx="5512024" cy="343781"/>
            <a:chOff x="7154166" y="1306353"/>
            <a:chExt cx="3931216" cy="343781"/>
          </a:xfrm>
        </p:grpSpPr>
        <p:sp>
          <p:nvSpPr>
            <p:cNvPr id="11" name="TextBox 10"/>
            <p:cNvSpPr txBox="1"/>
            <p:nvPr/>
          </p:nvSpPr>
          <p:spPr>
            <a:xfrm>
              <a:off x="7154166" y="1306353"/>
              <a:ext cx="3840478" cy="338554"/>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600" b="1" dirty="0">
                  <a:cs typeface="Calibri" panose="020F0502020204030204" pitchFamily="34" charset="0"/>
                </a:rPr>
                <a:t>Overall</a:t>
              </a:r>
              <a:endParaRPr lang="en-US" sz="1600" b="1" dirty="0">
                <a:latin typeface="Calibri" panose="020F0502020204030204" pitchFamily="34" charset="0"/>
                <a:cs typeface="Calibri" panose="020F0502020204030204" pitchFamily="34" charset="0"/>
              </a:endParaRPr>
            </a:p>
          </p:txBody>
        </p:sp>
        <p:cxnSp>
          <p:nvCxnSpPr>
            <p:cNvPr id="12" name="Straight Connector 55"/>
            <p:cNvCxnSpPr/>
            <p:nvPr/>
          </p:nvCxnSpPr>
          <p:spPr>
            <a:xfrm>
              <a:off x="7244902" y="1650134"/>
              <a:ext cx="3840480" cy="0"/>
            </a:xfrm>
            <a:prstGeom prst="line">
              <a:avLst/>
            </a:prstGeom>
            <a:ln w="19050">
              <a:solidFill>
                <a:schemeClr val="tx2"/>
              </a:solidFill>
            </a:ln>
          </p:spPr>
          <p:style>
            <a:lnRef idx="1">
              <a:schemeClr val="dk1"/>
            </a:lnRef>
            <a:fillRef idx="0">
              <a:schemeClr val="dk1"/>
            </a:fillRef>
            <a:effectRef idx="0">
              <a:schemeClr val="dk1"/>
            </a:effectRef>
            <a:fontRef idx="minor">
              <a:schemeClr val="tx1"/>
            </a:fontRef>
          </p:style>
        </p:cxnSp>
      </p:grpSp>
      <p:grpSp>
        <p:nvGrpSpPr>
          <p:cNvPr id="55" name="Group 56"/>
          <p:cNvGrpSpPr/>
          <p:nvPr/>
        </p:nvGrpSpPr>
        <p:grpSpPr>
          <a:xfrm>
            <a:off x="508000" y="1232059"/>
            <a:ext cx="5179131" cy="338554"/>
            <a:chOff x="7244902" y="1329793"/>
            <a:chExt cx="3840480" cy="338554"/>
          </a:xfrm>
        </p:grpSpPr>
        <p:sp>
          <p:nvSpPr>
            <p:cNvPr id="56" name="TextBox 55"/>
            <p:cNvSpPr txBox="1"/>
            <p:nvPr/>
          </p:nvSpPr>
          <p:spPr>
            <a:xfrm>
              <a:off x="7442849" y="1329793"/>
              <a:ext cx="3444586" cy="338554"/>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600" b="1" dirty="0">
                  <a:cs typeface="Calibri" panose="020F0502020204030204" pitchFamily="34" charset="0"/>
                </a:rPr>
                <a:t>Causes</a:t>
              </a:r>
            </a:p>
          </p:txBody>
        </p:sp>
        <p:cxnSp>
          <p:nvCxnSpPr>
            <p:cNvPr id="57" name="Straight Connector 55"/>
            <p:cNvCxnSpPr/>
            <p:nvPr/>
          </p:nvCxnSpPr>
          <p:spPr>
            <a:xfrm>
              <a:off x="7244902" y="1650134"/>
              <a:ext cx="3840480" cy="0"/>
            </a:xfrm>
            <a:prstGeom prst="line">
              <a:avLst/>
            </a:prstGeom>
            <a:ln w="19050">
              <a:solidFill>
                <a:schemeClr val="tx2"/>
              </a:solidFill>
            </a:ln>
          </p:spPr>
          <p:style>
            <a:lnRef idx="1">
              <a:schemeClr val="dk1"/>
            </a:lnRef>
            <a:fillRef idx="0">
              <a:schemeClr val="dk1"/>
            </a:fillRef>
            <a:effectRef idx="0">
              <a:schemeClr val="dk1"/>
            </a:effectRef>
            <a:fontRef idx="minor">
              <a:schemeClr val="tx1"/>
            </a:fontRef>
          </p:style>
        </p:cxnSp>
      </p:grpSp>
      <p:grpSp>
        <p:nvGrpSpPr>
          <p:cNvPr id="92" name="Group 91"/>
          <p:cNvGrpSpPr/>
          <p:nvPr/>
        </p:nvGrpSpPr>
        <p:grpSpPr>
          <a:xfrm>
            <a:off x="508000" y="3910783"/>
            <a:ext cx="5276088" cy="1005840"/>
            <a:chOff x="386079" y="4642081"/>
            <a:chExt cx="5276088" cy="1005840"/>
          </a:xfrm>
        </p:grpSpPr>
        <p:sp>
          <p:nvSpPr>
            <p:cNvPr id="93" name="Chevron 155"/>
            <p:cNvSpPr/>
            <p:nvPr/>
          </p:nvSpPr>
          <p:spPr>
            <a:xfrm>
              <a:off x="386079" y="4642081"/>
              <a:ext cx="5276088" cy="1005840"/>
            </a:xfrm>
            <a:prstGeom prst="roundRect">
              <a:avLst>
                <a:gd name="adj" fmla="val 10135"/>
              </a:avLst>
            </a:prstGeom>
            <a:solidFill>
              <a:schemeClr val="accent1">
                <a:alpha val="5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91440" rtlCol="0" anchor="ctr"/>
            <a:lstStyle/>
            <a:p>
              <a:pPr marL="1280160"/>
              <a:r>
                <a:rPr lang="en-US" sz="1200" b="1" dirty="0">
                  <a:solidFill>
                    <a:srgbClr val="FFFFFF"/>
                  </a:solidFill>
                </a:rPr>
                <a:t>Regulatory and Legislative Changes</a:t>
              </a:r>
            </a:p>
          </p:txBody>
        </p:sp>
        <p:sp>
          <p:nvSpPr>
            <p:cNvPr id="94" name="Freeform 93"/>
            <p:cNvSpPr/>
            <p:nvPr/>
          </p:nvSpPr>
          <p:spPr>
            <a:xfrm>
              <a:off x="386079" y="4642081"/>
              <a:ext cx="1216152" cy="1005840"/>
            </a:xfrm>
            <a:custGeom>
              <a:avLst/>
              <a:gdLst>
                <a:gd name="connsiteX0" fmla="*/ 101942 w 1364695"/>
                <a:gd name="connsiteY0" fmla="*/ 0 h 1005840"/>
                <a:gd name="connsiteX1" fmla="*/ 132160 w 1364695"/>
                <a:gd name="connsiteY1" fmla="*/ 0 h 1005840"/>
                <a:gd name="connsiteX2" fmla="*/ 657862 w 1364695"/>
                <a:gd name="connsiteY2" fmla="*/ 0 h 1005840"/>
                <a:gd name="connsiteX3" fmla="*/ 1038519 w 1364695"/>
                <a:gd name="connsiteY3" fmla="*/ 0 h 1005840"/>
                <a:gd name="connsiteX4" fmla="*/ 1111334 w 1364695"/>
                <a:gd name="connsiteY4" fmla="*/ 0 h 1005840"/>
                <a:gd name="connsiteX5" fmla="*/ 1112522 w 1364695"/>
                <a:gd name="connsiteY5" fmla="*/ 0 h 1005840"/>
                <a:gd name="connsiteX6" fmla="*/ 1112522 w 1364695"/>
                <a:gd name="connsiteY6" fmla="*/ 2358 h 1005840"/>
                <a:gd name="connsiteX7" fmla="*/ 1364695 w 1364695"/>
                <a:gd name="connsiteY7" fmla="*/ 502920 h 1005840"/>
                <a:gd name="connsiteX8" fmla="*/ 1112522 w 1364695"/>
                <a:gd name="connsiteY8" fmla="*/ 1003482 h 1005840"/>
                <a:gd name="connsiteX9" fmla="*/ 1112522 w 1364695"/>
                <a:gd name="connsiteY9" fmla="*/ 1005840 h 1005840"/>
                <a:gd name="connsiteX10" fmla="*/ 1111334 w 1364695"/>
                <a:gd name="connsiteY10" fmla="*/ 1005840 h 1005840"/>
                <a:gd name="connsiteX11" fmla="*/ 1038519 w 1364695"/>
                <a:gd name="connsiteY11" fmla="*/ 1005840 h 1005840"/>
                <a:gd name="connsiteX12" fmla="*/ 657862 w 1364695"/>
                <a:gd name="connsiteY12" fmla="*/ 1005840 h 1005840"/>
                <a:gd name="connsiteX13" fmla="*/ 132160 w 1364695"/>
                <a:gd name="connsiteY13" fmla="*/ 1005840 h 1005840"/>
                <a:gd name="connsiteX14" fmla="*/ 101942 w 1364695"/>
                <a:gd name="connsiteY14" fmla="*/ 1005840 h 1005840"/>
                <a:gd name="connsiteX15" fmla="*/ 0 w 1364695"/>
                <a:gd name="connsiteY15" fmla="*/ 903898 h 1005840"/>
                <a:gd name="connsiteX16" fmla="*/ 0 w 1364695"/>
                <a:gd name="connsiteY16" fmla="*/ 101942 h 1005840"/>
                <a:gd name="connsiteX17" fmla="*/ 101942 w 1364695"/>
                <a:gd name="connsiteY17" fmla="*/ 0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4695" h="1005840">
                  <a:moveTo>
                    <a:pt x="101942" y="0"/>
                  </a:moveTo>
                  <a:lnTo>
                    <a:pt x="132160" y="0"/>
                  </a:lnTo>
                  <a:lnTo>
                    <a:pt x="657862" y="0"/>
                  </a:lnTo>
                  <a:lnTo>
                    <a:pt x="1038519" y="0"/>
                  </a:lnTo>
                  <a:lnTo>
                    <a:pt x="1111334" y="0"/>
                  </a:lnTo>
                  <a:lnTo>
                    <a:pt x="1112522" y="0"/>
                  </a:lnTo>
                  <a:lnTo>
                    <a:pt x="1112522" y="2358"/>
                  </a:lnTo>
                  <a:lnTo>
                    <a:pt x="1364695" y="502920"/>
                  </a:lnTo>
                  <a:lnTo>
                    <a:pt x="1112522" y="1003482"/>
                  </a:lnTo>
                  <a:lnTo>
                    <a:pt x="1112522" y="1005840"/>
                  </a:lnTo>
                  <a:lnTo>
                    <a:pt x="1111334" y="1005840"/>
                  </a:lnTo>
                  <a:lnTo>
                    <a:pt x="1038519" y="1005840"/>
                  </a:lnTo>
                  <a:lnTo>
                    <a:pt x="657862" y="1005840"/>
                  </a:lnTo>
                  <a:lnTo>
                    <a:pt x="132160" y="1005840"/>
                  </a:lnTo>
                  <a:lnTo>
                    <a:pt x="101942" y="1005840"/>
                  </a:lnTo>
                  <a:cubicBezTo>
                    <a:pt x="45641" y="1005840"/>
                    <a:pt x="0" y="960199"/>
                    <a:pt x="0" y="903898"/>
                  </a:cubicBezTo>
                  <a:lnTo>
                    <a:pt x="0" y="101942"/>
                  </a:lnTo>
                  <a:cubicBezTo>
                    <a:pt x="0" y="45641"/>
                    <a:pt x="45641" y="0"/>
                    <a:pt x="101942" y="0"/>
                  </a:cubicBezTo>
                  <a:close/>
                </a:path>
              </a:pathLst>
            </a:cu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5" name="Group 94"/>
          <p:cNvGrpSpPr/>
          <p:nvPr/>
        </p:nvGrpSpPr>
        <p:grpSpPr>
          <a:xfrm>
            <a:off x="508000" y="2824128"/>
            <a:ext cx="5266766" cy="1005840"/>
            <a:chOff x="378421" y="3305122"/>
            <a:chExt cx="5562521" cy="1005840"/>
          </a:xfrm>
        </p:grpSpPr>
        <p:sp>
          <p:nvSpPr>
            <p:cNvPr id="96" name="Chevron 155"/>
            <p:cNvSpPr/>
            <p:nvPr/>
          </p:nvSpPr>
          <p:spPr>
            <a:xfrm>
              <a:off x="378421" y="3305122"/>
              <a:ext cx="5562521" cy="1005840"/>
            </a:xfrm>
            <a:prstGeom prst="roundRect">
              <a:avLst>
                <a:gd name="adj" fmla="val 10135"/>
              </a:avLst>
            </a:prstGeom>
            <a:solidFill>
              <a:schemeClr val="accent2">
                <a:alpha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91440" rtlCol="0" anchor="ctr"/>
            <a:lstStyle/>
            <a:p>
              <a:pPr marL="1280160" lvl="0">
                <a:spcAft>
                  <a:spcPts val="600"/>
                </a:spcAft>
                <a:defRPr/>
              </a:pPr>
              <a:r>
                <a:rPr lang="en-US" sz="1200" b="1" dirty="0">
                  <a:solidFill>
                    <a:srgbClr val="FFFFFF"/>
                  </a:solidFill>
                </a:rPr>
                <a:t>Consumerism, Mental Health and Wellness</a:t>
              </a:r>
            </a:p>
          </p:txBody>
        </p:sp>
        <p:sp>
          <p:nvSpPr>
            <p:cNvPr id="97" name="Freeform 96"/>
            <p:cNvSpPr/>
            <p:nvPr/>
          </p:nvSpPr>
          <p:spPr>
            <a:xfrm>
              <a:off x="378421" y="3305122"/>
              <a:ext cx="1281641" cy="1005840"/>
            </a:xfrm>
            <a:custGeom>
              <a:avLst/>
              <a:gdLst>
                <a:gd name="connsiteX0" fmla="*/ 101942 w 1364695"/>
                <a:gd name="connsiteY0" fmla="*/ 0 h 1005840"/>
                <a:gd name="connsiteX1" fmla="*/ 132160 w 1364695"/>
                <a:gd name="connsiteY1" fmla="*/ 0 h 1005840"/>
                <a:gd name="connsiteX2" fmla="*/ 657862 w 1364695"/>
                <a:gd name="connsiteY2" fmla="*/ 0 h 1005840"/>
                <a:gd name="connsiteX3" fmla="*/ 1038519 w 1364695"/>
                <a:gd name="connsiteY3" fmla="*/ 0 h 1005840"/>
                <a:gd name="connsiteX4" fmla="*/ 1111334 w 1364695"/>
                <a:gd name="connsiteY4" fmla="*/ 0 h 1005840"/>
                <a:gd name="connsiteX5" fmla="*/ 1112522 w 1364695"/>
                <a:gd name="connsiteY5" fmla="*/ 0 h 1005840"/>
                <a:gd name="connsiteX6" fmla="*/ 1112522 w 1364695"/>
                <a:gd name="connsiteY6" fmla="*/ 2358 h 1005840"/>
                <a:gd name="connsiteX7" fmla="*/ 1364695 w 1364695"/>
                <a:gd name="connsiteY7" fmla="*/ 502920 h 1005840"/>
                <a:gd name="connsiteX8" fmla="*/ 1112522 w 1364695"/>
                <a:gd name="connsiteY8" fmla="*/ 1003482 h 1005840"/>
                <a:gd name="connsiteX9" fmla="*/ 1112522 w 1364695"/>
                <a:gd name="connsiteY9" fmla="*/ 1005840 h 1005840"/>
                <a:gd name="connsiteX10" fmla="*/ 1111334 w 1364695"/>
                <a:gd name="connsiteY10" fmla="*/ 1005840 h 1005840"/>
                <a:gd name="connsiteX11" fmla="*/ 1038519 w 1364695"/>
                <a:gd name="connsiteY11" fmla="*/ 1005840 h 1005840"/>
                <a:gd name="connsiteX12" fmla="*/ 657862 w 1364695"/>
                <a:gd name="connsiteY12" fmla="*/ 1005840 h 1005840"/>
                <a:gd name="connsiteX13" fmla="*/ 132160 w 1364695"/>
                <a:gd name="connsiteY13" fmla="*/ 1005840 h 1005840"/>
                <a:gd name="connsiteX14" fmla="*/ 101942 w 1364695"/>
                <a:gd name="connsiteY14" fmla="*/ 1005840 h 1005840"/>
                <a:gd name="connsiteX15" fmla="*/ 0 w 1364695"/>
                <a:gd name="connsiteY15" fmla="*/ 903898 h 1005840"/>
                <a:gd name="connsiteX16" fmla="*/ 0 w 1364695"/>
                <a:gd name="connsiteY16" fmla="*/ 101942 h 1005840"/>
                <a:gd name="connsiteX17" fmla="*/ 101942 w 1364695"/>
                <a:gd name="connsiteY17" fmla="*/ 0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4695" h="1005840">
                  <a:moveTo>
                    <a:pt x="101942" y="0"/>
                  </a:moveTo>
                  <a:lnTo>
                    <a:pt x="132160" y="0"/>
                  </a:lnTo>
                  <a:lnTo>
                    <a:pt x="657862" y="0"/>
                  </a:lnTo>
                  <a:lnTo>
                    <a:pt x="1038519" y="0"/>
                  </a:lnTo>
                  <a:lnTo>
                    <a:pt x="1111334" y="0"/>
                  </a:lnTo>
                  <a:lnTo>
                    <a:pt x="1112522" y="0"/>
                  </a:lnTo>
                  <a:lnTo>
                    <a:pt x="1112522" y="2358"/>
                  </a:lnTo>
                  <a:lnTo>
                    <a:pt x="1364695" y="502920"/>
                  </a:lnTo>
                  <a:lnTo>
                    <a:pt x="1112522" y="1003482"/>
                  </a:lnTo>
                  <a:lnTo>
                    <a:pt x="1112522" y="1005840"/>
                  </a:lnTo>
                  <a:lnTo>
                    <a:pt x="1111334" y="1005840"/>
                  </a:lnTo>
                  <a:lnTo>
                    <a:pt x="1038519" y="1005840"/>
                  </a:lnTo>
                  <a:lnTo>
                    <a:pt x="657862" y="1005840"/>
                  </a:lnTo>
                  <a:lnTo>
                    <a:pt x="132160" y="1005840"/>
                  </a:lnTo>
                  <a:lnTo>
                    <a:pt x="101942" y="1005840"/>
                  </a:lnTo>
                  <a:cubicBezTo>
                    <a:pt x="45641" y="1005840"/>
                    <a:pt x="0" y="960199"/>
                    <a:pt x="0" y="903898"/>
                  </a:cubicBezTo>
                  <a:lnTo>
                    <a:pt x="0" y="101942"/>
                  </a:lnTo>
                  <a:cubicBezTo>
                    <a:pt x="0" y="45641"/>
                    <a:pt x="45641" y="0"/>
                    <a:pt x="101942" y="0"/>
                  </a:cubicBezTo>
                  <a:close/>
                </a:path>
              </a:pathLst>
            </a:cu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8" name="Group 97"/>
          <p:cNvGrpSpPr/>
          <p:nvPr/>
        </p:nvGrpSpPr>
        <p:grpSpPr>
          <a:xfrm>
            <a:off x="508000" y="1741714"/>
            <a:ext cx="5278937" cy="1005840"/>
            <a:chOff x="400813" y="1973620"/>
            <a:chExt cx="5113604" cy="1005840"/>
          </a:xfrm>
        </p:grpSpPr>
        <p:sp>
          <p:nvSpPr>
            <p:cNvPr id="99" name="Chevron 155"/>
            <p:cNvSpPr/>
            <p:nvPr/>
          </p:nvSpPr>
          <p:spPr>
            <a:xfrm>
              <a:off x="400813" y="1973620"/>
              <a:ext cx="5113604" cy="1005840"/>
            </a:xfrm>
            <a:prstGeom prst="roundRect">
              <a:avLst>
                <a:gd name="adj" fmla="val 10135"/>
              </a:avLst>
            </a:prstGeom>
            <a:solidFill>
              <a:schemeClr val="tx2">
                <a:lumMod val="60000"/>
                <a:lumOff val="40000"/>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91440" rtlCol="0" anchor="ctr"/>
            <a:lstStyle/>
            <a:p>
              <a:pPr marL="1280160" lvl="0">
                <a:spcAft>
                  <a:spcPts val="600"/>
                </a:spcAft>
                <a:defRPr/>
              </a:pPr>
              <a:r>
                <a:rPr lang="en-US" sz="1200" b="1" dirty="0">
                  <a:solidFill>
                    <a:srgbClr val="FFFFFF"/>
                  </a:solidFill>
                </a:rPr>
                <a:t>Value-Based Purchasing</a:t>
              </a:r>
            </a:p>
          </p:txBody>
        </p:sp>
        <p:sp>
          <p:nvSpPr>
            <p:cNvPr id="100" name="Freeform 99"/>
            <p:cNvSpPr/>
            <p:nvPr/>
          </p:nvSpPr>
          <p:spPr>
            <a:xfrm>
              <a:off x="400813" y="1973620"/>
              <a:ext cx="1179066" cy="1005840"/>
            </a:xfrm>
            <a:custGeom>
              <a:avLst/>
              <a:gdLst>
                <a:gd name="connsiteX0" fmla="*/ 101942 w 1364695"/>
                <a:gd name="connsiteY0" fmla="*/ 0 h 1005840"/>
                <a:gd name="connsiteX1" fmla="*/ 132160 w 1364695"/>
                <a:gd name="connsiteY1" fmla="*/ 0 h 1005840"/>
                <a:gd name="connsiteX2" fmla="*/ 657862 w 1364695"/>
                <a:gd name="connsiteY2" fmla="*/ 0 h 1005840"/>
                <a:gd name="connsiteX3" fmla="*/ 1038519 w 1364695"/>
                <a:gd name="connsiteY3" fmla="*/ 0 h 1005840"/>
                <a:gd name="connsiteX4" fmla="*/ 1111334 w 1364695"/>
                <a:gd name="connsiteY4" fmla="*/ 0 h 1005840"/>
                <a:gd name="connsiteX5" fmla="*/ 1112522 w 1364695"/>
                <a:gd name="connsiteY5" fmla="*/ 0 h 1005840"/>
                <a:gd name="connsiteX6" fmla="*/ 1112522 w 1364695"/>
                <a:gd name="connsiteY6" fmla="*/ 2358 h 1005840"/>
                <a:gd name="connsiteX7" fmla="*/ 1364695 w 1364695"/>
                <a:gd name="connsiteY7" fmla="*/ 502920 h 1005840"/>
                <a:gd name="connsiteX8" fmla="*/ 1112522 w 1364695"/>
                <a:gd name="connsiteY8" fmla="*/ 1003482 h 1005840"/>
                <a:gd name="connsiteX9" fmla="*/ 1112522 w 1364695"/>
                <a:gd name="connsiteY9" fmla="*/ 1005840 h 1005840"/>
                <a:gd name="connsiteX10" fmla="*/ 1111334 w 1364695"/>
                <a:gd name="connsiteY10" fmla="*/ 1005840 h 1005840"/>
                <a:gd name="connsiteX11" fmla="*/ 1038519 w 1364695"/>
                <a:gd name="connsiteY11" fmla="*/ 1005840 h 1005840"/>
                <a:gd name="connsiteX12" fmla="*/ 657862 w 1364695"/>
                <a:gd name="connsiteY12" fmla="*/ 1005840 h 1005840"/>
                <a:gd name="connsiteX13" fmla="*/ 132160 w 1364695"/>
                <a:gd name="connsiteY13" fmla="*/ 1005840 h 1005840"/>
                <a:gd name="connsiteX14" fmla="*/ 101942 w 1364695"/>
                <a:gd name="connsiteY14" fmla="*/ 1005840 h 1005840"/>
                <a:gd name="connsiteX15" fmla="*/ 0 w 1364695"/>
                <a:gd name="connsiteY15" fmla="*/ 903898 h 1005840"/>
                <a:gd name="connsiteX16" fmla="*/ 0 w 1364695"/>
                <a:gd name="connsiteY16" fmla="*/ 101942 h 1005840"/>
                <a:gd name="connsiteX17" fmla="*/ 101942 w 1364695"/>
                <a:gd name="connsiteY17" fmla="*/ 0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4695" h="1005840">
                  <a:moveTo>
                    <a:pt x="101942" y="0"/>
                  </a:moveTo>
                  <a:lnTo>
                    <a:pt x="132160" y="0"/>
                  </a:lnTo>
                  <a:lnTo>
                    <a:pt x="657862" y="0"/>
                  </a:lnTo>
                  <a:lnTo>
                    <a:pt x="1038519" y="0"/>
                  </a:lnTo>
                  <a:lnTo>
                    <a:pt x="1111334" y="0"/>
                  </a:lnTo>
                  <a:lnTo>
                    <a:pt x="1112522" y="0"/>
                  </a:lnTo>
                  <a:lnTo>
                    <a:pt x="1112522" y="2358"/>
                  </a:lnTo>
                  <a:lnTo>
                    <a:pt x="1364695" y="502920"/>
                  </a:lnTo>
                  <a:lnTo>
                    <a:pt x="1112522" y="1003482"/>
                  </a:lnTo>
                  <a:lnTo>
                    <a:pt x="1112522" y="1005840"/>
                  </a:lnTo>
                  <a:lnTo>
                    <a:pt x="1111334" y="1005840"/>
                  </a:lnTo>
                  <a:lnTo>
                    <a:pt x="1038519" y="1005840"/>
                  </a:lnTo>
                  <a:lnTo>
                    <a:pt x="657862" y="1005840"/>
                  </a:lnTo>
                  <a:lnTo>
                    <a:pt x="132160" y="1005840"/>
                  </a:lnTo>
                  <a:lnTo>
                    <a:pt x="101942" y="1005840"/>
                  </a:lnTo>
                  <a:cubicBezTo>
                    <a:pt x="45641" y="1005840"/>
                    <a:pt x="0" y="960199"/>
                    <a:pt x="0" y="903898"/>
                  </a:cubicBezTo>
                  <a:lnTo>
                    <a:pt x="0" y="101942"/>
                  </a:lnTo>
                  <a:cubicBezTo>
                    <a:pt x="0" y="45641"/>
                    <a:pt x="45641" y="0"/>
                    <a:pt x="101942" y="0"/>
                  </a:cubicBezTo>
                  <a:close/>
                </a:path>
              </a:pathLst>
            </a:cu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9" name="Group 23"/>
          <p:cNvGrpSpPr/>
          <p:nvPr/>
        </p:nvGrpSpPr>
        <p:grpSpPr>
          <a:xfrm>
            <a:off x="6586503" y="2391513"/>
            <a:ext cx="5130368" cy="356944"/>
            <a:chOff x="1639134" y="1555113"/>
            <a:chExt cx="1661967" cy="422282"/>
          </a:xfrm>
        </p:grpSpPr>
        <p:sp>
          <p:nvSpPr>
            <p:cNvPr id="73" name="Rectangle 26"/>
            <p:cNvSpPr/>
            <p:nvPr/>
          </p:nvSpPr>
          <p:spPr>
            <a:xfrm>
              <a:off x="1639136" y="1555113"/>
              <a:ext cx="1661965" cy="421214"/>
            </a:xfrm>
            <a:prstGeom prst="roundRect">
              <a:avLst>
                <a:gd name="adj" fmla="val 981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760">
                <a:defRPr/>
              </a:pPr>
              <a:r>
                <a:rPr lang="en-US" sz="1200" b="1" dirty="0">
                  <a:solidFill>
                    <a:schemeClr val="tx1"/>
                  </a:solidFill>
                </a:rPr>
                <a:t>Transaction Activity</a:t>
              </a:r>
            </a:p>
          </p:txBody>
        </p:sp>
        <p:sp>
          <p:nvSpPr>
            <p:cNvPr id="74" name="Rectangle 27"/>
            <p:cNvSpPr/>
            <p:nvPr/>
          </p:nvSpPr>
          <p:spPr>
            <a:xfrm rot="5400000">
              <a:off x="1494645" y="1699608"/>
              <a:ext cx="422276" cy="133298"/>
            </a:xfrm>
            <a:prstGeom prst="round2SameRect">
              <a:avLst>
                <a:gd name="adj1" fmla="val 0"/>
                <a:gd name="adj2" fmla="val 11414"/>
              </a:avLst>
            </a:prstGeom>
            <a:solidFill>
              <a:srgbClr val="9BCB9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100" b="1" dirty="0">
                  <a:solidFill>
                    <a:schemeClr val="bg1"/>
                  </a:solidFill>
                </a:rPr>
                <a:t>2</a:t>
              </a:r>
              <a:endParaRPr lang="en-US" sz="1400" b="1" dirty="0">
                <a:solidFill>
                  <a:schemeClr val="bg1"/>
                </a:solidFill>
              </a:endParaRPr>
            </a:p>
          </p:txBody>
        </p:sp>
      </p:grpSp>
      <p:sp>
        <p:nvSpPr>
          <p:cNvPr id="75" name="Rounded Rectangle 74"/>
          <p:cNvSpPr/>
          <p:nvPr/>
        </p:nvSpPr>
        <p:spPr>
          <a:xfrm>
            <a:off x="6459290" y="1925374"/>
            <a:ext cx="5384800" cy="1776788"/>
          </a:xfrm>
          <a:prstGeom prst="roundRect">
            <a:avLst>
              <a:gd name="adj" fmla="val 7412"/>
            </a:avLst>
          </a:prstGeom>
          <a:noFill/>
          <a:ln w="19050">
            <a:solidFill>
              <a:srgbClr val="9BCB9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p:cNvSpPr txBox="1"/>
          <p:nvPr/>
        </p:nvSpPr>
        <p:spPr>
          <a:xfrm>
            <a:off x="6459290" y="1609494"/>
            <a:ext cx="747320" cy="276999"/>
          </a:xfrm>
          <a:prstGeom prst="rect">
            <a:avLst/>
          </a:prstGeom>
          <a:noFill/>
        </p:spPr>
        <p:txBody>
          <a:bodyPr wrap="none" rtlCol="0">
            <a:spAutoFit/>
          </a:bodyPr>
          <a:lstStyle/>
          <a:p>
            <a:r>
              <a:rPr lang="en-US" sz="1200" b="1" dirty="0"/>
              <a:t>Effects:</a:t>
            </a:r>
          </a:p>
        </p:txBody>
      </p:sp>
      <p:sp>
        <p:nvSpPr>
          <p:cNvPr id="101" name="Rounded Rectangle 100"/>
          <p:cNvSpPr/>
          <p:nvPr/>
        </p:nvSpPr>
        <p:spPr>
          <a:xfrm>
            <a:off x="6459290" y="4345334"/>
            <a:ext cx="5384800" cy="1274371"/>
          </a:xfrm>
          <a:prstGeom prst="roundRect">
            <a:avLst>
              <a:gd name="adj" fmla="val 7412"/>
            </a:avLst>
          </a:prstGeom>
          <a:noFill/>
          <a:ln w="19050">
            <a:solidFill>
              <a:srgbClr val="66C4E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p:cNvSpPr txBox="1"/>
          <p:nvPr/>
        </p:nvSpPr>
        <p:spPr>
          <a:xfrm>
            <a:off x="6459290" y="4071540"/>
            <a:ext cx="885179" cy="276999"/>
          </a:xfrm>
          <a:prstGeom prst="rect">
            <a:avLst/>
          </a:prstGeom>
          <a:noFill/>
        </p:spPr>
        <p:txBody>
          <a:bodyPr wrap="none" rtlCol="0">
            <a:spAutoFit/>
          </a:bodyPr>
          <a:lstStyle/>
          <a:p>
            <a:r>
              <a:rPr lang="en-US" sz="1200" b="1" dirty="0"/>
              <a:t>Enablers:</a:t>
            </a:r>
          </a:p>
        </p:txBody>
      </p:sp>
      <p:grpSp>
        <p:nvGrpSpPr>
          <p:cNvPr id="103" name="Group 23"/>
          <p:cNvGrpSpPr/>
          <p:nvPr/>
        </p:nvGrpSpPr>
        <p:grpSpPr>
          <a:xfrm>
            <a:off x="6586505" y="2792844"/>
            <a:ext cx="5130365" cy="356942"/>
            <a:chOff x="1639134" y="1555115"/>
            <a:chExt cx="1661966" cy="422280"/>
          </a:xfrm>
        </p:grpSpPr>
        <p:sp>
          <p:nvSpPr>
            <p:cNvPr id="105" name="Rectangle 26"/>
            <p:cNvSpPr/>
            <p:nvPr/>
          </p:nvSpPr>
          <p:spPr>
            <a:xfrm>
              <a:off x="1639135" y="1555115"/>
              <a:ext cx="1661965" cy="421214"/>
            </a:xfrm>
            <a:prstGeom prst="roundRect">
              <a:avLst>
                <a:gd name="adj" fmla="val 981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760" lvl="1">
                <a:defRPr/>
              </a:pPr>
              <a:r>
                <a:rPr lang="en-US" sz="1200" b="1" dirty="0">
                  <a:solidFill>
                    <a:schemeClr val="tx1"/>
                  </a:solidFill>
                  <a:latin typeface="Arial" panose="020B0604020202020204" pitchFamily="34" charset="0"/>
                  <a:cs typeface="Arial" panose="020B0604020202020204" pitchFamily="34" charset="0"/>
                </a:rPr>
                <a:t>Alternative Deals</a:t>
              </a:r>
            </a:p>
          </p:txBody>
        </p:sp>
        <p:sp>
          <p:nvSpPr>
            <p:cNvPr id="107" name="Rectangle 27"/>
            <p:cNvSpPr/>
            <p:nvPr/>
          </p:nvSpPr>
          <p:spPr>
            <a:xfrm rot="5400000">
              <a:off x="1494645" y="1699608"/>
              <a:ext cx="422276" cy="133298"/>
            </a:xfrm>
            <a:prstGeom prst="round2SameRect">
              <a:avLst>
                <a:gd name="adj1" fmla="val 0"/>
                <a:gd name="adj2" fmla="val 11414"/>
              </a:avLst>
            </a:prstGeom>
            <a:solidFill>
              <a:srgbClr val="9BCB9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100" b="1" dirty="0">
                  <a:solidFill>
                    <a:schemeClr val="bg1"/>
                  </a:solidFill>
                </a:rPr>
                <a:t>3</a:t>
              </a:r>
              <a:endParaRPr lang="en-US" sz="1400" b="1" dirty="0">
                <a:solidFill>
                  <a:schemeClr val="bg1"/>
                </a:solidFill>
              </a:endParaRPr>
            </a:p>
          </p:txBody>
        </p:sp>
      </p:grpSp>
      <p:grpSp>
        <p:nvGrpSpPr>
          <p:cNvPr id="108" name="Group 23"/>
          <p:cNvGrpSpPr/>
          <p:nvPr/>
        </p:nvGrpSpPr>
        <p:grpSpPr>
          <a:xfrm>
            <a:off x="6586503" y="3194174"/>
            <a:ext cx="5130368" cy="356944"/>
            <a:chOff x="1639134" y="1555113"/>
            <a:chExt cx="1661967" cy="422282"/>
          </a:xfrm>
        </p:grpSpPr>
        <p:sp>
          <p:nvSpPr>
            <p:cNvPr id="109" name="Rectangle 26"/>
            <p:cNvSpPr/>
            <p:nvPr/>
          </p:nvSpPr>
          <p:spPr>
            <a:xfrm>
              <a:off x="1639136" y="1555113"/>
              <a:ext cx="1661965" cy="421214"/>
            </a:xfrm>
            <a:prstGeom prst="roundRect">
              <a:avLst>
                <a:gd name="adj" fmla="val 981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760" lvl="0">
                <a:defRPr/>
              </a:pPr>
              <a:r>
                <a:rPr lang="en-US" sz="1200" b="1" dirty="0">
                  <a:solidFill>
                    <a:schemeClr val="tx1"/>
                  </a:solidFill>
                  <a:latin typeface="Arial" panose="020B0604020202020204" pitchFamily="34" charset="0"/>
                  <a:cs typeface="Arial" panose="020B0604020202020204" pitchFamily="34" charset="0"/>
                </a:rPr>
                <a:t>Health Inequity</a:t>
              </a:r>
            </a:p>
          </p:txBody>
        </p:sp>
        <p:sp>
          <p:nvSpPr>
            <p:cNvPr id="110" name="Rectangle 27"/>
            <p:cNvSpPr/>
            <p:nvPr/>
          </p:nvSpPr>
          <p:spPr>
            <a:xfrm rot="5400000">
              <a:off x="1494645" y="1699608"/>
              <a:ext cx="422276" cy="133298"/>
            </a:xfrm>
            <a:prstGeom prst="round2SameRect">
              <a:avLst>
                <a:gd name="adj1" fmla="val 0"/>
                <a:gd name="adj2" fmla="val 11414"/>
              </a:avLst>
            </a:prstGeom>
            <a:solidFill>
              <a:srgbClr val="9BCB9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100" b="1" dirty="0">
                  <a:solidFill>
                    <a:schemeClr val="bg1"/>
                  </a:solidFill>
                </a:rPr>
                <a:t>4</a:t>
              </a:r>
              <a:endParaRPr lang="en-US" sz="1400" b="1" dirty="0">
                <a:solidFill>
                  <a:schemeClr val="bg1"/>
                </a:solidFill>
              </a:endParaRPr>
            </a:p>
          </p:txBody>
        </p:sp>
      </p:grpSp>
      <p:grpSp>
        <p:nvGrpSpPr>
          <p:cNvPr id="111" name="Group 23"/>
          <p:cNvGrpSpPr/>
          <p:nvPr/>
        </p:nvGrpSpPr>
        <p:grpSpPr>
          <a:xfrm>
            <a:off x="6586503" y="4440616"/>
            <a:ext cx="5130368" cy="356944"/>
            <a:chOff x="1639134" y="1555113"/>
            <a:chExt cx="1661967" cy="422282"/>
          </a:xfrm>
        </p:grpSpPr>
        <p:sp>
          <p:nvSpPr>
            <p:cNvPr id="112" name="Rectangle 26"/>
            <p:cNvSpPr/>
            <p:nvPr/>
          </p:nvSpPr>
          <p:spPr>
            <a:xfrm>
              <a:off x="1639136" y="1555113"/>
              <a:ext cx="1661965" cy="421214"/>
            </a:xfrm>
            <a:prstGeom prst="roundRect">
              <a:avLst>
                <a:gd name="adj" fmla="val 981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760" lvl="0">
                <a:defRPr/>
              </a:pPr>
              <a:r>
                <a:rPr lang="en-US" sz="1200" b="1" dirty="0">
                  <a:solidFill>
                    <a:schemeClr val="tx1"/>
                  </a:solidFill>
                  <a:latin typeface="Arial" panose="020B0604020202020204" pitchFamily="34" charset="0"/>
                  <a:cs typeface="Arial" panose="020B0604020202020204" pitchFamily="34" charset="0"/>
                </a:rPr>
                <a:t>Data Transformation</a:t>
              </a:r>
            </a:p>
          </p:txBody>
        </p:sp>
        <p:sp>
          <p:nvSpPr>
            <p:cNvPr id="113" name="Rectangle 27"/>
            <p:cNvSpPr/>
            <p:nvPr/>
          </p:nvSpPr>
          <p:spPr>
            <a:xfrm rot="5400000">
              <a:off x="1494645" y="1699608"/>
              <a:ext cx="422276" cy="133298"/>
            </a:xfrm>
            <a:prstGeom prst="round2SameRect">
              <a:avLst>
                <a:gd name="adj1" fmla="val 0"/>
                <a:gd name="adj2" fmla="val 11414"/>
              </a:avLst>
            </a:prstGeom>
            <a:solidFill>
              <a:srgbClr val="66C4EB"/>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100" b="1" dirty="0">
                  <a:solidFill>
                    <a:schemeClr val="bg1"/>
                  </a:solidFill>
                </a:rPr>
                <a:t>1</a:t>
              </a:r>
              <a:endParaRPr lang="en-US" sz="1400" b="1" dirty="0">
                <a:solidFill>
                  <a:schemeClr val="bg1"/>
                </a:solidFill>
              </a:endParaRPr>
            </a:p>
          </p:txBody>
        </p:sp>
      </p:grpSp>
      <p:grpSp>
        <p:nvGrpSpPr>
          <p:cNvPr id="120" name="Group 23"/>
          <p:cNvGrpSpPr/>
          <p:nvPr/>
        </p:nvGrpSpPr>
        <p:grpSpPr>
          <a:xfrm>
            <a:off x="6586503" y="5230973"/>
            <a:ext cx="5130368" cy="356944"/>
            <a:chOff x="1639134" y="1555113"/>
            <a:chExt cx="1661967" cy="422282"/>
          </a:xfrm>
        </p:grpSpPr>
        <p:sp>
          <p:nvSpPr>
            <p:cNvPr id="121" name="Rectangle 26"/>
            <p:cNvSpPr/>
            <p:nvPr/>
          </p:nvSpPr>
          <p:spPr>
            <a:xfrm>
              <a:off x="1639136" y="1555113"/>
              <a:ext cx="1661965" cy="421214"/>
            </a:xfrm>
            <a:prstGeom prst="roundRect">
              <a:avLst>
                <a:gd name="adj" fmla="val 981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760" lvl="0">
                <a:defRPr/>
              </a:pPr>
              <a:r>
                <a:rPr lang="en-US" sz="1200" b="1" dirty="0">
                  <a:solidFill>
                    <a:schemeClr val="tx1"/>
                  </a:solidFill>
                  <a:latin typeface="Arial" panose="020B0604020202020204" pitchFamily="34" charset="0"/>
                  <a:cs typeface="Arial" panose="020B0604020202020204" pitchFamily="34" charset="0"/>
                </a:rPr>
                <a:t>Medical Science Innovation</a:t>
              </a:r>
            </a:p>
          </p:txBody>
        </p:sp>
        <p:sp>
          <p:nvSpPr>
            <p:cNvPr id="122" name="Rectangle 27"/>
            <p:cNvSpPr/>
            <p:nvPr/>
          </p:nvSpPr>
          <p:spPr>
            <a:xfrm rot="5400000">
              <a:off x="1494645" y="1699608"/>
              <a:ext cx="422276" cy="133298"/>
            </a:xfrm>
            <a:prstGeom prst="round2SameRect">
              <a:avLst>
                <a:gd name="adj1" fmla="val 0"/>
                <a:gd name="adj2" fmla="val 11414"/>
              </a:avLst>
            </a:prstGeom>
            <a:solidFill>
              <a:srgbClr val="66C4EB"/>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100" b="1" dirty="0">
                  <a:solidFill>
                    <a:schemeClr val="bg1"/>
                  </a:solidFill>
                </a:rPr>
                <a:t>3</a:t>
              </a:r>
              <a:endParaRPr lang="en-US" sz="1400" b="1" dirty="0">
                <a:solidFill>
                  <a:schemeClr val="bg1"/>
                </a:solidFill>
              </a:endParaRPr>
            </a:p>
          </p:txBody>
        </p:sp>
      </p:grpSp>
      <p:grpSp>
        <p:nvGrpSpPr>
          <p:cNvPr id="123" name="Group 23"/>
          <p:cNvGrpSpPr/>
          <p:nvPr/>
        </p:nvGrpSpPr>
        <p:grpSpPr>
          <a:xfrm>
            <a:off x="6586503" y="4830771"/>
            <a:ext cx="5130368" cy="356943"/>
            <a:chOff x="898591" y="2791267"/>
            <a:chExt cx="1661967" cy="422281"/>
          </a:xfrm>
        </p:grpSpPr>
        <p:sp>
          <p:nvSpPr>
            <p:cNvPr id="124" name="Rectangle 26"/>
            <p:cNvSpPr/>
            <p:nvPr/>
          </p:nvSpPr>
          <p:spPr>
            <a:xfrm>
              <a:off x="898593" y="2791267"/>
              <a:ext cx="1661965" cy="421214"/>
            </a:xfrm>
            <a:prstGeom prst="roundRect">
              <a:avLst>
                <a:gd name="adj" fmla="val 981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760" lvl="0">
                <a:defRPr/>
              </a:pPr>
              <a:r>
                <a:rPr lang="en-US" sz="1200" b="1" dirty="0">
                  <a:solidFill>
                    <a:schemeClr val="tx1"/>
                  </a:solidFill>
                  <a:latin typeface="Arial" panose="020B0604020202020204" pitchFamily="34" charset="0"/>
                  <a:cs typeface="Arial" panose="020B0604020202020204" pitchFamily="34" charset="0"/>
                </a:rPr>
                <a:t>AI and Digital Health</a:t>
              </a:r>
            </a:p>
          </p:txBody>
        </p:sp>
        <p:sp>
          <p:nvSpPr>
            <p:cNvPr id="125" name="Rectangle 27"/>
            <p:cNvSpPr/>
            <p:nvPr/>
          </p:nvSpPr>
          <p:spPr>
            <a:xfrm rot="5400000">
              <a:off x="754102" y="2935761"/>
              <a:ext cx="422276" cy="133298"/>
            </a:xfrm>
            <a:prstGeom prst="round2SameRect">
              <a:avLst>
                <a:gd name="adj1" fmla="val 0"/>
                <a:gd name="adj2" fmla="val 11414"/>
              </a:avLst>
            </a:prstGeom>
            <a:solidFill>
              <a:srgbClr val="66C4EB"/>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b="1" dirty="0">
                  <a:solidFill>
                    <a:schemeClr val="bg1"/>
                  </a:solidFill>
                </a:rPr>
                <a:t>2</a:t>
              </a:r>
            </a:p>
          </p:txBody>
        </p:sp>
      </p:grpSp>
      <p:grpSp>
        <p:nvGrpSpPr>
          <p:cNvPr id="60" name="Group 23"/>
          <p:cNvGrpSpPr/>
          <p:nvPr/>
        </p:nvGrpSpPr>
        <p:grpSpPr>
          <a:xfrm>
            <a:off x="6586502" y="1997756"/>
            <a:ext cx="5130368" cy="356944"/>
            <a:chOff x="1639134" y="1555113"/>
            <a:chExt cx="1661967" cy="422282"/>
          </a:xfrm>
        </p:grpSpPr>
        <p:sp>
          <p:nvSpPr>
            <p:cNvPr id="61" name="Rectangle 26"/>
            <p:cNvSpPr/>
            <p:nvPr/>
          </p:nvSpPr>
          <p:spPr>
            <a:xfrm>
              <a:off x="1639136" y="1555113"/>
              <a:ext cx="1661965" cy="421214"/>
            </a:xfrm>
            <a:prstGeom prst="roundRect">
              <a:avLst>
                <a:gd name="adj" fmla="val 981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760" lvl="0">
                <a:defRPr/>
              </a:pPr>
              <a:r>
                <a:rPr lang="en-US" sz="1200" b="1" dirty="0">
                  <a:solidFill>
                    <a:schemeClr val="tx1"/>
                  </a:solidFill>
                  <a:latin typeface="Arial" panose="020B0604020202020204" pitchFamily="34" charset="0"/>
                  <a:cs typeface="Arial" panose="020B0604020202020204" pitchFamily="34" charset="0"/>
                </a:rPr>
                <a:t>Outside Disruptors</a:t>
              </a:r>
            </a:p>
          </p:txBody>
        </p:sp>
        <p:sp>
          <p:nvSpPr>
            <p:cNvPr id="62" name="Rectangle 27"/>
            <p:cNvSpPr/>
            <p:nvPr/>
          </p:nvSpPr>
          <p:spPr>
            <a:xfrm rot="5400000">
              <a:off x="1494645" y="1699608"/>
              <a:ext cx="422276" cy="133298"/>
            </a:xfrm>
            <a:prstGeom prst="round2SameRect">
              <a:avLst>
                <a:gd name="adj1" fmla="val 0"/>
                <a:gd name="adj2" fmla="val 11414"/>
              </a:avLst>
            </a:prstGeom>
            <a:solidFill>
              <a:srgbClr val="9BCB9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100" b="1" dirty="0">
                  <a:solidFill>
                    <a:schemeClr val="bg1"/>
                  </a:solidFill>
                </a:rPr>
                <a:t>1</a:t>
              </a:r>
              <a:endParaRPr lang="en-US" sz="1400" b="1" dirty="0">
                <a:solidFill>
                  <a:schemeClr val="bg1"/>
                </a:solidFill>
              </a:endParaRPr>
            </a:p>
          </p:txBody>
        </p:sp>
      </p:grpSp>
      <p:sp>
        <p:nvSpPr>
          <p:cNvPr id="7" name="Arrow: Right 6">
            <a:extLst>
              <a:ext uri="{FF2B5EF4-FFF2-40B4-BE49-F238E27FC236}">
                <a16:creationId xmlns:a16="http://schemas.microsoft.com/office/drawing/2014/main" id="{F25368EF-4AC6-9125-55AB-032D075FBE0E}"/>
              </a:ext>
            </a:extLst>
          </p:cNvPr>
          <p:cNvSpPr/>
          <p:nvPr/>
        </p:nvSpPr>
        <p:spPr>
          <a:xfrm>
            <a:off x="5977965" y="3045140"/>
            <a:ext cx="236070" cy="484632"/>
          </a:xfrm>
          <a:prstGeom prst="rightArrow">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6346" tIns="56346" rIns="56346" bIns="56346" rtlCol="0" anchor="ctr">
            <a:noAutofit/>
          </a:bodyPr>
          <a:lstStyle/>
          <a:p>
            <a:pPr algn="ctr"/>
            <a:endParaRPr lang="en-US" sz="1400" dirty="0"/>
          </a:p>
        </p:txBody>
      </p:sp>
      <p:sp>
        <p:nvSpPr>
          <p:cNvPr id="8" name="Arrow: Right 7">
            <a:extLst>
              <a:ext uri="{FF2B5EF4-FFF2-40B4-BE49-F238E27FC236}">
                <a16:creationId xmlns:a16="http://schemas.microsoft.com/office/drawing/2014/main" id="{BB24AC3F-3B8A-BC6D-6401-B18FBC99BCF8}"/>
              </a:ext>
            </a:extLst>
          </p:cNvPr>
          <p:cNvSpPr/>
          <p:nvPr/>
        </p:nvSpPr>
        <p:spPr>
          <a:xfrm>
            <a:off x="5977965" y="1996435"/>
            <a:ext cx="236070" cy="484632"/>
          </a:xfrm>
          <a:prstGeom prst="rightArrow">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6346" tIns="56346" rIns="56346" bIns="56346" rtlCol="0" anchor="ctr">
            <a:noAutofit/>
          </a:bodyPr>
          <a:lstStyle/>
          <a:p>
            <a:pPr algn="ctr"/>
            <a:endParaRPr lang="en-US" sz="1400" dirty="0"/>
          </a:p>
        </p:txBody>
      </p:sp>
      <p:sp>
        <p:nvSpPr>
          <p:cNvPr id="9" name="Arrow: Right 8">
            <a:extLst>
              <a:ext uri="{FF2B5EF4-FFF2-40B4-BE49-F238E27FC236}">
                <a16:creationId xmlns:a16="http://schemas.microsoft.com/office/drawing/2014/main" id="{431E2638-62B9-9732-43A1-EFCC03C55EBF}"/>
              </a:ext>
            </a:extLst>
          </p:cNvPr>
          <p:cNvSpPr/>
          <p:nvPr/>
        </p:nvSpPr>
        <p:spPr>
          <a:xfrm>
            <a:off x="5977965" y="4127215"/>
            <a:ext cx="236070" cy="484632"/>
          </a:xfrm>
          <a:prstGeom prst="rightArrow">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6346" tIns="56346" rIns="56346" bIns="56346" rtlCol="0" anchor="ctr">
            <a:noAutofit/>
          </a:bodyPr>
          <a:lstStyle/>
          <a:p>
            <a:pPr algn="ctr"/>
            <a:endParaRPr lang="en-US" sz="1400" dirty="0"/>
          </a:p>
        </p:txBody>
      </p:sp>
      <p:sp>
        <p:nvSpPr>
          <p:cNvPr id="13" name="Arrow: Right 12">
            <a:extLst>
              <a:ext uri="{FF2B5EF4-FFF2-40B4-BE49-F238E27FC236}">
                <a16:creationId xmlns:a16="http://schemas.microsoft.com/office/drawing/2014/main" id="{25A4F98C-4C1E-E4E1-1EF0-D25C8AD5FD19}"/>
              </a:ext>
            </a:extLst>
          </p:cNvPr>
          <p:cNvSpPr/>
          <p:nvPr/>
        </p:nvSpPr>
        <p:spPr>
          <a:xfrm>
            <a:off x="5977965" y="5229061"/>
            <a:ext cx="236070" cy="484632"/>
          </a:xfrm>
          <a:prstGeom prst="rightArrow">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6346" tIns="56346" rIns="56346" bIns="56346" rtlCol="0" anchor="ctr">
            <a:noAutofit/>
          </a:bodyPr>
          <a:lstStyle/>
          <a:p>
            <a:pPr algn="ctr"/>
            <a:endParaRPr lang="en-US" sz="1400" dirty="0"/>
          </a:p>
        </p:txBody>
      </p:sp>
      <p:pic>
        <p:nvPicPr>
          <p:cNvPr id="14" name="Picture 13">
            <a:extLst>
              <a:ext uri="{FF2B5EF4-FFF2-40B4-BE49-F238E27FC236}">
                <a16:creationId xmlns:a16="http://schemas.microsoft.com/office/drawing/2014/main" id="{E786A54C-C3ED-74B6-6D2A-AEA7CBFBA9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135" y="2821055"/>
            <a:ext cx="975083" cy="973916"/>
          </a:xfrm>
          <a:prstGeom prst="rect">
            <a:avLst/>
          </a:prstGeom>
        </p:spPr>
      </p:pic>
      <p:pic>
        <p:nvPicPr>
          <p:cNvPr id="15" name="Picture 14" descr="A picture containing drawing, light&#10;&#10;Description automatically generated">
            <a:extLst>
              <a:ext uri="{FF2B5EF4-FFF2-40B4-BE49-F238E27FC236}">
                <a16:creationId xmlns:a16="http://schemas.microsoft.com/office/drawing/2014/main" id="{66E93FAD-7D4C-6B7B-08AF-B5ABE1F1C5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023" y="1749348"/>
            <a:ext cx="978806" cy="978806"/>
          </a:xfrm>
          <a:prstGeom prst="rect">
            <a:avLst/>
          </a:prstGeom>
        </p:spPr>
      </p:pic>
      <p:pic>
        <p:nvPicPr>
          <p:cNvPr id="16" name="Picture 15">
            <a:extLst>
              <a:ext uri="{FF2B5EF4-FFF2-40B4-BE49-F238E27FC236}">
                <a16:creationId xmlns:a16="http://schemas.microsoft.com/office/drawing/2014/main" id="{6EDCEAB4-388E-F0D5-0291-99EE7C238A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942" y="5119413"/>
            <a:ext cx="866139" cy="865103"/>
          </a:xfrm>
          <a:prstGeom prst="rect">
            <a:avLst/>
          </a:prstGeom>
        </p:spPr>
      </p:pic>
      <p:pic>
        <p:nvPicPr>
          <p:cNvPr id="21" name="Picture 20">
            <a:extLst>
              <a:ext uri="{FF2B5EF4-FFF2-40B4-BE49-F238E27FC236}">
                <a16:creationId xmlns:a16="http://schemas.microsoft.com/office/drawing/2014/main" id="{B80EACC4-3346-2E3B-1C49-3B24F7FB4F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985" y="3937262"/>
            <a:ext cx="952882" cy="952882"/>
          </a:xfrm>
          <a:prstGeom prst="rect">
            <a:avLst/>
          </a:prstGeom>
        </p:spPr>
      </p:pic>
    </p:spTree>
    <p:extLst>
      <p:ext uri="{BB962C8B-B14F-4D97-AF65-F5344CB8AC3E}">
        <p14:creationId xmlns:p14="http://schemas.microsoft.com/office/powerpoint/2010/main" val="3563487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661764"/>
            <a:ext cx="9905999" cy="1323527"/>
          </a:xfrm>
          <a:prstGeom prst="rect">
            <a:avLst/>
          </a:prstGeom>
        </p:spPr>
        <p:txBody>
          <a:bodyPr vert="horz" wrap="square" lIns="0" tIns="762087" rIns="0" bIns="0" rtlCol="0">
            <a:spAutoFit/>
          </a:bodyPr>
          <a:lstStyle/>
          <a:p>
            <a:pPr marL="523875">
              <a:lnSpc>
                <a:spcPct val="100000"/>
              </a:lnSpc>
              <a:spcBef>
                <a:spcPts val="100"/>
              </a:spcBef>
            </a:pPr>
            <a:r>
              <a:rPr lang="en-US" spc="-10" dirty="0">
                <a:latin typeface="+mj-lt"/>
              </a:rPr>
              <a:t>What is Margin Transformation?</a:t>
            </a:r>
            <a:endParaRPr spc="-10" dirty="0">
              <a:latin typeface="+mj-lt"/>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28905">
              <a:lnSpc>
                <a:spcPct val="100000"/>
              </a:lnSpc>
            </a:pPr>
            <a:fld id="{81D60167-4931-47E6-BA6A-407CBD079E47}" type="slidenum">
              <a:rPr spc="-25" dirty="0"/>
              <a:t>6</a:t>
            </a:fld>
            <a:endParaRPr spc="-25" dirty="0"/>
          </a:p>
        </p:txBody>
      </p:sp>
      <p:pic>
        <p:nvPicPr>
          <p:cNvPr id="3" name="object 3"/>
          <p:cNvPicPr/>
          <p:nvPr/>
        </p:nvPicPr>
        <p:blipFill>
          <a:blip r:embed="rId2" cstate="print"/>
          <a:stretch>
            <a:fillRect/>
          </a:stretch>
        </p:blipFill>
        <p:spPr>
          <a:xfrm>
            <a:off x="10582275" y="330270"/>
            <a:ext cx="1009650" cy="447497"/>
          </a:xfrm>
          <a:prstGeom prst="rect">
            <a:avLst/>
          </a:prstGeom>
        </p:spPr>
      </p:pic>
      <p:pic>
        <p:nvPicPr>
          <p:cNvPr id="4" name="object 4"/>
          <p:cNvPicPr/>
          <p:nvPr/>
        </p:nvPicPr>
        <p:blipFill>
          <a:blip r:embed="rId3" cstate="print"/>
          <a:stretch>
            <a:fillRect/>
          </a:stretch>
        </p:blipFill>
        <p:spPr>
          <a:xfrm>
            <a:off x="1828800" y="1227043"/>
            <a:ext cx="7549895" cy="513435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593" y="205016"/>
            <a:ext cx="10621792" cy="553998"/>
          </a:xfrm>
        </p:spPr>
        <p:txBody>
          <a:bodyPr>
            <a:normAutofit fontScale="90000"/>
          </a:bodyPr>
          <a:lstStyle/>
          <a:p>
            <a:r>
              <a:rPr lang="en-US" sz="3100" dirty="0"/>
              <a:t>Increasing Margin Roadmap</a:t>
            </a:r>
            <a:br>
              <a:rPr lang="en-US" dirty="0"/>
            </a:br>
            <a:r>
              <a:rPr lang="en-US" sz="2700" i="1" dirty="0"/>
              <a:t>Your road to profitability</a:t>
            </a:r>
          </a:p>
        </p:txBody>
      </p:sp>
      <p:sp>
        <p:nvSpPr>
          <p:cNvPr id="4" name="Slide Number Placeholder 3"/>
          <p:cNvSpPr>
            <a:spLocks noGrp="1"/>
          </p:cNvSpPr>
          <p:nvPr>
            <p:ph type="sldNum" sz="quarter" idx="4"/>
          </p:nvPr>
        </p:nvSpPr>
        <p:spPr/>
        <p:txBody>
          <a:bodyPr/>
          <a:lstStyle/>
          <a:p>
            <a:fld id="{936A99BC-3C9D-4DF8-8B8C-E1FD2BDF0AD4}" type="slidenum">
              <a:rPr lang="en-US" smtClean="0"/>
              <a:pPr/>
              <a:t>7</a:t>
            </a:fld>
            <a:endParaRPr lang="en-US" dirty="0"/>
          </a:p>
        </p:txBody>
      </p:sp>
      <p:sp>
        <p:nvSpPr>
          <p:cNvPr id="12" name="TextBox 11"/>
          <p:cNvSpPr txBox="1"/>
          <p:nvPr/>
        </p:nvSpPr>
        <p:spPr>
          <a:xfrm>
            <a:off x="6679421" y="1439098"/>
            <a:ext cx="2071792" cy="531996"/>
          </a:xfrm>
          <a:prstGeom prst="homePlate">
            <a:avLst>
              <a:gd name="adj" fmla="val 25974"/>
            </a:avLst>
          </a:prstGeom>
          <a:solidFill>
            <a:srgbClr val="009CDE"/>
          </a:solidFill>
        </p:spPr>
        <p:txBody>
          <a:bodyPr wrap="square" rtlCol="0" anchor="ctr">
            <a:noAutofit/>
          </a:bodyPr>
          <a:lstStyle/>
          <a:p>
            <a:pPr marL="182880" algn="ctr"/>
            <a:r>
              <a:rPr lang="en-US" sz="1400" b="1" dirty="0">
                <a:solidFill>
                  <a:schemeClr val="bg1"/>
                </a:solidFill>
              </a:rPr>
              <a:t>Reduce Cost</a:t>
            </a:r>
          </a:p>
        </p:txBody>
      </p:sp>
      <p:sp>
        <p:nvSpPr>
          <p:cNvPr id="13" name="TextBox 12"/>
          <p:cNvSpPr txBox="1"/>
          <p:nvPr/>
        </p:nvSpPr>
        <p:spPr>
          <a:xfrm>
            <a:off x="3812075" y="1439098"/>
            <a:ext cx="2071792" cy="531996"/>
          </a:xfrm>
          <a:prstGeom prst="homePlate">
            <a:avLst>
              <a:gd name="adj" fmla="val 25974"/>
            </a:avLst>
          </a:prstGeom>
          <a:solidFill>
            <a:srgbClr val="3F9C35"/>
          </a:solidFill>
        </p:spPr>
        <p:txBody>
          <a:bodyPr wrap="square" rtlCol="0" anchor="ctr">
            <a:noAutofit/>
          </a:bodyPr>
          <a:lstStyle/>
          <a:p>
            <a:pPr marL="182880" algn="ctr"/>
            <a:r>
              <a:rPr lang="en-US" sz="1400" b="1" dirty="0">
                <a:solidFill>
                  <a:schemeClr val="bg1"/>
                </a:solidFill>
              </a:rPr>
              <a:t>Capture More Revenue</a:t>
            </a:r>
          </a:p>
        </p:txBody>
      </p:sp>
      <p:sp>
        <p:nvSpPr>
          <p:cNvPr id="14" name="TextBox 13"/>
          <p:cNvSpPr txBox="1"/>
          <p:nvPr/>
        </p:nvSpPr>
        <p:spPr>
          <a:xfrm>
            <a:off x="945435" y="1455016"/>
            <a:ext cx="2071792" cy="531996"/>
          </a:xfrm>
          <a:prstGeom prst="homePlate">
            <a:avLst>
              <a:gd name="adj" fmla="val 25974"/>
            </a:avLst>
          </a:prstGeom>
          <a:solidFill>
            <a:schemeClr val="tx2"/>
          </a:solidFill>
        </p:spPr>
        <p:txBody>
          <a:bodyPr wrap="square" rtlCol="0" anchor="ctr">
            <a:noAutofit/>
          </a:bodyPr>
          <a:lstStyle/>
          <a:p>
            <a:pPr marL="182880" algn="ctr"/>
            <a:r>
              <a:rPr lang="en-US" sz="1400" b="1" dirty="0">
                <a:solidFill>
                  <a:schemeClr val="bg1"/>
                </a:solidFill>
              </a:rPr>
              <a:t>Do More</a:t>
            </a:r>
          </a:p>
        </p:txBody>
      </p:sp>
      <p:sp>
        <p:nvSpPr>
          <p:cNvPr id="15" name="Oval 14"/>
          <p:cNvSpPr/>
          <p:nvPr/>
        </p:nvSpPr>
        <p:spPr>
          <a:xfrm>
            <a:off x="372593" y="1317238"/>
            <a:ext cx="773867" cy="773867"/>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96277" y="2155101"/>
            <a:ext cx="2420950" cy="1938992"/>
          </a:xfrm>
          <a:prstGeom prst="rect">
            <a:avLst/>
          </a:prstGeom>
        </p:spPr>
        <p:txBody>
          <a:bodyPr wrap="square" lIns="91440" tIns="45720" rIns="91440" bIns="45720" anchor="t">
            <a:spAutoFit/>
          </a:bodyPr>
          <a:lstStyle/>
          <a:p>
            <a:pPr marL="213995" indent="-213995" fontAlgn="t">
              <a:buFont typeface="Wingdings" panose="05000000000000000000" pitchFamily="2" charset="2"/>
              <a:buChar char="ü"/>
            </a:pPr>
            <a:r>
              <a:rPr lang="en-IN" sz="1400" dirty="0">
                <a:latin typeface="Arial"/>
                <a:ea typeface="Verdana"/>
                <a:cs typeface="Arial"/>
              </a:rPr>
              <a:t>Marketing Analytics</a:t>
            </a:r>
            <a:endParaRPr lang="en-US" sz="1400" dirty="0">
              <a:latin typeface="Arial"/>
              <a:ea typeface="Verdana"/>
              <a:cs typeface="Arial"/>
            </a:endParaRPr>
          </a:p>
          <a:p>
            <a:pPr marL="213995" indent="-213995" fontAlgn="t">
              <a:buFont typeface="Wingdings" panose="05000000000000000000" pitchFamily="2" charset="2"/>
              <a:buChar char="ü"/>
            </a:pPr>
            <a:r>
              <a:rPr lang="en-IN" sz="1400" dirty="0">
                <a:latin typeface="Arial"/>
                <a:ea typeface="Verdana"/>
                <a:cs typeface="Arial"/>
              </a:rPr>
              <a:t>Surgical Analytics</a:t>
            </a:r>
          </a:p>
          <a:p>
            <a:pPr marL="213995" indent="-213995" fontAlgn="t">
              <a:buFont typeface="Arial" panose="020B0604020202020204" pitchFamily="34" charset="0"/>
              <a:buChar char="•"/>
            </a:pPr>
            <a:r>
              <a:rPr lang="en-US" sz="1400" dirty="0">
                <a:latin typeface="Arial"/>
                <a:ea typeface="Verdana"/>
                <a:cs typeface="Arial"/>
              </a:rPr>
              <a:t>Reduce Care Gaps</a:t>
            </a:r>
          </a:p>
          <a:p>
            <a:pPr marL="213995" indent="-213995" fontAlgn="t">
              <a:buFont typeface="Arial" panose="020B0604020202020204" pitchFamily="34" charset="0"/>
              <a:buChar char="•"/>
            </a:pPr>
            <a:r>
              <a:rPr lang="en-US" sz="1400" dirty="0">
                <a:latin typeface="Arial"/>
                <a:ea typeface="Verdana"/>
                <a:cs typeface="Arial"/>
              </a:rPr>
              <a:t>Capacity Management</a:t>
            </a:r>
          </a:p>
          <a:p>
            <a:pPr marL="213995" indent="-213995" fontAlgn="t">
              <a:buFont typeface="Arial" panose="020B0604020202020204" pitchFamily="34" charset="0"/>
              <a:buChar char="•"/>
            </a:pPr>
            <a:r>
              <a:rPr lang="en-US" sz="1400" dirty="0">
                <a:latin typeface="Arial"/>
                <a:ea typeface="Verdana"/>
                <a:cs typeface="Arial"/>
              </a:rPr>
              <a:t>Referrals </a:t>
            </a:r>
            <a:r>
              <a:rPr lang="en-US" sz="1400" dirty="0" err="1">
                <a:latin typeface="Arial"/>
                <a:ea typeface="Verdana"/>
                <a:cs typeface="Arial"/>
              </a:rPr>
              <a:t>Managementt</a:t>
            </a:r>
            <a:endParaRPr lang="en-US" sz="1400" dirty="0">
              <a:latin typeface="Arial"/>
              <a:ea typeface="Verdana"/>
              <a:cs typeface="Arial"/>
            </a:endParaRPr>
          </a:p>
          <a:p>
            <a:pPr marL="213995" indent="-213995" defTabSz="685766">
              <a:buFont typeface="Arial" panose="020B0604020202020204" pitchFamily="34" charset="0"/>
              <a:buChar char="•"/>
            </a:pPr>
            <a:r>
              <a:rPr lang="en-US" sz="1400" dirty="0">
                <a:latin typeface="Arial"/>
                <a:ea typeface="Verdana"/>
                <a:cs typeface="Arial"/>
              </a:rPr>
              <a:t>Patient Access</a:t>
            </a:r>
            <a:endParaRPr lang="en-US" sz="1400" dirty="0">
              <a:latin typeface="Arial" panose="020B0604020202020204" pitchFamily="34" charset="0"/>
              <a:ea typeface="Verdana" charset="0"/>
              <a:cs typeface="Arial" panose="020B0604020202020204" pitchFamily="34" charset="0"/>
            </a:endParaRPr>
          </a:p>
          <a:p>
            <a:pPr marL="213995" indent="-213995" defTabSz="685766" fontAlgn="t">
              <a:buFont typeface="Arial" panose="020B0604020202020204" pitchFamily="34" charset="0"/>
              <a:buChar char="•"/>
            </a:pPr>
            <a:endParaRPr lang="en-US" sz="1200" dirty="0">
              <a:latin typeface="Arial" panose="020B0604020202020204" pitchFamily="34" charset="0"/>
              <a:ea typeface="Verdana" charset="0"/>
              <a:cs typeface="Arial" panose="020B0604020202020204" pitchFamily="34" charset="0"/>
            </a:endParaRPr>
          </a:p>
          <a:p>
            <a:pPr marL="213995" indent="-213995" defTabSz="685766" fontAlgn="t">
              <a:buFont typeface="Arial" panose="020B0604020202020204" pitchFamily="34" charset="0"/>
              <a:buChar char="•"/>
            </a:pPr>
            <a:endParaRPr lang="en-US" sz="1200" dirty="0">
              <a:latin typeface="Arial" panose="020B0604020202020204" pitchFamily="34" charset="0"/>
              <a:ea typeface="Verdana" charset="0"/>
              <a:cs typeface="Arial" panose="020B0604020202020204" pitchFamily="34" charset="0"/>
            </a:endParaRPr>
          </a:p>
          <a:p>
            <a:pPr defTabSz="685766" fontAlgn="t"/>
            <a:endParaRPr lang="en-US" sz="1200" dirty="0">
              <a:latin typeface="Arial" panose="020B0604020202020204" pitchFamily="34" charset="0"/>
              <a:ea typeface="Verdana" charset="0"/>
              <a:cs typeface="Arial" panose="020B0604020202020204" pitchFamily="34" charset="0"/>
            </a:endParaRPr>
          </a:p>
        </p:txBody>
      </p:sp>
      <p:sp>
        <p:nvSpPr>
          <p:cNvPr id="17" name="Oval 16"/>
          <p:cNvSpPr/>
          <p:nvPr/>
        </p:nvSpPr>
        <p:spPr>
          <a:xfrm>
            <a:off x="438072" y="1382717"/>
            <a:ext cx="642908" cy="642908"/>
          </a:xfrm>
          <a:prstGeom prst="ellipse">
            <a:avLst/>
          </a:prstGeom>
          <a:solidFill>
            <a:schemeClr val="bg1"/>
          </a:solidFill>
          <a:ln>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8" name="Oval 17"/>
          <p:cNvSpPr/>
          <p:nvPr/>
        </p:nvSpPr>
        <p:spPr>
          <a:xfrm>
            <a:off x="3277439" y="1311210"/>
            <a:ext cx="773867" cy="773867"/>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349763" y="1371731"/>
            <a:ext cx="642908" cy="642908"/>
          </a:xfrm>
          <a:prstGeom prst="ellipse">
            <a:avLst/>
          </a:prstGeom>
          <a:solidFill>
            <a:schemeClr val="bg1"/>
          </a:solidFill>
          <a:ln>
            <a:solidFill>
              <a:srgbClr val="3F9C3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20" name="Oval 19"/>
          <p:cNvSpPr/>
          <p:nvPr/>
        </p:nvSpPr>
        <p:spPr>
          <a:xfrm>
            <a:off x="6182285" y="1306252"/>
            <a:ext cx="773867" cy="773867"/>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247764" y="1371731"/>
            <a:ext cx="642908" cy="642908"/>
          </a:xfrm>
          <a:prstGeom prst="ellipse">
            <a:avLst/>
          </a:prstGeom>
          <a:solidFill>
            <a:schemeClr val="bg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25" name="TextBox 24"/>
          <p:cNvSpPr txBox="1"/>
          <p:nvPr/>
        </p:nvSpPr>
        <p:spPr>
          <a:xfrm>
            <a:off x="9584267" y="1446287"/>
            <a:ext cx="2071792" cy="531996"/>
          </a:xfrm>
          <a:prstGeom prst="homePlate">
            <a:avLst>
              <a:gd name="adj" fmla="val 25974"/>
            </a:avLst>
          </a:prstGeom>
          <a:solidFill>
            <a:srgbClr val="A1A3A6"/>
          </a:solidFill>
        </p:spPr>
        <p:txBody>
          <a:bodyPr wrap="square" rtlCol="0" anchor="ctr">
            <a:noAutofit/>
          </a:bodyPr>
          <a:lstStyle/>
          <a:p>
            <a:pPr marL="182880" algn="ctr"/>
            <a:r>
              <a:rPr lang="en-US" sz="1400" b="1" dirty="0">
                <a:solidFill>
                  <a:schemeClr val="bg1"/>
                </a:solidFill>
              </a:rPr>
              <a:t>Do Better</a:t>
            </a:r>
          </a:p>
        </p:txBody>
      </p:sp>
      <p:sp>
        <p:nvSpPr>
          <p:cNvPr id="34" name="Oval 33"/>
          <p:cNvSpPr/>
          <p:nvPr/>
        </p:nvSpPr>
        <p:spPr>
          <a:xfrm>
            <a:off x="9087131" y="1313441"/>
            <a:ext cx="773867" cy="773867"/>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9152610" y="1378920"/>
            <a:ext cx="642908" cy="642908"/>
          </a:xfrm>
          <a:prstGeom prst="ellipse">
            <a:avLst/>
          </a:prstGeom>
          <a:solidFill>
            <a:schemeClr val="bg1"/>
          </a:solidFill>
          <a:ln>
            <a:solidFill>
              <a:srgbClr val="A1A3A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36" name="Rectangle 35"/>
          <p:cNvSpPr/>
          <p:nvPr/>
        </p:nvSpPr>
        <p:spPr>
          <a:xfrm>
            <a:off x="3555786" y="2212965"/>
            <a:ext cx="2328081" cy="1169551"/>
          </a:xfrm>
          <a:prstGeom prst="rect">
            <a:avLst/>
          </a:prstGeom>
        </p:spPr>
        <p:txBody>
          <a:bodyPr wrap="square" lIns="91440" tIns="45720" rIns="91440" bIns="45720" anchor="t">
            <a:spAutoFit/>
          </a:bodyPr>
          <a:lstStyle/>
          <a:p>
            <a:pPr marL="213995" indent="-213995" fontAlgn="t">
              <a:buFont typeface="Arial" panose="020B0604020202020204" pitchFamily="34" charset="0"/>
              <a:buChar char="•"/>
            </a:pPr>
            <a:r>
              <a:rPr lang="en-US" sz="1400" dirty="0">
                <a:latin typeface="Arial" panose="020B0604020202020204" pitchFamily="34" charset="0"/>
                <a:ea typeface="Verdana" charset="0"/>
                <a:cs typeface="Arial" panose="020B0604020202020204" pitchFamily="34" charset="0"/>
              </a:rPr>
              <a:t>Registration Verification</a:t>
            </a:r>
            <a:endParaRPr lang="en-US"/>
          </a:p>
          <a:p>
            <a:pPr marL="213995" indent="-213995" fontAlgn="t">
              <a:buFont typeface="Arial" panose="020B0604020202020204" pitchFamily="34" charset="0"/>
              <a:buChar char="•"/>
            </a:pPr>
            <a:r>
              <a:rPr lang="en-US" sz="1400" dirty="0">
                <a:latin typeface="Arial" panose="020B0604020202020204" pitchFamily="34" charset="0"/>
                <a:ea typeface="Verdana" charset="0"/>
                <a:cs typeface="Arial" panose="020B0604020202020204" pitchFamily="34" charset="0"/>
              </a:rPr>
              <a:t>Clinical Documentation</a:t>
            </a:r>
          </a:p>
          <a:p>
            <a:pPr marL="213995" indent="-213995" fontAlgn="t">
              <a:buFont typeface="Arial" panose="020B0604020202020204" pitchFamily="34" charset="0"/>
              <a:buChar char="•"/>
            </a:pPr>
            <a:r>
              <a:rPr lang="en-US" sz="1400" dirty="0">
                <a:latin typeface="Arial" panose="020B0604020202020204" pitchFamily="34" charset="0"/>
                <a:ea typeface="Verdana" charset="0"/>
                <a:cs typeface="Arial" panose="020B0604020202020204" pitchFamily="34" charset="0"/>
              </a:rPr>
              <a:t>Denials Management</a:t>
            </a:r>
          </a:p>
          <a:p>
            <a:pPr marL="213995" indent="-213995">
              <a:buFont typeface="Arial" panose="020B0604020202020204" pitchFamily="34" charset="0"/>
              <a:buChar char="•"/>
            </a:pPr>
            <a:r>
              <a:rPr lang="en-US" sz="1400" dirty="0">
                <a:latin typeface="Arial"/>
                <a:ea typeface="Verdana"/>
                <a:cs typeface="Arial"/>
              </a:rPr>
              <a:t>Pre-authorizations</a:t>
            </a:r>
          </a:p>
          <a:p>
            <a:pPr marL="213995" indent="-213995">
              <a:buFont typeface="Arial" panose="020B0604020202020204" pitchFamily="34" charset="0"/>
              <a:buChar char="•"/>
            </a:pPr>
            <a:r>
              <a:rPr lang="en-US" sz="1400" dirty="0">
                <a:ea typeface="Verdana"/>
                <a:cs typeface="Arial"/>
              </a:rPr>
              <a:t>Appeal automation</a:t>
            </a:r>
          </a:p>
        </p:txBody>
      </p:sp>
      <p:sp>
        <p:nvSpPr>
          <p:cNvPr id="37" name="Rectangle 36"/>
          <p:cNvSpPr/>
          <p:nvPr/>
        </p:nvSpPr>
        <p:spPr>
          <a:xfrm>
            <a:off x="6371056" y="2187034"/>
            <a:ext cx="2696237" cy="1815882"/>
          </a:xfrm>
          <a:prstGeom prst="rect">
            <a:avLst/>
          </a:prstGeom>
        </p:spPr>
        <p:txBody>
          <a:bodyPr wrap="square" lIns="91440" tIns="45720" rIns="91440" bIns="45720" anchor="t">
            <a:spAutoFit/>
          </a:bodyPr>
          <a:lstStyle/>
          <a:p>
            <a:pPr marL="213995" lvl="0" indent="-213995" fontAlgn="t">
              <a:buFont typeface="Arial" panose="020B0604020202020204" pitchFamily="34" charset="0"/>
              <a:buChar char="•"/>
            </a:pPr>
            <a:r>
              <a:rPr lang="en-US" sz="1400" dirty="0">
                <a:latin typeface="Arial" panose="020B0604020202020204" pitchFamily="34" charset="0"/>
                <a:ea typeface="Verdana" charset="0"/>
                <a:cs typeface="Arial" panose="020B0604020202020204" pitchFamily="34" charset="0"/>
              </a:rPr>
              <a:t>Reduce Length of Stay</a:t>
            </a:r>
            <a:endParaRPr lang="en-US" sz="1400">
              <a:latin typeface="Arial" panose="020B0604020202020204" pitchFamily="34" charset="0"/>
              <a:ea typeface="Verdana" charset="0"/>
              <a:cs typeface="Arial" panose="020B0604020202020204" pitchFamily="34" charset="0"/>
            </a:endParaRPr>
          </a:p>
          <a:p>
            <a:pPr marL="213995" lvl="0" indent="-213995" fontAlgn="t">
              <a:buFont typeface="Arial" panose="020B0604020202020204" pitchFamily="34" charset="0"/>
              <a:buChar char="•"/>
            </a:pPr>
            <a:r>
              <a:rPr lang="en-US" sz="1400" dirty="0">
                <a:latin typeface="Arial" panose="020B0604020202020204" pitchFamily="34" charset="0"/>
                <a:ea typeface="Verdana" charset="0"/>
                <a:cs typeface="Arial" panose="020B0604020202020204" pitchFamily="34" charset="0"/>
              </a:rPr>
              <a:t>Optimize Staffing</a:t>
            </a:r>
            <a:endParaRPr lang="en-US" sz="1400">
              <a:latin typeface="Arial" panose="020B0604020202020204" pitchFamily="34" charset="0"/>
              <a:ea typeface="Verdana" charset="0"/>
              <a:cs typeface="Arial" panose="020B0604020202020204" pitchFamily="34" charset="0"/>
            </a:endParaRPr>
          </a:p>
          <a:p>
            <a:pPr marL="213995" lvl="0" indent="-213995" fontAlgn="t">
              <a:buFont typeface="Arial" panose="020B0604020202020204" pitchFamily="34" charset="0"/>
              <a:buChar char="•"/>
            </a:pPr>
            <a:r>
              <a:rPr lang="en-US" sz="1400" dirty="0">
                <a:latin typeface="Arial" panose="020B0604020202020204" pitchFamily="34" charset="0"/>
                <a:ea typeface="Verdana" charset="0"/>
                <a:cs typeface="Arial" panose="020B0604020202020204" pitchFamily="34" charset="0"/>
              </a:rPr>
              <a:t>Manage Utilization</a:t>
            </a:r>
            <a:endParaRPr lang="en-US" sz="1400">
              <a:latin typeface="Arial" panose="020B0604020202020204" pitchFamily="34" charset="0"/>
              <a:ea typeface="Verdana" charset="0"/>
              <a:cs typeface="Arial" panose="020B0604020202020204" pitchFamily="34" charset="0"/>
            </a:endParaRPr>
          </a:p>
          <a:p>
            <a:pPr marL="213995" lvl="0" indent="-213995" fontAlgn="t">
              <a:buFont typeface="Arial" panose="020B0604020202020204" pitchFamily="34" charset="0"/>
              <a:buChar char="•"/>
            </a:pPr>
            <a:r>
              <a:rPr lang="en-US" sz="1400" dirty="0">
                <a:latin typeface="Arial" panose="020B0604020202020204" pitchFamily="34" charset="0"/>
                <a:ea typeface="Verdana" charset="0"/>
                <a:cs typeface="Arial" panose="020B0604020202020204" pitchFamily="34" charset="0"/>
              </a:rPr>
              <a:t>Reduce Avoidable ED Visits</a:t>
            </a:r>
            <a:endParaRPr lang="en-US" sz="1400">
              <a:latin typeface="Arial" panose="020B0604020202020204" pitchFamily="34" charset="0"/>
              <a:ea typeface="Verdana" charset="0"/>
              <a:cs typeface="Arial" panose="020B0604020202020204" pitchFamily="34" charset="0"/>
            </a:endParaRPr>
          </a:p>
          <a:p>
            <a:pPr marL="213995" lvl="0" indent="-213995" fontAlgn="t">
              <a:buFont typeface="Arial" panose="020B0604020202020204" pitchFamily="34" charset="0"/>
              <a:buChar char="•"/>
            </a:pPr>
            <a:r>
              <a:rPr lang="en-US" sz="1400" dirty="0">
                <a:latin typeface="Arial" panose="020B0604020202020204" pitchFamily="34" charset="0"/>
                <a:ea typeface="Verdana" charset="0"/>
                <a:cs typeface="Arial" panose="020B0604020202020204" pitchFamily="34" charset="0"/>
              </a:rPr>
              <a:t>Supply Chain Management</a:t>
            </a:r>
            <a:endParaRPr lang="en-US" sz="1400">
              <a:latin typeface="Arial" panose="020B0604020202020204" pitchFamily="34" charset="0"/>
              <a:ea typeface="Verdana" charset="0"/>
              <a:cs typeface="Arial" panose="020B0604020202020204" pitchFamily="34" charset="0"/>
            </a:endParaRPr>
          </a:p>
          <a:p>
            <a:pPr marL="213995" lvl="0" indent="-213995" fontAlgn="t">
              <a:buFont typeface="Arial" panose="020B0604020202020204" pitchFamily="34" charset="0"/>
              <a:buChar char="•"/>
            </a:pPr>
            <a:r>
              <a:rPr lang="en-US" sz="1400" dirty="0">
                <a:latin typeface="Arial" panose="020B0604020202020204" pitchFamily="34" charset="0"/>
                <a:ea typeface="Verdana" charset="0"/>
                <a:cs typeface="Arial" panose="020B0604020202020204" pitchFamily="34" charset="0"/>
              </a:rPr>
              <a:t>Automation </a:t>
            </a:r>
            <a:endParaRPr lang="en-US" sz="1400">
              <a:latin typeface="Arial" panose="020B0604020202020204" pitchFamily="34" charset="0"/>
              <a:ea typeface="Verdana" charset="0"/>
              <a:cs typeface="Arial" panose="020B0604020202020204" pitchFamily="34" charset="0"/>
            </a:endParaRPr>
          </a:p>
          <a:p>
            <a:pPr marL="213995" indent="-213995">
              <a:buFont typeface="Arial" panose="020B0604020202020204" pitchFamily="34" charset="0"/>
              <a:buChar char="•"/>
            </a:pPr>
            <a:r>
              <a:rPr lang="en-US" sz="1400" dirty="0">
                <a:latin typeface="Arial"/>
                <a:ea typeface="Verdana"/>
                <a:cs typeface="Arial"/>
              </a:rPr>
              <a:t>Clinical Variation</a:t>
            </a:r>
          </a:p>
          <a:p>
            <a:pPr marL="213995" indent="-213995">
              <a:buFont typeface="Arial" panose="020B0604020202020204" pitchFamily="34" charset="0"/>
              <a:buChar char="•"/>
            </a:pPr>
            <a:r>
              <a:rPr lang="en-US" sz="1400">
                <a:latin typeface="Arial"/>
                <a:ea typeface="Verdana"/>
                <a:cs typeface="Arial"/>
              </a:rPr>
              <a:t>Scheduling Optimization</a:t>
            </a:r>
            <a:endParaRPr lang="en-US" sz="1400" dirty="0">
              <a:latin typeface="Arial" panose="020B0604020202020204" pitchFamily="34" charset="0"/>
              <a:ea typeface="Verdana" charset="0"/>
              <a:cs typeface="Arial" panose="020B0604020202020204" pitchFamily="34" charset="0"/>
            </a:endParaRPr>
          </a:p>
        </p:txBody>
      </p:sp>
      <p:sp>
        <p:nvSpPr>
          <p:cNvPr id="38" name="Rectangle 37"/>
          <p:cNvSpPr/>
          <p:nvPr/>
        </p:nvSpPr>
        <p:spPr>
          <a:xfrm>
            <a:off x="9289066" y="2178472"/>
            <a:ext cx="2687676" cy="1384995"/>
          </a:xfrm>
          <a:prstGeom prst="rect">
            <a:avLst/>
          </a:prstGeom>
        </p:spPr>
        <p:txBody>
          <a:bodyPr wrap="square" lIns="91440" tIns="45720" rIns="91440" bIns="45720" anchor="t">
            <a:spAutoFit/>
          </a:bodyPr>
          <a:lstStyle/>
          <a:p>
            <a:pPr marL="213995" indent="-213995" fontAlgn="t">
              <a:buFont typeface="Arial" panose="020B0604020202020204" pitchFamily="34" charset="0"/>
              <a:buChar char="•"/>
            </a:pPr>
            <a:r>
              <a:rPr lang="en-US" sz="1400" dirty="0">
                <a:latin typeface="Arial" panose="020B0604020202020204" pitchFamily="34" charset="0"/>
                <a:ea typeface="Verdana" charset="0"/>
                <a:cs typeface="Arial" panose="020B0604020202020204" pitchFamily="34" charset="0"/>
              </a:rPr>
              <a:t>Reduce Complications</a:t>
            </a:r>
            <a:endParaRPr lang="en-US"/>
          </a:p>
          <a:p>
            <a:pPr marL="213995" indent="-213995" fontAlgn="t">
              <a:buFont typeface="Arial" panose="020B0604020202020204" pitchFamily="34" charset="0"/>
              <a:buChar char="•"/>
            </a:pPr>
            <a:r>
              <a:rPr lang="en-US" sz="1400" dirty="0">
                <a:latin typeface="Arial" panose="020B0604020202020204" pitchFamily="34" charset="0"/>
                <a:ea typeface="Verdana" charset="0"/>
                <a:cs typeface="Arial" panose="020B0604020202020204" pitchFamily="34" charset="0"/>
              </a:rPr>
              <a:t>Readmissions</a:t>
            </a:r>
          </a:p>
          <a:p>
            <a:pPr marL="213995" indent="-213995" fontAlgn="t">
              <a:buFont typeface="Arial" panose="020B0604020202020204" pitchFamily="34" charset="0"/>
              <a:buChar char="•"/>
            </a:pPr>
            <a:r>
              <a:rPr lang="en-US" sz="1400" dirty="0">
                <a:latin typeface="Arial" panose="020B0604020202020204" pitchFamily="34" charset="0"/>
                <a:ea typeface="Verdana" charset="0"/>
                <a:cs typeface="Arial" panose="020B0604020202020204" pitchFamily="34" charset="0"/>
              </a:rPr>
              <a:t>Reduce Mortality</a:t>
            </a:r>
          </a:p>
          <a:p>
            <a:pPr marL="213995" indent="-213995" fontAlgn="t">
              <a:buFont typeface="Arial" panose="020B0604020202020204" pitchFamily="34" charset="0"/>
              <a:buChar char="•"/>
            </a:pPr>
            <a:r>
              <a:rPr lang="en-US" sz="1400" dirty="0">
                <a:latin typeface="Arial" panose="020B0604020202020204" pitchFamily="34" charset="0"/>
                <a:ea typeface="Verdana" charset="0"/>
                <a:cs typeface="Arial" panose="020B0604020202020204" pitchFamily="34" charset="0"/>
              </a:rPr>
              <a:t>Improve Patient Experience</a:t>
            </a:r>
          </a:p>
          <a:p>
            <a:pPr marL="213995" indent="-213995">
              <a:buFont typeface="Arial" panose="020B0604020202020204" pitchFamily="34" charset="0"/>
              <a:buChar char="•"/>
            </a:pPr>
            <a:r>
              <a:rPr lang="en-US" sz="1400" dirty="0">
                <a:latin typeface="Arial"/>
                <a:ea typeface="Verdana"/>
                <a:cs typeface="Arial"/>
              </a:rPr>
              <a:t>Chronic Disease Management</a:t>
            </a:r>
            <a:endParaRPr lang="en-US" sz="1400" dirty="0">
              <a:latin typeface="Arial" panose="020B0604020202020204" pitchFamily="34" charset="0"/>
              <a:ea typeface="Verdana" charset="0"/>
              <a:cs typeface="Arial" panose="020B0604020202020204" pitchFamily="34" charset="0"/>
            </a:endParaRPr>
          </a:p>
        </p:txBody>
      </p:sp>
      <p:pic>
        <p:nvPicPr>
          <p:cNvPr id="5" name="Picture 4">
            <a:extLst>
              <a:ext uri="{FF2B5EF4-FFF2-40B4-BE49-F238E27FC236}">
                <a16:creationId xmlns:a16="http://schemas.microsoft.com/office/drawing/2014/main" id="{8778EE30-FED2-1037-5823-CF1DC7978F4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76681" y="1407806"/>
            <a:ext cx="680819" cy="576466"/>
          </a:xfrm>
          <a:prstGeom prst="rect">
            <a:avLst/>
          </a:prstGeom>
        </p:spPr>
      </p:pic>
      <p:pic>
        <p:nvPicPr>
          <p:cNvPr id="29" name="Picture 28">
            <a:extLst>
              <a:ext uri="{FF2B5EF4-FFF2-40B4-BE49-F238E27FC236}">
                <a16:creationId xmlns:a16="http://schemas.microsoft.com/office/drawing/2014/main" id="{21DD1C6A-2FE5-6CA1-FE47-D5D40BAD91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3080" y="1458751"/>
            <a:ext cx="544560" cy="468867"/>
          </a:xfrm>
          <a:prstGeom prst="rect">
            <a:avLst/>
          </a:prstGeom>
        </p:spPr>
      </p:pic>
      <p:pic>
        <p:nvPicPr>
          <p:cNvPr id="30" name="Picture 29">
            <a:extLst>
              <a:ext uri="{FF2B5EF4-FFF2-40B4-BE49-F238E27FC236}">
                <a16:creationId xmlns:a16="http://schemas.microsoft.com/office/drawing/2014/main" id="{6C081B6B-8D19-DF28-4CEC-5A30B1F646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3503" y="1416929"/>
            <a:ext cx="517767" cy="517767"/>
          </a:xfrm>
          <a:prstGeom prst="rect">
            <a:avLst/>
          </a:prstGeom>
        </p:spPr>
      </p:pic>
      <p:pic>
        <p:nvPicPr>
          <p:cNvPr id="31" name="Picture 30">
            <a:extLst>
              <a:ext uri="{FF2B5EF4-FFF2-40B4-BE49-F238E27FC236}">
                <a16:creationId xmlns:a16="http://schemas.microsoft.com/office/drawing/2014/main" id="{2C4D8BA5-2EB1-F5B6-2297-C57EBECA52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2870" y="1341930"/>
            <a:ext cx="612648" cy="612648"/>
          </a:xfrm>
          <a:prstGeom prst="rect">
            <a:avLst/>
          </a:prstGeom>
        </p:spPr>
      </p:pic>
      <p:pic>
        <p:nvPicPr>
          <p:cNvPr id="32" name="Picture 31" descr="A close up of a sign&#10;&#10;Description automatically generated">
            <a:extLst>
              <a:ext uri="{FF2B5EF4-FFF2-40B4-BE49-F238E27FC236}">
                <a16:creationId xmlns:a16="http://schemas.microsoft.com/office/drawing/2014/main" id="{B7E5B285-1C99-49EF-D6E7-CF06D329A3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2679" y="3488370"/>
            <a:ext cx="3487655" cy="3487655"/>
          </a:xfrm>
          <a:prstGeom prst="rect">
            <a:avLst/>
          </a:prstGeom>
        </p:spPr>
      </p:pic>
    </p:spTree>
    <p:extLst>
      <p:ext uri="{BB962C8B-B14F-4D97-AF65-F5344CB8AC3E}">
        <p14:creationId xmlns:p14="http://schemas.microsoft.com/office/powerpoint/2010/main" val="830532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10ACC8-0924-FF64-5B33-64EA62972375}"/>
              </a:ext>
            </a:extLst>
          </p:cNvPr>
          <p:cNvSpPr>
            <a:spLocks noGrp="1"/>
          </p:cNvSpPr>
          <p:nvPr>
            <p:ph type="body" sz="quarter" idx="10"/>
          </p:nvPr>
        </p:nvSpPr>
        <p:spPr>
          <a:xfrm>
            <a:off x="839025" y="2421442"/>
            <a:ext cx="10393300" cy="1354217"/>
          </a:xfrm>
        </p:spPr>
        <p:txBody>
          <a:bodyPr/>
          <a:lstStyle/>
          <a:p>
            <a:r>
              <a:rPr lang="en-US" sz="4400" dirty="0"/>
              <a:t>Data Guided Decision Making for Margin Transformation </a:t>
            </a:r>
          </a:p>
        </p:txBody>
      </p:sp>
    </p:spTree>
    <p:extLst>
      <p:ext uri="{BB962C8B-B14F-4D97-AF65-F5344CB8AC3E}">
        <p14:creationId xmlns:p14="http://schemas.microsoft.com/office/powerpoint/2010/main" val="2422443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4BBDEEAD-2F0A-4846-19C0-40DAB88302D6}"/>
              </a:ext>
            </a:extLst>
          </p:cNvPr>
          <p:cNvSpPr txBox="1">
            <a:spLocks/>
          </p:cNvSpPr>
          <p:nvPr/>
        </p:nvSpPr>
        <p:spPr>
          <a:xfrm>
            <a:off x="-251407" y="-99528"/>
            <a:ext cx="8963131" cy="8551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solidFill>
                  <a:srgbClr val="33AFE4"/>
                </a:solidFill>
              </a:rPr>
              <a:t>Data-guided Performance Improvement</a:t>
            </a:r>
          </a:p>
        </p:txBody>
      </p:sp>
      <p:grpSp>
        <p:nvGrpSpPr>
          <p:cNvPr id="37" name="Group 36">
            <a:extLst>
              <a:ext uri="{FF2B5EF4-FFF2-40B4-BE49-F238E27FC236}">
                <a16:creationId xmlns:a16="http://schemas.microsoft.com/office/drawing/2014/main" id="{FEB77D27-D412-9ED8-71DB-1353E938612E}"/>
              </a:ext>
            </a:extLst>
          </p:cNvPr>
          <p:cNvGrpSpPr/>
          <p:nvPr/>
        </p:nvGrpSpPr>
        <p:grpSpPr>
          <a:xfrm>
            <a:off x="776981" y="1812843"/>
            <a:ext cx="4048843" cy="3887921"/>
            <a:chOff x="6105611" y="1382296"/>
            <a:chExt cx="4032446" cy="3849380"/>
          </a:xfrm>
        </p:grpSpPr>
        <p:grpSp>
          <p:nvGrpSpPr>
            <p:cNvPr id="38" name="Group 37">
              <a:extLst>
                <a:ext uri="{FF2B5EF4-FFF2-40B4-BE49-F238E27FC236}">
                  <a16:creationId xmlns:a16="http://schemas.microsoft.com/office/drawing/2014/main" id="{16D8CF3A-3832-E77D-28D6-41F1CCCBAF3A}"/>
                </a:ext>
              </a:extLst>
            </p:cNvPr>
            <p:cNvGrpSpPr>
              <a:grpSpLocks noChangeAspect="1"/>
            </p:cNvGrpSpPr>
            <p:nvPr/>
          </p:nvGrpSpPr>
          <p:grpSpPr>
            <a:xfrm>
              <a:off x="6105611" y="1382296"/>
              <a:ext cx="4032446" cy="3849380"/>
              <a:chOff x="6102408" y="1382295"/>
              <a:chExt cx="2688297" cy="2566253"/>
            </a:xfrm>
          </p:grpSpPr>
          <p:grpSp>
            <p:nvGrpSpPr>
              <p:cNvPr id="43" name="Group 42">
                <a:extLst>
                  <a:ext uri="{FF2B5EF4-FFF2-40B4-BE49-F238E27FC236}">
                    <a16:creationId xmlns:a16="http://schemas.microsoft.com/office/drawing/2014/main" id="{B78520B2-13B9-3554-50FE-E5850A4523D0}"/>
                  </a:ext>
                </a:extLst>
              </p:cNvPr>
              <p:cNvGrpSpPr>
                <a:grpSpLocks noChangeAspect="1"/>
              </p:cNvGrpSpPr>
              <p:nvPr/>
            </p:nvGrpSpPr>
            <p:grpSpPr>
              <a:xfrm>
                <a:off x="6102408" y="1495719"/>
                <a:ext cx="2688297" cy="2452829"/>
                <a:chOff x="-73879" y="1619724"/>
                <a:chExt cx="3737714" cy="3575373"/>
              </a:xfrm>
            </p:grpSpPr>
            <p:grpSp>
              <p:nvGrpSpPr>
                <p:cNvPr id="45" name="Group 44">
                  <a:extLst>
                    <a:ext uri="{FF2B5EF4-FFF2-40B4-BE49-F238E27FC236}">
                      <a16:creationId xmlns:a16="http://schemas.microsoft.com/office/drawing/2014/main" id="{7430C134-BF3F-86E7-294B-6CF7C31E3D5E}"/>
                    </a:ext>
                  </a:extLst>
                </p:cNvPr>
                <p:cNvGrpSpPr/>
                <p:nvPr/>
              </p:nvGrpSpPr>
              <p:grpSpPr>
                <a:xfrm>
                  <a:off x="1351280" y="4420760"/>
                  <a:ext cx="294546" cy="774337"/>
                  <a:chOff x="3999496" y="5001094"/>
                  <a:chExt cx="445321" cy="1170712"/>
                </a:xfrm>
              </p:grpSpPr>
              <p:sp>
                <p:nvSpPr>
                  <p:cNvPr id="66" name="Oval 9">
                    <a:extLst>
                      <a:ext uri="{FF2B5EF4-FFF2-40B4-BE49-F238E27FC236}">
                        <a16:creationId xmlns:a16="http://schemas.microsoft.com/office/drawing/2014/main" id="{120E7A6C-2BED-4ABA-972B-178AC993777C}"/>
                      </a:ext>
                    </a:extLst>
                  </p:cNvPr>
                  <p:cNvSpPr/>
                  <p:nvPr/>
                </p:nvSpPr>
                <p:spPr>
                  <a:xfrm rot="11192204">
                    <a:off x="3999496" y="5364616"/>
                    <a:ext cx="207880" cy="427316"/>
                  </a:xfrm>
                  <a:custGeom>
                    <a:avLst/>
                    <a:gdLst>
                      <a:gd name="connsiteX0" fmla="*/ 0 w 415759"/>
                      <a:gd name="connsiteY0" fmla="*/ 207880 h 415759"/>
                      <a:gd name="connsiteX1" fmla="*/ 207880 w 415759"/>
                      <a:gd name="connsiteY1" fmla="*/ 0 h 415759"/>
                      <a:gd name="connsiteX2" fmla="*/ 415760 w 415759"/>
                      <a:gd name="connsiteY2" fmla="*/ 207880 h 415759"/>
                      <a:gd name="connsiteX3" fmla="*/ 207880 w 415759"/>
                      <a:gd name="connsiteY3" fmla="*/ 415760 h 415759"/>
                      <a:gd name="connsiteX4" fmla="*/ 0 w 415759"/>
                      <a:gd name="connsiteY4" fmla="*/ 207880 h 415759"/>
                      <a:gd name="connsiteX0" fmla="*/ 0 w 207880"/>
                      <a:gd name="connsiteY0" fmla="*/ 421538 h 427316"/>
                      <a:gd name="connsiteX1" fmla="*/ 0 w 207880"/>
                      <a:gd name="connsiteY1" fmla="*/ 5778 h 427316"/>
                      <a:gd name="connsiteX2" fmla="*/ 207880 w 207880"/>
                      <a:gd name="connsiteY2" fmla="*/ 213658 h 427316"/>
                      <a:gd name="connsiteX3" fmla="*/ 0 w 207880"/>
                      <a:gd name="connsiteY3" fmla="*/ 421538 h 427316"/>
                      <a:gd name="connsiteX0" fmla="*/ 0 w 207880"/>
                      <a:gd name="connsiteY0" fmla="*/ 421538 h 427316"/>
                      <a:gd name="connsiteX1" fmla="*/ 0 w 207880"/>
                      <a:gd name="connsiteY1" fmla="*/ 5778 h 427316"/>
                      <a:gd name="connsiteX2" fmla="*/ 207880 w 207880"/>
                      <a:gd name="connsiteY2" fmla="*/ 213658 h 427316"/>
                      <a:gd name="connsiteX3" fmla="*/ 0 w 207880"/>
                      <a:gd name="connsiteY3" fmla="*/ 421538 h 427316"/>
                      <a:gd name="connsiteX0" fmla="*/ 0 w 207880"/>
                      <a:gd name="connsiteY0" fmla="*/ 421538 h 427316"/>
                      <a:gd name="connsiteX1" fmla="*/ 0 w 207880"/>
                      <a:gd name="connsiteY1" fmla="*/ 5778 h 427316"/>
                      <a:gd name="connsiteX2" fmla="*/ 207880 w 207880"/>
                      <a:gd name="connsiteY2" fmla="*/ 213658 h 427316"/>
                      <a:gd name="connsiteX3" fmla="*/ 0 w 207880"/>
                      <a:gd name="connsiteY3" fmla="*/ 421538 h 427316"/>
                      <a:gd name="connsiteX0" fmla="*/ 0 w 207880"/>
                      <a:gd name="connsiteY0" fmla="*/ 421538 h 427316"/>
                      <a:gd name="connsiteX1" fmla="*/ 0 w 207880"/>
                      <a:gd name="connsiteY1" fmla="*/ 5778 h 427316"/>
                      <a:gd name="connsiteX2" fmla="*/ 207880 w 207880"/>
                      <a:gd name="connsiteY2" fmla="*/ 213658 h 427316"/>
                      <a:gd name="connsiteX3" fmla="*/ 0 w 207880"/>
                      <a:gd name="connsiteY3" fmla="*/ 421538 h 427316"/>
                      <a:gd name="connsiteX0" fmla="*/ 2279 w 210159"/>
                      <a:gd name="connsiteY0" fmla="*/ 421538 h 427316"/>
                      <a:gd name="connsiteX1" fmla="*/ 2279 w 210159"/>
                      <a:gd name="connsiteY1" fmla="*/ 5778 h 427316"/>
                      <a:gd name="connsiteX2" fmla="*/ 210159 w 210159"/>
                      <a:gd name="connsiteY2" fmla="*/ 213658 h 427316"/>
                      <a:gd name="connsiteX3" fmla="*/ 2279 w 210159"/>
                      <a:gd name="connsiteY3" fmla="*/ 421538 h 427316"/>
                      <a:gd name="connsiteX0" fmla="*/ 0 w 207880"/>
                      <a:gd name="connsiteY0" fmla="*/ 421538 h 427316"/>
                      <a:gd name="connsiteX1" fmla="*/ 0 w 207880"/>
                      <a:gd name="connsiteY1" fmla="*/ 5778 h 427316"/>
                      <a:gd name="connsiteX2" fmla="*/ 207880 w 207880"/>
                      <a:gd name="connsiteY2" fmla="*/ 213658 h 427316"/>
                      <a:gd name="connsiteX3" fmla="*/ 0 w 207880"/>
                      <a:gd name="connsiteY3" fmla="*/ 421538 h 427316"/>
                      <a:gd name="connsiteX0" fmla="*/ 0 w 207880"/>
                      <a:gd name="connsiteY0" fmla="*/ 421538 h 427316"/>
                      <a:gd name="connsiteX1" fmla="*/ 0 w 207880"/>
                      <a:gd name="connsiteY1" fmla="*/ 5778 h 427316"/>
                      <a:gd name="connsiteX2" fmla="*/ 207880 w 207880"/>
                      <a:gd name="connsiteY2" fmla="*/ 213658 h 427316"/>
                      <a:gd name="connsiteX3" fmla="*/ 0 w 207880"/>
                      <a:gd name="connsiteY3" fmla="*/ 421538 h 427316"/>
                    </a:gdLst>
                    <a:ahLst/>
                    <a:cxnLst>
                      <a:cxn ang="0">
                        <a:pos x="connsiteX0" y="connsiteY0"/>
                      </a:cxn>
                      <a:cxn ang="0">
                        <a:pos x="connsiteX1" y="connsiteY1"/>
                      </a:cxn>
                      <a:cxn ang="0">
                        <a:pos x="connsiteX2" y="connsiteY2"/>
                      </a:cxn>
                      <a:cxn ang="0">
                        <a:pos x="connsiteX3" y="connsiteY3"/>
                      </a:cxn>
                    </a:cxnLst>
                    <a:rect l="l" t="t" r="r" b="b"/>
                    <a:pathLst>
                      <a:path w="207880" h="427316">
                        <a:moveTo>
                          <a:pt x="0" y="421538"/>
                        </a:moveTo>
                        <a:cubicBezTo>
                          <a:pt x="342342" y="190375"/>
                          <a:pt x="65616" y="48446"/>
                          <a:pt x="0" y="5778"/>
                        </a:cubicBezTo>
                        <a:cubicBezTo>
                          <a:pt x="34647" y="-28869"/>
                          <a:pt x="207880" y="98849"/>
                          <a:pt x="207880" y="213658"/>
                        </a:cubicBezTo>
                        <a:cubicBezTo>
                          <a:pt x="207880" y="328467"/>
                          <a:pt x="34647" y="456185"/>
                          <a:pt x="0" y="421538"/>
                        </a:cubicBezTo>
                        <a:close/>
                      </a:path>
                    </a:pathLst>
                  </a:custGeom>
                  <a:gradFill>
                    <a:gsLst>
                      <a:gs pos="6000">
                        <a:srgbClr val="FFFFFF">
                          <a:alpha val="1000"/>
                        </a:srgbClr>
                      </a:gs>
                      <a:gs pos="50000">
                        <a:srgbClr val="FFFFFF">
                          <a:alpha val="66000"/>
                        </a:srgbClr>
                      </a:gs>
                      <a:gs pos="94000">
                        <a:srgbClr val="FFFFFF">
                          <a:alpha val="0"/>
                        </a:srgbClr>
                      </a:gs>
                    </a:gsLst>
                    <a:lin ang="5400000" scaled="0"/>
                  </a:gradFill>
                  <a:ln w="25400" cap="flat" cmpd="sng" algn="ctr">
                    <a:noFill/>
                    <a:prstDash val="solid"/>
                  </a:ln>
                  <a:effectLst/>
                </p:spPr>
                <p:txBody>
                  <a:bodyPr rtlCol="0" anchor="ctr"/>
                  <a:lstStyle/>
                  <a:p>
                    <a:pPr algn="r" defTabSz="685800">
                      <a:defRPr/>
                    </a:pPr>
                    <a:endParaRPr lang="en-US" sz="1350" kern="0">
                      <a:solidFill>
                        <a:prstClr val="white"/>
                      </a:solidFill>
                      <a:latin typeface="Arial" panose="020B0604020202020204" pitchFamily="34" charset="0"/>
                      <a:cs typeface="Arial" panose="020B0604020202020204" pitchFamily="34" charset="0"/>
                    </a:endParaRPr>
                  </a:p>
                </p:txBody>
              </p:sp>
              <p:sp>
                <p:nvSpPr>
                  <p:cNvPr id="67" name="Rectangle 66">
                    <a:extLst>
                      <a:ext uri="{FF2B5EF4-FFF2-40B4-BE49-F238E27FC236}">
                        <a16:creationId xmlns:a16="http://schemas.microsoft.com/office/drawing/2014/main" id="{A7377D4B-C19A-598F-0475-CA4BCDBB2818}"/>
                      </a:ext>
                    </a:extLst>
                  </p:cNvPr>
                  <p:cNvSpPr/>
                  <p:nvPr/>
                </p:nvSpPr>
                <p:spPr>
                  <a:xfrm rot="60000">
                    <a:off x="4395995" y="5001094"/>
                    <a:ext cx="48822" cy="428368"/>
                  </a:xfrm>
                  <a:prstGeom prst="rect">
                    <a:avLst/>
                  </a:prstGeom>
                  <a:gradFill>
                    <a:gsLst>
                      <a:gs pos="9000">
                        <a:srgbClr val="FFFFFF">
                          <a:alpha val="0"/>
                        </a:srgbClr>
                      </a:gs>
                      <a:gs pos="49000">
                        <a:srgbClr val="FFFFFF">
                          <a:alpha val="59000"/>
                        </a:srgbClr>
                      </a:gs>
                      <a:gs pos="87000">
                        <a:srgbClr val="FFFFFF">
                          <a:alpha val="0"/>
                        </a:srgbClr>
                      </a:gs>
                    </a:gsLst>
                    <a:lin ang="5400000" scaled="0"/>
                  </a:gradFill>
                  <a:ln w="25400" cap="flat" cmpd="sng" algn="ctr">
                    <a:noFill/>
                    <a:prstDash val="solid"/>
                  </a:ln>
                  <a:effectLst/>
                </p:spPr>
                <p:txBody>
                  <a:bodyPr rtlCol="0" anchor="ctr"/>
                  <a:lstStyle/>
                  <a:p>
                    <a:pPr algn="r" defTabSz="685800">
                      <a:defRPr/>
                    </a:pPr>
                    <a:endParaRPr lang="en-US" sz="1350" kern="0">
                      <a:solidFill>
                        <a:prstClr val="white"/>
                      </a:solidFill>
                      <a:latin typeface="Arial" panose="020B0604020202020204" pitchFamily="34" charset="0"/>
                      <a:cs typeface="Arial" panose="020B0604020202020204" pitchFamily="34" charset="0"/>
                    </a:endParaRPr>
                  </a:p>
                </p:txBody>
              </p:sp>
              <p:sp>
                <p:nvSpPr>
                  <p:cNvPr id="68" name="Rectangle 67">
                    <a:extLst>
                      <a:ext uri="{FF2B5EF4-FFF2-40B4-BE49-F238E27FC236}">
                        <a16:creationId xmlns:a16="http://schemas.microsoft.com/office/drawing/2014/main" id="{1CDFA74D-6B96-3CB3-E20A-BCEF50538277}"/>
                      </a:ext>
                    </a:extLst>
                  </p:cNvPr>
                  <p:cNvSpPr/>
                  <p:nvPr/>
                </p:nvSpPr>
                <p:spPr>
                  <a:xfrm rot="60000">
                    <a:off x="4394383" y="5743438"/>
                    <a:ext cx="48822" cy="428368"/>
                  </a:xfrm>
                  <a:prstGeom prst="rect">
                    <a:avLst/>
                  </a:prstGeom>
                  <a:gradFill>
                    <a:gsLst>
                      <a:gs pos="9000">
                        <a:srgbClr val="FFFFFF">
                          <a:alpha val="0"/>
                        </a:srgbClr>
                      </a:gs>
                      <a:gs pos="49000">
                        <a:srgbClr val="FFFFFF">
                          <a:alpha val="59000"/>
                        </a:srgbClr>
                      </a:gs>
                      <a:gs pos="87000">
                        <a:srgbClr val="FFFFFF">
                          <a:alpha val="0"/>
                        </a:srgbClr>
                      </a:gs>
                    </a:gsLst>
                    <a:lin ang="5400000" scaled="0"/>
                  </a:gradFill>
                  <a:ln w="25400" cap="flat" cmpd="sng" algn="ctr">
                    <a:noFill/>
                    <a:prstDash val="solid"/>
                  </a:ln>
                  <a:effectLst/>
                </p:spPr>
                <p:txBody>
                  <a:bodyPr rtlCol="0" anchor="ctr"/>
                  <a:lstStyle/>
                  <a:p>
                    <a:pPr algn="r" defTabSz="685800">
                      <a:defRPr/>
                    </a:pPr>
                    <a:endParaRPr lang="en-US" sz="1350" kern="0">
                      <a:solidFill>
                        <a:prstClr val="white"/>
                      </a:solidFill>
                      <a:latin typeface="Arial" panose="020B060402020202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id="{70ADC6C2-0723-67D2-4DAC-636E2BE09A5B}"/>
                    </a:ext>
                  </a:extLst>
                </p:cNvPr>
                <p:cNvGrpSpPr/>
                <p:nvPr/>
              </p:nvGrpSpPr>
              <p:grpSpPr>
                <a:xfrm>
                  <a:off x="-73879" y="1619724"/>
                  <a:ext cx="3737714" cy="3168133"/>
                  <a:chOff x="-73879" y="1619724"/>
                  <a:chExt cx="3737714" cy="3168133"/>
                </a:xfrm>
              </p:grpSpPr>
              <p:sp>
                <p:nvSpPr>
                  <p:cNvPr id="48" name="Rectangle 9">
                    <a:extLst>
                      <a:ext uri="{FF2B5EF4-FFF2-40B4-BE49-F238E27FC236}">
                        <a16:creationId xmlns:a16="http://schemas.microsoft.com/office/drawing/2014/main" id="{8EEA014B-FF9C-BB1A-A695-4D4BAD48388C}"/>
                      </a:ext>
                    </a:extLst>
                  </p:cNvPr>
                  <p:cNvSpPr/>
                  <p:nvPr/>
                </p:nvSpPr>
                <p:spPr>
                  <a:xfrm rot="1095291">
                    <a:off x="1401184" y="1869539"/>
                    <a:ext cx="2262651" cy="1248890"/>
                  </a:xfrm>
                  <a:custGeom>
                    <a:avLst/>
                    <a:gdLst>
                      <a:gd name="connsiteX0" fmla="*/ 0 w 4480870"/>
                      <a:gd name="connsiteY0" fmla="*/ 0 h 606310"/>
                      <a:gd name="connsiteX1" fmla="*/ 4480870 w 4480870"/>
                      <a:gd name="connsiteY1" fmla="*/ 0 h 606310"/>
                      <a:gd name="connsiteX2" fmla="*/ 4480870 w 4480870"/>
                      <a:gd name="connsiteY2" fmla="*/ 606310 h 606310"/>
                      <a:gd name="connsiteX3" fmla="*/ 0 w 4480870"/>
                      <a:gd name="connsiteY3" fmla="*/ 606310 h 606310"/>
                      <a:gd name="connsiteX4" fmla="*/ 0 w 4480870"/>
                      <a:gd name="connsiteY4" fmla="*/ 0 h 606310"/>
                      <a:gd name="connsiteX0" fmla="*/ 0 w 4480870"/>
                      <a:gd name="connsiteY0" fmla="*/ 0 h 606310"/>
                      <a:gd name="connsiteX1" fmla="*/ 4480870 w 4480870"/>
                      <a:gd name="connsiteY1" fmla="*/ 0 h 606310"/>
                      <a:gd name="connsiteX2" fmla="*/ 4480870 w 4480870"/>
                      <a:gd name="connsiteY2" fmla="*/ 606310 h 606310"/>
                      <a:gd name="connsiteX3" fmla="*/ 12713 w 4480870"/>
                      <a:gd name="connsiteY3" fmla="*/ 49388 h 606310"/>
                      <a:gd name="connsiteX4" fmla="*/ 0 w 4480870"/>
                      <a:gd name="connsiteY4" fmla="*/ 0 h 606310"/>
                      <a:gd name="connsiteX0" fmla="*/ 0 w 4480870"/>
                      <a:gd name="connsiteY0" fmla="*/ 0 h 2104322"/>
                      <a:gd name="connsiteX1" fmla="*/ 4480870 w 4480870"/>
                      <a:gd name="connsiteY1" fmla="*/ 0 h 2104322"/>
                      <a:gd name="connsiteX2" fmla="*/ 3103584 w 4480870"/>
                      <a:gd name="connsiteY2" fmla="*/ 2104322 h 2104322"/>
                      <a:gd name="connsiteX3" fmla="*/ 12713 w 4480870"/>
                      <a:gd name="connsiteY3" fmla="*/ 49388 h 2104322"/>
                      <a:gd name="connsiteX4" fmla="*/ 0 w 4480870"/>
                      <a:gd name="connsiteY4" fmla="*/ 0 h 2104322"/>
                      <a:gd name="connsiteX0" fmla="*/ 0 w 4480870"/>
                      <a:gd name="connsiteY0" fmla="*/ 0 h 2097306"/>
                      <a:gd name="connsiteX1" fmla="*/ 4480870 w 4480870"/>
                      <a:gd name="connsiteY1" fmla="*/ 0 h 2097306"/>
                      <a:gd name="connsiteX2" fmla="*/ 3158633 w 4480870"/>
                      <a:gd name="connsiteY2" fmla="*/ 2097306 h 2097306"/>
                      <a:gd name="connsiteX3" fmla="*/ 12713 w 4480870"/>
                      <a:gd name="connsiteY3" fmla="*/ 49388 h 2097306"/>
                      <a:gd name="connsiteX4" fmla="*/ 0 w 4480870"/>
                      <a:gd name="connsiteY4" fmla="*/ 0 h 2097306"/>
                      <a:gd name="connsiteX0" fmla="*/ 0 w 3256011"/>
                      <a:gd name="connsiteY0" fmla="*/ 0 h 2097306"/>
                      <a:gd name="connsiteX1" fmla="*/ 3256011 w 3256011"/>
                      <a:gd name="connsiteY1" fmla="*/ 2071485 h 2097306"/>
                      <a:gd name="connsiteX2" fmla="*/ 3158633 w 3256011"/>
                      <a:gd name="connsiteY2" fmla="*/ 2097306 h 2097306"/>
                      <a:gd name="connsiteX3" fmla="*/ 12713 w 3256011"/>
                      <a:gd name="connsiteY3" fmla="*/ 49388 h 2097306"/>
                      <a:gd name="connsiteX4" fmla="*/ 0 w 3256011"/>
                      <a:gd name="connsiteY4" fmla="*/ 0 h 2097306"/>
                      <a:gd name="connsiteX0" fmla="*/ 0 w 3256011"/>
                      <a:gd name="connsiteY0" fmla="*/ 0 h 2097306"/>
                      <a:gd name="connsiteX1" fmla="*/ 3256011 w 3256011"/>
                      <a:gd name="connsiteY1" fmla="*/ 2071485 h 2097306"/>
                      <a:gd name="connsiteX2" fmla="*/ 3158633 w 3256011"/>
                      <a:gd name="connsiteY2" fmla="*/ 2097306 h 2097306"/>
                      <a:gd name="connsiteX3" fmla="*/ 12713 w 3256011"/>
                      <a:gd name="connsiteY3" fmla="*/ 49388 h 2097306"/>
                      <a:gd name="connsiteX4" fmla="*/ 0 w 3256011"/>
                      <a:gd name="connsiteY4" fmla="*/ 0 h 2097306"/>
                      <a:gd name="connsiteX0" fmla="*/ 0 w 3256011"/>
                      <a:gd name="connsiteY0" fmla="*/ 62276 h 2159582"/>
                      <a:gd name="connsiteX1" fmla="*/ 3256011 w 3256011"/>
                      <a:gd name="connsiteY1" fmla="*/ 2133761 h 2159582"/>
                      <a:gd name="connsiteX2" fmla="*/ 3158633 w 3256011"/>
                      <a:gd name="connsiteY2" fmla="*/ 2159582 h 2159582"/>
                      <a:gd name="connsiteX3" fmla="*/ 12713 w 3256011"/>
                      <a:gd name="connsiteY3" fmla="*/ 111664 h 2159582"/>
                      <a:gd name="connsiteX4" fmla="*/ 0 w 3256011"/>
                      <a:gd name="connsiteY4" fmla="*/ 62276 h 2159582"/>
                      <a:gd name="connsiteX0" fmla="*/ 0 w 3256011"/>
                      <a:gd name="connsiteY0" fmla="*/ 62276 h 2159582"/>
                      <a:gd name="connsiteX1" fmla="*/ 3256011 w 3256011"/>
                      <a:gd name="connsiteY1" fmla="*/ 2133761 h 2159582"/>
                      <a:gd name="connsiteX2" fmla="*/ 3158633 w 3256011"/>
                      <a:gd name="connsiteY2" fmla="*/ 2159582 h 2159582"/>
                      <a:gd name="connsiteX3" fmla="*/ 12713 w 3256011"/>
                      <a:gd name="connsiteY3" fmla="*/ 111664 h 2159582"/>
                      <a:gd name="connsiteX4" fmla="*/ 0 w 3256011"/>
                      <a:gd name="connsiteY4" fmla="*/ 62276 h 2159582"/>
                      <a:gd name="connsiteX0" fmla="*/ 0 w 3256011"/>
                      <a:gd name="connsiteY0" fmla="*/ 62276 h 2159582"/>
                      <a:gd name="connsiteX1" fmla="*/ 3256011 w 3256011"/>
                      <a:gd name="connsiteY1" fmla="*/ 2133761 h 2159582"/>
                      <a:gd name="connsiteX2" fmla="*/ 3158633 w 3256011"/>
                      <a:gd name="connsiteY2" fmla="*/ 2159582 h 2159582"/>
                      <a:gd name="connsiteX3" fmla="*/ 12713 w 3256011"/>
                      <a:gd name="connsiteY3" fmla="*/ 111664 h 2159582"/>
                      <a:gd name="connsiteX4" fmla="*/ 0 w 3256011"/>
                      <a:gd name="connsiteY4" fmla="*/ 62276 h 2159582"/>
                      <a:gd name="connsiteX0" fmla="*/ 0 w 3256011"/>
                      <a:gd name="connsiteY0" fmla="*/ 62276 h 2160152"/>
                      <a:gd name="connsiteX1" fmla="*/ 3256011 w 3256011"/>
                      <a:gd name="connsiteY1" fmla="*/ 2133761 h 2160152"/>
                      <a:gd name="connsiteX2" fmla="*/ 3179341 w 3256011"/>
                      <a:gd name="connsiteY2" fmla="*/ 2160152 h 2160152"/>
                      <a:gd name="connsiteX3" fmla="*/ 12713 w 3256011"/>
                      <a:gd name="connsiteY3" fmla="*/ 111664 h 2160152"/>
                      <a:gd name="connsiteX4" fmla="*/ 0 w 3256011"/>
                      <a:gd name="connsiteY4" fmla="*/ 62276 h 2160152"/>
                      <a:gd name="connsiteX0" fmla="*/ 0 w 3256011"/>
                      <a:gd name="connsiteY0" fmla="*/ 62276 h 2160152"/>
                      <a:gd name="connsiteX1" fmla="*/ 3256011 w 3256011"/>
                      <a:gd name="connsiteY1" fmla="*/ 2133761 h 2160152"/>
                      <a:gd name="connsiteX2" fmla="*/ 3179341 w 3256011"/>
                      <a:gd name="connsiteY2" fmla="*/ 2160152 h 2160152"/>
                      <a:gd name="connsiteX3" fmla="*/ 12713 w 3256011"/>
                      <a:gd name="connsiteY3" fmla="*/ 111664 h 2160152"/>
                      <a:gd name="connsiteX4" fmla="*/ 0 w 3256011"/>
                      <a:gd name="connsiteY4" fmla="*/ 62276 h 2160152"/>
                      <a:gd name="connsiteX0" fmla="*/ 0 w 3256011"/>
                      <a:gd name="connsiteY0" fmla="*/ 62256 h 2160132"/>
                      <a:gd name="connsiteX1" fmla="*/ 3256011 w 3256011"/>
                      <a:gd name="connsiteY1" fmla="*/ 2133741 h 2160132"/>
                      <a:gd name="connsiteX2" fmla="*/ 3179341 w 3256011"/>
                      <a:gd name="connsiteY2" fmla="*/ 2160132 h 2160132"/>
                      <a:gd name="connsiteX3" fmla="*/ 12713 w 3256011"/>
                      <a:gd name="connsiteY3" fmla="*/ 111644 h 2160132"/>
                      <a:gd name="connsiteX4" fmla="*/ 0 w 3256011"/>
                      <a:gd name="connsiteY4" fmla="*/ 62256 h 2160132"/>
                      <a:gd name="connsiteX0" fmla="*/ 0 w 3256011"/>
                      <a:gd name="connsiteY0" fmla="*/ 62256 h 2158388"/>
                      <a:gd name="connsiteX1" fmla="*/ 3256011 w 3256011"/>
                      <a:gd name="connsiteY1" fmla="*/ 2133741 h 2158388"/>
                      <a:gd name="connsiteX2" fmla="*/ 3116001 w 3256011"/>
                      <a:gd name="connsiteY2" fmla="*/ 2158388 h 2158388"/>
                      <a:gd name="connsiteX3" fmla="*/ 12713 w 3256011"/>
                      <a:gd name="connsiteY3" fmla="*/ 111644 h 2158388"/>
                      <a:gd name="connsiteX4" fmla="*/ 0 w 3256011"/>
                      <a:gd name="connsiteY4" fmla="*/ 62256 h 2158388"/>
                      <a:gd name="connsiteX0" fmla="*/ 0 w 3256011"/>
                      <a:gd name="connsiteY0" fmla="*/ 62256 h 2236569"/>
                      <a:gd name="connsiteX1" fmla="*/ 3256011 w 3256011"/>
                      <a:gd name="connsiteY1" fmla="*/ 2133741 h 2236569"/>
                      <a:gd name="connsiteX2" fmla="*/ 1622361 w 3256011"/>
                      <a:gd name="connsiteY2" fmla="*/ 2236569 h 2236569"/>
                      <a:gd name="connsiteX3" fmla="*/ 12713 w 3256011"/>
                      <a:gd name="connsiteY3" fmla="*/ 111644 h 2236569"/>
                      <a:gd name="connsiteX4" fmla="*/ 0 w 3256011"/>
                      <a:gd name="connsiteY4" fmla="*/ 62256 h 2236569"/>
                      <a:gd name="connsiteX0" fmla="*/ 0 w 3256011"/>
                      <a:gd name="connsiteY0" fmla="*/ 62256 h 2186742"/>
                      <a:gd name="connsiteX1" fmla="*/ 3256011 w 3256011"/>
                      <a:gd name="connsiteY1" fmla="*/ 2133741 h 2186742"/>
                      <a:gd name="connsiteX2" fmla="*/ 3130135 w 3256011"/>
                      <a:gd name="connsiteY2" fmla="*/ 2186742 h 2186742"/>
                      <a:gd name="connsiteX3" fmla="*/ 12713 w 3256011"/>
                      <a:gd name="connsiteY3" fmla="*/ 111644 h 2186742"/>
                      <a:gd name="connsiteX4" fmla="*/ 0 w 3256011"/>
                      <a:gd name="connsiteY4" fmla="*/ 62256 h 2186742"/>
                      <a:gd name="connsiteX0" fmla="*/ 0 w 3256011"/>
                      <a:gd name="connsiteY0" fmla="*/ 66964 h 2191450"/>
                      <a:gd name="connsiteX1" fmla="*/ 3256011 w 3256011"/>
                      <a:gd name="connsiteY1" fmla="*/ 2138449 h 2191450"/>
                      <a:gd name="connsiteX2" fmla="*/ 3130135 w 3256011"/>
                      <a:gd name="connsiteY2" fmla="*/ 2191450 h 2191450"/>
                      <a:gd name="connsiteX3" fmla="*/ 12713 w 3256011"/>
                      <a:gd name="connsiteY3" fmla="*/ 116352 h 2191450"/>
                      <a:gd name="connsiteX4" fmla="*/ 0 w 3256011"/>
                      <a:gd name="connsiteY4" fmla="*/ 66964 h 2191450"/>
                      <a:gd name="connsiteX0" fmla="*/ 0 w 3256011"/>
                      <a:gd name="connsiteY0" fmla="*/ 66964 h 2191450"/>
                      <a:gd name="connsiteX1" fmla="*/ 3256011 w 3256011"/>
                      <a:gd name="connsiteY1" fmla="*/ 2138449 h 2191450"/>
                      <a:gd name="connsiteX2" fmla="*/ 3130135 w 3256011"/>
                      <a:gd name="connsiteY2" fmla="*/ 2191450 h 2191450"/>
                      <a:gd name="connsiteX3" fmla="*/ 17686 w 3256011"/>
                      <a:gd name="connsiteY3" fmla="*/ 138861 h 2191450"/>
                      <a:gd name="connsiteX4" fmla="*/ 0 w 3256011"/>
                      <a:gd name="connsiteY4" fmla="*/ 66964 h 2191450"/>
                      <a:gd name="connsiteX0" fmla="*/ 0 w 3256011"/>
                      <a:gd name="connsiteY0" fmla="*/ 66964 h 2154020"/>
                      <a:gd name="connsiteX1" fmla="*/ 3256011 w 3256011"/>
                      <a:gd name="connsiteY1" fmla="*/ 2138449 h 2154020"/>
                      <a:gd name="connsiteX2" fmla="*/ 3113651 w 3256011"/>
                      <a:gd name="connsiteY2" fmla="*/ 2154020 h 2154020"/>
                      <a:gd name="connsiteX3" fmla="*/ 17686 w 3256011"/>
                      <a:gd name="connsiteY3" fmla="*/ 138861 h 2154020"/>
                      <a:gd name="connsiteX4" fmla="*/ 0 w 3256011"/>
                      <a:gd name="connsiteY4" fmla="*/ 66964 h 2154020"/>
                      <a:gd name="connsiteX0" fmla="*/ 0 w 3230783"/>
                      <a:gd name="connsiteY0" fmla="*/ 67227 h 2154283"/>
                      <a:gd name="connsiteX1" fmla="*/ 3230783 w 3230783"/>
                      <a:gd name="connsiteY1" fmla="*/ 2136071 h 2154283"/>
                      <a:gd name="connsiteX2" fmla="*/ 3113651 w 3230783"/>
                      <a:gd name="connsiteY2" fmla="*/ 2154283 h 2154283"/>
                      <a:gd name="connsiteX3" fmla="*/ 17686 w 3230783"/>
                      <a:gd name="connsiteY3" fmla="*/ 139124 h 2154283"/>
                      <a:gd name="connsiteX4" fmla="*/ 0 w 3230783"/>
                      <a:gd name="connsiteY4" fmla="*/ 67227 h 2154283"/>
                      <a:gd name="connsiteX0" fmla="*/ 0 w 3230783"/>
                      <a:gd name="connsiteY0" fmla="*/ 55749 h 2142805"/>
                      <a:gd name="connsiteX1" fmla="*/ 3230783 w 3230783"/>
                      <a:gd name="connsiteY1" fmla="*/ 2124593 h 2142805"/>
                      <a:gd name="connsiteX2" fmla="*/ 3113651 w 3230783"/>
                      <a:gd name="connsiteY2" fmla="*/ 2142805 h 2142805"/>
                      <a:gd name="connsiteX3" fmla="*/ 17686 w 3230783"/>
                      <a:gd name="connsiteY3" fmla="*/ 127646 h 2142805"/>
                      <a:gd name="connsiteX4" fmla="*/ 0 w 3230783"/>
                      <a:gd name="connsiteY4" fmla="*/ 55749 h 2142805"/>
                      <a:gd name="connsiteX0" fmla="*/ 0 w 3230783"/>
                      <a:gd name="connsiteY0" fmla="*/ 68799 h 2155855"/>
                      <a:gd name="connsiteX1" fmla="*/ 3230783 w 3230783"/>
                      <a:gd name="connsiteY1" fmla="*/ 2137643 h 2155855"/>
                      <a:gd name="connsiteX2" fmla="*/ 3113651 w 3230783"/>
                      <a:gd name="connsiteY2" fmla="*/ 2155855 h 2155855"/>
                      <a:gd name="connsiteX3" fmla="*/ 17686 w 3230783"/>
                      <a:gd name="connsiteY3" fmla="*/ 140696 h 2155855"/>
                      <a:gd name="connsiteX4" fmla="*/ 0 w 3230783"/>
                      <a:gd name="connsiteY4" fmla="*/ 68799 h 2155855"/>
                      <a:gd name="connsiteX0" fmla="*/ 0 w 3230783"/>
                      <a:gd name="connsiteY0" fmla="*/ 68799 h 2155855"/>
                      <a:gd name="connsiteX1" fmla="*/ 3230783 w 3230783"/>
                      <a:gd name="connsiteY1" fmla="*/ 2137643 h 2155855"/>
                      <a:gd name="connsiteX2" fmla="*/ 3113651 w 3230783"/>
                      <a:gd name="connsiteY2" fmla="*/ 2155855 h 2155855"/>
                      <a:gd name="connsiteX3" fmla="*/ 17686 w 3230783"/>
                      <a:gd name="connsiteY3" fmla="*/ 140696 h 2155855"/>
                      <a:gd name="connsiteX4" fmla="*/ 0 w 3230783"/>
                      <a:gd name="connsiteY4" fmla="*/ 68799 h 2155855"/>
                      <a:gd name="connsiteX0" fmla="*/ 0 w 3230783"/>
                      <a:gd name="connsiteY0" fmla="*/ 68799 h 2155855"/>
                      <a:gd name="connsiteX1" fmla="*/ 3230783 w 3230783"/>
                      <a:gd name="connsiteY1" fmla="*/ 2137643 h 2155855"/>
                      <a:gd name="connsiteX2" fmla="*/ 3113651 w 3230783"/>
                      <a:gd name="connsiteY2" fmla="*/ 2155855 h 2155855"/>
                      <a:gd name="connsiteX3" fmla="*/ 17686 w 3230783"/>
                      <a:gd name="connsiteY3" fmla="*/ 140696 h 2155855"/>
                      <a:gd name="connsiteX4" fmla="*/ 0 w 3230783"/>
                      <a:gd name="connsiteY4" fmla="*/ 68799 h 2155855"/>
                      <a:gd name="connsiteX0" fmla="*/ 0 w 3230783"/>
                      <a:gd name="connsiteY0" fmla="*/ 75349 h 2162405"/>
                      <a:gd name="connsiteX1" fmla="*/ 3230783 w 3230783"/>
                      <a:gd name="connsiteY1" fmla="*/ 2144193 h 2162405"/>
                      <a:gd name="connsiteX2" fmla="*/ 3113651 w 3230783"/>
                      <a:gd name="connsiteY2" fmla="*/ 2162405 h 2162405"/>
                      <a:gd name="connsiteX3" fmla="*/ 17686 w 3230783"/>
                      <a:gd name="connsiteY3" fmla="*/ 147246 h 2162405"/>
                      <a:gd name="connsiteX4" fmla="*/ 0 w 3230783"/>
                      <a:gd name="connsiteY4" fmla="*/ 75349 h 2162405"/>
                      <a:gd name="connsiteX0" fmla="*/ 0 w 3230783"/>
                      <a:gd name="connsiteY0" fmla="*/ 67290 h 2154346"/>
                      <a:gd name="connsiteX1" fmla="*/ 3230783 w 3230783"/>
                      <a:gd name="connsiteY1" fmla="*/ 2136134 h 2154346"/>
                      <a:gd name="connsiteX2" fmla="*/ 3113651 w 3230783"/>
                      <a:gd name="connsiteY2" fmla="*/ 2154346 h 2154346"/>
                      <a:gd name="connsiteX3" fmla="*/ 17686 w 3230783"/>
                      <a:gd name="connsiteY3" fmla="*/ 139187 h 2154346"/>
                      <a:gd name="connsiteX4" fmla="*/ 0 w 3230783"/>
                      <a:gd name="connsiteY4" fmla="*/ 67290 h 2154346"/>
                      <a:gd name="connsiteX0" fmla="*/ 0 w 3230783"/>
                      <a:gd name="connsiteY0" fmla="*/ 83912 h 2170968"/>
                      <a:gd name="connsiteX1" fmla="*/ 3230783 w 3230783"/>
                      <a:gd name="connsiteY1" fmla="*/ 2152756 h 2170968"/>
                      <a:gd name="connsiteX2" fmla="*/ 3113651 w 3230783"/>
                      <a:gd name="connsiteY2" fmla="*/ 2170968 h 2170968"/>
                      <a:gd name="connsiteX3" fmla="*/ 17686 w 3230783"/>
                      <a:gd name="connsiteY3" fmla="*/ 155809 h 2170968"/>
                      <a:gd name="connsiteX4" fmla="*/ 0 w 3230783"/>
                      <a:gd name="connsiteY4" fmla="*/ 83912 h 2170968"/>
                      <a:gd name="connsiteX0" fmla="*/ 0 w 3230783"/>
                      <a:gd name="connsiteY0" fmla="*/ 98510 h 2185566"/>
                      <a:gd name="connsiteX1" fmla="*/ 3230783 w 3230783"/>
                      <a:gd name="connsiteY1" fmla="*/ 2167354 h 2185566"/>
                      <a:gd name="connsiteX2" fmla="*/ 3113651 w 3230783"/>
                      <a:gd name="connsiteY2" fmla="*/ 2185566 h 2185566"/>
                      <a:gd name="connsiteX3" fmla="*/ 17686 w 3230783"/>
                      <a:gd name="connsiteY3" fmla="*/ 170407 h 2185566"/>
                      <a:gd name="connsiteX4" fmla="*/ 0 w 3230783"/>
                      <a:gd name="connsiteY4" fmla="*/ 98510 h 2185566"/>
                      <a:gd name="connsiteX0" fmla="*/ 0 w 3220564"/>
                      <a:gd name="connsiteY0" fmla="*/ 100374 h 2166993"/>
                      <a:gd name="connsiteX1" fmla="*/ 3220564 w 3220564"/>
                      <a:gd name="connsiteY1" fmla="*/ 2148781 h 2166993"/>
                      <a:gd name="connsiteX2" fmla="*/ 3103432 w 3220564"/>
                      <a:gd name="connsiteY2" fmla="*/ 2166993 h 2166993"/>
                      <a:gd name="connsiteX3" fmla="*/ 7467 w 3220564"/>
                      <a:gd name="connsiteY3" fmla="*/ 151834 h 2166993"/>
                      <a:gd name="connsiteX4" fmla="*/ 0 w 3220564"/>
                      <a:gd name="connsiteY4" fmla="*/ 100374 h 2166993"/>
                      <a:gd name="connsiteX0" fmla="*/ 0 w 3220564"/>
                      <a:gd name="connsiteY0" fmla="*/ 102835 h 2169454"/>
                      <a:gd name="connsiteX1" fmla="*/ 3220564 w 3220564"/>
                      <a:gd name="connsiteY1" fmla="*/ 2151242 h 2169454"/>
                      <a:gd name="connsiteX2" fmla="*/ 3103432 w 3220564"/>
                      <a:gd name="connsiteY2" fmla="*/ 2169454 h 2169454"/>
                      <a:gd name="connsiteX3" fmla="*/ 7467 w 3220564"/>
                      <a:gd name="connsiteY3" fmla="*/ 154295 h 2169454"/>
                      <a:gd name="connsiteX4" fmla="*/ 0 w 3220564"/>
                      <a:gd name="connsiteY4" fmla="*/ 102835 h 2169454"/>
                      <a:gd name="connsiteX0" fmla="*/ 0 w 3242205"/>
                      <a:gd name="connsiteY0" fmla="*/ 103287 h 2169906"/>
                      <a:gd name="connsiteX1" fmla="*/ 3242205 w 3242205"/>
                      <a:gd name="connsiteY1" fmla="*/ 2146885 h 2169906"/>
                      <a:gd name="connsiteX2" fmla="*/ 3103432 w 3242205"/>
                      <a:gd name="connsiteY2" fmla="*/ 2169906 h 2169906"/>
                      <a:gd name="connsiteX3" fmla="*/ 7467 w 3242205"/>
                      <a:gd name="connsiteY3" fmla="*/ 154747 h 2169906"/>
                      <a:gd name="connsiteX4" fmla="*/ 0 w 3242205"/>
                      <a:gd name="connsiteY4" fmla="*/ 103287 h 2169906"/>
                      <a:gd name="connsiteX0" fmla="*/ 0 w 3242205"/>
                      <a:gd name="connsiteY0" fmla="*/ 98615 h 2165234"/>
                      <a:gd name="connsiteX1" fmla="*/ 3242205 w 3242205"/>
                      <a:gd name="connsiteY1" fmla="*/ 2142213 h 2165234"/>
                      <a:gd name="connsiteX2" fmla="*/ 3103432 w 3242205"/>
                      <a:gd name="connsiteY2" fmla="*/ 2165234 h 2165234"/>
                      <a:gd name="connsiteX3" fmla="*/ 7467 w 3242205"/>
                      <a:gd name="connsiteY3" fmla="*/ 150075 h 2165234"/>
                      <a:gd name="connsiteX4" fmla="*/ 0 w 3242205"/>
                      <a:gd name="connsiteY4" fmla="*/ 98615 h 2165234"/>
                      <a:gd name="connsiteX0" fmla="*/ 0 w 3242205"/>
                      <a:gd name="connsiteY0" fmla="*/ 109043 h 2175662"/>
                      <a:gd name="connsiteX1" fmla="*/ 3242205 w 3242205"/>
                      <a:gd name="connsiteY1" fmla="*/ 2152641 h 2175662"/>
                      <a:gd name="connsiteX2" fmla="*/ 3103432 w 3242205"/>
                      <a:gd name="connsiteY2" fmla="*/ 2175662 h 2175662"/>
                      <a:gd name="connsiteX3" fmla="*/ 7467 w 3242205"/>
                      <a:gd name="connsiteY3" fmla="*/ 160503 h 2175662"/>
                      <a:gd name="connsiteX4" fmla="*/ 0 w 3242205"/>
                      <a:gd name="connsiteY4" fmla="*/ 109043 h 2175662"/>
                      <a:gd name="connsiteX0" fmla="*/ 0 w 3220496"/>
                      <a:gd name="connsiteY0" fmla="*/ 108584 h 2175203"/>
                      <a:gd name="connsiteX1" fmla="*/ 3220496 w 3220496"/>
                      <a:gd name="connsiteY1" fmla="*/ 2156671 h 2175203"/>
                      <a:gd name="connsiteX2" fmla="*/ 3103432 w 3220496"/>
                      <a:gd name="connsiteY2" fmla="*/ 2175203 h 2175203"/>
                      <a:gd name="connsiteX3" fmla="*/ 7467 w 3220496"/>
                      <a:gd name="connsiteY3" fmla="*/ 160044 h 2175203"/>
                      <a:gd name="connsiteX4" fmla="*/ 0 w 3220496"/>
                      <a:gd name="connsiteY4" fmla="*/ 108584 h 2175203"/>
                      <a:gd name="connsiteX0" fmla="*/ 0 w 3219741"/>
                      <a:gd name="connsiteY0" fmla="*/ 103567 h 2221273"/>
                      <a:gd name="connsiteX1" fmla="*/ 3219741 w 3219741"/>
                      <a:gd name="connsiteY1" fmla="*/ 2202741 h 2221273"/>
                      <a:gd name="connsiteX2" fmla="*/ 3102677 w 3219741"/>
                      <a:gd name="connsiteY2" fmla="*/ 2221273 h 2221273"/>
                      <a:gd name="connsiteX3" fmla="*/ 6712 w 3219741"/>
                      <a:gd name="connsiteY3" fmla="*/ 206114 h 2221273"/>
                      <a:gd name="connsiteX4" fmla="*/ 0 w 3219741"/>
                      <a:gd name="connsiteY4" fmla="*/ 103567 h 2221273"/>
                      <a:gd name="connsiteX0" fmla="*/ 0 w 3219741"/>
                      <a:gd name="connsiteY0" fmla="*/ 75771 h 2193477"/>
                      <a:gd name="connsiteX1" fmla="*/ 3219741 w 3219741"/>
                      <a:gd name="connsiteY1" fmla="*/ 2174945 h 2193477"/>
                      <a:gd name="connsiteX2" fmla="*/ 3102677 w 3219741"/>
                      <a:gd name="connsiteY2" fmla="*/ 2193477 h 2193477"/>
                      <a:gd name="connsiteX3" fmla="*/ 6712 w 3219741"/>
                      <a:gd name="connsiteY3" fmla="*/ 178318 h 2193477"/>
                      <a:gd name="connsiteX4" fmla="*/ 0 w 3219741"/>
                      <a:gd name="connsiteY4" fmla="*/ 75771 h 2193477"/>
                      <a:gd name="connsiteX0" fmla="*/ 0 w 3219741"/>
                      <a:gd name="connsiteY0" fmla="*/ 75771 h 2176458"/>
                      <a:gd name="connsiteX1" fmla="*/ 3219741 w 3219741"/>
                      <a:gd name="connsiteY1" fmla="*/ 2174945 h 2176458"/>
                      <a:gd name="connsiteX2" fmla="*/ 3050410 w 3219741"/>
                      <a:gd name="connsiteY2" fmla="*/ 2172165 h 2176458"/>
                      <a:gd name="connsiteX3" fmla="*/ 6712 w 3219741"/>
                      <a:gd name="connsiteY3" fmla="*/ 178318 h 2176458"/>
                      <a:gd name="connsiteX4" fmla="*/ 0 w 3219741"/>
                      <a:gd name="connsiteY4" fmla="*/ 75771 h 2176458"/>
                      <a:gd name="connsiteX0" fmla="*/ 0 w 3125072"/>
                      <a:gd name="connsiteY0" fmla="*/ 88494 h 2184888"/>
                      <a:gd name="connsiteX1" fmla="*/ 3125072 w 3125072"/>
                      <a:gd name="connsiteY1" fmla="*/ 2049097 h 2184888"/>
                      <a:gd name="connsiteX2" fmla="*/ 3050410 w 3125072"/>
                      <a:gd name="connsiteY2" fmla="*/ 2184888 h 2184888"/>
                      <a:gd name="connsiteX3" fmla="*/ 6712 w 3125072"/>
                      <a:gd name="connsiteY3" fmla="*/ 191041 h 2184888"/>
                      <a:gd name="connsiteX4" fmla="*/ 0 w 3125072"/>
                      <a:gd name="connsiteY4" fmla="*/ 88494 h 2184888"/>
                      <a:gd name="connsiteX0" fmla="*/ 0 w 3414342"/>
                      <a:gd name="connsiteY0" fmla="*/ 92278 h 2153436"/>
                      <a:gd name="connsiteX1" fmla="*/ 3414342 w 3414342"/>
                      <a:gd name="connsiteY1" fmla="*/ 2017645 h 2153436"/>
                      <a:gd name="connsiteX2" fmla="*/ 3339680 w 3414342"/>
                      <a:gd name="connsiteY2" fmla="*/ 2153436 h 2153436"/>
                      <a:gd name="connsiteX3" fmla="*/ 295982 w 3414342"/>
                      <a:gd name="connsiteY3" fmla="*/ 159589 h 2153436"/>
                      <a:gd name="connsiteX4" fmla="*/ 0 w 3414342"/>
                      <a:gd name="connsiteY4" fmla="*/ 92278 h 2153436"/>
                      <a:gd name="connsiteX0" fmla="*/ 0 w 3414342"/>
                      <a:gd name="connsiteY0" fmla="*/ 92278 h 2153436"/>
                      <a:gd name="connsiteX1" fmla="*/ 3414342 w 3414342"/>
                      <a:gd name="connsiteY1" fmla="*/ 2017645 h 2153436"/>
                      <a:gd name="connsiteX2" fmla="*/ 3339680 w 3414342"/>
                      <a:gd name="connsiteY2" fmla="*/ 2153436 h 2153436"/>
                      <a:gd name="connsiteX3" fmla="*/ 58002 w 3414342"/>
                      <a:gd name="connsiteY3" fmla="*/ 167877 h 2153436"/>
                      <a:gd name="connsiteX4" fmla="*/ 0 w 3414342"/>
                      <a:gd name="connsiteY4" fmla="*/ 92278 h 2153436"/>
                      <a:gd name="connsiteX0" fmla="*/ 0 w 3420877"/>
                      <a:gd name="connsiteY0" fmla="*/ 113309 h 2174467"/>
                      <a:gd name="connsiteX1" fmla="*/ 3420877 w 3420877"/>
                      <a:gd name="connsiteY1" fmla="*/ 1876044 h 2174467"/>
                      <a:gd name="connsiteX2" fmla="*/ 3339680 w 3420877"/>
                      <a:gd name="connsiteY2" fmla="*/ 2174467 h 2174467"/>
                      <a:gd name="connsiteX3" fmla="*/ 58002 w 3420877"/>
                      <a:gd name="connsiteY3" fmla="*/ 188908 h 2174467"/>
                      <a:gd name="connsiteX4" fmla="*/ 0 w 3420877"/>
                      <a:gd name="connsiteY4" fmla="*/ 113309 h 2174467"/>
                      <a:gd name="connsiteX0" fmla="*/ 0 w 3420877"/>
                      <a:gd name="connsiteY0" fmla="*/ 124159 h 2185317"/>
                      <a:gd name="connsiteX1" fmla="*/ 3420877 w 3420877"/>
                      <a:gd name="connsiteY1" fmla="*/ 1886894 h 2185317"/>
                      <a:gd name="connsiteX2" fmla="*/ 3339680 w 3420877"/>
                      <a:gd name="connsiteY2" fmla="*/ 2185317 h 2185317"/>
                      <a:gd name="connsiteX3" fmla="*/ 58002 w 3420877"/>
                      <a:gd name="connsiteY3" fmla="*/ 199758 h 2185317"/>
                      <a:gd name="connsiteX4" fmla="*/ 0 w 3420877"/>
                      <a:gd name="connsiteY4" fmla="*/ 124159 h 2185317"/>
                      <a:gd name="connsiteX0" fmla="*/ 0 w 3420877"/>
                      <a:gd name="connsiteY0" fmla="*/ 124159 h 2185317"/>
                      <a:gd name="connsiteX1" fmla="*/ 3420877 w 3420877"/>
                      <a:gd name="connsiteY1" fmla="*/ 1886894 h 2185317"/>
                      <a:gd name="connsiteX2" fmla="*/ 3339680 w 3420877"/>
                      <a:gd name="connsiteY2" fmla="*/ 2185317 h 2185317"/>
                      <a:gd name="connsiteX3" fmla="*/ 58002 w 3420877"/>
                      <a:gd name="connsiteY3" fmla="*/ 199758 h 2185317"/>
                      <a:gd name="connsiteX4" fmla="*/ 0 w 3420877"/>
                      <a:gd name="connsiteY4" fmla="*/ 124159 h 2185317"/>
                      <a:gd name="connsiteX0" fmla="*/ 0 w 3420877"/>
                      <a:gd name="connsiteY0" fmla="*/ 124159 h 1888186"/>
                      <a:gd name="connsiteX1" fmla="*/ 3420877 w 3420877"/>
                      <a:gd name="connsiteY1" fmla="*/ 1886894 h 1888186"/>
                      <a:gd name="connsiteX2" fmla="*/ 3289431 w 3420877"/>
                      <a:gd name="connsiteY2" fmla="*/ 1880939 h 1888186"/>
                      <a:gd name="connsiteX3" fmla="*/ 58002 w 3420877"/>
                      <a:gd name="connsiteY3" fmla="*/ 199758 h 1888186"/>
                      <a:gd name="connsiteX4" fmla="*/ 0 w 3420877"/>
                      <a:gd name="connsiteY4" fmla="*/ 124159 h 1888186"/>
                      <a:gd name="connsiteX0" fmla="*/ 0 w 3420877"/>
                      <a:gd name="connsiteY0" fmla="*/ 124159 h 1888186"/>
                      <a:gd name="connsiteX1" fmla="*/ 3420877 w 3420877"/>
                      <a:gd name="connsiteY1" fmla="*/ 1886894 h 1888186"/>
                      <a:gd name="connsiteX2" fmla="*/ 3289431 w 3420877"/>
                      <a:gd name="connsiteY2" fmla="*/ 1880939 h 1888186"/>
                      <a:gd name="connsiteX3" fmla="*/ 58002 w 3420877"/>
                      <a:gd name="connsiteY3" fmla="*/ 199758 h 1888186"/>
                      <a:gd name="connsiteX4" fmla="*/ 0 w 3420877"/>
                      <a:gd name="connsiteY4" fmla="*/ 124159 h 1888186"/>
                      <a:gd name="connsiteX0" fmla="*/ 0 w 3420877"/>
                      <a:gd name="connsiteY0" fmla="*/ 124159 h 1888186"/>
                      <a:gd name="connsiteX1" fmla="*/ 3420877 w 3420877"/>
                      <a:gd name="connsiteY1" fmla="*/ 1886894 h 1888186"/>
                      <a:gd name="connsiteX2" fmla="*/ 3289431 w 3420877"/>
                      <a:gd name="connsiteY2" fmla="*/ 1880939 h 1888186"/>
                      <a:gd name="connsiteX3" fmla="*/ 58002 w 3420877"/>
                      <a:gd name="connsiteY3" fmla="*/ 199758 h 1888186"/>
                      <a:gd name="connsiteX4" fmla="*/ 0 w 3420877"/>
                      <a:gd name="connsiteY4" fmla="*/ 124159 h 1888186"/>
                      <a:gd name="connsiteX0" fmla="*/ 0 w 3420877"/>
                      <a:gd name="connsiteY0" fmla="*/ 124159 h 1888186"/>
                      <a:gd name="connsiteX1" fmla="*/ 3420877 w 3420877"/>
                      <a:gd name="connsiteY1" fmla="*/ 1886894 h 1888186"/>
                      <a:gd name="connsiteX2" fmla="*/ 3289431 w 3420877"/>
                      <a:gd name="connsiteY2" fmla="*/ 1880939 h 1888186"/>
                      <a:gd name="connsiteX3" fmla="*/ 58002 w 3420877"/>
                      <a:gd name="connsiteY3" fmla="*/ 199758 h 1888186"/>
                      <a:gd name="connsiteX4" fmla="*/ 0 w 3420877"/>
                      <a:gd name="connsiteY4" fmla="*/ 124159 h 1888186"/>
                      <a:gd name="connsiteX0" fmla="*/ 0 w 3420877"/>
                      <a:gd name="connsiteY0" fmla="*/ 124159 h 1888186"/>
                      <a:gd name="connsiteX1" fmla="*/ 3420877 w 3420877"/>
                      <a:gd name="connsiteY1" fmla="*/ 1886894 h 1888186"/>
                      <a:gd name="connsiteX2" fmla="*/ 3289431 w 3420877"/>
                      <a:gd name="connsiteY2" fmla="*/ 1880939 h 1888186"/>
                      <a:gd name="connsiteX3" fmla="*/ 58002 w 3420877"/>
                      <a:gd name="connsiteY3" fmla="*/ 199758 h 1888186"/>
                      <a:gd name="connsiteX4" fmla="*/ 0 w 3420877"/>
                      <a:gd name="connsiteY4" fmla="*/ 124159 h 1888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0877" h="1888186">
                        <a:moveTo>
                          <a:pt x="0" y="124159"/>
                        </a:moveTo>
                        <a:cubicBezTo>
                          <a:pt x="883431" y="-157854"/>
                          <a:pt x="2710232" y="-106969"/>
                          <a:pt x="3420877" y="1886894"/>
                        </a:cubicBezTo>
                        <a:cubicBezTo>
                          <a:pt x="3381856" y="1893071"/>
                          <a:pt x="3328452" y="1874762"/>
                          <a:pt x="3289431" y="1880939"/>
                        </a:cubicBezTo>
                        <a:cubicBezTo>
                          <a:pt x="3161505" y="1139766"/>
                          <a:pt x="1988260" y="-366958"/>
                          <a:pt x="58002" y="199758"/>
                        </a:cubicBezTo>
                        <a:cubicBezTo>
                          <a:pt x="55765" y="165576"/>
                          <a:pt x="2237" y="158341"/>
                          <a:pt x="0" y="124159"/>
                        </a:cubicBezTo>
                        <a:close/>
                      </a:path>
                    </a:pathLst>
                  </a:custGeom>
                  <a:gradFill>
                    <a:gsLst>
                      <a:gs pos="100000">
                        <a:sysClr val="window" lastClr="FFFFFF">
                          <a:alpha val="0"/>
                        </a:sysClr>
                      </a:gs>
                      <a:gs pos="50000">
                        <a:sysClr val="window" lastClr="FFFFFF"/>
                      </a:gs>
                      <a:gs pos="0">
                        <a:sysClr val="window" lastClr="FFFFFF">
                          <a:alpha val="0"/>
                        </a:sysClr>
                      </a:gs>
                    </a:gsLst>
                    <a:lin ang="0" scaled="1"/>
                  </a:gradFill>
                  <a:ln w="25400" cap="flat" cmpd="sng" algn="ctr">
                    <a:noFill/>
                    <a:prstDash val="solid"/>
                  </a:ln>
                  <a:effectLst/>
                </p:spPr>
                <p:txBody>
                  <a:bodyPr rtlCol="0" anchor="ctr"/>
                  <a:lstStyle/>
                  <a:p>
                    <a:pPr algn="ctr" defTabSz="685800">
                      <a:defRPr/>
                    </a:pPr>
                    <a:endParaRPr lang="en-US" sz="1350" kern="0">
                      <a:solidFill>
                        <a:prstClr val="white"/>
                      </a:solidFill>
                      <a:latin typeface="Arial" panose="020B0604020202020204" pitchFamily="34" charset="0"/>
                      <a:cs typeface="Arial" panose="020B0604020202020204" pitchFamily="34" charset="0"/>
                    </a:endParaRPr>
                  </a:p>
                </p:txBody>
              </p:sp>
              <p:grpSp>
                <p:nvGrpSpPr>
                  <p:cNvPr id="49" name="Group 48">
                    <a:extLst>
                      <a:ext uri="{FF2B5EF4-FFF2-40B4-BE49-F238E27FC236}">
                        <a16:creationId xmlns:a16="http://schemas.microsoft.com/office/drawing/2014/main" id="{1D494290-30DE-CEE6-0805-81C59D0AFD15}"/>
                      </a:ext>
                    </a:extLst>
                  </p:cNvPr>
                  <p:cNvGrpSpPr/>
                  <p:nvPr/>
                </p:nvGrpSpPr>
                <p:grpSpPr>
                  <a:xfrm>
                    <a:off x="1647116" y="1635992"/>
                    <a:ext cx="296676" cy="787338"/>
                    <a:chOff x="4446751" y="790832"/>
                    <a:chExt cx="448540" cy="1190368"/>
                  </a:xfrm>
                </p:grpSpPr>
                <p:sp>
                  <p:nvSpPr>
                    <p:cNvPr id="63" name="Oval 9">
                      <a:extLst>
                        <a:ext uri="{FF2B5EF4-FFF2-40B4-BE49-F238E27FC236}">
                          <a16:creationId xmlns:a16="http://schemas.microsoft.com/office/drawing/2014/main" id="{FDC923C8-27E8-4ADE-7957-1C0F1B9660E5}"/>
                        </a:ext>
                      </a:extLst>
                    </p:cNvPr>
                    <p:cNvSpPr/>
                    <p:nvPr/>
                  </p:nvSpPr>
                  <p:spPr>
                    <a:xfrm>
                      <a:off x="4687411" y="1153267"/>
                      <a:ext cx="207880" cy="427316"/>
                    </a:xfrm>
                    <a:custGeom>
                      <a:avLst/>
                      <a:gdLst>
                        <a:gd name="connsiteX0" fmla="*/ 0 w 415759"/>
                        <a:gd name="connsiteY0" fmla="*/ 207880 h 415759"/>
                        <a:gd name="connsiteX1" fmla="*/ 207880 w 415759"/>
                        <a:gd name="connsiteY1" fmla="*/ 0 h 415759"/>
                        <a:gd name="connsiteX2" fmla="*/ 415760 w 415759"/>
                        <a:gd name="connsiteY2" fmla="*/ 207880 h 415759"/>
                        <a:gd name="connsiteX3" fmla="*/ 207880 w 415759"/>
                        <a:gd name="connsiteY3" fmla="*/ 415760 h 415759"/>
                        <a:gd name="connsiteX4" fmla="*/ 0 w 415759"/>
                        <a:gd name="connsiteY4" fmla="*/ 207880 h 415759"/>
                        <a:gd name="connsiteX0" fmla="*/ 0 w 207880"/>
                        <a:gd name="connsiteY0" fmla="*/ 421538 h 427316"/>
                        <a:gd name="connsiteX1" fmla="*/ 0 w 207880"/>
                        <a:gd name="connsiteY1" fmla="*/ 5778 h 427316"/>
                        <a:gd name="connsiteX2" fmla="*/ 207880 w 207880"/>
                        <a:gd name="connsiteY2" fmla="*/ 213658 h 427316"/>
                        <a:gd name="connsiteX3" fmla="*/ 0 w 207880"/>
                        <a:gd name="connsiteY3" fmla="*/ 421538 h 427316"/>
                        <a:gd name="connsiteX0" fmla="*/ 0 w 207880"/>
                        <a:gd name="connsiteY0" fmla="*/ 421538 h 427316"/>
                        <a:gd name="connsiteX1" fmla="*/ 0 w 207880"/>
                        <a:gd name="connsiteY1" fmla="*/ 5778 h 427316"/>
                        <a:gd name="connsiteX2" fmla="*/ 207880 w 207880"/>
                        <a:gd name="connsiteY2" fmla="*/ 213658 h 427316"/>
                        <a:gd name="connsiteX3" fmla="*/ 0 w 207880"/>
                        <a:gd name="connsiteY3" fmla="*/ 421538 h 427316"/>
                        <a:gd name="connsiteX0" fmla="*/ 0 w 207880"/>
                        <a:gd name="connsiteY0" fmla="*/ 421538 h 427316"/>
                        <a:gd name="connsiteX1" fmla="*/ 0 w 207880"/>
                        <a:gd name="connsiteY1" fmla="*/ 5778 h 427316"/>
                        <a:gd name="connsiteX2" fmla="*/ 207880 w 207880"/>
                        <a:gd name="connsiteY2" fmla="*/ 213658 h 427316"/>
                        <a:gd name="connsiteX3" fmla="*/ 0 w 207880"/>
                        <a:gd name="connsiteY3" fmla="*/ 421538 h 427316"/>
                        <a:gd name="connsiteX0" fmla="*/ 0 w 207880"/>
                        <a:gd name="connsiteY0" fmla="*/ 421538 h 427316"/>
                        <a:gd name="connsiteX1" fmla="*/ 0 w 207880"/>
                        <a:gd name="connsiteY1" fmla="*/ 5778 h 427316"/>
                        <a:gd name="connsiteX2" fmla="*/ 207880 w 207880"/>
                        <a:gd name="connsiteY2" fmla="*/ 213658 h 427316"/>
                        <a:gd name="connsiteX3" fmla="*/ 0 w 207880"/>
                        <a:gd name="connsiteY3" fmla="*/ 421538 h 427316"/>
                        <a:gd name="connsiteX0" fmla="*/ 2279 w 210159"/>
                        <a:gd name="connsiteY0" fmla="*/ 421538 h 427316"/>
                        <a:gd name="connsiteX1" fmla="*/ 2279 w 210159"/>
                        <a:gd name="connsiteY1" fmla="*/ 5778 h 427316"/>
                        <a:gd name="connsiteX2" fmla="*/ 210159 w 210159"/>
                        <a:gd name="connsiteY2" fmla="*/ 213658 h 427316"/>
                        <a:gd name="connsiteX3" fmla="*/ 2279 w 210159"/>
                        <a:gd name="connsiteY3" fmla="*/ 421538 h 427316"/>
                        <a:gd name="connsiteX0" fmla="*/ 0 w 207880"/>
                        <a:gd name="connsiteY0" fmla="*/ 421538 h 427316"/>
                        <a:gd name="connsiteX1" fmla="*/ 0 w 207880"/>
                        <a:gd name="connsiteY1" fmla="*/ 5778 h 427316"/>
                        <a:gd name="connsiteX2" fmla="*/ 207880 w 207880"/>
                        <a:gd name="connsiteY2" fmla="*/ 213658 h 427316"/>
                        <a:gd name="connsiteX3" fmla="*/ 0 w 207880"/>
                        <a:gd name="connsiteY3" fmla="*/ 421538 h 427316"/>
                        <a:gd name="connsiteX0" fmla="*/ 0 w 207880"/>
                        <a:gd name="connsiteY0" fmla="*/ 421538 h 427316"/>
                        <a:gd name="connsiteX1" fmla="*/ 0 w 207880"/>
                        <a:gd name="connsiteY1" fmla="*/ 5778 h 427316"/>
                        <a:gd name="connsiteX2" fmla="*/ 207880 w 207880"/>
                        <a:gd name="connsiteY2" fmla="*/ 213658 h 427316"/>
                        <a:gd name="connsiteX3" fmla="*/ 0 w 207880"/>
                        <a:gd name="connsiteY3" fmla="*/ 421538 h 427316"/>
                      </a:gdLst>
                      <a:ahLst/>
                      <a:cxnLst>
                        <a:cxn ang="0">
                          <a:pos x="connsiteX0" y="connsiteY0"/>
                        </a:cxn>
                        <a:cxn ang="0">
                          <a:pos x="connsiteX1" y="connsiteY1"/>
                        </a:cxn>
                        <a:cxn ang="0">
                          <a:pos x="connsiteX2" y="connsiteY2"/>
                        </a:cxn>
                        <a:cxn ang="0">
                          <a:pos x="connsiteX3" y="connsiteY3"/>
                        </a:cxn>
                      </a:cxnLst>
                      <a:rect l="l" t="t" r="r" b="b"/>
                      <a:pathLst>
                        <a:path w="207880" h="427316">
                          <a:moveTo>
                            <a:pt x="0" y="421538"/>
                          </a:moveTo>
                          <a:cubicBezTo>
                            <a:pt x="342342" y="190375"/>
                            <a:pt x="65616" y="48446"/>
                            <a:pt x="0" y="5778"/>
                          </a:cubicBezTo>
                          <a:cubicBezTo>
                            <a:pt x="34647" y="-28869"/>
                            <a:pt x="207880" y="98849"/>
                            <a:pt x="207880" y="213658"/>
                          </a:cubicBezTo>
                          <a:cubicBezTo>
                            <a:pt x="207880" y="328467"/>
                            <a:pt x="34647" y="456185"/>
                            <a:pt x="0" y="421538"/>
                          </a:cubicBezTo>
                          <a:close/>
                        </a:path>
                      </a:pathLst>
                    </a:custGeom>
                    <a:gradFill>
                      <a:gsLst>
                        <a:gs pos="6000">
                          <a:srgbClr val="FFFFFF">
                            <a:alpha val="1000"/>
                          </a:srgbClr>
                        </a:gs>
                        <a:gs pos="50000">
                          <a:srgbClr val="FFFFFF">
                            <a:alpha val="66000"/>
                          </a:srgbClr>
                        </a:gs>
                        <a:gs pos="94000">
                          <a:srgbClr val="FFFFFF">
                            <a:alpha val="0"/>
                          </a:srgbClr>
                        </a:gs>
                      </a:gsLst>
                      <a:lin ang="5400000" scaled="0"/>
                    </a:gradFill>
                    <a:ln w="25400" cap="flat" cmpd="sng" algn="ctr">
                      <a:noFill/>
                      <a:prstDash val="solid"/>
                    </a:ln>
                    <a:effectLst/>
                  </p:spPr>
                  <p:txBody>
                    <a:bodyPr rtlCol="0" anchor="ctr"/>
                    <a:lstStyle/>
                    <a:p>
                      <a:pPr algn="ctr" defTabSz="685800">
                        <a:defRPr/>
                      </a:pPr>
                      <a:endParaRPr lang="en-US" sz="1350" kern="0">
                        <a:solidFill>
                          <a:prstClr val="white"/>
                        </a:solidFill>
                        <a:latin typeface="Arial" panose="020B0604020202020204" pitchFamily="34" charset="0"/>
                        <a:cs typeface="Arial" panose="020B0604020202020204" pitchFamily="34" charset="0"/>
                      </a:endParaRPr>
                    </a:p>
                  </p:txBody>
                </p:sp>
                <p:sp>
                  <p:nvSpPr>
                    <p:cNvPr id="64" name="Rectangle 63">
                      <a:extLst>
                        <a:ext uri="{FF2B5EF4-FFF2-40B4-BE49-F238E27FC236}">
                          <a16:creationId xmlns:a16="http://schemas.microsoft.com/office/drawing/2014/main" id="{774A9A74-E958-0596-0024-E1A7FF04CFD9}"/>
                        </a:ext>
                      </a:extLst>
                    </p:cNvPr>
                    <p:cNvSpPr/>
                    <p:nvPr/>
                  </p:nvSpPr>
                  <p:spPr>
                    <a:xfrm>
                      <a:off x="4446751" y="790832"/>
                      <a:ext cx="48822" cy="428368"/>
                    </a:xfrm>
                    <a:prstGeom prst="rect">
                      <a:avLst/>
                    </a:prstGeom>
                    <a:gradFill>
                      <a:gsLst>
                        <a:gs pos="9000">
                          <a:srgbClr val="FFFFFF">
                            <a:alpha val="0"/>
                          </a:srgbClr>
                        </a:gs>
                        <a:gs pos="49000">
                          <a:srgbClr val="FFFFFF">
                            <a:alpha val="59000"/>
                          </a:srgbClr>
                        </a:gs>
                        <a:gs pos="87000">
                          <a:srgbClr val="FFFFFF">
                            <a:alpha val="0"/>
                          </a:srgbClr>
                        </a:gs>
                      </a:gsLst>
                      <a:lin ang="5400000" scaled="0"/>
                    </a:gradFill>
                    <a:ln w="25400" cap="flat" cmpd="sng" algn="ctr">
                      <a:noFill/>
                      <a:prstDash val="solid"/>
                    </a:ln>
                    <a:effectLst/>
                  </p:spPr>
                  <p:txBody>
                    <a:bodyPr rtlCol="0" anchor="ctr"/>
                    <a:lstStyle/>
                    <a:p>
                      <a:pPr algn="ctr" defTabSz="685800">
                        <a:defRPr/>
                      </a:pPr>
                      <a:endParaRPr lang="en-US" sz="1350" kern="0">
                        <a:solidFill>
                          <a:prstClr val="white"/>
                        </a:solidFill>
                        <a:latin typeface="Arial" panose="020B0604020202020204" pitchFamily="34" charset="0"/>
                        <a:cs typeface="Arial" panose="020B0604020202020204" pitchFamily="34" charset="0"/>
                      </a:endParaRPr>
                    </a:p>
                  </p:txBody>
                </p:sp>
                <p:sp>
                  <p:nvSpPr>
                    <p:cNvPr id="65" name="Rectangle 64">
                      <a:extLst>
                        <a:ext uri="{FF2B5EF4-FFF2-40B4-BE49-F238E27FC236}">
                          <a16:creationId xmlns:a16="http://schemas.microsoft.com/office/drawing/2014/main" id="{DCE498E2-07BD-8350-CF31-242AEC8D259F}"/>
                        </a:ext>
                      </a:extLst>
                    </p:cNvPr>
                    <p:cNvSpPr/>
                    <p:nvPr/>
                  </p:nvSpPr>
                  <p:spPr>
                    <a:xfrm>
                      <a:off x="4453920" y="1552832"/>
                      <a:ext cx="48822" cy="428368"/>
                    </a:xfrm>
                    <a:prstGeom prst="rect">
                      <a:avLst/>
                    </a:prstGeom>
                    <a:gradFill>
                      <a:gsLst>
                        <a:gs pos="9000">
                          <a:srgbClr val="FFFFFF">
                            <a:alpha val="0"/>
                          </a:srgbClr>
                        </a:gs>
                        <a:gs pos="49000">
                          <a:srgbClr val="FFFFFF">
                            <a:alpha val="59000"/>
                          </a:srgbClr>
                        </a:gs>
                        <a:gs pos="87000">
                          <a:srgbClr val="FFFFFF">
                            <a:alpha val="0"/>
                          </a:srgbClr>
                        </a:gs>
                      </a:gsLst>
                      <a:lin ang="5400000" scaled="0"/>
                    </a:gradFill>
                    <a:ln w="25400" cap="flat" cmpd="sng" algn="ctr">
                      <a:noFill/>
                      <a:prstDash val="solid"/>
                    </a:ln>
                    <a:effectLst/>
                  </p:spPr>
                  <p:txBody>
                    <a:bodyPr rtlCol="0" anchor="ctr"/>
                    <a:lstStyle/>
                    <a:p>
                      <a:pPr algn="ctr" defTabSz="685800">
                        <a:defRPr/>
                      </a:pPr>
                      <a:endParaRPr lang="en-US" sz="1350" kern="0">
                        <a:solidFill>
                          <a:prstClr val="white"/>
                        </a:solidFill>
                        <a:latin typeface="Arial" panose="020B060402020202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id="{F44807A4-C9EA-EBEA-E51A-91DDF5621546}"/>
                      </a:ext>
                    </a:extLst>
                  </p:cNvPr>
                  <p:cNvGrpSpPr/>
                  <p:nvPr/>
                </p:nvGrpSpPr>
                <p:grpSpPr>
                  <a:xfrm>
                    <a:off x="2651269" y="3392256"/>
                    <a:ext cx="746253" cy="302946"/>
                    <a:chOff x="5964934" y="3446115"/>
                    <a:chExt cx="1128252" cy="458021"/>
                  </a:xfrm>
                </p:grpSpPr>
                <p:sp>
                  <p:nvSpPr>
                    <p:cNvPr id="60" name="Oval 9">
                      <a:extLst>
                        <a:ext uri="{FF2B5EF4-FFF2-40B4-BE49-F238E27FC236}">
                          <a16:creationId xmlns:a16="http://schemas.microsoft.com/office/drawing/2014/main" id="{F46BDAA3-305B-E9F0-55CB-778AE667AE2A}"/>
                        </a:ext>
                      </a:extLst>
                    </p:cNvPr>
                    <p:cNvSpPr/>
                    <p:nvPr/>
                  </p:nvSpPr>
                  <p:spPr>
                    <a:xfrm rot="5400000">
                      <a:off x="6450754" y="3586538"/>
                      <a:ext cx="207880" cy="427316"/>
                    </a:xfrm>
                    <a:custGeom>
                      <a:avLst/>
                      <a:gdLst>
                        <a:gd name="connsiteX0" fmla="*/ 0 w 415759"/>
                        <a:gd name="connsiteY0" fmla="*/ 207880 h 415759"/>
                        <a:gd name="connsiteX1" fmla="*/ 207880 w 415759"/>
                        <a:gd name="connsiteY1" fmla="*/ 0 h 415759"/>
                        <a:gd name="connsiteX2" fmla="*/ 415760 w 415759"/>
                        <a:gd name="connsiteY2" fmla="*/ 207880 h 415759"/>
                        <a:gd name="connsiteX3" fmla="*/ 207880 w 415759"/>
                        <a:gd name="connsiteY3" fmla="*/ 415760 h 415759"/>
                        <a:gd name="connsiteX4" fmla="*/ 0 w 415759"/>
                        <a:gd name="connsiteY4" fmla="*/ 207880 h 415759"/>
                        <a:gd name="connsiteX0" fmla="*/ 0 w 207880"/>
                        <a:gd name="connsiteY0" fmla="*/ 421538 h 427316"/>
                        <a:gd name="connsiteX1" fmla="*/ 0 w 207880"/>
                        <a:gd name="connsiteY1" fmla="*/ 5778 h 427316"/>
                        <a:gd name="connsiteX2" fmla="*/ 207880 w 207880"/>
                        <a:gd name="connsiteY2" fmla="*/ 213658 h 427316"/>
                        <a:gd name="connsiteX3" fmla="*/ 0 w 207880"/>
                        <a:gd name="connsiteY3" fmla="*/ 421538 h 427316"/>
                        <a:gd name="connsiteX0" fmla="*/ 0 w 207880"/>
                        <a:gd name="connsiteY0" fmla="*/ 421538 h 427316"/>
                        <a:gd name="connsiteX1" fmla="*/ 0 w 207880"/>
                        <a:gd name="connsiteY1" fmla="*/ 5778 h 427316"/>
                        <a:gd name="connsiteX2" fmla="*/ 207880 w 207880"/>
                        <a:gd name="connsiteY2" fmla="*/ 213658 h 427316"/>
                        <a:gd name="connsiteX3" fmla="*/ 0 w 207880"/>
                        <a:gd name="connsiteY3" fmla="*/ 421538 h 427316"/>
                        <a:gd name="connsiteX0" fmla="*/ 0 w 207880"/>
                        <a:gd name="connsiteY0" fmla="*/ 421538 h 427316"/>
                        <a:gd name="connsiteX1" fmla="*/ 0 w 207880"/>
                        <a:gd name="connsiteY1" fmla="*/ 5778 h 427316"/>
                        <a:gd name="connsiteX2" fmla="*/ 207880 w 207880"/>
                        <a:gd name="connsiteY2" fmla="*/ 213658 h 427316"/>
                        <a:gd name="connsiteX3" fmla="*/ 0 w 207880"/>
                        <a:gd name="connsiteY3" fmla="*/ 421538 h 427316"/>
                        <a:gd name="connsiteX0" fmla="*/ 0 w 207880"/>
                        <a:gd name="connsiteY0" fmla="*/ 421538 h 427316"/>
                        <a:gd name="connsiteX1" fmla="*/ 0 w 207880"/>
                        <a:gd name="connsiteY1" fmla="*/ 5778 h 427316"/>
                        <a:gd name="connsiteX2" fmla="*/ 207880 w 207880"/>
                        <a:gd name="connsiteY2" fmla="*/ 213658 h 427316"/>
                        <a:gd name="connsiteX3" fmla="*/ 0 w 207880"/>
                        <a:gd name="connsiteY3" fmla="*/ 421538 h 427316"/>
                        <a:gd name="connsiteX0" fmla="*/ 2279 w 210159"/>
                        <a:gd name="connsiteY0" fmla="*/ 421538 h 427316"/>
                        <a:gd name="connsiteX1" fmla="*/ 2279 w 210159"/>
                        <a:gd name="connsiteY1" fmla="*/ 5778 h 427316"/>
                        <a:gd name="connsiteX2" fmla="*/ 210159 w 210159"/>
                        <a:gd name="connsiteY2" fmla="*/ 213658 h 427316"/>
                        <a:gd name="connsiteX3" fmla="*/ 2279 w 210159"/>
                        <a:gd name="connsiteY3" fmla="*/ 421538 h 427316"/>
                        <a:gd name="connsiteX0" fmla="*/ 0 w 207880"/>
                        <a:gd name="connsiteY0" fmla="*/ 421538 h 427316"/>
                        <a:gd name="connsiteX1" fmla="*/ 0 w 207880"/>
                        <a:gd name="connsiteY1" fmla="*/ 5778 h 427316"/>
                        <a:gd name="connsiteX2" fmla="*/ 207880 w 207880"/>
                        <a:gd name="connsiteY2" fmla="*/ 213658 h 427316"/>
                        <a:gd name="connsiteX3" fmla="*/ 0 w 207880"/>
                        <a:gd name="connsiteY3" fmla="*/ 421538 h 427316"/>
                        <a:gd name="connsiteX0" fmla="*/ 0 w 207880"/>
                        <a:gd name="connsiteY0" fmla="*/ 421538 h 427316"/>
                        <a:gd name="connsiteX1" fmla="*/ 0 w 207880"/>
                        <a:gd name="connsiteY1" fmla="*/ 5778 h 427316"/>
                        <a:gd name="connsiteX2" fmla="*/ 207880 w 207880"/>
                        <a:gd name="connsiteY2" fmla="*/ 213658 h 427316"/>
                        <a:gd name="connsiteX3" fmla="*/ 0 w 207880"/>
                        <a:gd name="connsiteY3" fmla="*/ 421538 h 427316"/>
                      </a:gdLst>
                      <a:ahLst/>
                      <a:cxnLst>
                        <a:cxn ang="0">
                          <a:pos x="connsiteX0" y="connsiteY0"/>
                        </a:cxn>
                        <a:cxn ang="0">
                          <a:pos x="connsiteX1" y="connsiteY1"/>
                        </a:cxn>
                        <a:cxn ang="0">
                          <a:pos x="connsiteX2" y="connsiteY2"/>
                        </a:cxn>
                        <a:cxn ang="0">
                          <a:pos x="connsiteX3" y="connsiteY3"/>
                        </a:cxn>
                      </a:cxnLst>
                      <a:rect l="l" t="t" r="r" b="b"/>
                      <a:pathLst>
                        <a:path w="207880" h="427316">
                          <a:moveTo>
                            <a:pt x="0" y="421538"/>
                          </a:moveTo>
                          <a:cubicBezTo>
                            <a:pt x="342342" y="190375"/>
                            <a:pt x="65616" y="48446"/>
                            <a:pt x="0" y="5778"/>
                          </a:cubicBezTo>
                          <a:cubicBezTo>
                            <a:pt x="34647" y="-28869"/>
                            <a:pt x="207880" y="98849"/>
                            <a:pt x="207880" y="213658"/>
                          </a:cubicBezTo>
                          <a:cubicBezTo>
                            <a:pt x="207880" y="328467"/>
                            <a:pt x="34647" y="456185"/>
                            <a:pt x="0" y="421538"/>
                          </a:cubicBezTo>
                          <a:close/>
                        </a:path>
                      </a:pathLst>
                    </a:custGeom>
                    <a:gradFill>
                      <a:gsLst>
                        <a:gs pos="6000">
                          <a:srgbClr val="FFFFFF">
                            <a:alpha val="1000"/>
                          </a:srgbClr>
                        </a:gs>
                        <a:gs pos="50000">
                          <a:srgbClr val="FFFFFF">
                            <a:alpha val="66000"/>
                          </a:srgbClr>
                        </a:gs>
                        <a:gs pos="94000">
                          <a:srgbClr val="FFFFFF">
                            <a:alpha val="0"/>
                          </a:srgbClr>
                        </a:gs>
                      </a:gsLst>
                      <a:lin ang="5400000" scaled="0"/>
                    </a:gradFill>
                    <a:ln w="25400" cap="flat" cmpd="sng" algn="ctr">
                      <a:noFill/>
                      <a:prstDash val="solid"/>
                    </a:ln>
                    <a:effectLst/>
                  </p:spPr>
                  <p:txBody>
                    <a:bodyPr rtlCol="0" anchor="ctr"/>
                    <a:lstStyle/>
                    <a:p>
                      <a:pPr algn="ctr" defTabSz="685800">
                        <a:defRPr/>
                      </a:pPr>
                      <a:endParaRPr lang="en-US" sz="1350" kern="0">
                        <a:solidFill>
                          <a:prstClr val="white"/>
                        </a:solidFill>
                        <a:latin typeface="Arial" panose="020B0604020202020204" pitchFamily="34" charset="0"/>
                        <a:cs typeface="Arial" panose="020B0604020202020204" pitchFamily="34" charset="0"/>
                      </a:endParaRPr>
                    </a:p>
                  </p:txBody>
                </p:sp>
                <p:sp>
                  <p:nvSpPr>
                    <p:cNvPr id="61" name="Rectangle 60">
                      <a:extLst>
                        <a:ext uri="{FF2B5EF4-FFF2-40B4-BE49-F238E27FC236}">
                          <a16:creationId xmlns:a16="http://schemas.microsoft.com/office/drawing/2014/main" id="{9512890F-2B45-E437-BD07-7667C379E6B0}"/>
                        </a:ext>
                      </a:extLst>
                    </p:cNvPr>
                    <p:cNvSpPr/>
                    <p:nvPr/>
                  </p:nvSpPr>
                  <p:spPr>
                    <a:xfrm rot="5340000">
                      <a:off x="6154707" y="3263902"/>
                      <a:ext cx="48822" cy="428368"/>
                    </a:xfrm>
                    <a:prstGeom prst="rect">
                      <a:avLst/>
                    </a:prstGeom>
                    <a:gradFill>
                      <a:gsLst>
                        <a:gs pos="9000">
                          <a:srgbClr val="FFFFFF">
                            <a:alpha val="0"/>
                          </a:srgbClr>
                        </a:gs>
                        <a:gs pos="49000">
                          <a:srgbClr val="FFFFFF">
                            <a:alpha val="59000"/>
                          </a:srgbClr>
                        </a:gs>
                        <a:gs pos="87000">
                          <a:srgbClr val="FFFFFF">
                            <a:alpha val="0"/>
                          </a:srgbClr>
                        </a:gs>
                      </a:gsLst>
                      <a:lin ang="5400000" scaled="0"/>
                    </a:gradFill>
                    <a:ln w="25400" cap="flat" cmpd="sng" algn="ctr">
                      <a:noFill/>
                      <a:prstDash val="solid"/>
                    </a:ln>
                    <a:effectLst/>
                  </p:spPr>
                  <p:txBody>
                    <a:bodyPr rtlCol="0" anchor="ctr"/>
                    <a:lstStyle/>
                    <a:p>
                      <a:pPr algn="ctr" defTabSz="685800">
                        <a:defRPr/>
                      </a:pPr>
                      <a:endParaRPr lang="en-US" sz="1350" kern="0">
                        <a:solidFill>
                          <a:prstClr val="white"/>
                        </a:solidFill>
                        <a:latin typeface="Arial" panose="020B0604020202020204" pitchFamily="34" charset="0"/>
                        <a:cs typeface="Arial" panose="020B0604020202020204" pitchFamily="34" charset="0"/>
                      </a:endParaRPr>
                    </a:p>
                  </p:txBody>
                </p:sp>
                <p:sp>
                  <p:nvSpPr>
                    <p:cNvPr id="62" name="Rectangle 61">
                      <a:extLst>
                        <a:ext uri="{FF2B5EF4-FFF2-40B4-BE49-F238E27FC236}">
                          <a16:creationId xmlns:a16="http://schemas.microsoft.com/office/drawing/2014/main" id="{885686C5-F2CD-2033-28F6-88B0B6D9A5E1}"/>
                        </a:ext>
                      </a:extLst>
                    </p:cNvPr>
                    <p:cNvSpPr/>
                    <p:nvPr/>
                  </p:nvSpPr>
                  <p:spPr>
                    <a:xfrm rot="5340000">
                      <a:off x="6854591" y="3256342"/>
                      <a:ext cx="48822" cy="428368"/>
                    </a:xfrm>
                    <a:prstGeom prst="rect">
                      <a:avLst/>
                    </a:prstGeom>
                    <a:gradFill>
                      <a:gsLst>
                        <a:gs pos="9000">
                          <a:srgbClr val="FFFFFF">
                            <a:alpha val="0"/>
                          </a:srgbClr>
                        </a:gs>
                        <a:gs pos="49000">
                          <a:srgbClr val="FFFFFF">
                            <a:alpha val="59000"/>
                          </a:srgbClr>
                        </a:gs>
                        <a:gs pos="87000">
                          <a:srgbClr val="FFFFFF">
                            <a:alpha val="0"/>
                          </a:srgbClr>
                        </a:gs>
                      </a:gsLst>
                      <a:lin ang="5400000" scaled="0"/>
                    </a:gradFill>
                    <a:ln w="25400" cap="flat" cmpd="sng" algn="ctr">
                      <a:noFill/>
                      <a:prstDash val="solid"/>
                    </a:ln>
                    <a:effectLst/>
                  </p:spPr>
                  <p:txBody>
                    <a:bodyPr rtlCol="0" anchor="ctr"/>
                    <a:lstStyle/>
                    <a:p>
                      <a:pPr algn="ctr" defTabSz="685800">
                        <a:defRPr/>
                      </a:pPr>
                      <a:endParaRPr lang="en-US" sz="1350" kern="0">
                        <a:solidFill>
                          <a:prstClr val="white"/>
                        </a:solidFill>
                        <a:latin typeface="Arial" panose="020B0604020202020204" pitchFamily="34" charset="0"/>
                        <a:cs typeface="Arial" panose="020B0604020202020204" pitchFamily="34" charset="0"/>
                      </a:endParaRPr>
                    </a:p>
                  </p:txBody>
                </p:sp>
              </p:grpSp>
              <p:sp>
                <p:nvSpPr>
                  <p:cNvPr id="51" name="Freeform 80">
                    <a:extLst>
                      <a:ext uri="{FF2B5EF4-FFF2-40B4-BE49-F238E27FC236}">
                        <a16:creationId xmlns:a16="http://schemas.microsoft.com/office/drawing/2014/main" id="{783874AC-8F07-C765-CB4B-67AFBB0EB649}"/>
                      </a:ext>
                    </a:extLst>
                  </p:cNvPr>
                  <p:cNvSpPr>
                    <a:spLocks/>
                  </p:cNvSpPr>
                  <p:nvPr/>
                </p:nvSpPr>
                <p:spPr bwMode="auto">
                  <a:xfrm>
                    <a:off x="1560840" y="1619724"/>
                    <a:ext cx="1554963" cy="1568069"/>
                  </a:xfrm>
                  <a:custGeom>
                    <a:avLst/>
                    <a:gdLst>
                      <a:gd name="connsiteX0" fmla="*/ 0 w 1876342"/>
                      <a:gd name="connsiteY0" fmla="*/ 0 h 1871987"/>
                      <a:gd name="connsiteX1" fmla="*/ 1876342 w 1876342"/>
                      <a:gd name="connsiteY1" fmla="*/ 1871987 h 1871987"/>
                      <a:gd name="connsiteX2" fmla="*/ 643944 w 1876342"/>
                      <a:gd name="connsiteY2" fmla="*/ 1871987 h 1871987"/>
                      <a:gd name="connsiteX3" fmla="*/ 630862 w 1876342"/>
                      <a:gd name="connsiteY3" fmla="*/ 1742211 h 1871987"/>
                      <a:gd name="connsiteX4" fmla="*/ 0 w 1876342"/>
                      <a:gd name="connsiteY4" fmla="*/ 1228044 h 1871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342" h="1871987">
                        <a:moveTo>
                          <a:pt x="0" y="0"/>
                        </a:moveTo>
                        <a:cubicBezTo>
                          <a:pt x="1036341" y="0"/>
                          <a:pt x="1876342" y="838168"/>
                          <a:pt x="1876342" y="1871987"/>
                        </a:cubicBezTo>
                        <a:lnTo>
                          <a:pt x="643944" y="1871987"/>
                        </a:lnTo>
                        <a:lnTo>
                          <a:pt x="630862" y="1742211"/>
                        </a:lnTo>
                        <a:cubicBezTo>
                          <a:pt x="570816" y="1448777"/>
                          <a:pt x="311185" y="1228044"/>
                          <a:pt x="0" y="1228044"/>
                        </a:cubicBezTo>
                        <a:close/>
                      </a:path>
                    </a:pathLst>
                  </a:custGeom>
                  <a:solidFill>
                    <a:schemeClr val="bg1">
                      <a:lumMod val="75000"/>
                    </a:schemeClr>
                  </a:solidFill>
                  <a:ln w="0">
                    <a:noFill/>
                    <a:prstDash val="solid"/>
                    <a:round/>
                    <a:headEnd/>
                    <a:tailEnd/>
                  </a:ln>
                  <a:effectLst/>
                </p:spPr>
                <p:txBody>
                  <a:bodyPr vert="horz" wrap="square" lIns="68580" tIns="34290" rIns="68580" bIns="34290" numCol="1" anchor="t" anchorCtr="0" compatLnSpc="1">
                    <a:prstTxWarp prst="textNoShape">
                      <a:avLst/>
                    </a:prstTxWarp>
                    <a:noAutofit/>
                  </a:bodyPr>
                  <a:lstStyle/>
                  <a:p>
                    <a:pPr defTabSz="685800">
                      <a:defRPr/>
                    </a:pPr>
                    <a:endParaRPr lang="en-US" sz="1350" kern="0">
                      <a:solidFill>
                        <a:prstClr val="black"/>
                      </a:solidFill>
                      <a:latin typeface="Arial" panose="020B0604020202020204" pitchFamily="34" charset="0"/>
                      <a:cs typeface="Arial" panose="020B0604020202020204" pitchFamily="34" charset="0"/>
                    </a:endParaRPr>
                  </a:p>
                </p:txBody>
              </p:sp>
              <p:sp>
                <p:nvSpPr>
                  <p:cNvPr id="52" name="Freeform 81">
                    <a:extLst>
                      <a:ext uri="{FF2B5EF4-FFF2-40B4-BE49-F238E27FC236}">
                        <a16:creationId xmlns:a16="http://schemas.microsoft.com/office/drawing/2014/main" id="{E326ADFD-8C61-9EEE-C5B2-70965DE16B1D}"/>
                      </a:ext>
                    </a:extLst>
                  </p:cNvPr>
                  <p:cNvSpPr>
                    <a:spLocks/>
                  </p:cNvSpPr>
                  <p:nvPr/>
                </p:nvSpPr>
                <p:spPr bwMode="auto">
                  <a:xfrm>
                    <a:off x="1560840" y="3216989"/>
                    <a:ext cx="1554963" cy="1568068"/>
                  </a:xfrm>
                  <a:custGeom>
                    <a:avLst/>
                    <a:gdLst>
                      <a:gd name="connsiteX0" fmla="*/ 643944 w 1876342"/>
                      <a:gd name="connsiteY0" fmla="*/ 0 h 1871987"/>
                      <a:gd name="connsiteX1" fmla="*/ 1876342 w 1876342"/>
                      <a:gd name="connsiteY1" fmla="*/ 0 h 1871987"/>
                      <a:gd name="connsiteX2" fmla="*/ 0 w 1876342"/>
                      <a:gd name="connsiteY2" fmla="*/ 1871987 h 1871987"/>
                      <a:gd name="connsiteX3" fmla="*/ 0 w 1876342"/>
                      <a:gd name="connsiteY3" fmla="*/ 643944 h 1871987"/>
                      <a:gd name="connsiteX4" fmla="*/ 643944 w 1876342"/>
                      <a:gd name="connsiteY4" fmla="*/ 0 h 1871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342" h="1871987">
                        <a:moveTo>
                          <a:pt x="643944" y="0"/>
                        </a:moveTo>
                        <a:lnTo>
                          <a:pt x="1876342" y="0"/>
                        </a:lnTo>
                        <a:cubicBezTo>
                          <a:pt x="1876342" y="1033936"/>
                          <a:pt x="1036341" y="1871987"/>
                          <a:pt x="0" y="1871987"/>
                        </a:cubicBezTo>
                        <a:lnTo>
                          <a:pt x="0" y="643944"/>
                        </a:lnTo>
                        <a:cubicBezTo>
                          <a:pt x="355640" y="643944"/>
                          <a:pt x="643944" y="355640"/>
                          <a:pt x="643944" y="0"/>
                        </a:cubicBezTo>
                        <a:close/>
                      </a:path>
                    </a:pathLst>
                  </a:custGeom>
                  <a:solidFill>
                    <a:srgbClr val="3F9C35"/>
                  </a:solidFill>
                  <a:ln w="0">
                    <a:noFill/>
                    <a:prstDash val="solid"/>
                    <a:round/>
                    <a:headEnd/>
                    <a:tailEnd/>
                  </a:ln>
                  <a:effectLst/>
                </p:spPr>
                <p:txBody>
                  <a:bodyPr vert="horz" wrap="square" lIns="68580" tIns="34290" rIns="68580" bIns="34290" numCol="1" anchor="t" anchorCtr="0" compatLnSpc="1">
                    <a:prstTxWarp prst="textNoShape">
                      <a:avLst/>
                    </a:prstTxWarp>
                    <a:noAutofit/>
                  </a:bodyPr>
                  <a:lstStyle/>
                  <a:p>
                    <a:pPr defTabSz="685800">
                      <a:defRPr/>
                    </a:pPr>
                    <a:endParaRPr lang="en-US" sz="1350" kern="0">
                      <a:solidFill>
                        <a:prstClr val="black"/>
                      </a:solidFill>
                      <a:latin typeface="Arial" panose="020B0604020202020204" pitchFamily="34" charset="0"/>
                      <a:cs typeface="Arial" panose="020B0604020202020204" pitchFamily="34" charset="0"/>
                    </a:endParaRPr>
                  </a:p>
                </p:txBody>
              </p:sp>
              <p:sp>
                <p:nvSpPr>
                  <p:cNvPr id="53" name="Freeform 82">
                    <a:extLst>
                      <a:ext uri="{FF2B5EF4-FFF2-40B4-BE49-F238E27FC236}">
                        <a16:creationId xmlns:a16="http://schemas.microsoft.com/office/drawing/2014/main" id="{5D8E7814-3109-9D76-7038-C6FEF2AA5258}"/>
                      </a:ext>
                    </a:extLst>
                  </p:cNvPr>
                  <p:cNvSpPr>
                    <a:spLocks/>
                  </p:cNvSpPr>
                  <p:nvPr/>
                </p:nvSpPr>
                <p:spPr bwMode="auto">
                  <a:xfrm>
                    <a:off x="-30763" y="3216989"/>
                    <a:ext cx="1554963" cy="1570868"/>
                  </a:xfrm>
                  <a:custGeom>
                    <a:avLst/>
                    <a:gdLst>
                      <a:gd name="connsiteX0" fmla="*/ 0 w 1876342"/>
                      <a:gd name="connsiteY0" fmla="*/ 0 h 1871987"/>
                      <a:gd name="connsiteX1" fmla="*/ 1232398 w 1876342"/>
                      <a:gd name="connsiteY1" fmla="*/ 0 h 1871987"/>
                      <a:gd name="connsiteX2" fmla="*/ 1876342 w 1876342"/>
                      <a:gd name="connsiteY2" fmla="*/ 643944 h 1871987"/>
                      <a:gd name="connsiteX3" fmla="*/ 1876342 w 1876342"/>
                      <a:gd name="connsiteY3" fmla="*/ 1871987 h 1871987"/>
                      <a:gd name="connsiteX4" fmla="*/ 0 w 1876342"/>
                      <a:gd name="connsiteY4" fmla="*/ 0 h 1871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342" h="1871987">
                        <a:moveTo>
                          <a:pt x="0" y="0"/>
                        </a:moveTo>
                        <a:lnTo>
                          <a:pt x="1232398" y="0"/>
                        </a:lnTo>
                        <a:cubicBezTo>
                          <a:pt x="1232398" y="355640"/>
                          <a:pt x="1520702" y="643944"/>
                          <a:pt x="1876342" y="643944"/>
                        </a:cubicBezTo>
                        <a:lnTo>
                          <a:pt x="1876342" y="1871987"/>
                        </a:lnTo>
                        <a:cubicBezTo>
                          <a:pt x="840060" y="1871987"/>
                          <a:pt x="0" y="1033878"/>
                          <a:pt x="0" y="0"/>
                        </a:cubicBezTo>
                        <a:close/>
                      </a:path>
                    </a:pathLst>
                  </a:custGeom>
                  <a:solidFill>
                    <a:schemeClr val="bg1">
                      <a:lumMod val="75000"/>
                    </a:schemeClr>
                  </a:solidFill>
                  <a:ln w="0">
                    <a:noFill/>
                    <a:prstDash val="solid"/>
                    <a:round/>
                    <a:headEnd/>
                    <a:tailEnd/>
                  </a:ln>
                  <a:effectLst/>
                </p:spPr>
                <p:txBody>
                  <a:bodyPr vert="horz" wrap="square" lIns="68580" tIns="34290" rIns="68580" bIns="34290" numCol="1" anchor="t" anchorCtr="0" compatLnSpc="1">
                    <a:prstTxWarp prst="textNoShape">
                      <a:avLst/>
                    </a:prstTxWarp>
                    <a:noAutofit/>
                  </a:bodyPr>
                  <a:lstStyle/>
                  <a:p>
                    <a:pPr defTabSz="685800">
                      <a:defRPr/>
                    </a:pPr>
                    <a:endParaRPr lang="en-US" sz="1350" kern="0">
                      <a:solidFill>
                        <a:prstClr val="black"/>
                      </a:solidFill>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1B576174-D4AD-D704-8628-6CEFCE1EB2A7}"/>
                      </a:ext>
                    </a:extLst>
                  </p:cNvPr>
                  <p:cNvSpPr txBox="1"/>
                  <p:nvPr/>
                </p:nvSpPr>
                <p:spPr>
                  <a:xfrm>
                    <a:off x="1528066" y="2204825"/>
                    <a:ext cx="1694771" cy="538357"/>
                  </a:xfrm>
                  <a:prstGeom prst="rect">
                    <a:avLst/>
                  </a:prstGeom>
                  <a:noFill/>
                </p:spPr>
                <p:txBody>
                  <a:bodyPr wrap="square" rtlCol="0">
                    <a:spAutoFit/>
                  </a:bodyPr>
                  <a:lstStyle/>
                  <a:p>
                    <a:pPr marL="84535" indent="-84535" defTabSz="685800">
                      <a:buClr>
                        <a:srgbClr val="3F9C35"/>
                      </a:buClr>
                      <a:buFont typeface="Wingdings" panose="05000000000000000000" pitchFamily="2" charset="2"/>
                      <a:buChar char="ü"/>
                      <a:defRPr/>
                    </a:pPr>
                    <a:r>
                      <a:rPr lang="en-US" sz="1050" kern="0" cap="all">
                        <a:solidFill>
                          <a:prstClr val="white"/>
                        </a:solidFill>
                        <a:latin typeface="Arial" panose="020B0604020202020204" pitchFamily="34" charset="0"/>
                        <a:cs typeface="Arial" panose="020B0604020202020204" pitchFamily="34" charset="0"/>
                      </a:rPr>
                      <a:t>Identify </a:t>
                    </a:r>
                    <a:r>
                      <a:rPr lang="en-US" sz="1050" kern="0" cap="all" spc="-30">
                        <a:solidFill>
                          <a:prstClr val="white"/>
                        </a:solidFill>
                        <a:latin typeface="Arial" panose="020B0604020202020204" pitchFamily="34" charset="0"/>
                        <a:cs typeface="Arial" panose="020B0604020202020204" pitchFamily="34" charset="0"/>
                      </a:rPr>
                      <a:t>opportunities</a:t>
                    </a:r>
                  </a:p>
                </p:txBody>
              </p:sp>
              <p:sp>
                <p:nvSpPr>
                  <p:cNvPr id="55" name="Freeform 84">
                    <a:extLst>
                      <a:ext uri="{FF2B5EF4-FFF2-40B4-BE49-F238E27FC236}">
                        <a16:creationId xmlns:a16="http://schemas.microsoft.com/office/drawing/2014/main" id="{E51B6EBE-FB11-DD59-1A37-5AF321676883}"/>
                      </a:ext>
                    </a:extLst>
                  </p:cNvPr>
                  <p:cNvSpPr>
                    <a:spLocks/>
                  </p:cNvSpPr>
                  <p:nvPr/>
                </p:nvSpPr>
                <p:spPr bwMode="auto">
                  <a:xfrm>
                    <a:off x="-30763" y="1619724"/>
                    <a:ext cx="1554963" cy="1568069"/>
                  </a:xfrm>
                  <a:custGeom>
                    <a:avLst/>
                    <a:gdLst>
                      <a:gd name="connsiteX0" fmla="*/ 1876342 w 1876342"/>
                      <a:gd name="connsiteY0" fmla="*/ 0 h 1871987"/>
                      <a:gd name="connsiteX1" fmla="*/ 1876342 w 1876342"/>
                      <a:gd name="connsiteY1" fmla="*/ 1229860 h 1871987"/>
                      <a:gd name="connsiteX2" fmla="*/ 1858326 w 1876342"/>
                      <a:gd name="connsiteY2" fmla="*/ 1228044 h 1871987"/>
                      <a:gd name="connsiteX3" fmla="*/ 1227465 w 1876342"/>
                      <a:gd name="connsiteY3" fmla="*/ 1742211 h 1871987"/>
                      <a:gd name="connsiteX4" fmla="*/ 1214382 w 1876342"/>
                      <a:gd name="connsiteY4" fmla="*/ 1871987 h 1871987"/>
                      <a:gd name="connsiteX5" fmla="*/ 0 w 1876342"/>
                      <a:gd name="connsiteY5" fmla="*/ 1871987 h 1871987"/>
                      <a:gd name="connsiteX6" fmla="*/ 1876342 w 1876342"/>
                      <a:gd name="connsiteY6" fmla="*/ 0 h 187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342" h="1871987">
                        <a:moveTo>
                          <a:pt x="1876342" y="0"/>
                        </a:moveTo>
                        <a:lnTo>
                          <a:pt x="1876342" y="1229860"/>
                        </a:lnTo>
                        <a:lnTo>
                          <a:pt x="1858326" y="1228044"/>
                        </a:lnTo>
                        <a:cubicBezTo>
                          <a:pt x="1547141" y="1228044"/>
                          <a:pt x="1287510" y="1448777"/>
                          <a:pt x="1227465" y="1742211"/>
                        </a:cubicBezTo>
                        <a:lnTo>
                          <a:pt x="1214382" y="1871987"/>
                        </a:lnTo>
                        <a:lnTo>
                          <a:pt x="0" y="1871987"/>
                        </a:lnTo>
                        <a:cubicBezTo>
                          <a:pt x="0" y="838110"/>
                          <a:pt x="840060" y="0"/>
                          <a:pt x="1876342" y="0"/>
                        </a:cubicBezTo>
                        <a:close/>
                      </a:path>
                    </a:pathLst>
                  </a:custGeom>
                  <a:solidFill>
                    <a:srgbClr val="009CE1"/>
                  </a:solidFill>
                  <a:ln w="0">
                    <a:noFill/>
                    <a:prstDash val="solid"/>
                    <a:round/>
                    <a:headEnd/>
                    <a:tailEnd/>
                  </a:ln>
                  <a:effectLst/>
                </p:spPr>
                <p:txBody>
                  <a:bodyPr vert="horz" wrap="square" lIns="68580" tIns="34290" rIns="68580" bIns="34290" numCol="1" anchor="t" anchorCtr="0" compatLnSpc="1">
                    <a:prstTxWarp prst="textNoShape">
                      <a:avLst/>
                    </a:prstTxWarp>
                    <a:noAutofit/>
                  </a:bodyPr>
                  <a:lstStyle/>
                  <a:p>
                    <a:pPr defTabSz="685800">
                      <a:defRPr/>
                    </a:pPr>
                    <a:endParaRPr lang="en-US" sz="1350" kern="0">
                      <a:solidFill>
                        <a:prstClr val="black"/>
                      </a:solidFill>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406B8C3D-F1D5-BAEA-4041-7B7CF2571CA4}"/>
                      </a:ext>
                    </a:extLst>
                  </p:cNvPr>
                  <p:cNvSpPr txBox="1"/>
                  <p:nvPr/>
                </p:nvSpPr>
                <p:spPr>
                  <a:xfrm>
                    <a:off x="31932" y="2336898"/>
                    <a:ext cx="1391282" cy="538357"/>
                  </a:xfrm>
                  <a:prstGeom prst="rect">
                    <a:avLst/>
                  </a:prstGeom>
                  <a:noFill/>
                </p:spPr>
                <p:txBody>
                  <a:bodyPr wrap="square" rtlCol="0">
                    <a:spAutoFit/>
                  </a:bodyPr>
                  <a:lstStyle/>
                  <a:p>
                    <a:pPr algn="ctr" defTabSz="685800">
                      <a:defRPr/>
                    </a:pPr>
                    <a:r>
                      <a:rPr lang="en-US" sz="1050" kern="0" cap="all">
                        <a:solidFill>
                          <a:prstClr val="white"/>
                        </a:solidFill>
                        <a:latin typeface="Arial" panose="020B0604020202020204" pitchFamily="34" charset="0"/>
                        <a:cs typeface="Arial" panose="020B0604020202020204" pitchFamily="34" charset="0"/>
                      </a:rPr>
                      <a:t>Enterprise analytics</a:t>
                    </a:r>
                  </a:p>
                </p:txBody>
              </p:sp>
              <p:sp>
                <p:nvSpPr>
                  <p:cNvPr id="57" name="Oval 56">
                    <a:extLst>
                      <a:ext uri="{FF2B5EF4-FFF2-40B4-BE49-F238E27FC236}">
                        <a16:creationId xmlns:a16="http://schemas.microsoft.com/office/drawing/2014/main" id="{CF00483F-C7AD-86D1-AFE5-2D43A284B104}"/>
                      </a:ext>
                    </a:extLst>
                  </p:cNvPr>
                  <p:cNvSpPr/>
                  <p:nvPr/>
                </p:nvSpPr>
                <p:spPr>
                  <a:xfrm>
                    <a:off x="1045905" y="2699025"/>
                    <a:ext cx="982082" cy="990566"/>
                  </a:xfrm>
                  <a:prstGeom prst="ellipse">
                    <a:avLst/>
                  </a:prstGeom>
                  <a:gradFill>
                    <a:gsLst>
                      <a:gs pos="0">
                        <a:srgbClr val="D9D9D9"/>
                      </a:gs>
                      <a:gs pos="100000">
                        <a:srgbClr val="BEBEBE"/>
                      </a:gs>
                    </a:gsLst>
                    <a:path path="circle">
                      <a:fillToRect l="50000" t="50000" r="50000" b="50000"/>
                    </a:path>
                  </a:gradFill>
                  <a:ln w="28575" cap="flat" cmpd="sng" algn="ctr">
                    <a:solidFill>
                      <a:srgbClr val="F9F9F9"/>
                    </a:solidFill>
                    <a:prstDash val="solid"/>
                    <a:miter lim="800000"/>
                  </a:ln>
                  <a:effectLst/>
                </p:spPr>
                <p:txBody>
                  <a:bodyPr rtlCol="0" anchor="ctr"/>
                  <a:lstStyle/>
                  <a:p>
                    <a:pPr algn="ctr" defTabSz="685800">
                      <a:defRPr/>
                    </a:pPr>
                    <a:endParaRPr lang="en-US" sz="1350" kern="0">
                      <a:solidFill>
                        <a:prstClr val="white"/>
                      </a:solidFill>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E2B1E6FE-8034-6D2F-43F2-D5184D1AEF08}"/>
                      </a:ext>
                    </a:extLst>
                  </p:cNvPr>
                  <p:cNvSpPr txBox="1"/>
                  <p:nvPr/>
                </p:nvSpPr>
                <p:spPr>
                  <a:xfrm>
                    <a:off x="-73879" y="3340076"/>
                    <a:ext cx="1618359" cy="538357"/>
                  </a:xfrm>
                  <a:prstGeom prst="rect">
                    <a:avLst/>
                  </a:prstGeom>
                  <a:noFill/>
                </p:spPr>
                <p:txBody>
                  <a:bodyPr wrap="square" rtlCol="0">
                    <a:spAutoFit/>
                  </a:bodyPr>
                  <a:lstStyle/>
                  <a:p>
                    <a:pPr marL="84535" indent="-84535" defTabSz="685800">
                      <a:buClr>
                        <a:srgbClr val="3F9C35"/>
                      </a:buClr>
                      <a:buFont typeface="Wingdings" panose="05000000000000000000" pitchFamily="2" charset="2"/>
                      <a:buChar char="ü"/>
                      <a:defRPr/>
                    </a:pPr>
                    <a:r>
                      <a:rPr lang="en-US" sz="1050" kern="0" cap="all">
                        <a:solidFill>
                          <a:prstClr val="white"/>
                        </a:solidFill>
                        <a:latin typeface="Arial" panose="020B0604020202020204" pitchFamily="34" charset="0"/>
                        <a:cs typeface="Arial" panose="020B0604020202020204" pitchFamily="34" charset="0"/>
                      </a:rPr>
                      <a:t>Evaluate results</a:t>
                    </a:r>
                  </a:p>
                </p:txBody>
              </p:sp>
              <p:sp>
                <p:nvSpPr>
                  <p:cNvPr id="59" name="TextBox 58">
                    <a:extLst>
                      <a:ext uri="{FF2B5EF4-FFF2-40B4-BE49-F238E27FC236}">
                        <a16:creationId xmlns:a16="http://schemas.microsoft.com/office/drawing/2014/main" id="{3951F620-5FA5-ECB2-BE00-4A9778BE70A7}"/>
                      </a:ext>
                    </a:extLst>
                  </p:cNvPr>
                  <p:cNvSpPr txBox="1"/>
                  <p:nvPr/>
                </p:nvSpPr>
                <p:spPr>
                  <a:xfrm>
                    <a:off x="1419156" y="3886440"/>
                    <a:ext cx="1391282" cy="538357"/>
                  </a:xfrm>
                  <a:prstGeom prst="rect">
                    <a:avLst/>
                  </a:prstGeom>
                  <a:noFill/>
                </p:spPr>
                <p:txBody>
                  <a:bodyPr wrap="square" rtlCol="0">
                    <a:spAutoFit/>
                  </a:bodyPr>
                  <a:lstStyle/>
                  <a:p>
                    <a:pPr algn="ctr" defTabSz="685800">
                      <a:defRPr/>
                    </a:pPr>
                    <a:r>
                      <a:rPr lang="en-US" sz="1050" kern="0" cap="all">
                        <a:solidFill>
                          <a:prstClr val="white"/>
                        </a:solidFill>
                        <a:latin typeface="Arial" panose="020B0604020202020204" pitchFamily="34" charset="0"/>
                        <a:cs typeface="Arial" panose="020B0604020202020204" pitchFamily="34" charset="0"/>
                      </a:rPr>
                      <a:t>Targeted analytics</a:t>
                    </a:r>
                  </a:p>
                </p:txBody>
              </p:sp>
            </p:grpSp>
            <p:sp>
              <p:nvSpPr>
                <p:cNvPr id="47" name="Freeform 76">
                  <a:extLst>
                    <a:ext uri="{FF2B5EF4-FFF2-40B4-BE49-F238E27FC236}">
                      <a16:creationId xmlns:a16="http://schemas.microsoft.com/office/drawing/2014/main" id="{FCA49A41-45A3-9572-E670-510AF61C0287}"/>
                    </a:ext>
                  </a:extLst>
                </p:cNvPr>
                <p:cNvSpPr/>
                <p:nvPr/>
              </p:nvSpPr>
              <p:spPr>
                <a:xfrm rot="16200000">
                  <a:off x="1337982" y="3176485"/>
                  <a:ext cx="1767179" cy="1986701"/>
                </a:xfrm>
                <a:custGeom>
                  <a:avLst/>
                  <a:gdLst>
                    <a:gd name="connsiteX0" fmla="*/ 3092825 w 3092825"/>
                    <a:gd name="connsiteY0" fmla="*/ 3212731 h 3477020"/>
                    <a:gd name="connsiteX1" fmla="*/ 3092825 w 3092825"/>
                    <a:gd name="connsiteY1" fmla="*/ 3477020 h 3477020"/>
                    <a:gd name="connsiteX2" fmla="*/ 3047404 w 3092825"/>
                    <a:gd name="connsiteY2" fmla="*/ 3475871 h 3477020"/>
                    <a:gd name="connsiteX3" fmla="*/ 231126 w 3092825"/>
                    <a:gd name="connsiteY3" fmla="*/ 659593 h 3477020"/>
                    <a:gd name="connsiteX4" fmla="*/ 230088 w 3092825"/>
                    <a:gd name="connsiteY4" fmla="*/ 618566 h 3477020"/>
                    <a:gd name="connsiteX5" fmla="*/ 0 w 3092825"/>
                    <a:gd name="connsiteY5" fmla="*/ 618566 h 3477020"/>
                    <a:gd name="connsiteX6" fmla="*/ 358768 w 3092825"/>
                    <a:gd name="connsiteY6" fmla="*/ 0 h 3477020"/>
                    <a:gd name="connsiteX7" fmla="*/ 717536 w 3092825"/>
                    <a:gd name="connsiteY7" fmla="*/ 618566 h 3477020"/>
                    <a:gd name="connsiteX8" fmla="*/ 494488 w 3092825"/>
                    <a:gd name="connsiteY8" fmla="*/ 618566 h 3477020"/>
                    <a:gd name="connsiteX9" fmla="*/ 502834 w 3092825"/>
                    <a:gd name="connsiteY9" fmla="*/ 783837 h 3477020"/>
                    <a:gd name="connsiteX10" fmla="*/ 2923160 w 3092825"/>
                    <a:gd name="connsiteY10" fmla="*/ 3204163 h 347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92825" h="3477020">
                      <a:moveTo>
                        <a:pt x="3092825" y="3212731"/>
                      </a:moveTo>
                      <a:lnTo>
                        <a:pt x="3092825" y="3477020"/>
                      </a:lnTo>
                      <a:lnTo>
                        <a:pt x="3047404" y="3475871"/>
                      </a:lnTo>
                      <a:cubicBezTo>
                        <a:pt x="1527158" y="3398810"/>
                        <a:pt x="308187" y="2179839"/>
                        <a:pt x="231126" y="659593"/>
                      </a:cubicBezTo>
                      <a:lnTo>
                        <a:pt x="230088" y="618566"/>
                      </a:lnTo>
                      <a:lnTo>
                        <a:pt x="0" y="618566"/>
                      </a:lnTo>
                      <a:lnTo>
                        <a:pt x="358768" y="0"/>
                      </a:lnTo>
                      <a:lnTo>
                        <a:pt x="717536" y="618566"/>
                      </a:lnTo>
                      <a:lnTo>
                        <a:pt x="494488" y="618566"/>
                      </a:lnTo>
                      <a:lnTo>
                        <a:pt x="502834" y="783837"/>
                      </a:lnTo>
                      <a:cubicBezTo>
                        <a:pt x="632435" y="2060007"/>
                        <a:pt x="1646990" y="3074562"/>
                        <a:pt x="2923160" y="3204163"/>
                      </a:cubicBezTo>
                      <a:close/>
                    </a:path>
                  </a:pathLst>
                </a:custGeom>
                <a:gradFill flip="none" rotWithShape="1">
                  <a:gsLst>
                    <a:gs pos="16000">
                      <a:sysClr val="window" lastClr="FFFFFF">
                        <a:lumMod val="85000"/>
                      </a:sysClr>
                    </a:gs>
                    <a:gs pos="100000">
                      <a:srgbClr val="009CDE"/>
                    </a:gs>
                  </a:gsLst>
                  <a:lin ang="16200000" scaled="1"/>
                  <a:tileRect/>
                </a:gradFill>
                <a:ln w="6350" cap="flat" cmpd="sng" algn="ctr">
                  <a:solidFill>
                    <a:sysClr val="window" lastClr="FFFFFF"/>
                  </a:solidFill>
                  <a:prstDash val="solid"/>
                  <a:miter lim="800000"/>
                </a:ln>
                <a:effectLst/>
              </p:spPr>
              <p:txBody>
                <a:bodyPr rtlCol="0" anchor="ctr"/>
                <a:lstStyle/>
                <a:p>
                  <a:pPr algn="ctr" defTabSz="685800">
                    <a:defRPr/>
                  </a:pPr>
                  <a:endParaRPr lang="en-US" sz="1350" kern="0">
                    <a:solidFill>
                      <a:prstClr val="white"/>
                    </a:solidFill>
                    <a:latin typeface="Arial" panose="020B0604020202020204" pitchFamily="34" charset="0"/>
                    <a:cs typeface="Arial" panose="020B0604020202020204" pitchFamily="34" charset="0"/>
                  </a:endParaRPr>
                </a:p>
              </p:txBody>
            </p:sp>
          </p:grpSp>
          <p:sp>
            <p:nvSpPr>
              <p:cNvPr id="44" name="Freeform 73">
                <a:extLst>
                  <a:ext uri="{FF2B5EF4-FFF2-40B4-BE49-F238E27FC236}">
                    <a16:creationId xmlns:a16="http://schemas.microsoft.com/office/drawing/2014/main" id="{78A9B54F-45AC-E2A3-E684-9226F7315B9F}"/>
                  </a:ext>
                </a:extLst>
              </p:cNvPr>
              <p:cNvSpPr/>
              <p:nvPr/>
            </p:nvSpPr>
            <p:spPr>
              <a:xfrm rot="16200000">
                <a:off x="7221139" y="1415779"/>
                <a:ext cx="1379696" cy="1312728"/>
              </a:xfrm>
              <a:custGeom>
                <a:avLst/>
                <a:gdLst>
                  <a:gd name="connsiteX0" fmla="*/ 3463606 w 3463606"/>
                  <a:gd name="connsiteY0" fmla="*/ 57164 h 2928857"/>
                  <a:gd name="connsiteX1" fmla="*/ 3452374 w 3463606"/>
                  <a:gd name="connsiteY1" fmla="*/ 171549 h 2928857"/>
                  <a:gd name="connsiteX2" fmla="*/ 663721 w 3463606"/>
                  <a:gd name="connsiteY2" fmla="*/ 2706517 h 2928857"/>
                  <a:gd name="connsiteX3" fmla="*/ 618568 w 3463606"/>
                  <a:gd name="connsiteY3" fmla="*/ 2707659 h 2928857"/>
                  <a:gd name="connsiteX4" fmla="*/ 618568 w 3463606"/>
                  <a:gd name="connsiteY4" fmla="*/ 2928857 h 2928857"/>
                  <a:gd name="connsiteX5" fmla="*/ 0 w 3463606"/>
                  <a:gd name="connsiteY5" fmla="*/ 2570089 h 2928857"/>
                  <a:gd name="connsiteX6" fmla="*/ 618568 w 3463606"/>
                  <a:gd name="connsiteY6" fmla="*/ 2211321 h 2928857"/>
                  <a:gd name="connsiteX7" fmla="*/ 618568 w 3463606"/>
                  <a:gd name="connsiteY7" fmla="*/ 2443364 h 2928857"/>
                  <a:gd name="connsiteX8" fmla="*/ 787965 w 3463606"/>
                  <a:gd name="connsiteY8" fmla="*/ 2434809 h 2928857"/>
                  <a:gd name="connsiteX9" fmla="*/ 3208291 w 3463606"/>
                  <a:gd name="connsiteY9" fmla="*/ 14483 h 2928857"/>
                  <a:gd name="connsiteX10" fmla="*/ 3209022 w 3463606"/>
                  <a:gd name="connsiteY10" fmla="*/ 0 h 2928857"/>
                  <a:gd name="connsiteX11" fmla="*/ 3352892 w 3463606"/>
                  <a:gd name="connsiteY11" fmla="*/ 248052 h 2928857"/>
                  <a:gd name="connsiteX12" fmla="*/ 3463606 w 3463606"/>
                  <a:gd name="connsiteY12" fmla="*/ 57164 h 292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63606" h="2928857">
                    <a:moveTo>
                      <a:pt x="3463606" y="57164"/>
                    </a:moveTo>
                    <a:lnTo>
                      <a:pt x="3452374" y="171549"/>
                    </a:lnTo>
                    <a:cubicBezTo>
                      <a:pt x="3249389" y="1558396"/>
                      <a:pt x="2088950" y="2634272"/>
                      <a:pt x="663721" y="2706517"/>
                    </a:cubicBezTo>
                    <a:lnTo>
                      <a:pt x="618568" y="2707659"/>
                    </a:lnTo>
                    <a:lnTo>
                      <a:pt x="618568" y="2928857"/>
                    </a:lnTo>
                    <a:lnTo>
                      <a:pt x="0" y="2570089"/>
                    </a:lnTo>
                    <a:lnTo>
                      <a:pt x="618568" y="2211321"/>
                    </a:lnTo>
                    <a:lnTo>
                      <a:pt x="618568" y="2443364"/>
                    </a:lnTo>
                    <a:lnTo>
                      <a:pt x="787965" y="2434809"/>
                    </a:lnTo>
                    <a:cubicBezTo>
                      <a:pt x="2064135" y="2305208"/>
                      <a:pt x="3078690" y="1290653"/>
                      <a:pt x="3208291" y="14483"/>
                    </a:cubicBezTo>
                    <a:lnTo>
                      <a:pt x="3209022" y="0"/>
                    </a:lnTo>
                    <a:lnTo>
                      <a:pt x="3352892" y="248052"/>
                    </a:lnTo>
                    <a:lnTo>
                      <a:pt x="3463606" y="57164"/>
                    </a:lnTo>
                    <a:close/>
                  </a:path>
                </a:pathLst>
              </a:custGeom>
              <a:gradFill flip="none" rotWithShape="1">
                <a:gsLst>
                  <a:gs pos="57000">
                    <a:srgbClr val="D9D9D9"/>
                  </a:gs>
                  <a:gs pos="100000">
                    <a:srgbClr val="47A63B"/>
                  </a:gs>
                </a:gsLst>
                <a:lin ang="5400000" scaled="0"/>
                <a:tileRect/>
              </a:gradFill>
              <a:ln w="6350" cap="flat" cmpd="sng" algn="ctr">
                <a:solidFill>
                  <a:sysClr val="window" lastClr="FFFFFF"/>
                </a:solidFill>
                <a:prstDash val="solid"/>
                <a:miter lim="800000"/>
              </a:ln>
              <a:effectLst/>
            </p:spPr>
            <p:txBody>
              <a:bodyPr rtlCol="0" anchor="ctr"/>
              <a:lstStyle/>
              <a:p>
                <a:pPr algn="ctr" defTabSz="685800">
                  <a:defRPr/>
                </a:pPr>
                <a:endParaRPr lang="en-US" sz="1350" kern="0">
                  <a:solidFill>
                    <a:prstClr val="white"/>
                  </a:solidFill>
                  <a:latin typeface="Arial" panose="020B0604020202020204" pitchFamily="34" charset="0"/>
                  <a:cs typeface="Arial" panose="020B0604020202020204" pitchFamily="34" charset="0"/>
                </a:endParaRPr>
              </a:p>
            </p:txBody>
          </p:sp>
        </p:grpSp>
        <p:pic>
          <p:nvPicPr>
            <p:cNvPr id="39" name="Graphic 50" descr="Magnifying glass">
              <a:extLst>
                <a:ext uri="{FF2B5EF4-FFF2-40B4-BE49-F238E27FC236}">
                  <a16:creationId xmlns:a16="http://schemas.microsoft.com/office/drawing/2014/main" id="{B9F70E18-5EF7-A769-282D-B4F631483245}"/>
                </a:ext>
              </a:extLst>
            </p:cNvPr>
            <p:cNvPicPr>
              <a:picLocks noChangeAspect="1"/>
            </p:cNvPicPr>
            <p:nvPr/>
          </p:nvPicPr>
          <p:blipFill>
            <a:blip r:embed="rId2" cstate="print">
              <a:clrChange>
                <a:clrFrom>
                  <a:srgbClr val="FFFFFF"/>
                </a:clrFrom>
                <a:clrTo>
                  <a:srgbClr val="FFFFFF">
                    <a:alpha val="0"/>
                  </a:srgbClr>
                </a:clrTo>
              </a:clrChange>
              <a:biLevel thresh="25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40912" y="2682026"/>
              <a:ext cx="427303" cy="411012"/>
            </a:xfrm>
            <a:prstGeom prst="rect">
              <a:avLst/>
            </a:prstGeom>
          </p:spPr>
        </p:pic>
        <p:pic>
          <p:nvPicPr>
            <p:cNvPr id="40" name="Picture 39">
              <a:extLst>
                <a:ext uri="{FF2B5EF4-FFF2-40B4-BE49-F238E27FC236}">
                  <a16:creationId xmlns:a16="http://schemas.microsoft.com/office/drawing/2014/main" id="{4F8F5644-3665-2610-DEE8-43F63802F610}"/>
                </a:ext>
              </a:extLst>
            </p:cNvPr>
            <p:cNvPicPr>
              <a:picLocks noChangeAspect="1"/>
            </p:cNvPicPr>
            <p:nvPr/>
          </p:nvPicPr>
          <p:blipFill>
            <a:blip r:embed="rId4">
              <a:clrChange>
                <a:clrFrom>
                  <a:srgbClr val="FFFFFF"/>
                </a:clrFrom>
                <a:clrTo>
                  <a:srgbClr val="FFFFFF">
                    <a:alpha val="0"/>
                  </a:srgbClr>
                </a:clrTo>
              </a:clrChange>
              <a:biLevel thresh="25000"/>
            </a:blip>
            <a:stretch>
              <a:fillRect/>
            </a:stretch>
          </p:blipFill>
          <p:spPr>
            <a:xfrm>
              <a:off x="7106216" y="1805603"/>
              <a:ext cx="520862" cy="441885"/>
            </a:xfrm>
            <a:prstGeom prst="rect">
              <a:avLst/>
            </a:prstGeom>
          </p:spPr>
        </p:pic>
        <p:pic>
          <p:nvPicPr>
            <p:cNvPr id="41" name="Picture 40">
              <a:extLst>
                <a:ext uri="{FF2B5EF4-FFF2-40B4-BE49-F238E27FC236}">
                  <a16:creationId xmlns:a16="http://schemas.microsoft.com/office/drawing/2014/main" id="{A4FC2817-3286-3EBA-164C-B121F03C1245}"/>
                </a:ext>
              </a:extLst>
            </p:cNvPr>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8558242" y="3270059"/>
              <a:ext cx="622518" cy="598785"/>
            </a:xfrm>
            <a:prstGeom prst="rect">
              <a:avLst/>
            </a:prstGeom>
          </p:spPr>
        </p:pic>
        <p:pic>
          <p:nvPicPr>
            <p:cNvPr id="42" name="Picture 41" descr="A close up of a sign&#10;&#10;Description automatically generated">
              <a:extLst>
                <a:ext uri="{FF2B5EF4-FFF2-40B4-BE49-F238E27FC236}">
                  <a16:creationId xmlns:a16="http://schemas.microsoft.com/office/drawing/2014/main" id="{6FA29504-7B98-1AF6-398C-F8ABED5E82F3}"/>
                </a:ext>
              </a:extLst>
            </p:cNvPr>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a:off x="6952660" y="3868844"/>
              <a:ext cx="745742" cy="717311"/>
            </a:xfrm>
            <a:prstGeom prst="rect">
              <a:avLst/>
            </a:prstGeom>
          </p:spPr>
        </p:pic>
      </p:grpSp>
      <p:sp>
        <p:nvSpPr>
          <p:cNvPr id="69" name="TextBox 68">
            <a:extLst>
              <a:ext uri="{FF2B5EF4-FFF2-40B4-BE49-F238E27FC236}">
                <a16:creationId xmlns:a16="http://schemas.microsoft.com/office/drawing/2014/main" id="{2C6086DD-AF17-3F4E-6689-A2E6A1AA3423}"/>
              </a:ext>
            </a:extLst>
          </p:cNvPr>
          <p:cNvSpPr txBox="1"/>
          <p:nvPr/>
        </p:nvSpPr>
        <p:spPr>
          <a:xfrm>
            <a:off x="3517042" y="3298195"/>
            <a:ext cx="7034084" cy="261610"/>
          </a:xfrm>
          <a:prstGeom prst="rect">
            <a:avLst/>
          </a:prstGeom>
          <a:noFill/>
        </p:spPr>
        <p:txBody>
          <a:bodyPr wrap="square">
            <a:spAutoFit/>
          </a:bodyPr>
          <a:lstStyle/>
          <a:p>
            <a:r>
              <a:rPr lang="en-US" sz="1100" dirty="0">
                <a:effectLst/>
                <a:latin typeface="Calibri" panose="020F0502020204030204" pitchFamily="34" charset="0"/>
                <a:ea typeface="Times New Roman" panose="02020603050405020304" pitchFamily="18" charset="0"/>
              </a:rPr>
              <a:t>Pricing – Sriveni</a:t>
            </a:r>
            <a:endParaRPr lang="en-US" dirty="0"/>
          </a:p>
        </p:txBody>
      </p:sp>
      <p:pic>
        <p:nvPicPr>
          <p:cNvPr id="70" name="Picture 69">
            <a:extLst>
              <a:ext uri="{FF2B5EF4-FFF2-40B4-BE49-F238E27FC236}">
                <a16:creationId xmlns:a16="http://schemas.microsoft.com/office/drawing/2014/main" id="{7AA85918-E98A-785E-995F-DFC1C9603DAB}"/>
              </a:ext>
            </a:extLst>
          </p:cNvPr>
          <p:cNvPicPr>
            <a:picLocks noChangeAspect="1"/>
          </p:cNvPicPr>
          <p:nvPr/>
        </p:nvPicPr>
        <p:blipFill>
          <a:blip r:embed="rId7"/>
          <a:stretch>
            <a:fillRect/>
          </a:stretch>
        </p:blipFill>
        <p:spPr>
          <a:xfrm>
            <a:off x="230967" y="1538295"/>
            <a:ext cx="4633617" cy="4572000"/>
          </a:xfrm>
          <a:prstGeom prst="rect">
            <a:avLst/>
          </a:prstGeom>
        </p:spPr>
      </p:pic>
      <p:graphicFrame>
        <p:nvGraphicFramePr>
          <p:cNvPr id="71" name="Content Placeholder 5">
            <a:extLst>
              <a:ext uri="{FF2B5EF4-FFF2-40B4-BE49-F238E27FC236}">
                <a16:creationId xmlns:a16="http://schemas.microsoft.com/office/drawing/2014/main" id="{0EFB1F85-D050-4E2A-F98C-98D70C631D61}"/>
              </a:ext>
            </a:extLst>
          </p:cNvPr>
          <p:cNvGraphicFramePr>
            <a:graphicFrameLocks/>
          </p:cNvGraphicFramePr>
          <p:nvPr/>
        </p:nvGraphicFramePr>
        <p:xfrm>
          <a:off x="2774340" y="1582305"/>
          <a:ext cx="11229975" cy="46355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7614939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LACEHOLDER" val="1"/>
</p:tagLst>
</file>

<file path=ppt/tags/tag10.xml><?xml version="1.0" encoding="utf-8"?>
<p:tagLst xmlns:a="http://schemas.openxmlformats.org/drawingml/2006/main" xmlns:r="http://schemas.openxmlformats.org/officeDocument/2006/relationships" xmlns:p="http://schemas.openxmlformats.org/presentationml/2006/main">
  <p:tag name="PLACEHOLDER" val="10"/>
</p:tagLst>
</file>

<file path=ppt/tags/tag11.xml><?xml version="1.0" encoding="utf-8"?>
<p:tagLst xmlns:a="http://schemas.openxmlformats.org/drawingml/2006/main" xmlns:r="http://schemas.openxmlformats.org/officeDocument/2006/relationships" xmlns:p="http://schemas.openxmlformats.org/presentationml/2006/main">
  <p:tag name="PLACEHOLDER" val="11"/>
</p:tagLst>
</file>

<file path=ppt/tags/tag12.xml><?xml version="1.0" encoding="utf-8"?>
<p:tagLst xmlns:a="http://schemas.openxmlformats.org/drawingml/2006/main" xmlns:r="http://schemas.openxmlformats.org/officeDocument/2006/relationships" xmlns:p="http://schemas.openxmlformats.org/presentationml/2006/main">
  <p:tag name="PLACEHOLDER" val="12"/>
</p:tagLst>
</file>

<file path=ppt/tags/tag13.xml><?xml version="1.0" encoding="utf-8"?>
<p:tagLst xmlns:a="http://schemas.openxmlformats.org/drawingml/2006/main" xmlns:r="http://schemas.openxmlformats.org/officeDocument/2006/relationships" xmlns:p="http://schemas.openxmlformats.org/presentationml/2006/main">
  <p:tag name="PLACEHOLDER" val="13"/>
</p:tagLst>
</file>

<file path=ppt/tags/tag14.xml><?xml version="1.0" encoding="utf-8"?>
<p:tagLst xmlns:a="http://schemas.openxmlformats.org/drawingml/2006/main" xmlns:r="http://schemas.openxmlformats.org/officeDocument/2006/relationships" xmlns:p="http://schemas.openxmlformats.org/presentationml/2006/main">
  <p:tag name="PLACEHOLDER" val="14"/>
</p:tagLst>
</file>

<file path=ppt/tags/tag15.xml><?xml version="1.0" encoding="utf-8"?>
<p:tagLst xmlns:a="http://schemas.openxmlformats.org/drawingml/2006/main" xmlns:r="http://schemas.openxmlformats.org/officeDocument/2006/relationships" xmlns:p="http://schemas.openxmlformats.org/presentationml/2006/main">
  <p:tag name="PLACEHOLDER" val="15"/>
</p:tagLst>
</file>

<file path=ppt/tags/tag16.xml><?xml version="1.0" encoding="utf-8"?>
<p:tagLst xmlns:a="http://schemas.openxmlformats.org/drawingml/2006/main" xmlns:r="http://schemas.openxmlformats.org/officeDocument/2006/relationships" xmlns:p="http://schemas.openxmlformats.org/presentationml/2006/main">
  <p:tag name="PLACEHOLDER" val="16"/>
</p:tagLst>
</file>

<file path=ppt/tags/tag17.xml><?xml version="1.0" encoding="utf-8"?>
<p:tagLst xmlns:a="http://schemas.openxmlformats.org/drawingml/2006/main" xmlns:r="http://schemas.openxmlformats.org/officeDocument/2006/relationships" xmlns:p="http://schemas.openxmlformats.org/presentationml/2006/main">
  <p:tag name="PLACEHOLDER" val="17"/>
</p:tagLst>
</file>

<file path=ppt/tags/tag18.xml><?xml version="1.0" encoding="utf-8"?>
<p:tagLst xmlns:a="http://schemas.openxmlformats.org/drawingml/2006/main" xmlns:r="http://schemas.openxmlformats.org/officeDocument/2006/relationships" xmlns:p="http://schemas.openxmlformats.org/presentationml/2006/main">
  <p:tag name="PLACEHOLDER" val="18"/>
</p:tagLst>
</file>

<file path=ppt/tags/tag19.xml><?xml version="1.0" encoding="utf-8"?>
<p:tagLst xmlns:a="http://schemas.openxmlformats.org/drawingml/2006/main" xmlns:r="http://schemas.openxmlformats.org/officeDocument/2006/relationships" xmlns:p="http://schemas.openxmlformats.org/presentationml/2006/main">
  <p:tag name="PLACEHOLDER" val="19"/>
</p:tagLst>
</file>

<file path=ppt/tags/tag2.xml><?xml version="1.0" encoding="utf-8"?>
<p:tagLst xmlns:a="http://schemas.openxmlformats.org/drawingml/2006/main" xmlns:r="http://schemas.openxmlformats.org/officeDocument/2006/relationships" xmlns:p="http://schemas.openxmlformats.org/presentationml/2006/main">
  <p:tag name="PLACEHOLDER" val="2"/>
</p:tagLst>
</file>

<file path=ppt/tags/tag20.xml><?xml version="1.0" encoding="utf-8"?>
<p:tagLst xmlns:a="http://schemas.openxmlformats.org/drawingml/2006/main" xmlns:r="http://schemas.openxmlformats.org/officeDocument/2006/relationships" xmlns:p="http://schemas.openxmlformats.org/presentationml/2006/main">
  <p:tag name="PLACEHOLDER" val="20"/>
</p:tagLst>
</file>

<file path=ppt/tags/tag21.xml><?xml version="1.0" encoding="utf-8"?>
<p:tagLst xmlns:a="http://schemas.openxmlformats.org/drawingml/2006/main" xmlns:r="http://schemas.openxmlformats.org/officeDocument/2006/relationships" xmlns:p="http://schemas.openxmlformats.org/presentationml/2006/main">
  <p:tag name="PS_COMPARE_SHAPE_ID" val="97b4423f-12b5-4427-9b15-fbd937a8c821"/>
</p:tagLst>
</file>

<file path=ppt/tags/tag22.xml><?xml version="1.0" encoding="utf-8"?>
<p:tagLst xmlns:a="http://schemas.openxmlformats.org/drawingml/2006/main" xmlns:r="http://schemas.openxmlformats.org/officeDocument/2006/relationships" xmlns:p="http://schemas.openxmlformats.org/presentationml/2006/main">
  <p:tag name="PS_COMPARE_SHAPE_ID" val="27a5deb9-cb33-44c7-855a-9cdbfc8800f0"/>
</p:tagLst>
</file>

<file path=ppt/tags/tag23.xml><?xml version="1.0" encoding="utf-8"?>
<p:tagLst xmlns:a="http://schemas.openxmlformats.org/drawingml/2006/main" xmlns:r="http://schemas.openxmlformats.org/officeDocument/2006/relationships" xmlns:p="http://schemas.openxmlformats.org/presentationml/2006/main">
  <p:tag name="PS_COMPARE_SHAPE_ID" val="1fa5b99f-e125-4314-ada1-8fc2ddfd51e2"/>
</p:tagLst>
</file>

<file path=ppt/tags/tag24.xml><?xml version="1.0" encoding="utf-8"?>
<p:tagLst xmlns:a="http://schemas.openxmlformats.org/drawingml/2006/main" xmlns:r="http://schemas.openxmlformats.org/officeDocument/2006/relationships" xmlns:p="http://schemas.openxmlformats.org/presentationml/2006/main">
  <p:tag name="PS_COMPARE_SHAPE_ID" val="cb79f538-144f-4d03-9264-4b42699397a5"/>
</p:tagLst>
</file>

<file path=ppt/tags/tag25.xml><?xml version="1.0" encoding="utf-8"?>
<p:tagLst xmlns:a="http://schemas.openxmlformats.org/drawingml/2006/main" xmlns:r="http://schemas.openxmlformats.org/officeDocument/2006/relationships" xmlns:p="http://schemas.openxmlformats.org/presentationml/2006/main">
  <p:tag name="PS_COMPARE_SHAPE_ID" val="79bcc755-7d99-4f88-8e88-1d94dec28c23"/>
</p:tagLst>
</file>

<file path=ppt/tags/tag26.xml><?xml version="1.0" encoding="utf-8"?>
<p:tagLst xmlns:a="http://schemas.openxmlformats.org/drawingml/2006/main" xmlns:r="http://schemas.openxmlformats.org/officeDocument/2006/relationships" xmlns:p="http://schemas.openxmlformats.org/presentationml/2006/main">
  <p:tag name="PS_COMPARE_SHAPE_ID" val="f6965f95-7749-42bf-80a9-5ee5672178ef"/>
</p:tagLst>
</file>

<file path=ppt/tags/tag27.xml><?xml version="1.0" encoding="utf-8"?>
<p:tagLst xmlns:a="http://schemas.openxmlformats.org/drawingml/2006/main" xmlns:r="http://schemas.openxmlformats.org/officeDocument/2006/relationships" xmlns:p="http://schemas.openxmlformats.org/presentationml/2006/main">
  <p:tag name="PS_COMPARE_SHAPE_ID" val="54783d6f-a327-4437-be8f-5f85efa49fcc"/>
</p:tagLst>
</file>

<file path=ppt/tags/tag28.xml><?xml version="1.0" encoding="utf-8"?>
<p:tagLst xmlns:a="http://schemas.openxmlformats.org/drawingml/2006/main" xmlns:r="http://schemas.openxmlformats.org/officeDocument/2006/relationships" xmlns:p="http://schemas.openxmlformats.org/presentationml/2006/main">
  <p:tag name="PS_COMPARE_SHAPE_ID" val="b6b55166-47c7-4d15-8b4c-2545bd0e2b1b"/>
</p:tagLst>
</file>

<file path=ppt/tags/tag29.xml><?xml version="1.0" encoding="utf-8"?>
<p:tagLst xmlns:a="http://schemas.openxmlformats.org/drawingml/2006/main" xmlns:r="http://schemas.openxmlformats.org/officeDocument/2006/relationships" xmlns:p="http://schemas.openxmlformats.org/presentationml/2006/main">
  <p:tag name="PS_COMPARE_SHAPE_ID" val="b1feea99-d658-4c1c-bd10-9d1f47a60f37"/>
</p:tagLst>
</file>

<file path=ppt/tags/tag3.xml><?xml version="1.0" encoding="utf-8"?>
<p:tagLst xmlns:a="http://schemas.openxmlformats.org/drawingml/2006/main" xmlns:r="http://schemas.openxmlformats.org/officeDocument/2006/relationships" xmlns:p="http://schemas.openxmlformats.org/presentationml/2006/main">
  <p:tag name="PLACEHOLDER" val="3"/>
</p:tagLst>
</file>

<file path=ppt/tags/tag30.xml><?xml version="1.0" encoding="utf-8"?>
<p:tagLst xmlns:a="http://schemas.openxmlformats.org/drawingml/2006/main" xmlns:r="http://schemas.openxmlformats.org/officeDocument/2006/relationships" xmlns:p="http://schemas.openxmlformats.org/presentationml/2006/main">
  <p:tag name="PS_COMPARE_SHAPE_ID" val="de050d90-504a-42cf-8488-6fe537f29327"/>
</p:tagLst>
</file>

<file path=ppt/tags/tag31.xml><?xml version="1.0" encoding="utf-8"?>
<p:tagLst xmlns:a="http://schemas.openxmlformats.org/drawingml/2006/main" xmlns:r="http://schemas.openxmlformats.org/officeDocument/2006/relationships" xmlns:p="http://schemas.openxmlformats.org/presentationml/2006/main">
  <p:tag name="PS_COMPARE_SHAPE_ID" val="00676497-63b0-4cc6-9c39-97e1718534c7"/>
</p:tagLst>
</file>

<file path=ppt/tags/tag32.xml><?xml version="1.0" encoding="utf-8"?>
<p:tagLst xmlns:a="http://schemas.openxmlformats.org/drawingml/2006/main" xmlns:r="http://schemas.openxmlformats.org/officeDocument/2006/relationships" xmlns:p="http://schemas.openxmlformats.org/presentationml/2006/main">
  <p:tag name="PS_COMPARE_SHAPE_ID" val="df01086e-d140-4994-ad16-d7b8eeca37d0"/>
</p:tagLst>
</file>

<file path=ppt/tags/tag33.xml><?xml version="1.0" encoding="utf-8"?>
<p:tagLst xmlns:a="http://schemas.openxmlformats.org/drawingml/2006/main" xmlns:r="http://schemas.openxmlformats.org/officeDocument/2006/relationships" xmlns:p="http://schemas.openxmlformats.org/presentationml/2006/main">
  <p:tag name="PS_COMPARE_SHAPE_ID" val="de050d90-504a-42cf-8488-6fe537f29327"/>
</p:tagLst>
</file>

<file path=ppt/tags/tag34.xml><?xml version="1.0" encoding="utf-8"?>
<p:tagLst xmlns:a="http://schemas.openxmlformats.org/drawingml/2006/main" xmlns:r="http://schemas.openxmlformats.org/officeDocument/2006/relationships" xmlns:p="http://schemas.openxmlformats.org/presentationml/2006/main">
  <p:tag name="PS_COMPARE_SHAPE_ID" val="de050d90-504a-42cf-8488-6fe537f29327"/>
</p:tagLst>
</file>

<file path=ppt/tags/tag35.xml><?xml version="1.0" encoding="utf-8"?>
<p:tagLst xmlns:a="http://schemas.openxmlformats.org/drawingml/2006/main" xmlns:r="http://schemas.openxmlformats.org/officeDocument/2006/relationships" xmlns:p="http://schemas.openxmlformats.org/presentationml/2006/main">
  <p:tag name="PS_COMPARE_SHAPE_ID" val="a4045a54-a0af-4557-b3ff-91ecb13949fe"/>
</p:tagLst>
</file>

<file path=ppt/tags/tag36.xml><?xml version="1.0" encoding="utf-8"?>
<p:tagLst xmlns:a="http://schemas.openxmlformats.org/drawingml/2006/main" xmlns:r="http://schemas.openxmlformats.org/officeDocument/2006/relationships" xmlns:p="http://schemas.openxmlformats.org/presentationml/2006/main">
  <p:tag name="PS_COMPARE_SHAPE_ID" val="a4045a54-a0af-4557-b3ff-91ecb13949fe"/>
</p:tagLst>
</file>

<file path=ppt/tags/tag37.xml><?xml version="1.0" encoding="utf-8"?>
<p:tagLst xmlns:a="http://schemas.openxmlformats.org/drawingml/2006/main" xmlns:r="http://schemas.openxmlformats.org/officeDocument/2006/relationships" xmlns:p="http://schemas.openxmlformats.org/presentationml/2006/main">
  <p:tag name="PS_COMPARE_SHAPE_ID" val="c71892f5-2319-4709-8063-409068b53953"/>
</p:tagLst>
</file>

<file path=ppt/tags/tag38.xml><?xml version="1.0" encoding="utf-8"?>
<p:tagLst xmlns:a="http://schemas.openxmlformats.org/drawingml/2006/main" xmlns:r="http://schemas.openxmlformats.org/officeDocument/2006/relationships" xmlns:p="http://schemas.openxmlformats.org/presentationml/2006/main">
  <p:tag name="PS_COMPARE_SHAPE_ID" val="0bcd6d1f-1235-4bdd-89bd-e57ed84db1e4"/>
</p:tagLst>
</file>

<file path=ppt/tags/tag39.xml><?xml version="1.0" encoding="utf-8"?>
<p:tagLst xmlns:a="http://schemas.openxmlformats.org/drawingml/2006/main" xmlns:r="http://schemas.openxmlformats.org/officeDocument/2006/relationships" xmlns:p="http://schemas.openxmlformats.org/presentationml/2006/main">
  <p:tag name="PS_COMPARE_SHAPE_ID" val="0d13f30d-3062-479e-b84b-72a7d178c4dd"/>
</p:tagLst>
</file>

<file path=ppt/tags/tag4.xml><?xml version="1.0" encoding="utf-8"?>
<p:tagLst xmlns:a="http://schemas.openxmlformats.org/drawingml/2006/main" xmlns:r="http://schemas.openxmlformats.org/officeDocument/2006/relationships" xmlns:p="http://schemas.openxmlformats.org/presentationml/2006/main">
  <p:tag name="PLACEHOLDER" val="4"/>
</p:tagLst>
</file>

<file path=ppt/tags/tag5.xml><?xml version="1.0" encoding="utf-8"?>
<p:tagLst xmlns:a="http://schemas.openxmlformats.org/drawingml/2006/main" xmlns:r="http://schemas.openxmlformats.org/officeDocument/2006/relationships" xmlns:p="http://schemas.openxmlformats.org/presentationml/2006/main">
  <p:tag name="PLACEHOLDER" val="5"/>
</p:tagLst>
</file>

<file path=ppt/tags/tag6.xml><?xml version="1.0" encoding="utf-8"?>
<p:tagLst xmlns:a="http://schemas.openxmlformats.org/drawingml/2006/main" xmlns:r="http://schemas.openxmlformats.org/officeDocument/2006/relationships" xmlns:p="http://schemas.openxmlformats.org/presentationml/2006/main">
  <p:tag name="PLACEHOLDER" val="6"/>
</p:tagLst>
</file>

<file path=ppt/tags/tag7.xml><?xml version="1.0" encoding="utf-8"?>
<p:tagLst xmlns:a="http://schemas.openxmlformats.org/drawingml/2006/main" xmlns:r="http://schemas.openxmlformats.org/officeDocument/2006/relationships" xmlns:p="http://schemas.openxmlformats.org/presentationml/2006/main">
  <p:tag name="PLACEHOLDER" val="7"/>
</p:tagLst>
</file>

<file path=ppt/tags/tag8.xml><?xml version="1.0" encoding="utf-8"?>
<p:tagLst xmlns:a="http://schemas.openxmlformats.org/drawingml/2006/main" xmlns:r="http://schemas.openxmlformats.org/officeDocument/2006/relationships" xmlns:p="http://schemas.openxmlformats.org/presentationml/2006/main">
  <p:tag name="PLACEHOLDER" val="8"/>
</p:tagLst>
</file>

<file path=ppt/tags/tag9.xml><?xml version="1.0" encoding="utf-8"?>
<p:tagLst xmlns:a="http://schemas.openxmlformats.org/drawingml/2006/main" xmlns:r="http://schemas.openxmlformats.org/officeDocument/2006/relationships" xmlns:p="http://schemas.openxmlformats.org/presentationml/2006/main">
  <p:tag name="PLACEHOLDER" val="9"/>
</p:tagLst>
</file>

<file path=ppt/theme/theme1.xml><?xml version="1.0" encoding="utf-8"?>
<a:theme xmlns:a="http://schemas.openxmlformats.org/drawingml/2006/main" name="Template Printbook">
  <a:themeElements>
    <a:clrScheme name="Rebrand 1">
      <a:dk1>
        <a:srgbClr val="141439"/>
      </a:dk1>
      <a:lt1>
        <a:srgbClr val="FFFFFF"/>
      </a:lt1>
      <a:dk2>
        <a:srgbClr val="3F9C35"/>
      </a:dk2>
      <a:lt2>
        <a:srgbClr val="888B8D"/>
      </a:lt2>
      <a:accent1>
        <a:srgbClr val="009CDE"/>
      </a:accent1>
      <a:accent2>
        <a:srgbClr val="3F9C35"/>
      </a:accent2>
      <a:accent3>
        <a:srgbClr val="888B8D"/>
      </a:accent3>
      <a:accent4>
        <a:srgbClr val="63666A"/>
      </a:accent4>
      <a:accent5>
        <a:srgbClr val="CCCFCF"/>
      </a:accent5>
      <a:accent6>
        <a:srgbClr val="141439"/>
      </a:accent6>
      <a:hlink>
        <a:srgbClr val="009CDE"/>
      </a:hlink>
      <a:folHlink>
        <a:srgbClr val="3F9C35"/>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9525">
          <a:solidFill>
            <a:schemeClr val="accent1"/>
          </a:solidFill>
        </a:ln>
      </a:spPr>
      <a:bodyPr lIns="56346" tIns="56346" rIns="56346" bIns="56346" rtlCol="0" anchor="ctr">
        <a:noAutofit/>
      </a:bodyPr>
      <a:lstStyle>
        <a:defPPr algn="ctr">
          <a:defRPr sz="1400" dirty="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400" dirty="0"/>
        </a:defPPr>
      </a:lstStyle>
    </a:txDef>
  </a:objectDefaults>
  <a:extraClrSchemeLst>
    <a:extraClrScheme>
      <a:clrScheme name="RSM from template">
        <a:dk1>
          <a:srgbClr val="63666A"/>
        </a:dk1>
        <a:lt1>
          <a:srgbClr val="FFFFFF"/>
        </a:lt1>
        <a:dk2>
          <a:srgbClr val="3F9C35"/>
        </a:dk2>
        <a:lt2>
          <a:srgbClr val="888B8D"/>
        </a:lt2>
        <a:accent1>
          <a:srgbClr val="009CDE"/>
        </a:accent1>
        <a:accent2>
          <a:srgbClr val="3F9C35"/>
        </a:accent2>
        <a:accent3>
          <a:srgbClr val="888B8D"/>
        </a:accent3>
        <a:accent4>
          <a:srgbClr val="63666A"/>
        </a:accent4>
        <a:accent5>
          <a:srgbClr val="34A798"/>
        </a:accent5>
        <a:accent6>
          <a:srgbClr val="9F5CC0"/>
        </a:accent6>
        <a:hlink>
          <a:srgbClr val="66C3EB"/>
        </a:hlink>
        <a:folHlink>
          <a:srgbClr val="98D7F1"/>
        </a:folHlink>
      </a:clrScheme>
      <a:clrMap bg1="lt1" tx1="dk1" bg2="lt2" tx2="dk2" accent1="accent1" accent2="accent2" accent3="accent3" accent4="accent4" accent5="accent5" accent6="accent6" hlink="hlink" folHlink="folHlink"/>
    </a:extraClrScheme>
  </a:extraClrSchemeLst>
  <a:custClrLst>
    <a:custClr name="RSM Blue">
      <a:srgbClr val="009CDE"/>
    </a:custClr>
    <a:custClr name="RSM Green">
      <a:srgbClr val="3F9C35"/>
    </a:custClr>
    <a:custClr name="RSM Mid Grey">
      <a:srgbClr val="888B8D"/>
    </a:custClr>
    <a:custClr name="RSM Dark Grey">
      <a:srgbClr val="63666A"/>
    </a:custClr>
    <a:custClr name="Teal">
      <a:srgbClr val="34A798"/>
    </a:custClr>
    <a:custClr name="Purple">
      <a:srgbClr val="9F5CC0"/>
    </a:custClr>
    <a:custClr name="Yellow">
      <a:srgbClr val="F1B434"/>
    </a:custClr>
    <a:custClr name="Red">
      <a:srgbClr val="E40046"/>
    </a:custClr>
    <a:custClr name="Olive">
      <a:srgbClr val="A2A569"/>
    </a:custClr>
    <a:custClr name="Orange">
      <a:srgbClr val="E87722"/>
    </a:custClr>
    <a:custClr name="Blue 80%">
      <a:srgbClr val="33AFE4"/>
    </a:custClr>
    <a:custClr name="Green 80%">
      <a:srgbClr val="6CAF5D"/>
    </a:custClr>
    <a:custClr name="Mid-Grey 80%">
      <a:srgbClr val="9FA2A3"/>
    </a:custClr>
    <a:custClr name="Dark Grey 80%">
      <a:srgbClr val="828487"/>
    </a:custClr>
    <a:custClr name="Teal 80%">
      <a:srgbClr val="5CB8AC"/>
    </a:custClr>
    <a:custClr name="Purple 80%">
      <a:srgbClr val="B27CCC"/>
    </a:custClr>
    <a:custClr name="Yellow 80%">
      <a:srgbClr val="F3C35C"/>
    </a:custClr>
    <a:custClr name="Red 80%">
      <a:srgbClr val="E9336B"/>
    </a:custClr>
    <a:custClr name="Olive 80%">
      <a:srgbClr val="B4B787"/>
    </a:custClr>
    <a:custClr name="Orange 80%">
      <a:srgbClr val="EC924E"/>
    </a:custClr>
    <a:custClr name="Blue 60%">
      <a:srgbClr val="66C3EB"/>
    </a:custClr>
    <a:custClr name="Green 60%">
      <a:srgbClr val="8BC385"/>
    </a:custClr>
    <a:custClr name="Mid-Grey 60%">
      <a:srgbClr val="B7B9BA"/>
    </a:custClr>
    <a:custClr name="Dark Grey 60%">
      <a:srgbClr val="A1A3A5"/>
    </a:custClr>
    <a:custClr name="Teal 60%">
      <a:srgbClr val="85CAC1"/>
    </a:custClr>
    <a:custClr name="Purple 60%">
      <a:srgbClr val="C59DD9"/>
    </a:custClr>
    <a:custClr name="Yellow 60%">
      <a:srgbClr val="F6D285"/>
    </a:custClr>
    <a:custClr name="Red 60%">
      <a:srgbClr val="EE6690"/>
    </a:custClr>
    <a:custClr name="Olive 60%">
      <a:srgbClr val="C7C9A5"/>
    </a:custClr>
    <a:custClr name="Orange 60%">
      <a:srgbClr val="F1AD7A"/>
    </a:custClr>
    <a:custClr name="Blue 40%">
      <a:srgbClr val="98D7F1"/>
    </a:custClr>
    <a:custClr name="Green 40%">
      <a:srgbClr val="B2D7AE"/>
    </a:custClr>
    <a:custClr name="Mid Grey 40%">
      <a:srgbClr val="CFD0D1"/>
    </a:custClr>
    <a:custClr name="Dark Grey 40%">
      <a:srgbClr val="C0C1C3"/>
    </a:custClr>
    <a:custClr name="Teal 40%">
      <a:srgbClr val="ADDBD5"/>
    </a:custClr>
    <a:custClr name="Purple 40%">
      <a:srgbClr val="D8BDE5"/>
    </a:custClr>
    <a:custClr name="Yellow 40%">
      <a:srgbClr val="F9E0AD"/>
    </a:custClr>
    <a:custClr name="Red 40%">
      <a:srgbClr val="F498B4"/>
    </a:custClr>
    <a:custClr name="Olive 40%">
      <a:srgbClr val="D9DAC2"/>
    </a:custClr>
    <a:custClr name="Orange 40%">
      <a:srgbClr val="F5C8A6"/>
    </a:custClr>
    <a:custClr name="Blue 20%">
      <a:srgbClr val="CCEBF8"/>
    </a:custClr>
    <a:custClr name="Green 20%">
      <a:srgbClr val="D8EBD6"/>
    </a:custClr>
    <a:custClr name="Mid Grey 20%">
      <a:srgbClr val="E7E7E8"/>
    </a:custClr>
    <a:custClr name="Dark Grey 20%">
      <a:srgbClr val="DFE0E1"/>
    </a:custClr>
    <a:custClr name="Teal 20%">
      <a:srgbClr val="D6EDEA"/>
    </a:custClr>
    <a:custClr name="Purple 20%">
      <a:srgbClr val="EBDEF2"/>
    </a:custClr>
    <a:custClr name="Yellow 20%">
      <a:srgbClr val="FCF0D6"/>
    </a:custClr>
    <a:custClr name="Red 20%">
      <a:srgbClr val="F9CCDA"/>
    </a:custClr>
    <a:custClr name="Olive 20%">
      <a:srgbClr val="ECEDE1"/>
    </a:custClr>
    <a:custClr name="Orange 20%">
      <a:srgbClr val="FAE3D2"/>
    </a:custClr>
  </a:custClrLst>
  <a:extLst>
    <a:ext uri="{05A4C25C-085E-4340-85A3-A5531E510DB2}">
      <thm15:themeFamily xmlns:thm15="http://schemas.microsoft.com/office/thememl/2012/main" name="Presentation - RSM US - template.potx" id="{105F037C-FEB4-4F60-BABA-B468D68BEC1C}" vid="{41B9AF61-62DC-49F3-A2BF-31134E24BD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StJude_CHNA__RSM Proposal Presentation</Template>
  <TotalTime>630</TotalTime>
  <Words>2861</Words>
  <Application>Microsoft Office PowerPoint</Application>
  <PresentationFormat>Widescreen</PresentationFormat>
  <Paragraphs>568</Paragraphs>
  <Slides>41</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Arial</vt:lpstr>
      <vt:lpstr>Arial Black</vt:lpstr>
      <vt:lpstr>Calibri</vt:lpstr>
      <vt:lpstr>Courier New</vt:lpstr>
      <vt:lpstr>Segoe UI</vt:lpstr>
      <vt:lpstr>System Font Regular</vt:lpstr>
      <vt:lpstr>Times New Roman</vt:lpstr>
      <vt:lpstr>Verdana</vt:lpstr>
      <vt:lpstr>Wingdings</vt:lpstr>
      <vt:lpstr>Template Printbook</vt:lpstr>
      <vt:lpstr>    C-Suite Guide to Margin Transformation West Virginia HFMA  </vt:lpstr>
      <vt:lpstr>Presenter</vt:lpstr>
      <vt:lpstr>Learning Objectives</vt:lpstr>
      <vt:lpstr>State of the union – the post-pandemic world</vt:lpstr>
      <vt:lpstr>Key Themes, Observations 2024 Healthcare Analysts’ Themes</vt:lpstr>
      <vt:lpstr>What is Margin Transformation?</vt:lpstr>
      <vt:lpstr>Increasing Margin Roadmap Your road to profitability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C-Suite Margin Opportunities Daily Practice</vt:lpstr>
      <vt:lpstr>Margin Improvement Resource Constraints</vt:lpstr>
      <vt:lpstr>Politics within your organization</vt:lpstr>
      <vt:lpstr>How outside help can boost successful results in Margin Improvement and Transformation Projects</vt:lpstr>
      <vt:lpstr>C-Suite determination of timelines and expectations </vt:lpstr>
      <vt:lpstr>PowerPoint Presentation</vt:lpstr>
      <vt:lpstr>PowerPoint Presentation</vt:lpstr>
      <vt:lpstr>PowerPoint Presentation</vt:lpstr>
      <vt:lpstr>RSM Introduction – By the Numbers</vt:lpstr>
      <vt:lpstr>Our Health Care Capability Spectrum</vt:lpstr>
      <vt:lpstr>PowerPoint Presentation</vt:lpstr>
      <vt:lpstr>PowerPoint Presentation</vt:lpstr>
      <vt:lpstr>PowerPoint Presentation</vt:lpstr>
    </vt:vector>
  </TitlesOfParts>
  <Company>RSM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title here</dc:title>
  <dc:creator>Mustonen, Brooke</dc:creator>
  <cp:lastModifiedBy>Ramsey Finlan, Beryl</cp:lastModifiedBy>
  <cp:revision>317</cp:revision>
  <dcterms:created xsi:type="dcterms:W3CDTF">2024-06-04T20:30:55Z</dcterms:created>
  <dcterms:modified xsi:type="dcterms:W3CDTF">2024-09-30T20:15:26Z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Text">
    <vt:lpwstr>Confidential - Only for Intended Persons</vt:lpwstr>
  </property>
  <property fmtid="{D5CDD505-2E9C-101B-9397-08002B2CF9AE}" pid="3" name="ContentTypeId">
    <vt:lpwstr>0x010100B2DE812718FC2B48BCA4D1F521B46627</vt:lpwstr>
  </property>
  <property fmtid="{D5CDD505-2E9C-101B-9397-08002B2CF9AE}" pid="4" name="Created">
    <vt:filetime>2024-05-22T00:00:00Z</vt:filetime>
  </property>
  <property fmtid="{D5CDD505-2E9C-101B-9397-08002B2CF9AE}" pid="5" name="Creator">
    <vt:lpwstr>Acrobat PDFMaker 23 for PowerPoint</vt:lpwstr>
  </property>
  <property fmtid="{D5CDD505-2E9C-101B-9397-08002B2CF9AE}" pid="6" name="LastSaved">
    <vt:filetime>2024-06-04T00:00:00Z</vt:filetime>
  </property>
  <property fmtid="{D5CDD505-2E9C-101B-9397-08002B2CF9AE}" pid="7" name="MSIP_Label_f3556aaf-ee02-4d46-9b9b-7e18e7268757_ActionId">
    <vt:lpwstr>f0b4326c-ffae-483e-95e3-0192903a3c87</vt:lpwstr>
  </property>
  <property fmtid="{D5CDD505-2E9C-101B-9397-08002B2CF9AE}" pid="8" name="MSIP_Label_f3556aaf-ee02-4d46-9b9b-7e18e7268757_ContentBits">
    <vt:lpwstr>2</vt:lpwstr>
  </property>
  <property fmtid="{D5CDD505-2E9C-101B-9397-08002B2CF9AE}" pid="9" name="MSIP_Label_f3556aaf-ee02-4d46-9b9b-7e18e7268757_Enabled">
    <vt:lpwstr>true</vt:lpwstr>
  </property>
  <property fmtid="{D5CDD505-2E9C-101B-9397-08002B2CF9AE}" pid="10" name="MSIP_Label_f3556aaf-ee02-4d46-9b9b-7e18e7268757_Method">
    <vt:lpwstr>Standard</vt:lpwstr>
  </property>
  <property fmtid="{D5CDD505-2E9C-101B-9397-08002B2CF9AE}" pid="11" name="MSIP_Label_f3556aaf-ee02-4d46-9b9b-7e18e7268757_Name">
    <vt:lpwstr>Confidential</vt:lpwstr>
  </property>
  <property fmtid="{D5CDD505-2E9C-101B-9397-08002B2CF9AE}" pid="12" name="MSIP_Label_f3556aaf-ee02-4d46-9b9b-7e18e7268757_SetDate">
    <vt:lpwstr>2023-09-12T14:47:17Z</vt:lpwstr>
  </property>
  <property fmtid="{D5CDD505-2E9C-101B-9397-08002B2CF9AE}" pid="13" name="MSIP_Label_f3556aaf-ee02-4d46-9b9b-7e18e7268757_SiteId">
    <vt:lpwstr>2fcd62f1-0317-4a38-a33b-6fba566663f1</vt:lpwstr>
  </property>
  <property fmtid="{D5CDD505-2E9C-101B-9397-08002B2CF9AE}" pid="14" name="Order">
    <vt:lpwstr>9389600</vt:lpwstr>
  </property>
  <property fmtid="{D5CDD505-2E9C-101B-9397-08002B2CF9AE}" pid="15" name="PS Create Alternate Numbering">
    <vt:lpwstr>No</vt:lpwstr>
  </property>
  <property fmtid="{D5CDD505-2E9C-101B-9397-08002B2CF9AE}" pid="16" name="PS Create Appendix Nos">
    <vt:lpwstr>Yes</vt:lpwstr>
  </property>
  <property fmtid="{D5CDD505-2E9C-101B-9397-08002B2CF9AE}" pid="17" name="PS Create Divider Background">
    <vt:lpwstr>No</vt:lpwstr>
  </property>
  <property fmtid="{D5CDD505-2E9C-101B-9397-08002B2CF9AE}" pid="18" name="PS Create Office Location">
    <vt:lpwstr>RSM UK Corporate Finance LLP London … Farringdon</vt:lpwstr>
  </property>
  <property fmtid="{D5CDD505-2E9C-101B-9397-08002B2CF9AE}" pid="19" name="PS Create Section Nos">
    <vt:lpwstr>Yes</vt:lpwstr>
  </property>
  <property fmtid="{D5CDD505-2E9C-101B-9397-08002B2CF9AE}" pid="20" name="PS Create Template Name">
    <vt:lpwstr>Widescreen blue</vt:lpwstr>
  </property>
  <property fmtid="{D5CDD505-2E9C-101B-9397-08002B2CF9AE}" pid="21" name="Producer">
    <vt:lpwstr>Adobe PDF Library 23.8.53</vt:lpwstr>
  </property>
  <property fmtid="{D5CDD505-2E9C-101B-9397-08002B2CF9AE}" pid="22" name="Sign-off status">
    <vt:lpwstr>Pending</vt:lpwstr>
  </property>
  <property fmtid="{D5CDD505-2E9C-101B-9397-08002B2CF9AE}" pid="23" name="xd_Signature">
    <vt:lpwstr>No</vt:lpwstr>
  </property>
</Properties>
</file>