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38"/>
  </p:notesMasterIdLst>
  <p:sldIdLst>
    <p:sldId id="290" r:id="rId2"/>
    <p:sldId id="291" r:id="rId3"/>
    <p:sldId id="551" r:id="rId4"/>
    <p:sldId id="570" r:id="rId5"/>
    <p:sldId id="552" r:id="rId6"/>
    <p:sldId id="553" r:id="rId7"/>
    <p:sldId id="568" r:id="rId8"/>
    <p:sldId id="554" r:id="rId9"/>
    <p:sldId id="565" r:id="rId10"/>
    <p:sldId id="556" r:id="rId11"/>
    <p:sldId id="564" r:id="rId12"/>
    <p:sldId id="533" r:id="rId13"/>
    <p:sldId id="534" r:id="rId14"/>
    <p:sldId id="535" r:id="rId15"/>
    <p:sldId id="537" r:id="rId16"/>
    <p:sldId id="550" r:id="rId17"/>
    <p:sldId id="545" r:id="rId18"/>
    <p:sldId id="548" r:id="rId19"/>
    <p:sldId id="549" r:id="rId20"/>
    <p:sldId id="547" r:id="rId21"/>
    <p:sldId id="541" r:id="rId22"/>
    <p:sldId id="539" r:id="rId23"/>
    <p:sldId id="557" r:id="rId24"/>
    <p:sldId id="566" r:id="rId25"/>
    <p:sldId id="567" r:id="rId26"/>
    <p:sldId id="569" r:id="rId27"/>
    <p:sldId id="571" r:id="rId28"/>
    <p:sldId id="265" r:id="rId29"/>
    <p:sldId id="561" r:id="rId30"/>
    <p:sldId id="287" r:id="rId31"/>
    <p:sldId id="574" r:id="rId32"/>
    <p:sldId id="559" r:id="rId33"/>
    <p:sldId id="555" r:id="rId34"/>
    <p:sldId id="562" r:id="rId35"/>
    <p:sldId id="572" r:id="rId36"/>
    <p:sldId id="573" r:id="rId3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405"/>
    <a:srgbClr val="BD0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135130-3EA0-4F52-951D-6C0407A8F50D}" v="18" dt="2024-08-08T21:26:22.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snapToObjects="1">
      <p:cViewPr varScale="1">
        <p:scale>
          <a:sx n="123" d="100"/>
          <a:sy n="123" d="100"/>
        </p:scale>
        <p:origin x="129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557E11-488F-0713-08EC-40A44D3BD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5D51F8F-33A7-7F04-2590-3A90CBE02B2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5343750-6AEA-46D1-8E3B-8C9E29812BEF}" type="datetimeFigureOut">
              <a:rPr lang="en-US"/>
              <a:pPr>
                <a:defRPr/>
              </a:pPr>
              <a:t>9/5/2024</a:t>
            </a:fld>
            <a:endParaRPr lang="en-US"/>
          </a:p>
        </p:txBody>
      </p:sp>
      <p:sp>
        <p:nvSpPr>
          <p:cNvPr id="4" name="Slide Image Placeholder 3">
            <a:extLst>
              <a:ext uri="{FF2B5EF4-FFF2-40B4-BE49-F238E27FC236}">
                <a16:creationId xmlns:a16="http://schemas.microsoft.com/office/drawing/2014/main" id="{8470EACA-620C-7CA7-63F8-3E6D0BDADD7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5E78FDA-338A-92DD-850D-D85E0AD9CF9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C15B21A-3DFD-F719-6F56-3F89A271EE5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B7AEE04F-A628-2CF0-69FB-64A5CFD762C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CB1610B-6736-4F0F-8C9D-08A16095EE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BFCF61C1-4D0C-4D2C-2A88-79EECF2C0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3525"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45651"/>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4293588"/>
            <a:ext cx="6400800" cy="1752600"/>
          </a:xfrm>
        </p:spPr>
        <p:txBody>
          <a:bodyPr/>
          <a:lstStyle>
            <a:lvl1pPr marL="0" indent="0" algn="ctr">
              <a:buNone/>
              <a:defRPr>
                <a:solidFill>
                  <a:srgbClr val="53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7682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7">
            <a:extLst>
              <a:ext uri="{FF2B5EF4-FFF2-40B4-BE49-F238E27FC236}">
                <a16:creationId xmlns:a16="http://schemas.microsoft.com/office/drawing/2014/main" id="{7E5AC557-F405-D09F-5D0C-BCB6C0BC4814}"/>
              </a:ext>
            </a:extLst>
          </p:cNvPr>
          <p:cNvSpPr>
            <a:spLocks noGrp="1"/>
          </p:cNvSpPr>
          <p:nvPr>
            <p:ph type="ftr" sz="quarter" idx="10"/>
          </p:nvPr>
        </p:nvSpPr>
        <p:spPr/>
        <p:txBody>
          <a:bodyPr/>
          <a:lstStyle>
            <a:lvl1pPr fontAlgn="auto">
              <a:spcBef>
                <a:spcPct val="0"/>
              </a:spcBef>
              <a:spcAft>
                <a:spcPct val="0"/>
              </a:spcAft>
              <a:defRPr sz="1100">
                <a:latin typeface="Calibri"/>
                <a:ea typeface="+mn-ea"/>
                <a:cs typeface="Calibri"/>
              </a:defRPr>
            </a:lvl1pPr>
          </a:lstStyle>
          <a:p>
            <a:pPr>
              <a:defRPr/>
            </a:pPr>
            <a:r>
              <a:rPr lang="en-US"/>
              <a:t>© 2021 Parker, Hudson, Rainer &amp; Dobbs LLP.   All Rights Reserved. </a:t>
            </a:r>
          </a:p>
        </p:txBody>
      </p:sp>
      <p:sp>
        <p:nvSpPr>
          <p:cNvPr id="5" name="Slide Number Placeholder 8">
            <a:extLst>
              <a:ext uri="{FF2B5EF4-FFF2-40B4-BE49-F238E27FC236}">
                <a16:creationId xmlns:a16="http://schemas.microsoft.com/office/drawing/2014/main" id="{94BD1F79-B0F6-B4AD-BEAF-4A9F974DB96E}"/>
              </a:ext>
            </a:extLst>
          </p:cNvPr>
          <p:cNvSpPr>
            <a:spLocks noGrp="1"/>
          </p:cNvSpPr>
          <p:nvPr>
            <p:ph type="sldNum" sz="quarter" idx="11"/>
          </p:nvPr>
        </p:nvSpPr>
        <p:spPr/>
        <p:txBody>
          <a:bodyPr/>
          <a:lstStyle>
            <a:lvl1pPr algn="r">
              <a:defRPr/>
            </a:lvl1pPr>
          </a:lstStyle>
          <a:p>
            <a:pPr>
              <a:defRPr/>
            </a:pPr>
            <a:fld id="{60AA5950-483A-46CD-B537-F82D2966A87A}" type="slidenum">
              <a:rPr lang="en-US" altLang="en-US"/>
              <a:pPr>
                <a:defRPr/>
              </a:pPr>
              <a:t>‹#›</a:t>
            </a:fld>
            <a:endParaRPr lang="en-US" altLang="en-US"/>
          </a:p>
        </p:txBody>
      </p:sp>
    </p:spTree>
    <p:extLst>
      <p:ext uri="{BB962C8B-B14F-4D97-AF65-F5344CB8AC3E}">
        <p14:creationId xmlns:p14="http://schemas.microsoft.com/office/powerpoint/2010/main" val="417463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49230"/>
            <a:ext cx="7772400" cy="1362075"/>
          </a:xfrm>
        </p:spPr>
        <p:txBody>
          <a:bodyPr anchor="t"/>
          <a:lstStyle>
            <a:lvl1pPr algn="ctr">
              <a:defRPr sz="4000" b="1" cap="none"/>
            </a:lvl1pPr>
          </a:lstStyle>
          <a:p>
            <a:r>
              <a:rPr lang="en-US" dirty="0"/>
              <a:t>Click to edit Master title style</a:t>
            </a:r>
          </a:p>
        </p:txBody>
      </p:sp>
      <p:sp>
        <p:nvSpPr>
          <p:cNvPr id="3" name="Text Placeholder 2"/>
          <p:cNvSpPr>
            <a:spLocks noGrp="1"/>
          </p:cNvSpPr>
          <p:nvPr>
            <p:ph type="body" idx="1"/>
          </p:nvPr>
        </p:nvSpPr>
        <p:spPr>
          <a:xfrm>
            <a:off x="722313" y="4616784"/>
            <a:ext cx="7772400" cy="503321"/>
          </a:xfrm>
        </p:spPr>
        <p:txBody>
          <a:bodyPr anchor="b"/>
          <a:lstStyle>
            <a:lvl1pPr marL="0" indent="0" algn="ctr">
              <a:buNone/>
              <a:defRPr sz="2000">
                <a:solidFill>
                  <a:srgbClr val="5356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Footer Placeholder 7">
            <a:extLst>
              <a:ext uri="{FF2B5EF4-FFF2-40B4-BE49-F238E27FC236}">
                <a16:creationId xmlns:a16="http://schemas.microsoft.com/office/drawing/2014/main" id="{A4972A5D-889D-2347-CDBB-3FFDD0E6B4CE}"/>
              </a:ext>
            </a:extLst>
          </p:cNvPr>
          <p:cNvSpPr>
            <a:spLocks noGrp="1"/>
          </p:cNvSpPr>
          <p:nvPr>
            <p:ph type="ftr" sz="quarter" idx="10"/>
          </p:nvPr>
        </p:nvSpPr>
        <p:spPr/>
        <p:txBody>
          <a:bodyPr/>
          <a:lstStyle>
            <a:lvl1pPr fontAlgn="auto">
              <a:spcBef>
                <a:spcPct val="0"/>
              </a:spcBef>
              <a:spcAft>
                <a:spcPct val="0"/>
              </a:spcAft>
              <a:defRPr sz="1100">
                <a:latin typeface="Calibri"/>
                <a:ea typeface="+mn-ea"/>
                <a:cs typeface="Calibri"/>
              </a:defRPr>
            </a:lvl1pPr>
          </a:lstStyle>
          <a:p>
            <a:pPr>
              <a:defRPr/>
            </a:pPr>
            <a:r>
              <a:rPr lang="en-US"/>
              <a:t>© 2021 Parker, Hudson, Rainer &amp; Dobbs LLP.   All Rights Reserved. </a:t>
            </a:r>
          </a:p>
        </p:txBody>
      </p:sp>
      <p:sp>
        <p:nvSpPr>
          <p:cNvPr id="5" name="Slide Number Placeholder 8">
            <a:extLst>
              <a:ext uri="{FF2B5EF4-FFF2-40B4-BE49-F238E27FC236}">
                <a16:creationId xmlns:a16="http://schemas.microsoft.com/office/drawing/2014/main" id="{966DBF83-596C-3F4C-8A5C-24535A34CFEB}"/>
              </a:ext>
            </a:extLst>
          </p:cNvPr>
          <p:cNvSpPr>
            <a:spLocks noGrp="1"/>
          </p:cNvSpPr>
          <p:nvPr>
            <p:ph type="sldNum" sz="quarter" idx="11"/>
          </p:nvPr>
        </p:nvSpPr>
        <p:spPr/>
        <p:txBody>
          <a:bodyPr/>
          <a:lstStyle>
            <a:lvl1pPr algn="r">
              <a:defRPr/>
            </a:lvl1pPr>
          </a:lstStyle>
          <a:p>
            <a:pPr>
              <a:defRPr/>
            </a:pPr>
            <a:fld id="{6CAA2722-C33A-4DB1-9622-17DA367BE957}" type="slidenum">
              <a:rPr lang="en-US" altLang="en-US"/>
              <a:pPr>
                <a:defRPr/>
              </a:pPr>
              <a:t>‹#›</a:t>
            </a:fld>
            <a:endParaRPr lang="en-US" altLang="en-US"/>
          </a:p>
        </p:txBody>
      </p:sp>
    </p:spTree>
    <p:extLst>
      <p:ext uri="{BB962C8B-B14F-4D97-AF65-F5344CB8AC3E}">
        <p14:creationId xmlns:p14="http://schemas.microsoft.com/office/powerpoint/2010/main" val="139887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854043"/>
            <a:ext cx="4040188" cy="3951288"/>
          </a:xfrm>
        </p:spPr>
        <p:txBody>
          <a:bodyPr/>
          <a:lstStyle>
            <a:lvl1pPr marL="342900" marR="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2400"/>
            </a:lvl1pPr>
            <a:lvl2pPr marL="742950" marR="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2000"/>
            </a:lvl2pPr>
            <a:lvl3pPr marL="1143000" marR="0"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1800"/>
            </a:lvl3pPr>
            <a:lvl4pPr marL="1600200" marR="0"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1600"/>
            </a:lvl4pPr>
            <a:lvl5pPr marL="2057400" marR="0"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1600"/>
            </a:lvl5pPr>
            <a:lvl6pPr>
              <a:defRPr sz="1600"/>
            </a:lvl6pPr>
            <a:lvl7pPr>
              <a:defRPr sz="1600"/>
            </a:lvl7pPr>
            <a:lvl8pPr>
              <a:defRPr sz="1600"/>
            </a:lvl8pPr>
            <a:lvl9pP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ontent Placeholder 5"/>
          <p:cNvSpPr>
            <a:spLocks noGrp="1"/>
          </p:cNvSpPr>
          <p:nvPr>
            <p:ph sz="quarter" idx="4"/>
          </p:nvPr>
        </p:nvSpPr>
        <p:spPr>
          <a:xfrm>
            <a:off x="4645025" y="1854043"/>
            <a:ext cx="4041775" cy="3951288"/>
          </a:xfrm>
        </p:spPr>
        <p:txBody>
          <a:bodyPr/>
          <a:lstStyle>
            <a:lvl1pPr marL="342900" marR="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2400"/>
            </a:lvl1pPr>
            <a:lvl2pPr marL="742950" marR="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2000"/>
            </a:lvl2pPr>
            <a:lvl3pPr marL="1143000" marR="0"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1800"/>
            </a:lvl3pPr>
            <a:lvl4pPr marL="1600200" marR="0"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1600"/>
            </a:lvl4pPr>
            <a:lvl5pPr marL="2057400" marR="0"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1600"/>
            </a:lvl5pPr>
            <a:lvl6pPr>
              <a:defRPr sz="1600"/>
            </a:lvl6pPr>
            <a:lvl7pPr>
              <a:defRPr sz="1600"/>
            </a:lvl7pPr>
            <a:lvl8pPr>
              <a:defRPr sz="1600"/>
            </a:lvl8pPr>
            <a:lvl9pP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Footer Placeholder 7">
            <a:extLst>
              <a:ext uri="{FF2B5EF4-FFF2-40B4-BE49-F238E27FC236}">
                <a16:creationId xmlns:a16="http://schemas.microsoft.com/office/drawing/2014/main" id="{06CA7809-070A-042B-766C-8838ECEE6FF3}"/>
              </a:ext>
            </a:extLst>
          </p:cNvPr>
          <p:cNvSpPr>
            <a:spLocks noGrp="1"/>
          </p:cNvSpPr>
          <p:nvPr>
            <p:ph type="ftr" sz="quarter" idx="10"/>
          </p:nvPr>
        </p:nvSpPr>
        <p:spPr/>
        <p:txBody>
          <a:bodyPr/>
          <a:lstStyle>
            <a:lvl1pPr fontAlgn="auto">
              <a:spcBef>
                <a:spcPct val="0"/>
              </a:spcBef>
              <a:spcAft>
                <a:spcPct val="0"/>
              </a:spcAft>
              <a:defRPr sz="1100">
                <a:latin typeface="Calibri"/>
                <a:ea typeface="+mn-ea"/>
                <a:cs typeface="Calibri"/>
              </a:defRPr>
            </a:lvl1pPr>
          </a:lstStyle>
          <a:p>
            <a:pPr>
              <a:defRPr/>
            </a:pPr>
            <a:r>
              <a:rPr lang="en-US"/>
              <a:t>© 2021 Parker, Hudson, Rainer &amp; Dobbs LLP.   All Rights Reserved. </a:t>
            </a:r>
          </a:p>
        </p:txBody>
      </p:sp>
      <p:sp>
        <p:nvSpPr>
          <p:cNvPr id="5" name="Slide Number Placeholder 8">
            <a:extLst>
              <a:ext uri="{FF2B5EF4-FFF2-40B4-BE49-F238E27FC236}">
                <a16:creationId xmlns:a16="http://schemas.microsoft.com/office/drawing/2014/main" id="{957551DC-8710-77B3-9786-8BB7755EE5A6}"/>
              </a:ext>
            </a:extLst>
          </p:cNvPr>
          <p:cNvSpPr>
            <a:spLocks noGrp="1"/>
          </p:cNvSpPr>
          <p:nvPr>
            <p:ph type="sldNum" sz="quarter" idx="11"/>
          </p:nvPr>
        </p:nvSpPr>
        <p:spPr/>
        <p:txBody>
          <a:bodyPr/>
          <a:lstStyle>
            <a:lvl1pPr algn="r">
              <a:defRPr/>
            </a:lvl1pPr>
          </a:lstStyle>
          <a:p>
            <a:pPr>
              <a:defRPr/>
            </a:pPr>
            <a:fld id="{29B8BAA4-0351-4801-887F-696E99489C3D}" type="slidenum">
              <a:rPr lang="en-US" altLang="en-US"/>
              <a:pPr>
                <a:defRPr/>
              </a:pPr>
              <a:t>‹#›</a:t>
            </a:fld>
            <a:endParaRPr lang="en-US" altLang="en-US"/>
          </a:p>
        </p:txBody>
      </p:sp>
    </p:spTree>
    <p:extLst>
      <p:ext uri="{BB962C8B-B14F-4D97-AF65-F5344CB8AC3E}">
        <p14:creationId xmlns:p14="http://schemas.microsoft.com/office/powerpoint/2010/main" val="309206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ograph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A291C"/>
                </a:solidFill>
              </a:defRPr>
            </a:lvl1pPr>
          </a:lstStyle>
          <a:p>
            <a:r>
              <a:rPr lang="en-US" dirty="0"/>
              <a:t>Click to edit Master title style</a:t>
            </a:r>
          </a:p>
        </p:txBody>
      </p:sp>
      <p:sp>
        <p:nvSpPr>
          <p:cNvPr id="9" name="Content Placeholder 2"/>
          <p:cNvSpPr>
            <a:spLocks noGrp="1"/>
          </p:cNvSpPr>
          <p:nvPr>
            <p:ph idx="1"/>
          </p:nvPr>
        </p:nvSpPr>
        <p:spPr>
          <a:xfrm>
            <a:off x="2938530" y="1852613"/>
            <a:ext cx="5748269" cy="4525962"/>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Content Placeholder 2"/>
          <p:cNvSpPr>
            <a:spLocks noGrp="1"/>
          </p:cNvSpPr>
          <p:nvPr>
            <p:ph idx="12"/>
          </p:nvPr>
        </p:nvSpPr>
        <p:spPr>
          <a:xfrm>
            <a:off x="457200" y="4750586"/>
            <a:ext cx="2076450" cy="1190194"/>
          </a:xfr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Content Placeholder 2"/>
          <p:cNvSpPr>
            <a:spLocks noGrp="1"/>
          </p:cNvSpPr>
          <p:nvPr>
            <p:ph idx="13"/>
          </p:nvPr>
        </p:nvSpPr>
        <p:spPr>
          <a:xfrm>
            <a:off x="471311" y="1852613"/>
            <a:ext cx="2076450" cy="2768600"/>
          </a:xfr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3" name="Footer Placeholder 7">
            <a:extLst>
              <a:ext uri="{FF2B5EF4-FFF2-40B4-BE49-F238E27FC236}">
                <a16:creationId xmlns:a16="http://schemas.microsoft.com/office/drawing/2014/main" id="{A3AC9857-064C-F899-7749-190E2CE34D3B}"/>
              </a:ext>
            </a:extLst>
          </p:cNvPr>
          <p:cNvSpPr>
            <a:spLocks noGrp="1"/>
          </p:cNvSpPr>
          <p:nvPr>
            <p:ph type="ftr" sz="quarter" idx="14"/>
          </p:nvPr>
        </p:nvSpPr>
        <p:spPr/>
        <p:txBody>
          <a:bodyPr/>
          <a:lstStyle>
            <a:lvl1pPr>
              <a:defRPr/>
            </a:lvl1pPr>
          </a:lstStyle>
          <a:p>
            <a:pPr>
              <a:defRPr/>
            </a:pPr>
            <a:r>
              <a:rPr lang="en-US"/>
              <a:t>© 2021 Parker, Hudson, Rainer &amp; Dobbs LLP.   All Rights Reserved. </a:t>
            </a:r>
          </a:p>
        </p:txBody>
      </p:sp>
      <p:sp>
        <p:nvSpPr>
          <p:cNvPr id="4" name="Slide Number Placeholder 8">
            <a:extLst>
              <a:ext uri="{FF2B5EF4-FFF2-40B4-BE49-F238E27FC236}">
                <a16:creationId xmlns:a16="http://schemas.microsoft.com/office/drawing/2014/main" id="{DA94863A-756E-E464-868E-2265D82BE5C2}"/>
              </a:ext>
            </a:extLst>
          </p:cNvPr>
          <p:cNvSpPr>
            <a:spLocks noGrp="1"/>
          </p:cNvSpPr>
          <p:nvPr>
            <p:ph type="sldNum" sz="quarter" idx="15"/>
          </p:nvPr>
        </p:nvSpPr>
        <p:spPr/>
        <p:txBody>
          <a:bodyPr/>
          <a:lstStyle>
            <a:lvl1pPr>
              <a:defRPr/>
            </a:lvl1pPr>
          </a:lstStyle>
          <a:p>
            <a:pPr>
              <a:defRPr/>
            </a:pPr>
            <a:fld id="{2DD56FF0-D629-4A21-917C-E9F2C9F75982}" type="slidenum">
              <a:rPr lang="en-US" altLang="en-US"/>
              <a:pPr>
                <a:defRPr/>
              </a:pPr>
              <a:t>‹#›</a:t>
            </a:fld>
            <a:endParaRPr lang="en-US" altLang="en-US"/>
          </a:p>
        </p:txBody>
      </p:sp>
    </p:spTree>
    <p:extLst>
      <p:ext uri="{BB962C8B-B14F-4D97-AF65-F5344CB8AC3E}">
        <p14:creationId xmlns:p14="http://schemas.microsoft.com/office/powerpoint/2010/main" val="284179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7">
            <a:extLst>
              <a:ext uri="{FF2B5EF4-FFF2-40B4-BE49-F238E27FC236}">
                <a16:creationId xmlns:a16="http://schemas.microsoft.com/office/drawing/2014/main" id="{289DAA11-E24B-E91B-AF06-264CD4F63665}"/>
              </a:ext>
            </a:extLst>
          </p:cNvPr>
          <p:cNvSpPr>
            <a:spLocks noGrp="1"/>
          </p:cNvSpPr>
          <p:nvPr>
            <p:ph type="ftr" sz="quarter" idx="10"/>
          </p:nvPr>
        </p:nvSpPr>
        <p:spPr/>
        <p:txBody>
          <a:bodyPr/>
          <a:lstStyle>
            <a:lvl1pPr fontAlgn="auto">
              <a:spcBef>
                <a:spcPct val="0"/>
              </a:spcBef>
              <a:spcAft>
                <a:spcPct val="0"/>
              </a:spcAft>
              <a:defRPr sz="1100">
                <a:latin typeface="Calibri"/>
                <a:ea typeface="+mn-ea"/>
                <a:cs typeface="Calibri"/>
              </a:defRPr>
            </a:lvl1pPr>
          </a:lstStyle>
          <a:p>
            <a:pPr>
              <a:defRPr/>
            </a:pPr>
            <a:r>
              <a:rPr lang="en-US"/>
              <a:t>© 2021 Parker, Hudson, Rainer &amp; Dobbs LLP.   All Rights Reserved. </a:t>
            </a:r>
          </a:p>
        </p:txBody>
      </p:sp>
      <p:sp>
        <p:nvSpPr>
          <p:cNvPr id="4" name="Slide Number Placeholder 8">
            <a:extLst>
              <a:ext uri="{FF2B5EF4-FFF2-40B4-BE49-F238E27FC236}">
                <a16:creationId xmlns:a16="http://schemas.microsoft.com/office/drawing/2014/main" id="{967348B5-733B-696A-4954-B795D604B1B7}"/>
              </a:ext>
            </a:extLst>
          </p:cNvPr>
          <p:cNvSpPr>
            <a:spLocks noGrp="1"/>
          </p:cNvSpPr>
          <p:nvPr>
            <p:ph type="sldNum" sz="quarter" idx="11"/>
          </p:nvPr>
        </p:nvSpPr>
        <p:spPr/>
        <p:txBody>
          <a:bodyPr/>
          <a:lstStyle>
            <a:lvl1pPr algn="r">
              <a:defRPr/>
            </a:lvl1pPr>
          </a:lstStyle>
          <a:p>
            <a:pPr>
              <a:defRPr/>
            </a:pPr>
            <a:fld id="{9D15D5AD-8CB7-4E1A-953A-1F7571AFDBF3}" type="slidenum">
              <a:rPr lang="en-US" altLang="en-US"/>
              <a:pPr>
                <a:defRPr/>
              </a:pPr>
              <a:t>‹#›</a:t>
            </a:fld>
            <a:endParaRPr lang="en-US" altLang="en-US"/>
          </a:p>
        </p:txBody>
      </p:sp>
    </p:spTree>
    <p:extLst>
      <p:ext uri="{BB962C8B-B14F-4D97-AF65-F5344CB8AC3E}">
        <p14:creationId xmlns:p14="http://schemas.microsoft.com/office/powerpoint/2010/main" val="295063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75D608FD-A0E7-C150-2D5F-CE07140B5C7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53525"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C3BE88A8-215B-4C3B-DE1B-95F3F1946CA7}"/>
              </a:ext>
            </a:extLst>
          </p:cNvPr>
          <p:cNvSpPr>
            <a:spLocks noGrp="1"/>
          </p:cNvSpPr>
          <p:nvPr>
            <p:ph type="title"/>
          </p:nvPr>
        </p:nvSpPr>
        <p:spPr bwMode="auto">
          <a:xfrm>
            <a:off x="457200" y="598488"/>
            <a:ext cx="662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FDC785E6-B026-2FC8-A820-68D1E9804F2A}"/>
              </a:ext>
            </a:extLst>
          </p:cNvPr>
          <p:cNvSpPr>
            <a:spLocks noGrp="1"/>
          </p:cNvSpPr>
          <p:nvPr>
            <p:ph type="body" idx="1"/>
          </p:nvPr>
        </p:nvSpPr>
        <p:spPr bwMode="auto">
          <a:xfrm>
            <a:off x="457200" y="18526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
            <a:extLst>
              <a:ext uri="{FF2B5EF4-FFF2-40B4-BE49-F238E27FC236}">
                <a16:creationId xmlns:a16="http://schemas.microsoft.com/office/drawing/2014/main" id="{9B0F6F06-8C5E-8B3B-BA64-D9C79066C0A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540625" y="720725"/>
            <a:ext cx="126523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7">
            <a:extLst>
              <a:ext uri="{FF2B5EF4-FFF2-40B4-BE49-F238E27FC236}">
                <a16:creationId xmlns:a16="http://schemas.microsoft.com/office/drawing/2014/main" id="{4DA2F27B-1739-A5F7-00DA-EBAC2020E105}"/>
              </a:ext>
            </a:extLst>
          </p:cNvPr>
          <p:cNvSpPr>
            <a:spLocks noGrp="1"/>
          </p:cNvSpPr>
          <p:nvPr>
            <p:ph type="ftr" sz="quarter" idx="3"/>
          </p:nvPr>
        </p:nvSpPr>
        <p:spPr>
          <a:xfrm>
            <a:off x="457200" y="6583363"/>
            <a:ext cx="4040188" cy="365125"/>
          </a:xfrm>
          <a:prstGeom prst="rect">
            <a:avLst/>
          </a:prstGeom>
        </p:spPr>
        <p:txBody>
          <a:bodyPr/>
          <a:lstStyle>
            <a:lvl1pPr eaLnBrk="1" fontAlgn="auto" hangingPunct="1">
              <a:spcBef>
                <a:spcPct val="0"/>
              </a:spcBef>
              <a:spcAft>
                <a:spcPct val="0"/>
              </a:spcAft>
              <a:defRPr sz="1100">
                <a:latin typeface="Calibri"/>
                <a:ea typeface="+mn-ea"/>
                <a:cs typeface="Calibri"/>
              </a:defRPr>
            </a:lvl1pPr>
          </a:lstStyle>
          <a:p>
            <a:pPr>
              <a:defRPr/>
            </a:pPr>
            <a:r>
              <a:rPr lang="en-US"/>
              <a:t>© 2021 Parker, Hudson, Rainer &amp; Dobbs LLP.   All Rights Reserved. </a:t>
            </a:r>
          </a:p>
        </p:txBody>
      </p:sp>
      <p:sp>
        <p:nvSpPr>
          <p:cNvPr id="10" name="Slide Number Placeholder 8">
            <a:extLst>
              <a:ext uri="{FF2B5EF4-FFF2-40B4-BE49-F238E27FC236}">
                <a16:creationId xmlns:a16="http://schemas.microsoft.com/office/drawing/2014/main" id="{8AEFB939-92E0-EF95-CC69-CB40A867A57B}"/>
              </a:ext>
            </a:extLst>
          </p:cNvPr>
          <p:cNvSpPr>
            <a:spLocks noGrp="1"/>
          </p:cNvSpPr>
          <p:nvPr>
            <p:ph type="sldNum" sz="quarter" idx="4"/>
          </p:nvPr>
        </p:nvSpPr>
        <p:spPr>
          <a:xfrm>
            <a:off x="7080250" y="6583363"/>
            <a:ext cx="900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7E943C5D-BAC5-4BD2-9F6D-8C8C3F7280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19" r:id="rId5"/>
    <p:sldLayoutId id="2147483824" r:id="rId6"/>
  </p:sldLayoutIdLst>
  <p:hf hdr="0" dt="0"/>
  <p:txStyles>
    <p:titleStyle>
      <a:lvl1pPr algn="l" defTabSz="457200" rtl="0" eaLnBrk="0" fontAlgn="base" hangingPunct="0">
        <a:spcBef>
          <a:spcPct val="0"/>
        </a:spcBef>
        <a:spcAft>
          <a:spcPct val="0"/>
        </a:spcAft>
        <a:defRPr sz="4000" b="1" kern="1200">
          <a:solidFill>
            <a:srgbClr val="DA291C"/>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4000" b="1">
          <a:solidFill>
            <a:srgbClr val="DA291C"/>
          </a:solidFill>
          <a:latin typeface="Calibri" panose="020F0502020204030204" pitchFamily="34" charset="0"/>
          <a:ea typeface="MS PGothic" panose="020B0600070205080204" pitchFamily="34" charset="-128"/>
          <a:cs typeface="MS PGothic" charset="0"/>
        </a:defRPr>
      </a:lvl2pPr>
      <a:lvl3pPr algn="l" defTabSz="457200" rtl="0" eaLnBrk="0" fontAlgn="base" hangingPunct="0">
        <a:spcBef>
          <a:spcPct val="0"/>
        </a:spcBef>
        <a:spcAft>
          <a:spcPct val="0"/>
        </a:spcAft>
        <a:defRPr sz="4000" b="1">
          <a:solidFill>
            <a:srgbClr val="DA291C"/>
          </a:solidFill>
          <a:latin typeface="Calibri" panose="020F0502020204030204" pitchFamily="34" charset="0"/>
          <a:ea typeface="MS PGothic" panose="020B0600070205080204" pitchFamily="34" charset="-128"/>
          <a:cs typeface="MS PGothic" charset="0"/>
        </a:defRPr>
      </a:lvl3pPr>
      <a:lvl4pPr algn="l" defTabSz="457200" rtl="0" eaLnBrk="0" fontAlgn="base" hangingPunct="0">
        <a:spcBef>
          <a:spcPct val="0"/>
        </a:spcBef>
        <a:spcAft>
          <a:spcPct val="0"/>
        </a:spcAft>
        <a:defRPr sz="4000" b="1">
          <a:solidFill>
            <a:srgbClr val="DA291C"/>
          </a:solidFill>
          <a:latin typeface="Calibri" panose="020F0502020204030204" pitchFamily="34" charset="0"/>
          <a:ea typeface="MS PGothic" panose="020B0600070205080204" pitchFamily="34" charset="-128"/>
          <a:cs typeface="MS PGothic" charset="0"/>
        </a:defRPr>
      </a:lvl4pPr>
      <a:lvl5pPr algn="l" defTabSz="457200" rtl="0" eaLnBrk="0" fontAlgn="base" hangingPunct="0">
        <a:spcBef>
          <a:spcPct val="0"/>
        </a:spcBef>
        <a:spcAft>
          <a:spcPct val="0"/>
        </a:spcAft>
        <a:defRPr sz="4000" b="1">
          <a:solidFill>
            <a:srgbClr val="DA291C"/>
          </a:solidFill>
          <a:latin typeface="Calibri" panose="020F0502020204030204" pitchFamily="34" charset="0"/>
          <a:ea typeface="MS PGothic" panose="020B0600070205080204" pitchFamily="34" charset="-128"/>
          <a:cs typeface="MS PGothic" charset="0"/>
        </a:defRPr>
      </a:lvl5pPr>
      <a:lvl6pPr marL="457200" algn="l" defTabSz="457200" rtl="0" fontAlgn="base">
        <a:spcBef>
          <a:spcPct val="0"/>
        </a:spcBef>
        <a:spcAft>
          <a:spcPct val="0"/>
        </a:spcAft>
        <a:defRPr sz="4000" b="1">
          <a:solidFill>
            <a:srgbClr val="D1021C"/>
          </a:solidFill>
          <a:latin typeface="Calibri" panose="020F0502020204030204" pitchFamily="34" charset="0"/>
          <a:ea typeface="MS PGothic" panose="020B0600070205080204" pitchFamily="34" charset="-128"/>
        </a:defRPr>
      </a:lvl6pPr>
      <a:lvl7pPr marL="914400" algn="l" defTabSz="457200" rtl="0" fontAlgn="base">
        <a:spcBef>
          <a:spcPct val="0"/>
        </a:spcBef>
        <a:spcAft>
          <a:spcPct val="0"/>
        </a:spcAft>
        <a:defRPr sz="4000" b="1">
          <a:solidFill>
            <a:srgbClr val="D1021C"/>
          </a:solidFill>
          <a:latin typeface="Calibri" panose="020F0502020204030204" pitchFamily="34" charset="0"/>
          <a:ea typeface="MS PGothic" panose="020B0600070205080204" pitchFamily="34" charset="-128"/>
        </a:defRPr>
      </a:lvl7pPr>
      <a:lvl8pPr marL="1371600" algn="l" defTabSz="457200" rtl="0" fontAlgn="base">
        <a:spcBef>
          <a:spcPct val="0"/>
        </a:spcBef>
        <a:spcAft>
          <a:spcPct val="0"/>
        </a:spcAft>
        <a:defRPr sz="4000" b="1">
          <a:solidFill>
            <a:srgbClr val="D1021C"/>
          </a:solidFill>
          <a:latin typeface="Calibri" panose="020F0502020204030204" pitchFamily="34" charset="0"/>
          <a:ea typeface="MS PGothic" panose="020B0600070205080204" pitchFamily="34" charset="-128"/>
        </a:defRPr>
      </a:lvl8pPr>
      <a:lvl9pPr marL="1828800" algn="l" defTabSz="457200" rtl="0" fontAlgn="base">
        <a:spcBef>
          <a:spcPct val="0"/>
        </a:spcBef>
        <a:spcAft>
          <a:spcPct val="0"/>
        </a:spcAft>
        <a:defRPr sz="4000" b="1">
          <a:solidFill>
            <a:srgbClr val="D1021C"/>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tfield@phrd.com"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44DBC5A-10D8-D97D-8009-086D6A291A3E}"/>
              </a:ext>
            </a:extLst>
          </p:cNvPr>
          <p:cNvSpPr>
            <a:spLocks noGrp="1"/>
          </p:cNvSpPr>
          <p:nvPr>
            <p:ph type="ctrTitle"/>
          </p:nvPr>
        </p:nvSpPr>
        <p:spPr>
          <a:xfrm>
            <a:off x="566927" y="2777567"/>
            <a:ext cx="8010144" cy="1742757"/>
          </a:xfrm>
        </p:spPr>
        <p:txBody>
          <a:bodyPr/>
          <a:lstStyle/>
          <a:p>
            <a:r>
              <a:rPr lang="en-US" altLang="en-US" sz="4400" dirty="0"/>
              <a:t>COMPLIANCE ISSUES IN REVENUE CYCLE: TRENDING ISSUES</a:t>
            </a:r>
          </a:p>
        </p:txBody>
      </p:sp>
      <p:sp>
        <p:nvSpPr>
          <p:cNvPr id="8195" name="Subtitle 2">
            <a:extLst>
              <a:ext uri="{FF2B5EF4-FFF2-40B4-BE49-F238E27FC236}">
                <a16:creationId xmlns:a16="http://schemas.microsoft.com/office/drawing/2014/main" id="{5CD05D0C-F5D1-9135-8E48-C5322092673D}"/>
              </a:ext>
            </a:extLst>
          </p:cNvPr>
          <p:cNvSpPr>
            <a:spLocks noGrp="1"/>
          </p:cNvSpPr>
          <p:nvPr>
            <p:ph type="subTitle" idx="1"/>
          </p:nvPr>
        </p:nvSpPr>
        <p:spPr>
          <a:xfrm>
            <a:off x="1371600" y="4495496"/>
            <a:ext cx="6400800" cy="925512"/>
          </a:xfrm>
        </p:spPr>
        <p:txBody>
          <a:bodyPr/>
          <a:lstStyle/>
          <a:p>
            <a:r>
              <a:rPr lang="en-US" altLang="en-US" sz="2800" b="1" dirty="0">
                <a:solidFill>
                  <a:schemeClr val="tx1"/>
                </a:solidFill>
              </a:rPr>
              <a:t>North Carolina HFMA Summer Meeting </a:t>
            </a:r>
          </a:p>
          <a:p>
            <a:r>
              <a:rPr lang="en-US" altLang="en-US" sz="2800" b="1" dirty="0">
                <a:solidFill>
                  <a:schemeClr val="tx1"/>
                </a:solidFill>
              </a:rPr>
              <a:t>August 23, 2024</a:t>
            </a:r>
          </a:p>
          <a:p>
            <a:endParaRPr lang="en-US" altLang="en-US" dirty="0"/>
          </a:p>
        </p:txBody>
      </p:sp>
      <p:sp>
        <p:nvSpPr>
          <p:cNvPr id="8196" name="TextBox 1">
            <a:extLst>
              <a:ext uri="{FF2B5EF4-FFF2-40B4-BE49-F238E27FC236}">
                <a16:creationId xmlns:a16="http://schemas.microsoft.com/office/drawing/2014/main" id="{4889DAA6-E344-6D1B-37DB-DBEB7024AFB1}"/>
              </a:ext>
            </a:extLst>
          </p:cNvPr>
          <p:cNvSpPr txBox="1">
            <a:spLocks noChangeArrowheads="1"/>
          </p:cNvSpPr>
          <p:nvPr/>
        </p:nvSpPr>
        <p:spPr bwMode="auto">
          <a:xfrm>
            <a:off x="1973262" y="5674868"/>
            <a:ext cx="5197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400" dirty="0"/>
              <a:t>Tracy M. Field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72B90FA-BCCC-D5F9-D855-190CA44D6384}"/>
              </a:ext>
            </a:extLst>
          </p:cNvPr>
          <p:cNvSpPr>
            <a:spLocks noGrp="1"/>
          </p:cNvSpPr>
          <p:nvPr>
            <p:ph type="title"/>
          </p:nvPr>
        </p:nvSpPr>
        <p:spPr/>
        <p:txBody>
          <a:bodyPr/>
          <a:lstStyle/>
          <a:p>
            <a:r>
              <a:rPr lang="en-US" altLang="en-US" dirty="0"/>
              <a:t>DOJ Initiative – August 1, 2024</a:t>
            </a:r>
          </a:p>
        </p:txBody>
      </p:sp>
      <p:sp>
        <p:nvSpPr>
          <p:cNvPr id="9219" name="Content Placeholder 2">
            <a:extLst>
              <a:ext uri="{FF2B5EF4-FFF2-40B4-BE49-F238E27FC236}">
                <a16:creationId xmlns:a16="http://schemas.microsoft.com/office/drawing/2014/main" id="{84768556-EDC7-2720-A349-A11976E0007A}"/>
              </a:ext>
            </a:extLst>
          </p:cNvPr>
          <p:cNvSpPr>
            <a:spLocks noGrp="1"/>
          </p:cNvSpPr>
          <p:nvPr>
            <p:ph idx="1"/>
          </p:nvPr>
        </p:nvSpPr>
        <p:spPr/>
        <p:txBody>
          <a:bodyPr/>
          <a:lstStyle/>
          <a:p>
            <a:pPr marL="0" indent="0">
              <a:buFont typeface="Arial" panose="020B0604020202020204" pitchFamily="34" charset="0"/>
              <a:buNone/>
              <a:defRPr/>
            </a:pPr>
            <a:r>
              <a:rPr lang="en-US" altLang="en-US" sz="3000" b="1" dirty="0"/>
              <a:t>New Pilot Program for Corporate Whistleblowers</a:t>
            </a:r>
          </a:p>
          <a:p>
            <a:pPr marL="0" indent="0">
              <a:buFont typeface="Arial" panose="020B0604020202020204" pitchFamily="34" charset="0"/>
              <a:buNone/>
              <a:defRPr/>
            </a:pPr>
            <a:endParaRPr lang="en-US" altLang="en-US" sz="1000" b="1" dirty="0"/>
          </a:p>
          <a:p>
            <a:pPr lvl="1">
              <a:buFont typeface="Arial" panose="020B0604020202020204" pitchFamily="34" charset="0"/>
              <a:buChar char="•"/>
              <a:defRPr/>
            </a:pPr>
            <a:r>
              <a:rPr lang="en-US" altLang="en-US" sz="2400" dirty="0"/>
              <a:t>Gap filling in existing federal whistleblower programs</a:t>
            </a:r>
          </a:p>
          <a:p>
            <a:pPr lvl="2">
              <a:buFontTx/>
              <a:buChar char="-"/>
              <a:defRPr/>
            </a:pPr>
            <a:r>
              <a:rPr lang="en-US" altLang="en-US" sz="2000" dirty="0"/>
              <a:t>For crimes involving financial institutions</a:t>
            </a:r>
          </a:p>
          <a:p>
            <a:pPr lvl="2">
              <a:buFontTx/>
              <a:buChar char="-"/>
              <a:defRPr/>
            </a:pPr>
            <a:r>
              <a:rPr lang="en-US" altLang="en-US" sz="2000" dirty="0"/>
              <a:t>Foreign corruption involving private companies</a:t>
            </a:r>
          </a:p>
          <a:p>
            <a:pPr lvl="2">
              <a:buFontTx/>
              <a:buChar char="-"/>
              <a:defRPr/>
            </a:pPr>
            <a:r>
              <a:rPr lang="en-US" altLang="en-US" sz="2000" dirty="0"/>
              <a:t>Domestic corruption</a:t>
            </a:r>
          </a:p>
          <a:p>
            <a:pPr lvl="2">
              <a:buFontTx/>
              <a:buChar char="-"/>
              <a:defRPr/>
            </a:pPr>
            <a:r>
              <a:rPr lang="en-US" altLang="en-US" sz="2000" b="1" dirty="0"/>
              <a:t>Health care fraud schemes targeting private insurers that are not subject to qui tam recovery…..</a:t>
            </a:r>
          </a:p>
          <a:p>
            <a:pPr marL="914400" lvl="2" indent="0">
              <a:buNone/>
              <a:defRPr/>
            </a:pPr>
            <a:endParaRPr lang="en-US" altLang="en-US" b="1" dirty="0"/>
          </a:p>
          <a:p>
            <a:pPr marL="914400" lvl="2" indent="0">
              <a:buNone/>
              <a:defRPr/>
            </a:pPr>
            <a:r>
              <a:rPr lang="en-US" altLang="en-US" sz="2800" i="1" dirty="0"/>
              <a:t>Caveat: Federal legislation may be required…..</a:t>
            </a:r>
          </a:p>
        </p:txBody>
      </p:sp>
      <p:sp>
        <p:nvSpPr>
          <p:cNvPr id="4" name="Footer Placeholder 3">
            <a:extLst>
              <a:ext uri="{FF2B5EF4-FFF2-40B4-BE49-F238E27FC236}">
                <a16:creationId xmlns:a16="http://schemas.microsoft.com/office/drawing/2014/main" id="{F16AB08A-8B64-4DAB-6FD3-7CBA43F7CC58}"/>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9221" name="Slide Number Placeholder 4">
            <a:extLst>
              <a:ext uri="{FF2B5EF4-FFF2-40B4-BE49-F238E27FC236}">
                <a16:creationId xmlns:a16="http://schemas.microsoft.com/office/drawing/2014/main" id="{8685621A-C7AF-AB73-3437-FB1ECA9E8B1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86DF025-CADC-4FFE-A7FC-FA3E0EC2CF9E}" type="slidenum">
              <a:rPr lang="en-US" altLang="en-US" sz="1400" smtClean="0"/>
              <a:pPr>
                <a:spcBef>
                  <a:spcPct val="0"/>
                </a:spcBef>
                <a:buFontTx/>
                <a:buNone/>
              </a:pPr>
              <a:t>10</a:t>
            </a:fld>
            <a:endParaRPr lang="en-US" altLang="en-US" sz="1400"/>
          </a:p>
        </p:txBody>
      </p:sp>
    </p:spTree>
    <p:extLst>
      <p:ext uri="{BB962C8B-B14F-4D97-AF65-F5344CB8AC3E}">
        <p14:creationId xmlns:p14="http://schemas.microsoft.com/office/powerpoint/2010/main" val="73997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artoon of a person sitting at a desk in a cave&#10;&#10;Description automatically generated">
            <a:extLst>
              <a:ext uri="{FF2B5EF4-FFF2-40B4-BE49-F238E27FC236}">
                <a16:creationId xmlns:a16="http://schemas.microsoft.com/office/drawing/2014/main" id="{51C9A06B-D591-0E42-511E-E178C64F172F}"/>
              </a:ext>
            </a:extLst>
          </p:cNvPr>
          <p:cNvPicPr>
            <a:picLocks noGrp="1" noChangeAspect="1"/>
          </p:cNvPicPr>
          <p:nvPr>
            <p:ph idx="1"/>
          </p:nvPr>
        </p:nvPicPr>
        <p:blipFill rotWithShape="1">
          <a:blip r:embed="rId2"/>
          <a:srcRect b="4607"/>
          <a:stretch/>
        </p:blipFill>
        <p:spPr>
          <a:xfrm>
            <a:off x="658551" y="573022"/>
            <a:ext cx="6753637" cy="5673057"/>
          </a:xfrm>
        </p:spPr>
      </p:pic>
      <p:sp>
        <p:nvSpPr>
          <p:cNvPr id="4" name="Footer Placeholder 3">
            <a:extLst>
              <a:ext uri="{FF2B5EF4-FFF2-40B4-BE49-F238E27FC236}">
                <a16:creationId xmlns:a16="http://schemas.microsoft.com/office/drawing/2014/main" id="{889DA9E7-FCDD-EC65-E198-AFD1576330B8}"/>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5" name="Slide Number Placeholder 4">
            <a:extLst>
              <a:ext uri="{FF2B5EF4-FFF2-40B4-BE49-F238E27FC236}">
                <a16:creationId xmlns:a16="http://schemas.microsoft.com/office/drawing/2014/main" id="{7C121470-63DB-6695-31F6-BF6A67DAC947}"/>
              </a:ext>
            </a:extLst>
          </p:cNvPr>
          <p:cNvSpPr>
            <a:spLocks noGrp="1"/>
          </p:cNvSpPr>
          <p:nvPr>
            <p:ph type="sldNum" sz="quarter" idx="11"/>
          </p:nvPr>
        </p:nvSpPr>
        <p:spPr/>
        <p:txBody>
          <a:bodyPr/>
          <a:lstStyle/>
          <a:p>
            <a:pPr>
              <a:defRPr/>
            </a:pPr>
            <a:fld id="{60AA5950-483A-46CD-B537-F82D2966A87A}" type="slidenum">
              <a:rPr lang="en-US" altLang="en-US" smtClean="0"/>
              <a:pPr>
                <a:defRPr/>
              </a:pPr>
              <a:t>11</a:t>
            </a:fld>
            <a:endParaRPr lang="en-US" altLang="en-US"/>
          </a:p>
        </p:txBody>
      </p:sp>
    </p:spTree>
    <p:extLst>
      <p:ext uri="{BB962C8B-B14F-4D97-AF65-F5344CB8AC3E}">
        <p14:creationId xmlns:p14="http://schemas.microsoft.com/office/powerpoint/2010/main" val="2753207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a:extLst>
              <a:ext uri="{FF2B5EF4-FFF2-40B4-BE49-F238E27FC236}">
                <a16:creationId xmlns:a16="http://schemas.microsoft.com/office/drawing/2014/main" id="{7D172534-18E0-B18A-A9C4-DB84FAA74634}"/>
              </a:ext>
            </a:extLst>
          </p:cNvPr>
          <p:cNvSpPr>
            <a:spLocks noGrp="1"/>
          </p:cNvSpPr>
          <p:nvPr>
            <p:ph type="title"/>
          </p:nvPr>
        </p:nvSpPr>
        <p:spPr>
          <a:xfrm>
            <a:off x="457199" y="598488"/>
            <a:ext cx="7038975" cy="1143000"/>
          </a:xfrm>
        </p:spPr>
        <p:txBody>
          <a:bodyPr/>
          <a:lstStyle/>
          <a:p>
            <a:r>
              <a:rPr lang="en-US" altLang="en-US" dirty="0"/>
              <a:t>Recent Supreme Court Decisions</a:t>
            </a:r>
          </a:p>
        </p:txBody>
      </p:sp>
      <p:sp>
        <p:nvSpPr>
          <p:cNvPr id="10243" name="Content Placeholder 6">
            <a:extLst>
              <a:ext uri="{FF2B5EF4-FFF2-40B4-BE49-F238E27FC236}">
                <a16:creationId xmlns:a16="http://schemas.microsoft.com/office/drawing/2014/main" id="{ED45AC37-3882-D4D4-339C-3F5745EE0D02}"/>
              </a:ext>
            </a:extLst>
          </p:cNvPr>
          <p:cNvSpPr>
            <a:spLocks noGrp="1"/>
          </p:cNvSpPr>
          <p:nvPr>
            <p:ph idx="1"/>
          </p:nvPr>
        </p:nvSpPr>
        <p:spPr/>
        <p:txBody>
          <a:bodyPr/>
          <a:lstStyle/>
          <a:p>
            <a:pPr marL="0" indent="0">
              <a:buFont typeface="Arial" panose="020B0604020202020204" pitchFamily="34" charset="0"/>
              <a:buNone/>
            </a:pPr>
            <a:r>
              <a:rPr lang="en-US" altLang="en-US" sz="2800" b="1" i="1" dirty="0" err="1"/>
              <a:t>Loper</a:t>
            </a:r>
            <a:r>
              <a:rPr lang="en-US" altLang="en-US" sz="2800" b="1" i="1" dirty="0"/>
              <a:t> Bright v. </a:t>
            </a:r>
            <a:r>
              <a:rPr lang="en-US" altLang="en-US" sz="2800" b="1" i="1" dirty="0" err="1"/>
              <a:t>Rainondo</a:t>
            </a:r>
            <a:r>
              <a:rPr lang="en-US" altLang="en-US" sz="2800" b="1" i="1" dirty="0"/>
              <a:t> 144 </a:t>
            </a:r>
            <a:r>
              <a:rPr lang="en-US" altLang="en-US" sz="2800" b="1" i="1" dirty="0" err="1"/>
              <a:t>F.Ct</a:t>
            </a:r>
            <a:r>
              <a:rPr lang="en-US" altLang="en-US" sz="2800" b="1" i="1" dirty="0"/>
              <a:t>. 2244 (603 U.S. ___) (2024)</a:t>
            </a:r>
          </a:p>
          <a:p>
            <a:pPr marL="0" indent="0">
              <a:buFont typeface="Arial" panose="020B0604020202020204" pitchFamily="34" charset="0"/>
              <a:buNone/>
            </a:pPr>
            <a:endParaRPr lang="en-US" altLang="en-US" sz="2400" i="1" dirty="0"/>
          </a:p>
          <a:p>
            <a:pPr marL="0" indent="0">
              <a:buFont typeface="Arial" panose="020B0604020202020204" pitchFamily="34" charset="0"/>
              <a:buNone/>
            </a:pPr>
            <a:r>
              <a:rPr lang="en-US" altLang="en-US" sz="2400" dirty="0"/>
              <a:t>Published June 28, 2024 </a:t>
            </a:r>
          </a:p>
          <a:p>
            <a:pPr marL="0" indent="0">
              <a:buFont typeface="Arial" panose="020B0604020202020204" pitchFamily="34" charset="0"/>
              <a:buNone/>
            </a:pPr>
            <a:r>
              <a:rPr lang="en-US" altLang="en-US" sz="2400" dirty="0"/>
              <a:t>	The “Chevron Defense” used by the government is invalid …</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i="1" dirty="0"/>
              <a:t>Implications for Providers</a:t>
            </a:r>
          </a:p>
        </p:txBody>
      </p:sp>
      <p:sp>
        <p:nvSpPr>
          <p:cNvPr id="10244" name="Slide Number Placeholder 4">
            <a:extLst>
              <a:ext uri="{FF2B5EF4-FFF2-40B4-BE49-F238E27FC236}">
                <a16:creationId xmlns:a16="http://schemas.microsoft.com/office/drawing/2014/main" id="{CE7EA449-3CC9-0594-B196-5070FF20624F}"/>
              </a:ext>
            </a:extLst>
          </p:cNvPr>
          <p:cNvSpPr>
            <a:spLocks noGrp="1" noChangeArrowheads="1"/>
          </p:cNvSpPr>
          <p:nvPr>
            <p:ph type="sldNum" sz="quarter" idx="11"/>
          </p:nvPr>
        </p:nvSpPr>
        <p:spPr bwMode="auto">
          <a:xfrm>
            <a:off x="6789103" y="6583362"/>
            <a:ext cx="12001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defTabSz="914400">
              <a:spcBef>
                <a:spcPct val="0"/>
              </a:spcBef>
              <a:buFontTx/>
              <a:buNone/>
            </a:pPr>
            <a:fld id="{42B7B30B-18EE-4EE7-9AF3-BF670DF97AB3}" type="slidenum">
              <a:rPr lang="en-US" altLang="en-US" sz="1400" smtClean="0"/>
              <a:pPr defTabSz="914400">
                <a:spcBef>
                  <a:spcPct val="0"/>
                </a:spcBef>
                <a:buFontTx/>
                <a:buNone/>
              </a:pPr>
              <a:t>12</a:t>
            </a:fld>
            <a:endParaRPr lang="en-US" altLang="en-US" sz="1400" dirty="0"/>
          </a:p>
        </p:txBody>
      </p:sp>
      <p:sp>
        <p:nvSpPr>
          <p:cNvPr id="9" name="Footer Placeholder 4">
            <a:extLst>
              <a:ext uri="{FF2B5EF4-FFF2-40B4-BE49-F238E27FC236}">
                <a16:creationId xmlns:a16="http://schemas.microsoft.com/office/drawing/2014/main" id="{B5966018-2C2E-25AA-477A-1208EFE1F607}"/>
              </a:ext>
            </a:extLst>
          </p:cNvPr>
          <p:cNvSpPr>
            <a:spLocks noGrp="1"/>
          </p:cNvSpPr>
          <p:nvPr>
            <p:ph type="ftr" sz="quarter" idx="10"/>
          </p:nvPr>
        </p:nvSpPr>
        <p:spPr>
          <a:xfrm>
            <a:off x="298228" y="6630670"/>
            <a:ext cx="4040187" cy="273050"/>
          </a:xfrm>
        </p:spPr>
        <p:txBody>
          <a:bodyPr vert="horz" wrap="square" lIns="91440" tIns="45720" rIns="91440" bIns="45720" numCol="1" anchor="t" anchorCtr="0" compatLnSpc="1">
            <a:prstTxWarp prst="textNoShape">
              <a:avLst/>
            </a:prstTxWarp>
            <a:normAutofit fontScale="77500" lnSpcReduction="20000"/>
          </a:bodyPr>
          <a:lstStyle/>
          <a:p>
            <a:pPr algn="r" fontAlgn="base">
              <a:spcAft>
                <a:spcPts val="450"/>
              </a:spcAft>
              <a:defRPr/>
            </a:pPr>
            <a:r>
              <a:rPr lang="en-US" sz="1400" dirty="0">
                <a:latin typeface="Calibri" panose="020F0502020204030204" pitchFamily="34" charset="0"/>
                <a:ea typeface="MS PGothic" panose="020B0600070205080204" pitchFamily="34" charset="-128"/>
                <a:cs typeface="+mn-cs"/>
              </a:rPr>
              <a:t>© 2024 Parker, Hudson, Rainer &amp; Dobbs LLP.   All Rights Reserved.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2C980F8D-09F1-CFEC-DAD8-DBD37975B2CC}"/>
              </a:ext>
            </a:extLst>
          </p:cNvPr>
          <p:cNvSpPr>
            <a:spLocks noGrp="1"/>
          </p:cNvSpPr>
          <p:nvPr>
            <p:ph type="title"/>
          </p:nvPr>
        </p:nvSpPr>
        <p:spPr/>
        <p:txBody>
          <a:bodyPr/>
          <a:lstStyle/>
          <a:p>
            <a:r>
              <a:rPr lang="en-US" altLang="en-US" dirty="0"/>
              <a:t>Chevron: 1984 Decision</a:t>
            </a:r>
          </a:p>
        </p:txBody>
      </p:sp>
      <p:sp>
        <p:nvSpPr>
          <p:cNvPr id="11267" name="Content Placeholder 6">
            <a:extLst>
              <a:ext uri="{FF2B5EF4-FFF2-40B4-BE49-F238E27FC236}">
                <a16:creationId xmlns:a16="http://schemas.microsoft.com/office/drawing/2014/main" id="{8AB3A834-B98B-6931-5771-6FCA8973FF43}"/>
              </a:ext>
            </a:extLst>
          </p:cNvPr>
          <p:cNvSpPr>
            <a:spLocks noGrp="1"/>
          </p:cNvSpPr>
          <p:nvPr>
            <p:ph idx="1"/>
          </p:nvPr>
        </p:nvSpPr>
        <p:spPr>
          <a:xfrm>
            <a:off x="457200" y="1649413"/>
            <a:ext cx="8229600" cy="4525962"/>
          </a:xfrm>
        </p:spPr>
        <p:txBody>
          <a:bodyPr/>
          <a:lstStyle/>
          <a:p>
            <a:pPr marL="0" indent="0">
              <a:buNone/>
            </a:pPr>
            <a:r>
              <a:rPr lang="en-US" altLang="en-US" sz="2800" dirty="0"/>
              <a:t>Deference to federal agencies to </a:t>
            </a:r>
            <a:r>
              <a:rPr lang="en-US" altLang="en-US" sz="2800" i="1" dirty="0"/>
              <a:t>interpret</a:t>
            </a:r>
            <a:r>
              <a:rPr lang="en-US" altLang="en-US" sz="2800" dirty="0"/>
              <a:t> statutes</a:t>
            </a:r>
          </a:p>
          <a:p>
            <a:endParaRPr lang="en-US" altLang="en-US" dirty="0"/>
          </a:p>
          <a:p>
            <a:pPr marL="0" indent="0">
              <a:buNone/>
            </a:pPr>
            <a:r>
              <a:rPr lang="en-US" altLang="en-US" sz="2800" dirty="0"/>
              <a:t>Standard to overturn a regulation: Had to demonstrate that the Agency’s final regulation was </a:t>
            </a:r>
            <a:endParaRPr lang="en-US" altLang="en-US" sz="2400" dirty="0"/>
          </a:p>
          <a:p>
            <a:pPr lvl="1">
              <a:buFont typeface="Arial" panose="020B0604020202020204" pitchFamily="34" charset="0"/>
              <a:buChar char="•"/>
            </a:pPr>
            <a:r>
              <a:rPr lang="en-US" altLang="en-US" sz="2400" dirty="0"/>
              <a:t>Arbitrary or Capricious</a:t>
            </a:r>
          </a:p>
          <a:p>
            <a:pPr lvl="1">
              <a:buFont typeface="Arial" panose="020B0604020202020204" pitchFamily="34" charset="0"/>
              <a:buChar char="•"/>
            </a:pPr>
            <a:endParaRPr lang="en-US" altLang="en-US" sz="2400" b="1" dirty="0"/>
          </a:p>
          <a:p>
            <a:pPr lvl="1">
              <a:buFont typeface="Arial" panose="020B0604020202020204" pitchFamily="34" charset="0"/>
              <a:buChar char="•"/>
            </a:pPr>
            <a:r>
              <a:rPr lang="en-US" altLang="en-US" sz="2400" b="1" dirty="0"/>
              <a:t>Now, the Court says NO DEFERENCE to Federal Agencies</a:t>
            </a:r>
          </a:p>
        </p:txBody>
      </p:sp>
      <p:sp>
        <p:nvSpPr>
          <p:cNvPr id="11268" name="Slide Number Placeholder 4">
            <a:extLst>
              <a:ext uri="{FF2B5EF4-FFF2-40B4-BE49-F238E27FC236}">
                <a16:creationId xmlns:a16="http://schemas.microsoft.com/office/drawing/2014/main" id="{19809615-2A86-389E-C8A0-B3403EB225A6}"/>
              </a:ext>
            </a:extLst>
          </p:cNvPr>
          <p:cNvSpPr>
            <a:spLocks noGrp="1" noChangeArrowheads="1"/>
          </p:cNvSpPr>
          <p:nvPr>
            <p:ph type="sldNum" sz="quarter" idx="11"/>
          </p:nvPr>
        </p:nvSpPr>
        <p:spPr bwMode="auto">
          <a:xfrm>
            <a:off x="6816535" y="6584125"/>
            <a:ext cx="12001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defTabSz="914400">
              <a:spcBef>
                <a:spcPct val="0"/>
              </a:spcBef>
              <a:buFontTx/>
              <a:buNone/>
            </a:pPr>
            <a:fld id="{6AF9C69E-9646-40A1-A070-B4A6F9559CC4}" type="slidenum">
              <a:rPr lang="en-US" altLang="en-US" sz="1400" smtClean="0"/>
              <a:pPr defTabSz="914400">
                <a:spcBef>
                  <a:spcPct val="0"/>
                </a:spcBef>
                <a:buFontTx/>
                <a:buNone/>
              </a:pPr>
              <a:t>13</a:t>
            </a:fld>
            <a:endParaRPr lang="en-US" altLang="en-US" sz="1400" dirty="0"/>
          </a:p>
        </p:txBody>
      </p:sp>
      <p:sp>
        <p:nvSpPr>
          <p:cNvPr id="9" name="Footer Placeholder 4">
            <a:extLst>
              <a:ext uri="{FF2B5EF4-FFF2-40B4-BE49-F238E27FC236}">
                <a16:creationId xmlns:a16="http://schemas.microsoft.com/office/drawing/2014/main" id="{4884A560-41CC-AA61-D227-336FC5450592}"/>
              </a:ext>
            </a:extLst>
          </p:cNvPr>
          <p:cNvSpPr>
            <a:spLocks noGrp="1"/>
          </p:cNvSpPr>
          <p:nvPr>
            <p:ph type="ftr" sz="quarter" idx="10"/>
          </p:nvPr>
        </p:nvSpPr>
        <p:spPr>
          <a:xfrm>
            <a:off x="284163" y="6638989"/>
            <a:ext cx="4040187" cy="274637"/>
          </a:xfrm>
        </p:spPr>
        <p:txBody>
          <a:bodyPr vert="horz" wrap="square" lIns="91440" tIns="45720" rIns="91440" bIns="45720" numCol="1" anchor="t" anchorCtr="0" compatLnSpc="1">
            <a:prstTxWarp prst="textNoShape">
              <a:avLst/>
            </a:prstTxWarp>
            <a:normAutofit fontScale="77500" lnSpcReduction="20000"/>
          </a:bodyPr>
          <a:lstStyle/>
          <a:p>
            <a:pPr algn="r" fontAlgn="base">
              <a:spcAft>
                <a:spcPts val="450"/>
              </a:spcAft>
              <a:defRPr/>
            </a:pPr>
            <a:r>
              <a:rPr lang="en-US" sz="1400" dirty="0">
                <a:latin typeface="Calibri" panose="020F0502020204030204" pitchFamily="34" charset="0"/>
                <a:ea typeface="MS PGothic" panose="020B0600070205080204" pitchFamily="34" charset="-128"/>
                <a:cs typeface="+mn-cs"/>
              </a:rPr>
              <a:t>© 2024 Parker, Hudson, Rainer &amp; Dobbs LLP.   All Rights Reserved.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F3DBD74-5A1C-6A04-89EF-B94CC01B1BA7}"/>
              </a:ext>
            </a:extLst>
          </p:cNvPr>
          <p:cNvSpPr>
            <a:spLocks noGrp="1"/>
          </p:cNvSpPr>
          <p:nvPr>
            <p:ph type="title"/>
          </p:nvPr>
        </p:nvSpPr>
        <p:spPr/>
        <p:txBody>
          <a:bodyPr/>
          <a:lstStyle/>
          <a:p>
            <a:r>
              <a:rPr lang="en-US" altLang="en-US" sz="3600" dirty="0" err="1"/>
              <a:t>Loper</a:t>
            </a:r>
            <a:r>
              <a:rPr lang="en-US" altLang="en-US" sz="3600" dirty="0"/>
              <a:t> Bright Standard</a:t>
            </a:r>
          </a:p>
        </p:txBody>
      </p:sp>
      <p:sp>
        <p:nvSpPr>
          <p:cNvPr id="4" name="Footer Placeholder 3">
            <a:extLst>
              <a:ext uri="{FF2B5EF4-FFF2-40B4-BE49-F238E27FC236}">
                <a16:creationId xmlns:a16="http://schemas.microsoft.com/office/drawing/2014/main" id="{46CD158B-A985-6B19-C17D-0A5E17E0A56E}"/>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12292" name="Slide Number Placeholder 4">
            <a:extLst>
              <a:ext uri="{FF2B5EF4-FFF2-40B4-BE49-F238E27FC236}">
                <a16:creationId xmlns:a16="http://schemas.microsoft.com/office/drawing/2014/main" id="{7A0026BC-9F7E-6EE8-948D-47F8192703D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A85C9C4-7C31-4112-9854-E6994D2D46AF}" type="slidenum">
              <a:rPr lang="en-US" altLang="en-US" sz="1400" smtClean="0"/>
              <a:pPr>
                <a:spcBef>
                  <a:spcPct val="0"/>
                </a:spcBef>
                <a:buFontTx/>
                <a:buNone/>
              </a:pPr>
              <a:t>14</a:t>
            </a:fld>
            <a:endParaRPr lang="en-US" altLang="en-US" sz="1400"/>
          </a:p>
        </p:txBody>
      </p:sp>
      <p:sp>
        <p:nvSpPr>
          <p:cNvPr id="12293" name="Content Placeholder 1">
            <a:extLst>
              <a:ext uri="{FF2B5EF4-FFF2-40B4-BE49-F238E27FC236}">
                <a16:creationId xmlns:a16="http://schemas.microsoft.com/office/drawing/2014/main" id="{23CCCADC-054E-C11E-60B7-2E36447FD5C3}"/>
              </a:ext>
            </a:extLst>
          </p:cNvPr>
          <p:cNvSpPr>
            <a:spLocks noGrp="1"/>
          </p:cNvSpPr>
          <p:nvPr>
            <p:ph idx="1"/>
          </p:nvPr>
        </p:nvSpPr>
        <p:spPr>
          <a:xfrm>
            <a:off x="457200" y="1624012"/>
            <a:ext cx="8339328" cy="4813363"/>
          </a:xfrm>
        </p:spPr>
        <p:txBody>
          <a:bodyPr/>
          <a:lstStyle/>
          <a:p>
            <a:pPr marL="0" indent="0">
              <a:buNone/>
            </a:pPr>
            <a:r>
              <a:rPr lang="en-US" altLang="en-US" sz="2400" b="1" dirty="0"/>
              <a:t>Step 1</a:t>
            </a:r>
            <a:r>
              <a:rPr lang="en-US" altLang="en-US" sz="2400" dirty="0"/>
              <a:t>: Whether Congress directly spoke to the precise question at issue</a:t>
            </a:r>
          </a:p>
          <a:p>
            <a:endParaRPr lang="en-US" altLang="en-US" sz="2400" dirty="0"/>
          </a:p>
          <a:p>
            <a:pPr marL="0" indent="0">
              <a:buNone/>
            </a:pPr>
            <a:r>
              <a:rPr lang="en-US" altLang="en-US" sz="2400" b="1" dirty="0"/>
              <a:t>Step 2</a:t>
            </a:r>
            <a:r>
              <a:rPr lang="en-US" altLang="en-US" sz="2400" dirty="0"/>
              <a:t>: If not, defer to agency if offered permissible construction</a:t>
            </a:r>
          </a:p>
          <a:p>
            <a:pPr lvl="1">
              <a:buFont typeface="Arial" panose="020B0604020202020204" pitchFamily="34" charset="0"/>
              <a:buChar char="•"/>
            </a:pPr>
            <a:r>
              <a:rPr lang="en-US" altLang="en-US" sz="2000" dirty="0"/>
              <a:t>The validity of regulatory action is a legal issue, for judges to decide</a:t>
            </a:r>
          </a:p>
          <a:p>
            <a:pPr lvl="1">
              <a:buFont typeface="Arial" panose="020B0604020202020204" pitchFamily="34" charset="0"/>
              <a:buChar char="•"/>
            </a:pPr>
            <a:r>
              <a:rPr lang="en-US" altLang="en-US" sz="2000" dirty="0"/>
              <a:t>Agencies “have no special competence in resolving statutory ambiguities. Courts do.”</a:t>
            </a:r>
          </a:p>
          <a:p>
            <a:endParaRPr lang="en-US" altLang="en-US" dirty="0"/>
          </a:p>
          <a:p>
            <a:pPr marL="0" indent="0">
              <a:buNone/>
            </a:pPr>
            <a:r>
              <a:rPr lang="en-US" altLang="en-US" sz="2400" dirty="0"/>
              <a:t>Considerations:</a:t>
            </a:r>
          </a:p>
          <a:p>
            <a:pPr marL="0" indent="0">
              <a:buNone/>
            </a:pPr>
            <a:endParaRPr lang="en-US" altLang="en-US" sz="2400" dirty="0"/>
          </a:p>
          <a:p>
            <a:pPr marL="0" indent="0">
              <a:buNone/>
            </a:pPr>
            <a:r>
              <a:rPr lang="en-US" altLang="en-US" sz="2400" dirty="0"/>
              <a:t>CMS Program Manuals? Interpretive Guidance?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E9C5942-AE53-BD07-708C-1CE167BC4536}"/>
              </a:ext>
            </a:extLst>
          </p:cNvPr>
          <p:cNvSpPr>
            <a:spLocks noGrp="1"/>
          </p:cNvSpPr>
          <p:nvPr>
            <p:ph type="title"/>
          </p:nvPr>
        </p:nvSpPr>
        <p:spPr/>
        <p:txBody>
          <a:bodyPr/>
          <a:lstStyle/>
          <a:p>
            <a:r>
              <a:rPr lang="en-US" altLang="en-US" dirty="0"/>
              <a:t>Compliance in Revenue Cycle</a:t>
            </a:r>
          </a:p>
        </p:txBody>
      </p:sp>
      <p:sp>
        <p:nvSpPr>
          <p:cNvPr id="14339" name="Content Placeholder 2">
            <a:extLst>
              <a:ext uri="{FF2B5EF4-FFF2-40B4-BE49-F238E27FC236}">
                <a16:creationId xmlns:a16="http://schemas.microsoft.com/office/drawing/2014/main" id="{94236D7C-AE29-3ADA-750B-15E260305E72}"/>
              </a:ext>
            </a:extLst>
          </p:cNvPr>
          <p:cNvSpPr>
            <a:spLocks noGrp="1"/>
          </p:cNvSpPr>
          <p:nvPr>
            <p:ph idx="1"/>
          </p:nvPr>
        </p:nvSpPr>
        <p:spPr/>
        <p:txBody>
          <a:bodyPr/>
          <a:lstStyle/>
          <a:p>
            <a:r>
              <a:rPr lang="en-US" altLang="en-US" sz="2400" dirty="0"/>
              <a:t>NO ONE KNOWS, but …</a:t>
            </a:r>
          </a:p>
          <a:p>
            <a:pPr marL="457200" lvl="1" indent="0">
              <a:buFont typeface="Arial" panose="020B0604020202020204" pitchFamily="34" charset="0"/>
              <a:buNone/>
            </a:pPr>
            <a:endParaRPr lang="en-US" altLang="en-US" dirty="0"/>
          </a:p>
        </p:txBody>
      </p:sp>
      <p:sp>
        <p:nvSpPr>
          <p:cNvPr id="4" name="Footer Placeholder 3">
            <a:extLst>
              <a:ext uri="{FF2B5EF4-FFF2-40B4-BE49-F238E27FC236}">
                <a16:creationId xmlns:a16="http://schemas.microsoft.com/office/drawing/2014/main" id="{CE3583F0-DA08-648C-ABBD-68F983F980A2}"/>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14341" name="Slide Number Placeholder 4">
            <a:extLst>
              <a:ext uri="{FF2B5EF4-FFF2-40B4-BE49-F238E27FC236}">
                <a16:creationId xmlns:a16="http://schemas.microsoft.com/office/drawing/2014/main" id="{681EDA2E-3593-1F86-3E3C-27397C7792B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4655BFB-DA1C-4E39-9FA0-C29583329BD7}" type="slidenum">
              <a:rPr lang="en-US" altLang="en-US" sz="1400" smtClean="0"/>
              <a:pPr>
                <a:spcBef>
                  <a:spcPct val="0"/>
                </a:spcBef>
                <a:buFontTx/>
                <a:buNone/>
              </a:pPr>
              <a:t>15</a:t>
            </a:fld>
            <a:endParaRPr lang="en-US"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0E56F-BA86-7F9D-EA4D-B2F0487FF839}"/>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8195" name="Slide Number Placeholder 4">
            <a:extLst>
              <a:ext uri="{FF2B5EF4-FFF2-40B4-BE49-F238E27FC236}">
                <a16:creationId xmlns:a16="http://schemas.microsoft.com/office/drawing/2014/main" id="{2C3DEEBA-321F-ADFC-F1CA-1C3197F3C61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50ACB96-5C14-4D19-B752-07701F8EF2F0}" type="slidenum">
              <a:rPr lang="en-US" altLang="en-US" sz="1400" smtClean="0"/>
              <a:pPr>
                <a:spcBef>
                  <a:spcPct val="0"/>
                </a:spcBef>
                <a:buFontTx/>
                <a:buNone/>
              </a:pPr>
              <a:t>16</a:t>
            </a:fld>
            <a:endParaRPr lang="en-US" altLang="en-US" sz="1400"/>
          </a:p>
        </p:txBody>
      </p:sp>
      <p:pic>
        <p:nvPicPr>
          <p:cNvPr id="8196" name="Picture 5" descr="A person and person looking at a device">
            <a:extLst>
              <a:ext uri="{FF2B5EF4-FFF2-40B4-BE49-F238E27FC236}">
                <a16:creationId xmlns:a16="http://schemas.microsoft.com/office/drawing/2014/main" id="{2CCEDF0D-EBFE-860F-6625-8CDF36C6A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225" y="576072"/>
            <a:ext cx="5586326" cy="584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153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699DC78-AA81-E27E-3693-A0CD566B152C}"/>
              </a:ext>
            </a:extLst>
          </p:cNvPr>
          <p:cNvSpPr>
            <a:spLocks noGrp="1"/>
          </p:cNvSpPr>
          <p:nvPr>
            <p:ph type="title"/>
          </p:nvPr>
        </p:nvSpPr>
        <p:spPr/>
        <p:txBody>
          <a:bodyPr/>
          <a:lstStyle/>
          <a:p>
            <a:r>
              <a:rPr lang="en-US" altLang="en-US" sz="3600" dirty="0"/>
              <a:t>Compliance for Revenue Cycle</a:t>
            </a:r>
          </a:p>
        </p:txBody>
      </p:sp>
      <p:sp>
        <p:nvSpPr>
          <p:cNvPr id="4" name="Footer Placeholder 3">
            <a:extLst>
              <a:ext uri="{FF2B5EF4-FFF2-40B4-BE49-F238E27FC236}">
                <a16:creationId xmlns:a16="http://schemas.microsoft.com/office/drawing/2014/main" id="{A86CDBC5-A62C-0D62-5B80-6E83316D928F}"/>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17412" name="Slide Number Placeholder 4">
            <a:extLst>
              <a:ext uri="{FF2B5EF4-FFF2-40B4-BE49-F238E27FC236}">
                <a16:creationId xmlns:a16="http://schemas.microsoft.com/office/drawing/2014/main" id="{F8B9D4C9-E859-38EC-F4BC-BC050AED84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BB2DF52-8A4B-4E0D-B819-C46D5642B7B9}" type="slidenum">
              <a:rPr lang="en-US" altLang="en-US" sz="1400" smtClean="0"/>
              <a:pPr>
                <a:spcBef>
                  <a:spcPct val="0"/>
                </a:spcBef>
                <a:buFontTx/>
                <a:buNone/>
              </a:pPr>
              <a:t>17</a:t>
            </a:fld>
            <a:endParaRPr lang="en-US" altLang="en-US" sz="1400"/>
          </a:p>
        </p:txBody>
      </p:sp>
      <p:pic>
        <p:nvPicPr>
          <p:cNvPr id="17413" name="Content Placeholder 9">
            <a:extLst>
              <a:ext uri="{FF2B5EF4-FFF2-40B4-BE49-F238E27FC236}">
                <a16:creationId xmlns:a16="http://schemas.microsoft.com/office/drawing/2014/main" id="{FB390591-5792-B5F6-E49D-B454D356AB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3787" y="1562100"/>
            <a:ext cx="6623050" cy="4697412"/>
          </a:xfrm>
        </p:spPr>
      </p:pic>
    </p:spTree>
    <p:extLst>
      <p:ext uri="{BB962C8B-B14F-4D97-AF65-F5344CB8AC3E}">
        <p14:creationId xmlns:p14="http://schemas.microsoft.com/office/powerpoint/2010/main" val="323794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906369D-17EF-C388-EAC5-F5FB11D78A46}"/>
              </a:ext>
            </a:extLst>
          </p:cNvPr>
          <p:cNvSpPr>
            <a:spLocks noGrp="1"/>
          </p:cNvSpPr>
          <p:nvPr>
            <p:ph type="title"/>
          </p:nvPr>
        </p:nvSpPr>
        <p:spPr/>
        <p:txBody>
          <a:bodyPr/>
          <a:lstStyle/>
          <a:p>
            <a:r>
              <a:rPr lang="en-US" altLang="en-US" dirty="0"/>
              <a:t>Compliance for Revenue Cycle</a:t>
            </a:r>
          </a:p>
        </p:txBody>
      </p:sp>
      <p:sp>
        <p:nvSpPr>
          <p:cNvPr id="4" name="Footer Placeholder 3">
            <a:extLst>
              <a:ext uri="{FF2B5EF4-FFF2-40B4-BE49-F238E27FC236}">
                <a16:creationId xmlns:a16="http://schemas.microsoft.com/office/drawing/2014/main" id="{694E1C85-1259-E46C-0D1F-0315AF93D128}"/>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18436" name="Slide Number Placeholder 4">
            <a:extLst>
              <a:ext uri="{FF2B5EF4-FFF2-40B4-BE49-F238E27FC236}">
                <a16:creationId xmlns:a16="http://schemas.microsoft.com/office/drawing/2014/main" id="{1247704F-4A81-EB11-E3FD-D030C549F01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F3D67A5-E7C3-46B6-810B-1D5FCB58EEA9}" type="slidenum">
              <a:rPr lang="en-US" altLang="en-US" sz="1400" smtClean="0"/>
              <a:pPr>
                <a:spcBef>
                  <a:spcPct val="0"/>
                </a:spcBef>
                <a:buFontTx/>
                <a:buNone/>
              </a:pPr>
              <a:t>18</a:t>
            </a:fld>
            <a:endParaRPr lang="en-US" altLang="en-US" sz="1400"/>
          </a:p>
        </p:txBody>
      </p:sp>
      <p:pic>
        <p:nvPicPr>
          <p:cNvPr id="18437" name="Content Placeholder 8">
            <a:extLst>
              <a:ext uri="{FF2B5EF4-FFF2-40B4-BE49-F238E27FC236}">
                <a16:creationId xmlns:a16="http://schemas.microsoft.com/office/drawing/2014/main" id="{57F25CAC-8AEA-4AF8-768C-2EE3120F42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29507" y="1635162"/>
            <a:ext cx="6735762" cy="4498975"/>
          </a:xfrm>
        </p:spPr>
      </p:pic>
    </p:spTree>
    <p:extLst>
      <p:ext uri="{BB962C8B-B14F-4D97-AF65-F5344CB8AC3E}">
        <p14:creationId xmlns:p14="http://schemas.microsoft.com/office/powerpoint/2010/main" val="236722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D741097-3721-4D56-191C-4AB39E755BDB}"/>
              </a:ext>
            </a:extLst>
          </p:cNvPr>
          <p:cNvSpPr>
            <a:spLocks noGrp="1"/>
          </p:cNvSpPr>
          <p:nvPr>
            <p:ph type="title"/>
          </p:nvPr>
        </p:nvSpPr>
        <p:spPr/>
        <p:txBody>
          <a:bodyPr/>
          <a:lstStyle/>
          <a:p>
            <a:r>
              <a:rPr lang="en-US" altLang="en-US" dirty="0"/>
              <a:t>Compliance for Revenue Cycle</a:t>
            </a:r>
          </a:p>
        </p:txBody>
      </p:sp>
      <p:pic>
        <p:nvPicPr>
          <p:cNvPr id="19459" name="Content Placeholder 2">
            <a:extLst>
              <a:ext uri="{FF2B5EF4-FFF2-40B4-BE49-F238E27FC236}">
                <a16:creationId xmlns:a16="http://schemas.microsoft.com/office/drawing/2014/main" id="{FEE065C7-BCDA-F0AA-1935-0F8D07A9E0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60475" y="1698625"/>
            <a:ext cx="6623050" cy="4560887"/>
          </a:xfrm>
        </p:spPr>
      </p:pic>
      <p:sp>
        <p:nvSpPr>
          <p:cNvPr id="4" name="Footer Placeholder 3">
            <a:extLst>
              <a:ext uri="{FF2B5EF4-FFF2-40B4-BE49-F238E27FC236}">
                <a16:creationId xmlns:a16="http://schemas.microsoft.com/office/drawing/2014/main" id="{31339F97-83D7-9C97-43A4-EE5A9903897D}"/>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19461" name="Slide Number Placeholder 4">
            <a:extLst>
              <a:ext uri="{FF2B5EF4-FFF2-40B4-BE49-F238E27FC236}">
                <a16:creationId xmlns:a16="http://schemas.microsoft.com/office/drawing/2014/main" id="{B7FC7556-E40F-8DB4-49AA-B938D69B0E4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DB830BD-01A1-4FC6-9C32-014AF95D5FFD}" type="slidenum">
              <a:rPr lang="en-US" altLang="en-US" sz="1400" smtClean="0"/>
              <a:pPr>
                <a:spcBef>
                  <a:spcPct val="0"/>
                </a:spcBef>
                <a:buFontTx/>
                <a:buNone/>
              </a:pPr>
              <a:t>19</a:t>
            </a:fld>
            <a:endParaRPr lang="en-US" altLang="en-US" sz="1400"/>
          </a:p>
        </p:txBody>
      </p:sp>
    </p:spTree>
    <p:extLst>
      <p:ext uri="{BB962C8B-B14F-4D97-AF65-F5344CB8AC3E}">
        <p14:creationId xmlns:p14="http://schemas.microsoft.com/office/powerpoint/2010/main" val="218728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72B90FA-BCCC-D5F9-D855-190CA44D6384}"/>
              </a:ext>
            </a:extLst>
          </p:cNvPr>
          <p:cNvSpPr>
            <a:spLocks noGrp="1"/>
          </p:cNvSpPr>
          <p:nvPr>
            <p:ph type="title"/>
          </p:nvPr>
        </p:nvSpPr>
        <p:spPr/>
        <p:txBody>
          <a:bodyPr/>
          <a:lstStyle/>
          <a:p>
            <a:r>
              <a:rPr lang="en-US" altLang="en-US" dirty="0"/>
              <a:t>Agenda</a:t>
            </a:r>
          </a:p>
        </p:txBody>
      </p:sp>
      <p:sp>
        <p:nvSpPr>
          <p:cNvPr id="9219" name="Content Placeholder 2">
            <a:extLst>
              <a:ext uri="{FF2B5EF4-FFF2-40B4-BE49-F238E27FC236}">
                <a16:creationId xmlns:a16="http://schemas.microsoft.com/office/drawing/2014/main" id="{84768556-EDC7-2720-A349-A11976E0007A}"/>
              </a:ext>
            </a:extLst>
          </p:cNvPr>
          <p:cNvSpPr>
            <a:spLocks noGrp="1"/>
          </p:cNvSpPr>
          <p:nvPr>
            <p:ph idx="1"/>
          </p:nvPr>
        </p:nvSpPr>
        <p:spPr/>
        <p:txBody>
          <a:bodyPr/>
          <a:lstStyle/>
          <a:p>
            <a:pPr marL="0" indent="0">
              <a:buFont typeface="Arial" panose="020B0604020202020204" pitchFamily="34" charset="0"/>
              <a:buNone/>
              <a:defRPr/>
            </a:pPr>
            <a:r>
              <a:rPr lang="en-US" altLang="en-US" sz="3200" b="1" dirty="0"/>
              <a:t>Trending Issues:</a:t>
            </a:r>
            <a:endParaRPr lang="en-US" altLang="en-US" sz="2400" b="1" dirty="0"/>
          </a:p>
          <a:p>
            <a:pPr lvl="1">
              <a:buFont typeface="Arial" panose="020B0604020202020204" pitchFamily="34" charset="0"/>
              <a:buChar char="•"/>
              <a:defRPr/>
            </a:pPr>
            <a:r>
              <a:rPr lang="en-US" altLang="en-US" sz="2400" dirty="0"/>
              <a:t>COVID 19 Audits</a:t>
            </a:r>
          </a:p>
          <a:p>
            <a:pPr lvl="1">
              <a:buFont typeface="Arial" panose="020B0604020202020204" pitchFamily="34" charset="0"/>
              <a:buChar char="•"/>
              <a:defRPr/>
            </a:pPr>
            <a:endParaRPr lang="en-US" altLang="en-US" sz="2400" dirty="0"/>
          </a:p>
          <a:p>
            <a:pPr lvl="1">
              <a:buFont typeface="Arial" panose="020B0604020202020204" pitchFamily="34" charset="0"/>
              <a:buChar char="•"/>
              <a:defRPr/>
            </a:pPr>
            <a:r>
              <a:rPr lang="en-US" altLang="en-US" sz="2400" dirty="0"/>
              <a:t>Department of Justice Initiatives</a:t>
            </a:r>
          </a:p>
          <a:p>
            <a:pPr lvl="1">
              <a:buFont typeface="Arial" panose="020B0604020202020204" pitchFamily="34" charset="0"/>
              <a:buChar char="•"/>
              <a:defRPr/>
            </a:pPr>
            <a:endParaRPr lang="en-US" altLang="en-US" sz="2400" dirty="0"/>
          </a:p>
          <a:p>
            <a:pPr lvl="1">
              <a:buFont typeface="Arial" panose="020B0604020202020204" pitchFamily="34" charset="0"/>
              <a:buChar char="•"/>
              <a:defRPr/>
            </a:pPr>
            <a:r>
              <a:rPr lang="en-US" altLang="en-US" sz="2400" dirty="0"/>
              <a:t>Artificial Intelligence </a:t>
            </a:r>
          </a:p>
          <a:p>
            <a:pPr lvl="1">
              <a:buFont typeface="Arial" panose="020B0604020202020204" pitchFamily="34" charset="0"/>
              <a:buChar char="•"/>
              <a:defRPr/>
            </a:pPr>
            <a:endParaRPr lang="en-US" altLang="en-US" sz="2400" dirty="0"/>
          </a:p>
          <a:p>
            <a:pPr lvl="1">
              <a:buFont typeface="Arial" panose="020B0604020202020204" pitchFamily="34" charset="0"/>
              <a:buChar char="•"/>
              <a:defRPr/>
            </a:pPr>
            <a:r>
              <a:rPr lang="en-US" altLang="en-US" sz="2400" b="1" dirty="0"/>
              <a:t>… Supreme Court Rulings </a:t>
            </a:r>
          </a:p>
          <a:p>
            <a:pPr lvl="1">
              <a:defRPr/>
            </a:pPr>
            <a:endParaRPr lang="en-US" altLang="en-US" dirty="0"/>
          </a:p>
        </p:txBody>
      </p:sp>
      <p:sp>
        <p:nvSpPr>
          <p:cNvPr id="4" name="Footer Placeholder 3">
            <a:extLst>
              <a:ext uri="{FF2B5EF4-FFF2-40B4-BE49-F238E27FC236}">
                <a16:creationId xmlns:a16="http://schemas.microsoft.com/office/drawing/2014/main" id="{F16AB08A-8B64-4DAB-6FD3-7CBA43F7CC58}"/>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9221" name="Slide Number Placeholder 4">
            <a:extLst>
              <a:ext uri="{FF2B5EF4-FFF2-40B4-BE49-F238E27FC236}">
                <a16:creationId xmlns:a16="http://schemas.microsoft.com/office/drawing/2014/main" id="{8685621A-C7AF-AB73-3437-FB1ECA9E8B1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86DF025-CADC-4FFE-A7FC-FA3E0EC2CF9E}" type="slidenum">
              <a:rPr lang="en-US" altLang="en-US" sz="1400" smtClean="0"/>
              <a:pPr>
                <a:spcBef>
                  <a:spcPct val="0"/>
                </a:spcBef>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D71A6DC-271D-097D-6460-8F10FF0D1C80}"/>
              </a:ext>
            </a:extLst>
          </p:cNvPr>
          <p:cNvSpPr>
            <a:spLocks noGrp="1"/>
          </p:cNvSpPr>
          <p:nvPr>
            <p:ph type="title"/>
          </p:nvPr>
        </p:nvSpPr>
        <p:spPr/>
        <p:txBody>
          <a:bodyPr/>
          <a:lstStyle/>
          <a:p>
            <a:r>
              <a:rPr lang="en-US" altLang="en-US" dirty="0"/>
              <a:t>Compliance for Revenue Cycle</a:t>
            </a:r>
          </a:p>
        </p:txBody>
      </p:sp>
      <p:sp>
        <p:nvSpPr>
          <p:cNvPr id="17411" name="Content Placeholder 2">
            <a:extLst>
              <a:ext uri="{FF2B5EF4-FFF2-40B4-BE49-F238E27FC236}">
                <a16:creationId xmlns:a16="http://schemas.microsoft.com/office/drawing/2014/main" id="{2237DF26-EF72-26B8-E504-540E9CCF0159}"/>
              </a:ext>
            </a:extLst>
          </p:cNvPr>
          <p:cNvSpPr>
            <a:spLocks noGrp="1"/>
          </p:cNvSpPr>
          <p:nvPr>
            <p:ph idx="1"/>
          </p:nvPr>
        </p:nvSpPr>
        <p:spPr/>
        <p:txBody>
          <a:bodyPr/>
          <a:lstStyle/>
          <a:p>
            <a:pPr marL="0" indent="0">
              <a:buFont typeface="Arial" panose="020B0604020202020204" pitchFamily="34" charset="0"/>
              <a:buNone/>
              <a:defRPr/>
            </a:pPr>
            <a:r>
              <a:rPr lang="en-US" altLang="en-US" sz="3200" b="1" dirty="0">
                <a:solidFill>
                  <a:srgbClr val="000000"/>
                </a:solidFill>
                <a:latin typeface="+mj-lt"/>
              </a:rPr>
              <a:t>Litigation Favoring Providers: No Surprises Act</a:t>
            </a:r>
          </a:p>
          <a:p>
            <a:pPr>
              <a:defRPr/>
            </a:pPr>
            <a:endParaRPr lang="en-US" altLang="en-US" sz="2400" dirty="0">
              <a:solidFill>
                <a:srgbClr val="000000"/>
              </a:solidFill>
              <a:latin typeface="+mj-lt"/>
            </a:endParaRPr>
          </a:p>
          <a:p>
            <a:pPr marL="0" indent="0">
              <a:buFont typeface="Arial" panose="020B0604020202020204" pitchFamily="34" charset="0"/>
              <a:buNone/>
              <a:defRPr/>
            </a:pPr>
            <a:r>
              <a:rPr lang="en-US" altLang="en-US" sz="2400" i="1" dirty="0">
                <a:solidFill>
                  <a:srgbClr val="000000"/>
                </a:solidFill>
                <a:latin typeface="+mj-lt"/>
              </a:rPr>
              <a:t>Texas Medical Association v. DHHS </a:t>
            </a:r>
            <a:r>
              <a:rPr lang="en-US" altLang="en-US" sz="2400" dirty="0">
                <a:solidFill>
                  <a:srgbClr val="000000"/>
                </a:solidFill>
                <a:latin typeface="+mj-lt"/>
              </a:rPr>
              <a:t>– vacated regulations regarding arbitration metrics to be used in Surprise Billing negotiations</a:t>
            </a:r>
          </a:p>
          <a:p>
            <a:pPr marL="0" indent="0">
              <a:buFont typeface="Arial" panose="020B0604020202020204" pitchFamily="34" charset="0"/>
              <a:buNone/>
              <a:defRPr/>
            </a:pPr>
            <a:endParaRPr lang="en-US" altLang="en-US" sz="900" dirty="0">
              <a:solidFill>
                <a:srgbClr val="000000"/>
              </a:solidFill>
              <a:latin typeface="+mj-lt"/>
            </a:endParaRPr>
          </a:p>
          <a:p>
            <a:pPr>
              <a:defRPr/>
            </a:pPr>
            <a:r>
              <a:rPr lang="en-US" altLang="en-US" sz="2400" dirty="0">
                <a:latin typeface="+mj-lt"/>
              </a:rPr>
              <a:t>Congress Listed factors to be considered, making clear </a:t>
            </a:r>
            <a:r>
              <a:rPr lang="en-US" altLang="en-US" sz="2400" b="1" dirty="0">
                <a:latin typeface="+mj-lt"/>
              </a:rPr>
              <a:t>QPA not determinative</a:t>
            </a:r>
          </a:p>
          <a:p>
            <a:pPr marL="0" indent="0">
              <a:buNone/>
              <a:defRPr/>
            </a:pPr>
            <a:endParaRPr lang="en-US" altLang="en-US" sz="2400" dirty="0">
              <a:latin typeface="+mj-lt"/>
            </a:endParaRPr>
          </a:p>
          <a:p>
            <a:pPr>
              <a:defRPr/>
            </a:pPr>
            <a:r>
              <a:rPr lang="en-US" altLang="en-US" sz="2400" dirty="0">
                <a:latin typeface="+mj-lt"/>
              </a:rPr>
              <a:t>Under Step 1 of Chevron- Judge Agreed that Congress made clear, did not delegate to federal agency to change</a:t>
            </a:r>
          </a:p>
        </p:txBody>
      </p:sp>
      <p:sp>
        <p:nvSpPr>
          <p:cNvPr id="4" name="Footer Placeholder 3">
            <a:extLst>
              <a:ext uri="{FF2B5EF4-FFF2-40B4-BE49-F238E27FC236}">
                <a16:creationId xmlns:a16="http://schemas.microsoft.com/office/drawing/2014/main" id="{782F60D6-C8CF-B324-CDDF-3EA2AE21A296}"/>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16389" name="Slide Number Placeholder 4">
            <a:extLst>
              <a:ext uri="{FF2B5EF4-FFF2-40B4-BE49-F238E27FC236}">
                <a16:creationId xmlns:a16="http://schemas.microsoft.com/office/drawing/2014/main" id="{1CD3DBB4-342C-DCFD-51A0-7B608C47F80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B268659-0078-4901-BA84-D8FD60DB0FB6}" type="slidenum">
              <a:rPr lang="en-US" altLang="en-US" sz="1400" smtClean="0"/>
              <a:pPr>
                <a:spcBef>
                  <a:spcPct val="0"/>
                </a:spcBef>
                <a:buFontTx/>
                <a:buNone/>
              </a:pPr>
              <a:t>20</a:t>
            </a:fld>
            <a:endParaRPr lang="en-US"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3F83E4A-6A85-E04A-833E-4060DAF904AF}"/>
              </a:ext>
            </a:extLst>
          </p:cNvPr>
          <p:cNvSpPr>
            <a:spLocks noGrp="1"/>
          </p:cNvSpPr>
          <p:nvPr>
            <p:ph type="title"/>
          </p:nvPr>
        </p:nvSpPr>
        <p:spPr/>
        <p:txBody>
          <a:bodyPr/>
          <a:lstStyle/>
          <a:p>
            <a:r>
              <a:rPr lang="en-US" altLang="en-US" dirty="0"/>
              <a:t>Compliance for Revenue Cycle</a:t>
            </a:r>
          </a:p>
        </p:txBody>
      </p:sp>
      <p:sp>
        <p:nvSpPr>
          <p:cNvPr id="4" name="Footer Placeholder 3">
            <a:extLst>
              <a:ext uri="{FF2B5EF4-FFF2-40B4-BE49-F238E27FC236}">
                <a16:creationId xmlns:a16="http://schemas.microsoft.com/office/drawing/2014/main" id="{ACB28DC5-4F3B-EA46-4774-83AE7235A84C}"/>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21508" name="Slide Number Placeholder 4">
            <a:extLst>
              <a:ext uri="{FF2B5EF4-FFF2-40B4-BE49-F238E27FC236}">
                <a16:creationId xmlns:a16="http://schemas.microsoft.com/office/drawing/2014/main" id="{51603A3C-7036-75DA-9A12-50B978D938C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753E2A7-EF19-4769-B552-0C22C7F008D1}" type="slidenum">
              <a:rPr lang="en-US" altLang="en-US" sz="1400" smtClean="0"/>
              <a:pPr>
                <a:spcBef>
                  <a:spcPct val="0"/>
                </a:spcBef>
                <a:buFontTx/>
                <a:buNone/>
              </a:pPr>
              <a:t>21</a:t>
            </a:fld>
            <a:endParaRPr lang="en-US" altLang="en-US" sz="1400"/>
          </a:p>
        </p:txBody>
      </p:sp>
      <p:sp>
        <p:nvSpPr>
          <p:cNvPr id="21509" name="Content Placeholder 1">
            <a:extLst>
              <a:ext uri="{FF2B5EF4-FFF2-40B4-BE49-F238E27FC236}">
                <a16:creationId xmlns:a16="http://schemas.microsoft.com/office/drawing/2014/main" id="{43EEF671-8C87-80CE-8A78-FDD4FF7F31F8}"/>
              </a:ext>
            </a:extLst>
          </p:cNvPr>
          <p:cNvSpPr>
            <a:spLocks noGrp="1"/>
          </p:cNvSpPr>
          <p:nvPr>
            <p:ph idx="1"/>
          </p:nvPr>
        </p:nvSpPr>
        <p:spPr/>
        <p:txBody>
          <a:bodyPr/>
          <a:lstStyle/>
          <a:p>
            <a:r>
              <a:rPr lang="en-US" altLang="en-US" sz="2800" dirty="0"/>
              <a:t>Medicare Advantage payments</a:t>
            </a:r>
          </a:p>
          <a:p>
            <a:r>
              <a:rPr lang="en-US" altLang="en-US" sz="2800" dirty="0"/>
              <a:t>Can you become a Critical Access Hospital</a:t>
            </a:r>
          </a:p>
          <a:p>
            <a:r>
              <a:rPr lang="en-US" altLang="en-US" sz="2800" dirty="0"/>
              <a:t>Nursing Home Staffing Regulation </a:t>
            </a:r>
          </a:p>
          <a:p>
            <a:r>
              <a:rPr lang="en-US" altLang="en-US" sz="2800" dirty="0"/>
              <a:t>FDA decisions on lab testing or devices and drugs?</a:t>
            </a:r>
          </a:p>
          <a:p>
            <a:r>
              <a:rPr lang="en-US" altLang="en-US" sz="2800" dirty="0"/>
              <a:t>340(b) payments</a:t>
            </a:r>
          </a:p>
          <a:p>
            <a:r>
              <a:rPr lang="en-US" altLang="en-US" sz="2800" dirty="0"/>
              <a:t>Home health reimbursement – payment for staff?</a:t>
            </a:r>
          </a:p>
          <a:p>
            <a:r>
              <a:rPr lang="en-US" altLang="en-US" sz="2800" dirty="0"/>
              <a:t>Quality metrics for reimbursement?</a:t>
            </a:r>
          </a:p>
          <a:p>
            <a:r>
              <a:rPr lang="en-US" altLang="en-US" sz="2800" dirty="0"/>
              <a:t>Telehealth?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6C5CD65-3CBC-7F64-CE1A-5F28AF9835D3}"/>
              </a:ext>
            </a:extLst>
          </p:cNvPr>
          <p:cNvSpPr>
            <a:spLocks noGrp="1"/>
          </p:cNvSpPr>
          <p:nvPr>
            <p:ph type="title"/>
          </p:nvPr>
        </p:nvSpPr>
        <p:spPr/>
        <p:txBody>
          <a:bodyPr/>
          <a:lstStyle/>
          <a:p>
            <a:r>
              <a:rPr lang="en-US" altLang="en-US" dirty="0"/>
              <a:t>Compliance for Revenue Cycle</a:t>
            </a:r>
          </a:p>
        </p:txBody>
      </p:sp>
      <p:sp>
        <p:nvSpPr>
          <p:cNvPr id="20483" name="Content Placeholder 2">
            <a:extLst>
              <a:ext uri="{FF2B5EF4-FFF2-40B4-BE49-F238E27FC236}">
                <a16:creationId xmlns:a16="http://schemas.microsoft.com/office/drawing/2014/main" id="{3C5B1768-B091-10C8-ED74-7F4555F53096}"/>
              </a:ext>
            </a:extLst>
          </p:cNvPr>
          <p:cNvSpPr>
            <a:spLocks noGrp="1"/>
          </p:cNvSpPr>
          <p:nvPr>
            <p:ph idx="1"/>
          </p:nvPr>
        </p:nvSpPr>
        <p:spPr/>
        <p:txBody>
          <a:bodyPr/>
          <a:lstStyle/>
          <a:p>
            <a:pPr marL="0" indent="0">
              <a:buNone/>
            </a:pPr>
            <a:r>
              <a:rPr lang="en-US" altLang="en-US" sz="2800" dirty="0"/>
              <a:t>Contrast: Medicare Fee Schedule </a:t>
            </a:r>
            <a:endParaRPr lang="en-US" altLang="en-US" sz="2400" dirty="0"/>
          </a:p>
          <a:p>
            <a:pPr lvl="1">
              <a:buFont typeface="Arial" panose="020B0604020202020204" pitchFamily="34" charset="0"/>
              <a:buChar char="•"/>
            </a:pPr>
            <a:r>
              <a:rPr lang="en-US" altLang="en-US" sz="2400" dirty="0"/>
              <a:t>New standards for Maternal Health in Fee Schedule</a:t>
            </a:r>
          </a:p>
          <a:p>
            <a:endParaRPr lang="en-US" altLang="en-US" dirty="0"/>
          </a:p>
          <a:p>
            <a:pPr marL="0" indent="0">
              <a:buNone/>
            </a:pPr>
            <a:r>
              <a:rPr lang="en-US" altLang="en-US" sz="2800" dirty="0"/>
              <a:t>Congress must specifically defer to Agency expertise to continue as in past</a:t>
            </a:r>
          </a:p>
          <a:p>
            <a:pPr lvl="1">
              <a:buFont typeface="Arial" panose="020B0604020202020204" pitchFamily="34" charset="0"/>
              <a:buChar char="•"/>
            </a:pPr>
            <a:r>
              <a:rPr lang="en-US" altLang="en-US" sz="2400" dirty="0"/>
              <a:t>Else……</a:t>
            </a:r>
          </a:p>
          <a:p>
            <a:pPr lvl="2"/>
            <a:endParaRPr lang="en-US" altLang="en-US" dirty="0"/>
          </a:p>
          <a:p>
            <a:pPr marL="457200" lvl="1" indent="0">
              <a:buFont typeface="Arial" panose="020B0604020202020204" pitchFamily="34" charset="0"/>
              <a:buNone/>
            </a:pPr>
            <a:endParaRPr lang="en-US" altLang="en-US" dirty="0"/>
          </a:p>
        </p:txBody>
      </p:sp>
      <p:sp>
        <p:nvSpPr>
          <p:cNvPr id="4" name="Footer Placeholder 3">
            <a:extLst>
              <a:ext uri="{FF2B5EF4-FFF2-40B4-BE49-F238E27FC236}">
                <a16:creationId xmlns:a16="http://schemas.microsoft.com/office/drawing/2014/main" id="{6BC69E64-AA75-10A4-B012-32D747E6CFF6}"/>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20485" name="Slide Number Placeholder 4">
            <a:extLst>
              <a:ext uri="{FF2B5EF4-FFF2-40B4-BE49-F238E27FC236}">
                <a16:creationId xmlns:a16="http://schemas.microsoft.com/office/drawing/2014/main" id="{E037294B-1FA2-7A69-BBAC-E33284BFB81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A1E4E4F-F68D-4330-9DE5-23B282164939}" type="slidenum">
              <a:rPr lang="en-US" altLang="en-US" sz="1400" smtClean="0"/>
              <a:pPr>
                <a:spcBef>
                  <a:spcPct val="0"/>
                </a:spcBef>
                <a:buFontTx/>
                <a:buNone/>
              </a:pPr>
              <a:t>22</a:t>
            </a:fld>
            <a:endParaRPr lang="en-US"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6C5CD65-3CBC-7F64-CE1A-5F28AF9835D3}"/>
              </a:ext>
            </a:extLst>
          </p:cNvPr>
          <p:cNvSpPr>
            <a:spLocks noGrp="1"/>
          </p:cNvSpPr>
          <p:nvPr>
            <p:ph type="title"/>
          </p:nvPr>
        </p:nvSpPr>
        <p:spPr/>
        <p:txBody>
          <a:bodyPr/>
          <a:lstStyle/>
          <a:p>
            <a:r>
              <a:rPr lang="en-US" altLang="en-US" dirty="0"/>
              <a:t>Compliance for Revenue Cycle</a:t>
            </a:r>
          </a:p>
        </p:txBody>
      </p:sp>
      <p:sp>
        <p:nvSpPr>
          <p:cNvPr id="20483" name="Content Placeholder 2">
            <a:extLst>
              <a:ext uri="{FF2B5EF4-FFF2-40B4-BE49-F238E27FC236}">
                <a16:creationId xmlns:a16="http://schemas.microsoft.com/office/drawing/2014/main" id="{3C5B1768-B091-10C8-ED74-7F4555F53096}"/>
              </a:ext>
            </a:extLst>
          </p:cNvPr>
          <p:cNvSpPr>
            <a:spLocks noGrp="1"/>
          </p:cNvSpPr>
          <p:nvPr>
            <p:ph idx="1"/>
          </p:nvPr>
        </p:nvSpPr>
        <p:spPr>
          <a:xfrm>
            <a:off x="457200" y="1852613"/>
            <a:ext cx="8366760" cy="4525962"/>
          </a:xfrm>
        </p:spPr>
        <p:txBody>
          <a:bodyPr/>
          <a:lstStyle/>
          <a:p>
            <a:pPr marL="0" indent="0">
              <a:buNone/>
            </a:pPr>
            <a:r>
              <a:rPr lang="en-US" altLang="en-US" sz="3200" b="1" dirty="0"/>
              <a:t>No Surprises Act </a:t>
            </a:r>
            <a:endParaRPr lang="en-US" altLang="en-US" sz="3200" dirty="0"/>
          </a:p>
          <a:p>
            <a:pPr lvl="1">
              <a:buFont typeface="Arial" panose="020B0604020202020204" pitchFamily="34" charset="0"/>
              <a:buChar char="•"/>
            </a:pPr>
            <a:r>
              <a:rPr lang="en-US" altLang="en-US" sz="2400" dirty="0"/>
              <a:t>Heavily litigated issues </a:t>
            </a:r>
          </a:p>
          <a:p>
            <a:pPr lvl="1">
              <a:buFont typeface="Arial" panose="020B0604020202020204" pitchFamily="34" charset="0"/>
              <a:buChar char="•"/>
            </a:pPr>
            <a:endParaRPr lang="en-US" altLang="en-US" sz="1000" dirty="0"/>
          </a:p>
          <a:p>
            <a:pPr lvl="1">
              <a:buFont typeface="Arial" panose="020B0604020202020204" pitchFamily="34" charset="0"/>
              <a:buChar char="•"/>
            </a:pPr>
            <a:r>
              <a:rPr lang="en-US" altLang="en-US" sz="2400" dirty="0"/>
              <a:t>Reliance on Qualifying Payment Amount by IDR entities</a:t>
            </a:r>
          </a:p>
          <a:p>
            <a:pPr lvl="1">
              <a:buFont typeface="Arial" panose="020B0604020202020204" pitchFamily="34" charset="0"/>
              <a:buChar char="•"/>
            </a:pPr>
            <a:endParaRPr lang="en-US" altLang="en-US" sz="1000" dirty="0"/>
          </a:p>
          <a:p>
            <a:pPr lvl="1">
              <a:buFont typeface="Arial" panose="020B0604020202020204" pitchFamily="34" charset="0"/>
              <a:buChar char="•"/>
            </a:pPr>
            <a:r>
              <a:rPr lang="en-US" altLang="en-US" sz="2400" dirty="0"/>
              <a:t>Failure to report QPAs timely (!)</a:t>
            </a:r>
          </a:p>
          <a:p>
            <a:pPr lvl="1">
              <a:buFont typeface="Arial" panose="020B0604020202020204" pitchFamily="34" charset="0"/>
              <a:buChar char="•"/>
            </a:pPr>
            <a:endParaRPr lang="en-US" altLang="en-US" sz="1000" dirty="0"/>
          </a:p>
          <a:p>
            <a:pPr lvl="1">
              <a:buFont typeface="Arial" panose="020B0604020202020204" pitchFamily="34" charset="0"/>
              <a:buChar char="•"/>
            </a:pPr>
            <a:r>
              <a:rPr lang="en-US" altLang="en-US" sz="2400" dirty="0"/>
              <a:t>HHS audit to protect consumer… not a finding if the provider shorted (!)</a:t>
            </a:r>
          </a:p>
          <a:p>
            <a:pPr lvl="1">
              <a:buFont typeface="Arial" panose="020B0604020202020204" pitchFamily="34" charset="0"/>
              <a:buChar char="•"/>
            </a:pPr>
            <a:endParaRPr lang="en-US" altLang="en-US" sz="1000" dirty="0"/>
          </a:p>
          <a:p>
            <a:pPr lvl="1">
              <a:buFont typeface="Arial" panose="020B0604020202020204" pitchFamily="34" charset="0"/>
              <a:buChar char="•"/>
            </a:pPr>
            <a:r>
              <a:rPr lang="en-US" altLang="en-US" sz="2400" dirty="0"/>
              <a:t>Delayed reviews …. however</a:t>
            </a:r>
          </a:p>
          <a:p>
            <a:pPr lvl="1"/>
            <a:endParaRPr lang="en-US" altLang="en-US" dirty="0"/>
          </a:p>
          <a:p>
            <a:endParaRPr lang="en-US" altLang="en-US" dirty="0"/>
          </a:p>
          <a:p>
            <a:pPr marL="457200" lvl="1" indent="0">
              <a:buFont typeface="Arial" panose="020B0604020202020204" pitchFamily="34" charset="0"/>
              <a:buNone/>
            </a:pPr>
            <a:endParaRPr lang="en-US" altLang="en-US" dirty="0"/>
          </a:p>
        </p:txBody>
      </p:sp>
      <p:sp>
        <p:nvSpPr>
          <p:cNvPr id="4" name="Footer Placeholder 3">
            <a:extLst>
              <a:ext uri="{FF2B5EF4-FFF2-40B4-BE49-F238E27FC236}">
                <a16:creationId xmlns:a16="http://schemas.microsoft.com/office/drawing/2014/main" id="{6BC69E64-AA75-10A4-B012-32D747E6CFF6}"/>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20485" name="Slide Number Placeholder 4">
            <a:extLst>
              <a:ext uri="{FF2B5EF4-FFF2-40B4-BE49-F238E27FC236}">
                <a16:creationId xmlns:a16="http://schemas.microsoft.com/office/drawing/2014/main" id="{E037294B-1FA2-7A69-BBAC-E33284BFB81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A1E4E4F-F68D-4330-9DE5-23B282164939}" type="slidenum">
              <a:rPr lang="en-US" altLang="en-US" sz="1400" smtClean="0"/>
              <a:pPr>
                <a:spcBef>
                  <a:spcPct val="0"/>
                </a:spcBef>
                <a:buFontTx/>
                <a:buNone/>
              </a:pPr>
              <a:t>23</a:t>
            </a:fld>
            <a:endParaRPr lang="en-US" altLang="en-US" sz="1400"/>
          </a:p>
        </p:txBody>
      </p:sp>
    </p:spTree>
    <p:extLst>
      <p:ext uri="{BB962C8B-B14F-4D97-AF65-F5344CB8AC3E}">
        <p14:creationId xmlns:p14="http://schemas.microsoft.com/office/powerpoint/2010/main" val="3757224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6C5CD65-3CBC-7F64-CE1A-5F28AF9835D3}"/>
              </a:ext>
            </a:extLst>
          </p:cNvPr>
          <p:cNvSpPr>
            <a:spLocks noGrp="1"/>
          </p:cNvSpPr>
          <p:nvPr>
            <p:ph type="title"/>
          </p:nvPr>
        </p:nvSpPr>
        <p:spPr/>
        <p:txBody>
          <a:bodyPr/>
          <a:lstStyle/>
          <a:p>
            <a:r>
              <a:rPr lang="en-US" altLang="en-US" dirty="0"/>
              <a:t>Compliance for Revenue Cycle</a:t>
            </a:r>
          </a:p>
        </p:txBody>
      </p:sp>
      <p:sp>
        <p:nvSpPr>
          <p:cNvPr id="20483" name="Content Placeholder 2">
            <a:extLst>
              <a:ext uri="{FF2B5EF4-FFF2-40B4-BE49-F238E27FC236}">
                <a16:creationId xmlns:a16="http://schemas.microsoft.com/office/drawing/2014/main" id="{3C5B1768-B091-10C8-ED74-7F4555F53096}"/>
              </a:ext>
            </a:extLst>
          </p:cNvPr>
          <p:cNvSpPr>
            <a:spLocks noGrp="1"/>
          </p:cNvSpPr>
          <p:nvPr>
            <p:ph idx="1"/>
          </p:nvPr>
        </p:nvSpPr>
        <p:spPr/>
        <p:txBody>
          <a:bodyPr/>
          <a:lstStyle/>
          <a:p>
            <a:pPr marL="0" indent="0">
              <a:buNone/>
            </a:pPr>
            <a:r>
              <a:rPr lang="en-US" altLang="en-US" sz="3200" b="1" dirty="0"/>
              <a:t>No Surprises Act </a:t>
            </a:r>
          </a:p>
          <a:p>
            <a:pPr marL="0" indent="0">
              <a:buNone/>
            </a:pPr>
            <a:r>
              <a:rPr lang="en-US" altLang="en-US" sz="2400" dirty="0"/>
              <a:t>HHS reports on outcome of NSA Independent Dispute Process</a:t>
            </a:r>
          </a:p>
          <a:p>
            <a:pPr marL="0" indent="0">
              <a:buNone/>
            </a:pPr>
            <a:endParaRPr lang="en-US" altLang="en-US" sz="2400" dirty="0"/>
          </a:p>
          <a:p>
            <a:pPr marL="0" indent="0">
              <a:buNone/>
            </a:pPr>
            <a:r>
              <a:rPr lang="en-US" altLang="en-US" sz="2400" dirty="0"/>
              <a:t>Reports issued for 6-month periods, including all of 2023</a:t>
            </a:r>
            <a:endParaRPr lang="en-US" altLang="en-US" sz="3200" dirty="0"/>
          </a:p>
          <a:p>
            <a:pPr lvl="1">
              <a:buFont typeface="Arial" panose="020B0604020202020204" pitchFamily="34" charset="0"/>
              <a:buChar char="•"/>
            </a:pPr>
            <a:r>
              <a:rPr lang="en-US" altLang="en-US" sz="2000" dirty="0"/>
              <a:t>First 6 months of year, 288k disputes filed – mostly by same parties/ entities</a:t>
            </a:r>
          </a:p>
          <a:p>
            <a:pPr lvl="1">
              <a:buFont typeface="Arial" panose="020B0604020202020204" pitchFamily="34" charset="0"/>
              <a:buChar char="•"/>
            </a:pPr>
            <a:r>
              <a:rPr lang="en-US" altLang="en-US" sz="2000" dirty="0"/>
              <a:t>In that period, IDR entity decided 83k cases…</a:t>
            </a:r>
          </a:p>
          <a:p>
            <a:pPr lvl="1">
              <a:buFont typeface="Arial" panose="020B0604020202020204" pitchFamily="34" charset="0"/>
              <a:buChar char="•"/>
            </a:pPr>
            <a:r>
              <a:rPr lang="en-US" altLang="en-US" sz="2000" dirty="0"/>
              <a:t>Delays caused by confusion over whether dispute eligible for IDR</a:t>
            </a:r>
          </a:p>
          <a:p>
            <a:pPr lvl="1">
              <a:buFont typeface="Arial" panose="020B0604020202020204" pitchFamily="34" charset="0"/>
              <a:buChar char="•"/>
            </a:pPr>
            <a:r>
              <a:rPr lang="en-US" altLang="en-US" sz="2000" dirty="0"/>
              <a:t>Most cases involved ED (68%) and radiology services (17%)</a:t>
            </a:r>
            <a:endParaRPr lang="en-US" altLang="en-US" sz="1800" b="1" i="1" dirty="0"/>
          </a:p>
          <a:p>
            <a:pPr lvl="2"/>
            <a:r>
              <a:rPr lang="en-US" altLang="en-US" sz="2000" b="1" i="1" dirty="0"/>
              <a:t>Providers prevailed in 77% of cases!!</a:t>
            </a:r>
          </a:p>
          <a:p>
            <a:pPr lvl="2"/>
            <a:endParaRPr lang="en-US" altLang="en-US" sz="1800" b="1" i="1" dirty="0"/>
          </a:p>
          <a:p>
            <a:pPr lvl="1"/>
            <a:endParaRPr lang="en-US" altLang="en-US" dirty="0"/>
          </a:p>
          <a:p>
            <a:pPr marL="0" indent="0">
              <a:buNone/>
            </a:pPr>
            <a:endParaRPr lang="en-US" altLang="en-US" dirty="0"/>
          </a:p>
          <a:p>
            <a:pPr marL="457200" lvl="1" indent="0">
              <a:buFont typeface="Arial" panose="020B0604020202020204" pitchFamily="34" charset="0"/>
              <a:buNone/>
            </a:pPr>
            <a:endParaRPr lang="en-US" altLang="en-US" dirty="0"/>
          </a:p>
        </p:txBody>
      </p:sp>
      <p:sp>
        <p:nvSpPr>
          <p:cNvPr id="4" name="Footer Placeholder 3">
            <a:extLst>
              <a:ext uri="{FF2B5EF4-FFF2-40B4-BE49-F238E27FC236}">
                <a16:creationId xmlns:a16="http://schemas.microsoft.com/office/drawing/2014/main" id="{6BC69E64-AA75-10A4-B012-32D747E6CFF6}"/>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20485" name="Slide Number Placeholder 4">
            <a:extLst>
              <a:ext uri="{FF2B5EF4-FFF2-40B4-BE49-F238E27FC236}">
                <a16:creationId xmlns:a16="http://schemas.microsoft.com/office/drawing/2014/main" id="{E037294B-1FA2-7A69-BBAC-E33284BFB81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A1E4E4F-F68D-4330-9DE5-23B282164939}" type="slidenum">
              <a:rPr lang="en-US" altLang="en-US" sz="1400" smtClean="0"/>
              <a:pPr>
                <a:spcBef>
                  <a:spcPct val="0"/>
                </a:spcBef>
                <a:buFontTx/>
                <a:buNone/>
              </a:pPr>
              <a:t>24</a:t>
            </a:fld>
            <a:endParaRPr lang="en-US" altLang="en-US" sz="1400"/>
          </a:p>
        </p:txBody>
      </p:sp>
    </p:spTree>
    <p:extLst>
      <p:ext uri="{BB962C8B-B14F-4D97-AF65-F5344CB8AC3E}">
        <p14:creationId xmlns:p14="http://schemas.microsoft.com/office/powerpoint/2010/main" val="4179325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6C5CD65-3CBC-7F64-CE1A-5F28AF9835D3}"/>
              </a:ext>
            </a:extLst>
          </p:cNvPr>
          <p:cNvSpPr>
            <a:spLocks noGrp="1"/>
          </p:cNvSpPr>
          <p:nvPr>
            <p:ph type="title"/>
          </p:nvPr>
        </p:nvSpPr>
        <p:spPr/>
        <p:txBody>
          <a:bodyPr/>
          <a:lstStyle/>
          <a:p>
            <a:r>
              <a:rPr lang="en-US" altLang="en-US" dirty="0"/>
              <a:t>Compliance for Revenue Cycle</a:t>
            </a:r>
          </a:p>
        </p:txBody>
      </p:sp>
      <p:sp>
        <p:nvSpPr>
          <p:cNvPr id="20483" name="Content Placeholder 2">
            <a:extLst>
              <a:ext uri="{FF2B5EF4-FFF2-40B4-BE49-F238E27FC236}">
                <a16:creationId xmlns:a16="http://schemas.microsoft.com/office/drawing/2014/main" id="{3C5B1768-B091-10C8-ED74-7F4555F53096}"/>
              </a:ext>
            </a:extLst>
          </p:cNvPr>
          <p:cNvSpPr>
            <a:spLocks noGrp="1"/>
          </p:cNvSpPr>
          <p:nvPr>
            <p:ph idx="1"/>
          </p:nvPr>
        </p:nvSpPr>
        <p:spPr/>
        <p:txBody>
          <a:bodyPr/>
          <a:lstStyle/>
          <a:p>
            <a:pPr marL="0" indent="0">
              <a:buNone/>
            </a:pPr>
            <a:r>
              <a:rPr lang="en-US" altLang="en-US" sz="3200" b="1" dirty="0"/>
              <a:t>No Surprises Act </a:t>
            </a:r>
          </a:p>
          <a:p>
            <a:pPr marL="0" indent="0">
              <a:buNone/>
            </a:pPr>
            <a:r>
              <a:rPr lang="en-US" altLang="en-US" sz="2400" dirty="0"/>
              <a:t>HHS reports on outcome of NSA Independent Dispute Process</a:t>
            </a:r>
          </a:p>
          <a:p>
            <a:pPr marL="0" indent="0">
              <a:buNone/>
            </a:pPr>
            <a:endParaRPr lang="en-US" altLang="en-US" sz="1200" dirty="0"/>
          </a:p>
          <a:p>
            <a:pPr marL="0" indent="0">
              <a:buNone/>
            </a:pPr>
            <a:r>
              <a:rPr lang="en-US" altLang="en-US" sz="2400" dirty="0"/>
              <a:t>Reports issued for 6-month periods, including all of 2023</a:t>
            </a:r>
            <a:endParaRPr lang="en-US" altLang="en-US" sz="3200" dirty="0"/>
          </a:p>
          <a:p>
            <a:pPr lvl="1">
              <a:buFont typeface="Arial" panose="020B0604020202020204" pitchFamily="34" charset="0"/>
              <a:buChar char="•"/>
            </a:pPr>
            <a:r>
              <a:rPr lang="en-US" altLang="en-US" sz="2000" dirty="0"/>
              <a:t>Last 6 months of year, 390k disputes filed – mostly by same parties/ entities</a:t>
            </a:r>
          </a:p>
          <a:p>
            <a:pPr lvl="1">
              <a:buFont typeface="Arial" panose="020B0604020202020204" pitchFamily="34" charset="0"/>
              <a:buChar char="•"/>
            </a:pPr>
            <a:r>
              <a:rPr lang="en-US" altLang="en-US" sz="2000" dirty="0"/>
              <a:t>In that period, IDR entity decided 83k cases….impacted by litigation changing the standards</a:t>
            </a:r>
          </a:p>
          <a:p>
            <a:pPr lvl="1">
              <a:buFont typeface="Arial" panose="020B0604020202020204" pitchFamily="34" charset="0"/>
              <a:buChar char="•"/>
            </a:pPr>
            <a:r>
              <a:rPr lang="en-US" altLang="en-US" sz="2000" dirty="0"/>
              <a:t>Delays caused by confusion over whether dispute eligible for IDR</a:t>
            </a:r>
          </a:p>
          <a:p>
            <a:pPr lvl="1">
              <a:buFont typeface="Arial" panose="020B0604020202020204" pitchFamily="34" charset="0"/>
              <a:buChar char="•"/>
            </a:pPr>
            <a:r>
              <a:rPr lang="en-US" altLang="en-US" sz="2000" dirty="0"/>
              <a:t>Most cases involved ED (60%) and radiology services (17%)</a:t>
            </a:r>
          </a:p>
          <a:p>
            <a:pPr lvl="1">
              <a:buFont typeface="Arial" panose="020B0604020202020204" pitchFamily="34" charset="0"/>
              <a:buChar char="•"/>
            </a:pPr>
            <a:r>
              <a:rPr lang="en-US" altLang="en-US" sz="2000" b="1" i="1" dirty="0"/>
              <a:t>Providers prevailed in 82% of cases!! (and higher than the QPA)</a:t>
            </a:r>
          </a:p>
          <a:p>
            <a:pPr lvl="2"/>
            <a:r>
              <a:rPr lang="en-US" altLang="en-US" sz="1800" b="1" i="1" dirty="0"/>
              <a:t>Use OON rates to benchmark offers</a:t>
            </a:r>
          </a:p>
          <a:p>
            <a:pPr lvl="1"/>
            <a:endParaRPr lang="en-US" altLang="en-US" dirty="0"/>
          </a:p>
          <a:p>
            <a:pPr marL="0" indent="0">
              <a:buNone/>
            </a:pPr>
            <a:endParaRPr lang="en-US" altLang="en-US" dirty="0"/>
          </a:p>
          <a:p>
            <a:pPr marL="457200" lvl="1" indent="0">
              <a:buFont typeface="Arial" panose="020B0604020202020204" pitchFamily="34" charset="0"/>
              <a:buNone/>
            </a:pPr>
            <a:endParaRPr lang="en-US" altLang="en-US" dirty="0"/>
          </a:p>
        </p:txBody>
      </p:sp>
      <p:sp>
        <p:nvSpPr>
          <p:cNvPr id="4" name="Footer Placeholder 3">
            <a:extLst>
              <a:ext uri="{FF2B5EF4-FFF2-40B4-BE49-F238E27FC236}">
                <a16:creationId xmlns:a16="http://schemas.microsoft.com/office/drawing/2014/main" id="{6BC69E64-AA75-10A4-B012-32D747E6CFF6}"/>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20485" name="Slide Number Placeholder 4">
            <a:extLst>
              <a:ext uri="{FF2B5EF4-FFF2-40B4-BE49-F238E27FC236}">
                <a16:creationId xmlns:a16="http://schemas.microsoft.com/office/drawing/2014/main" id="{E037294B-1FA2-7A69-BBAC-E33284BFB81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A1E4E4F-F68D-4330-9DE5-23B282164939}" type="slidenum">
              <a:rPr lang="en-US" altLang="en-US" sz="1400" smtClean="0"/>
              <a:pPr>
                <a:spcBef>
                  <a:spcPct val="0"/>
                </a:spcBef>
                <a:buFontTx/>
                <a:buNone/>
              </a:pPr>
              <a:t>25</a:t>
            </a:fld>
            <a:endParaRPr lang="en-US" altLang="en-US" sz="1400"/>
          </a:p>
        </p:txBody>
      </p:sp>
    </p:spTree>
    <p:extLst>
      <p:ext uri="{BB962C8B-B14F-4D97-AF65-F5344CB8AC3E}">
        <p14:creationId xmlns:p14="http://schemas.microsoft.com/office/powerpoint/2010/main" val="1827335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4CF0-5585-7FDC-A516-6863A80CFA5D}"/>
              </a:ext>
            </a:extLst>
          </p:cNvPr>
          <p:cNvSpPr>
            <a:spLocks noGrp="1"/>
          </p:cNvSpPr>
          <p:nvPr>
            <p:ph type="title"/>
          </p:nvPr>
        </p:nvSpPr>
        <p:spPr/>
        <p:txBody>
          <a:bodyPr/>
          <a:lstStyle/>
          <a:p>
            <a:r>
              <a:rPr lang="en-US" dirty="0"/>
              <a:t>Compliance for Revenue Cycle</a:t>
            </a:r>
          </a:p>
        </p:txBody>
      </p:sp>
      <p:sp>
        <p:nvSpPr>
          <p:cNvPr id="3" name="Content Placeholder 2">
            <a:extLst>
              <a:ext uri="{FF2B5EF4-FFF2-40B4-BE49-F238E27FC236}">
                <a16:creationId xmlns:a16="http://schemas.microsoft.com/office/drawing/2014/main" id="{94CC74A7-A61C-1AEB-243B-A4C63088AD4D}"/>
              </a:ext>
            </a:extLst>
          </p:cNvPr>
          <p:cNvSpPr>
            <a:spLocks noGrp="1"/>
          </p:cNvSpPr>
          <p:nvPr>
            <p:ph idx="1"/>
          </p:nvPr>
        </p:nvSpPr>
        <p:spPr/>
        <p:txBody>
          <a:bodyPr/>
          <a:lstStyle/>
          <a:p>
            <a:pPr marL="0" indent="0">
              <a:buNone/>
            </a:pPr>
            <a:r>
              <a:rPr lang="en-US" sz="2800" b="1" i="0" dirty="0">
                <a:solidFill>
                  <a:srgbClr val="000000"/>
                </a:solidFill>
                <a:effectLst/>
              </a:rPr>
              <a:t>2024 Medicare Advantage and Part D Final Rule (CMS-4201-F)</a:t>
            </a:r>
          </a:p>
          <a:p>
            <a:pPr marL="0" indent="0">
              <a:buNone/>
            </a:pPr>
            <a:r>
              <a:rPr lang="en-US" sz="2400" dirty="0">
                <a:solidFill>
                  <a:srgbClr val="000000"/>
                </a:solidFill>
              </a:rPr>
              <a:t>CMS clarified:</a:t>
            </a:r>
            <a:endParaRPr lang="en-US" sz="2400" i="0" dirty="0">
              <a:solidFill>
                <a:srgbClr val="000000"/>
              </a:solidFill>
              <a:effectLst/>
            </a:endParaRPr>
          </a:p>
          <a:p>
            <a:pPr lvl="1">
              <a:buFont typeface="Arial" panose="020B0604020202020204" pitchFamily="34" charset="0"/>
              <a:buChar char="•"/>
            </a:pPr>
            <a:r>
              <a:rPr lang="en-US" sz="2200" b="1" dirty="0">
                <a:solidFill>
                  <a:srgbClr val="000000"/>
                </a:solidFill>
              </a:rPr>
              <a:t>Two midnight applies to MAOs</a:t>
            </a:r>
          </a:p>
          <a:p>
            <a:pPr lvl="1">
              <a:buFont typeface="Arial" panose="020B0604020202020204" pitchFamily="34" charset="0"/>
              <a:buChar char="•"/>
            </a:pPr>
            <a:r>
              <a:rPr lang="en-US" sz="2200" i="0" dirty="0">
                <a:solidFill>
                  <a:srgbClr val="000000"/>
                </a:solidFill>
                <a:effectLst/>
              </a:rPr>
              <a:t>MAOs must comply with NCDs, LCDs, and general coverage and benefit conditions set forth in traditional Medicare laws </a:t>
            </a:r>
          </a:p>
          <a:p>
            <a:pPr lvl="2"/>
            <a:r>
              <a:rPr lang="en-US" sz="2000" dirty="0">
                <a:solidFill>
                  <a:srgbClr val="000000"/>
                </a:solidFill>
              </a:rPr>
              <a:t>MAOs may create internal coverage criteria only when coverage criteria are “not fully established in applicable Medicare statutes, regulations, NCD or LCD” and must make such internal coverage criteria publicly accessible </a:t>
            </a:r>
          </a:p>
          <a:p>
            <a:pPr marL="1371600" lvl="3" indent="0">
              <a:buNone/>
            </a:pPr>
            <a:endParaRPr lang="en-US" sz="1100" dirty="0">
              <a:solidFill>
                <a:srgbClr val="000000"/>
              </a:solidFill>
            </a:endParaRPr>
          </a:p>
          <a:p>
            <a:pPr marL="1371600" lvl="3" indent="0">
              <a:buNone/>
            </a:pPr>
            <a:r>
              <a:rPr lang="en-US" sz="2400" i="1" dirty="0">
                <a:solidFill>
                  <a:srgbClr val="000000"/>
                </a:solidFill>
                <a:effectLst/>
              </a:rPr>
              <a:t>Rule should help </a:t>
            </a:r>
            <a:r>
              <a:rPr lang="en-US" sz="2400" i="1" dirty="0">
                <a:solidFill>
                  <a:srgbClr val="000000"/>
                </a:solidFill>
              </a:rPr>
              <a:t>in appeal of denials???</a:t>
            </a:r>
            <a:endParaRPr lang="en-US" sz="2400" i="1" dirty="0">
              <a:solidFill>
                <a:srgbClr val="000000"/>
              </a:solidFill>
              <a:effectLst/>
            </a:endParaRPr>
          </a:p>
          <a:p>
            <a:endParaRPr lang="en-US" dirty="0"/>
          </a:p>
        </p:txBody>
      </p:sp>
      <p:sp>
        <p:nvSpPr>
          <p:cNvPr id="4" name="Footer Placeholder 3">
            <a:extLst>
              <a:ext uri="{FF2B5EF4-FFF2-40B4-BE49-F238E27FC236}">
                <a16:creationId xmlns:a16="http://schemas.microsoft.com/office/drawing/2014/main" id="{6C4A6096-65D0-6C1F-FFE7-473B6CA71ECD}"/>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5" name="Slide Number Placeholder 4">
            <a:extLst>
              <a:ext uri="{FF2B5EF4-FFF2-40B4-BE49-F238E27FC236}">
                <a16:creationId xmlns:a16="http://schemas.microsoft.com/office/drawing/2014/main" id="{9D034DF8-89D5-51D9-D072-6B4AF572807B}"/>
              </a:ext>
            </a:extLst>
          </p:cNvPr>
          <p:cNvSpPr>
            <a:spLocks noGrp="1"/>
          </p:cNvSpPr>
          <p:nvPr>
            <p:ph type="sldNum" sz="quarter" idx="11"/>
          </p:nvPr>
        </p:nvSpPr>
        <p:spPr/>
        <p:txBody>
          <a:bodyPr/>
          <a:lstStyle/>
          <a:p>
            <a:pPr>
              <a:defRPr/>
            </a:pPr>
            <a:fld id="{60AA5950-483A-46CD-B537-F82D2966A87A}" type="slidenum">
              <a:rPr lang="en-US" altLang="en-US" smtClean="0"/>
              <a:pPr>
                <a:defRPr/>
              </a:pPr>
              <a:t>26</a:t>
            </a:fld>
            <a:endParaRPr lang="en-US" altLang="en-US"/>
          </a:p>
        </p:txBody>
      </p:sp>
    </p:spTree>
    <p:extLst>
      <p:ext uri="{BB962C8B-B14F-4D97-AF65-F5344CB8AC3E}">
        <p14:creationId xmlns:p14="http://schemas.microsoft.com/office/powerpoint/2010/main" val="142068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75A1-C0A0-8052-F558-301E5E5A1A87}"/>
              </a:ext>
            </a:extLst>
          </p:cNvPr>
          <p:cNvSpPr>
            <a:spLocks noGrp="1"/>
          </p:cNvSpPr>
          <p:nvPr>
            <p:ph type="title"/>
          </p:nvPr>
        </p:nvSpPr>
        <p:spPr/>
        <p:txBody>
          <a:bodyPr/>
          <a:lstStyle/>
          <a:p>
            <a:r>
              <a:rPr lang="en-US" dirty="0"/>
              <a:t>Compliance for Revenue Cycle</a:t>
            </a:r>
          </a:p>
        </p:txBody>
      </p:sp>
      <p:sp>
        <p:nvSpPr>
          <p:cNvPr id="3" name="Content Placeholder 2">
            <a:extLst>
              <a:ext uri="{FF2B5EF4-FFF2-40B4-BE49-F238E27FC236}">
                <a16:creationId xmlns:a16="http://schemas.microsoft.com/office/drawing/2014/main" id="{53CA3E8D-8C25-9A21-FFB5-C99B73942875}"/>
              </a:ext>
            </a:extLst>
          </p:cNvPr>
          <p:cNvSpPr>
            <a:spLocks noGrp="1"/>
          </p:cNvSpPr>
          <p:nvPr>
            <p:ph idx="1"/>
          </p:nvPr>
        </p:nvSpPr>
        <p:spPr/>
        <p:txBody>
          <a:bodyPr/>
          <a:lstStyle/>
          <a:p>
            <a:pPr marL="0" indent="0">
              <a:buNone/>
            </a:pPr>
            <a:r>
              <a:rPr lang="en-US" sz="2800" dirty="0"/>
              <a:t>Continuing payment disputes between MAOs and providers</a:t>
            </a:r>
            <a:endParaRPr lang="en-US" sz="2800" i="0" dirty="0">
              <a:solidFill>
                <a:srgbClr val="000000"/>
              </a:solidFill>
              <a:effectLst/>
            </a:endParaRPr>
          </a:p>
          <a:p>
            <a:pPr lvl="1">
              <a:buFont typeface="Arial" panose="020B0604020202020204" pitchFamily="34" charset="0"/>
              <a:buChar char="•"/>
            </a:pPr>
            <a:r>
              <a:rPr lang="en-US" sz="2400" dirty="0"/>
              <a:t>Contract terminations </a:t>
            </a:r>
          </a:p>
          <a:p>
            <a:pPr lvl="2"/>
            <a:endParaRPr lang="en-US" dirty="0"/>
          </a:p>
        </p:txBody>
      </p:sp>
      <p:sp>
        <p:nvSpPr>
          <p:cNvPr id="4" name="Footer Placeholder 3">
            <a:extLst>
              <a:ext uri="{FF2B5EF4-FFF2-40B4-BE49-F238E27FC236}">
                <a16:creationId xmlns:a16="http://schemas.microsoft.com/office/drawing/2014/main" id="{1DA4D0FE-D154-4BD9-03AD-B9B449810CDA}"/>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5" name="Slide Number Placeholder 4">
            <a:extLst>
              <a:ext uri="{FF2B5EF4-FFF2-40B4-BE49-F238E27FC236}">
                <a16:creationId xmlns:a16="http://schemas.microsoft.com/office/drawing/2014/main" id="{5AC7AAC6-682A-69FF-F645-7D098FB67D51}"/>
              </a:ext>
            </a:extLst>
          </p:cNvPr>
          <p:cNvSpPr>
            <a:spLocks noGrp="1"/>
          </p:cNvSpPr>
          <p:nvPr>
            <p:ph type="sldNum" sz="quarter" idx="11"/>
          </p:nvPr>
        </p:nvSpPr>
        <p:spPr/>
        <p:txBody>
          <a:bodyPr/>
          <a:lstStyle/>
          <a:p>
            <a:pPr>
              <a:defRPr/>
            </a:pPr>
            <a:fld id="{60AA5950-483A-46CD-B537-F82D2966A87A}" type="slidenum">
              <a:rPr lang="en-US" altLang="en-US" smtClean="0"/>
              <a:pPr>
                <a:defRPr/>
              </a:pPr>
              <a:t>27</a:t>
            </a:fld>
            <a:endParaRPr lang="en-US" altLang="en-US" dirty="0"/>
          </a:p>
        </p:txBody>
      </p:sp>
      <p:pic>
        <p:nvPicPr>
          <p:cNvPr id="7" name="Picture 6">
            <a:extLst>
              <a:ext uri="{FF2B5EF4-FFF2-40B4-BE49-F238E27FC236}">
                <a16:creationId xmlns:a16="http://schemas.microsoft.com/office/drawing/2014/main" id="{EEC827D5-7B0E-FA05-A379-BC19FD7917C8}"/>
              </a:ext>
            </a:extLst>
          </p:cNvPr>
          <p:cNvPicPr>
            <a:picLocks noChangeAspect="1"/>
          </p:cNvPicPr>
          <p:nvPr/>
        </p:nvPicPr>
        <p:blipFill>
          <a:blip r:embed="rId2"/>
          <a:stretch>
            <a:fillRect/>
          </a:stretch>
        </p:blipFill>
        <p:spPr>
          <a:xfrm>
            <a:off x="1683196" y="3266110"/>
            <a:ext cx="5847110" cy="966845"/>
          </a:xfrm>
          <a:prstGeom prst="rect">
            <a:avLst/>
          </a:prstGeom>
        </p:spPr>
      </p:pic>
      <p:pic>
        <p:nvPicPr>
          <p:cNvPr id="9" name="Picture 8">
            <a:extLst>
              <a:ext uri="{FF2B5EF4-FFF2-40B4-BE49-F238E27FC236}">
                <a16:creationId xmlns:a16="http://schemas.microsoft.com/office/drawing/2014/main" id="{C7BCB57B-D9B2-3C84-E258-95C25AFDEE87}"/>
              </a:ext>
            </a:extLst>
          </p:cNvPr>
          <p:cNvPicPr>
            <a:picLocks noChangeAspect="1"/>
          </p:cNvPicPr>
          <p:nvPr/>
        </p:nvPicPr>
        <p:blipFill rotWithShape="1">
          <a:blip r:embed="rId3"/>
          <a:srcRect r="5836"/>
          <a:stretch/>
        </p:blipFill>
        <p:spPr>
          <a:xfrm>
            <a:off x="1732671" y="4262884"/>
            <a:ext cx="5968714" cy="2205549"/>
          </a:xfrm>
          <a:prstGeom prst="rect">
            <a:avLst/>
          </a:prstGeom>
        </p:spPr>
      </p:pic>
    </p:spTree>
    <p:extLst>
      <p:ext uri="{BB962C8B-B14F-4D97-AF65-F5344CB8AC3E}">
        <p14:creationId xmlns:p14="http://schemas.microsoft.com/office/powerpoint/2010/main" val="1754587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499363"/>
            <a:ext cx="6623050" cy="1458732"/>
          </a:xfrm>
          <a:prstGeom prst="rect">
            <a:avLst/>
          </a:prstGeom>
        </p:spPr>
        <p:txBody>
          <a:bodyPr vert="horz" wrap="square" lIns="0" tIns="225424" rIns="0" bIns="0" numCol="1" rtlCol="0" anchor="ctr" anchorCtr="0" compatLnSpc="1">
            <a:prstTxWarp prst="textNoShape">
              <a:avLst/>
            </a:prstTxWarp>
            <a:spAutoFit/>
          </a:bodyPr>
          <a:lstStyle/>
          <a:p>
            <a:pPr marL="12700">
              <a:spcBef>
                <a:spcPts val="95"/>
              </a:spcBef>
            </a:pPr>
            <a:r>
              <a:rPr spc="-20" dirty="0">
                <a:cs typeface="Times New Roman"/>
              </a:rPr>
              <a:t>Overpayment</a:t>
            </a:r>
            <a:r>
              <a:rPr spc="-160" dirty="0">
                <a:cs typeface="Times New Roman"/>
              </a:rPr>
              <a:t> </a:t>
            </a:r>
            <a:r>
              <a:rPr spc="-10" dirty="0">
                <a:cs typeface="Times New Roman"/>
              </a:rPr>
              <a:t>Analysis</a:t>
            </a:r>
            <a:r>
              <a:rPr lang="en-US" spc="-10" dirty="0">
                <a:cs typeface="Times New Roman"/>
              </a:rPr>
              <a:t> – 60 Day Rule</a:t>
            </a:r>
            <a:endParaRPr spc="-10" dirty="0">
              <a:cs typeface="Times New Roman"/>
            </a:endParaRPr>
          </a:p>
        </p:txBody>
      </p:sp>
      <p:sp>
        <p:nvSpPr>
          <p:cNvPr id="10" name="object 10"/>
          <p:cNvSpPr txBox="1"/>
          <p:nvPr/>
        </p:nvSpPr>
        <p:spPr>
          <a:xfrm>
            <a:off x="552893" y="2367766"/>
            <a:ext cx="8080744" cy="3565079"/>
          </a:xfrm>
          <a:prstGeom prst="rect">
            <a:avLst/>
          </a:prstGeom>
        </p:spPr>
        <p:txBody>
          <a:bodyPr vert="horz" wrap="square" lIns="0" tIns="12700" rIns="0" bIns="0" rtlCol="0">
            <a:spAutoFit/>
          </a:bodyPr>
          <a:lstStyle/>
          <a:p>
            <a:pPr marL="12700">
              <a:spcBef>
                <a:spcPts val="100"/>
              </a:spcBef>
              <a:tabLst>
                <a:tab pos="183515" algn="l"/>
              </a:tabLst>
            </a:pPr>
            <a:r>
              <a:rPr sz="2800" b="1" dirty="0">
                <a:latin typeface="+mn-lt"/>
                <a:cs typeface="Times New Roman"/>
              </a:rPr>
              <a:t>Universal</a:t>
            </a:r>
            <a:r>
              <a:rPr sz="2800" b="1" spc="-55" dirty="0">
                <a:latin typeface="+mn-lt"/>
                <a:cs typeface="Times New Roman"/>
              </a:rPr>
              <a:t> </a:t>
            </a:r>
            <a:r>
              <a:rPr sz="2800" b="1" i="1" dirty="0">
                <a:latin typeface="+mn-lt"/>
                <a:cs typeface="Times New Roman"/>
              </a:rPr>
              <a:t>States</a:t>
            </a:r>
            <a:r>
              <a:rPr sz="2800" b="1" i="1" spc="-50" dirty="0">
                <a:latin typeface="+mn-lt"/>
                <a:cs typeface="Times New Roman"/>
              </a:rPr>
              <a:t> </a:t>
            </a:r>
            <a:r>
              <a:rPr sz="2800" b="1" i="1" dirty="0">
                <a:latin typeface="+mn-lt"/>
                <a:cs typeface="Times New Roman"/>
              </a:rPr>
              <a:t>ex</a:t>
            </a:r>
            <a:r>
              <a:rPr sz="2800" b="1" i="1" spc="-15" dirty="0">
                <a:latin typeface="+mn-lt"/>
                <a:cs typeface="Times New Roman"/>
              </a:rPr>
              <a:t> </a:t>
            </a:r>
            <a:r>
              <a:rPr sz="2800" b="1" i="1" dirty="0">
                <a:latin typeface="+mn-lt"/>
                <a:cs typeface="Times New Roman"/>
              </a:rPr>
              <a:t>rel.</a:t>
            </a:r>
            <a:r>
              <a:rPr sz="2800" b="1" i="1" spc="-35" dirty="0">
                <a:latin typeface="+mn-lt"/>
                <a:cs typeface="Times New Roman"/>
              </a:rPr>
              <a:t> </a:t>
            </a:r>
            <a:r>
              <a:rPr sz="2800" b="1" i="1" dirty="0">
                <a:latin typeface="+mn-lt"/>
                <a:cs typeface="Times New Roman"/>
              </a:rPr>
              <a:t>Schutte</a:t>
            </a:r>
            <a:r>
              <a:rPr sz="2800" b="1" i="1" spc="-50" dirty="0">
                <a:latin typeface="+mn-lt"/>
                <a:cs typeface="Times New Roman"/>
              </a:rPr>
              <a:t> </a:t>
            </a:r>
            <a:r>
              <a:rPr sz="2800" b="1" i="1" spc="-35" dirty="0">
                <a:latin typeface="+mn-lt"/>
                <a:cs typeface="Times New Roman"/>
              </a:rPr>
              <a:t>v.</a:t>
            </a:r>
            <a:r>
              <a:rPr sz="2800" b="1" i="1" spc="-20" dirty="0">
                <a:latin typeface="+mn-lt"/>
                <a:cs typeface="Times New Roman"/>
              </a:rPr>
              <a:t> </a:t>
            </a:r>
            <a:r>
              <a:rPr sz="2800" b="1" i="1" spc="-25" dirty="0">
                <a:latin typeface="+mn-lt"/>
                <a:cs typeface="Times New Roman"/>
              </a:rPr>
              <a:t>SuperValu</a:t>
            </a:r>
            <a:r>
              <a:rPr sz="2800" b="1" i="1" spc="-55" dirty="0">
                <a:latin typeface="+mn-lt"/>
                <a:cs typeface="Times New Roman"/>
              </a:rPr>
              <a:t> </a:t>
            </a:r>
            <a:r>
              <a:rPr sz="2800" b="1" i="1" dirty="0">
                <a:latin typeface="+mn-lt"/>
                <a:cs typeface="Times New Roman"/>
              </a:rPr>
              <a:t>Inc.,</a:t>
            </a:r>
            <a:r>
              <a:rPr sz="2800" b="1" i="1" spc="-45" dirty="0">
                <a:latin typeface="+mn-lt"/>
                <a:cs typeface="Times New Roman"/>
              </a:rPr>
              <a:t> </a:t>
            </a:r>
            <a:r>
              <a:rPr sz="2800" b="1" dirty="0">
                <a:latin typeface="+mn-lt"/>
                <a:cs typeface="Times New Roman"/>
              </a:rPr>
              <a:t>598</a:t>
            </a:r>
            <a:r>
              <a:rPr sz="2800" b="1" spc="-30" dirty="0">
                <a:latin typeface="+mn-lt"/>
                <a:cs typeface="Times New Roman"/>
              </a:rPr>
              <a:t> </a:t>
            </a:r>
            <a:r>
              <a:rPr sz="2800" b="1" dirty="0">
                <a:latin typeface="+mn-lt"/>
                <a:cs typeface="Times New Roman"/>
              </a:rPr>
              <a:t>U.S.</a:t>
            </a:r>
            <a:r>
              <a:rPr sz="2800" b="1" spc="-35" dirty="0">
                <a:latin typeface="+mn-lt"/>
                <a:cs typeface="Times New Roman"/>
              </a:rPr>
              <a:t> </a:t>
            </a:r>
            <a:r>
              <a:rPr sz="2800" b="1" dirty="0">
                <a:latin typeface="+mn-lt"/>
                <a:cs typeface="Times New Roman"/>
              </a:rPr>
              <a:t>739</a:t>
            </a:r>
            <a:r>
              <a:rPr sz="2800" b="1" spc="-30" dirty="0">
                <a:latin typeface="+mn-lt"/>
                <a:cs typeface="Times New Roman"/>
              </a:rPr>
              <a:t> </a:t>
            </a:r>
            <a:r>
              <a:rPr sz="2800" b="1" spc="-10" dirty="0">
                <a:latin typeface="+mn-lt"/>
                <a:cs typeface="Times New Roman"/>
              </a:rPr>
              <a:t>(2023)</a:t>
            </a:r>
            <a:endParaRPr lang="en-US" sz="2800" b="1" spc="-10" dirty="0">
              <a:latin typeface="+mn-lt"/>
              <a:cs typeface="Times New Roman"/>
            </a:endParaRPr>
          </a:p>
          <a:p>
            <a:pPr marL="12700">
              <a:spcBef>
                <a:spcPts val="100"/>
              </a:spcBef>
              <a:tabLst>
                <a:tab pos="183515" algn="l"/>
              </a:tabLst>
            </a:pPr>
            <a:endParaRPr lang="en-US" sz="2800" i="0" dirty="0">
              <a:solidFill>
                <a:srgbClr val="000000"/>
              </a:solidFill>
              <a:effectLst/>
            </a:endParaRPr>
          </a:p>
          <a:p>
            <a:pPr marL="640715" marR="5080" lvl="1" indent="-170815">
              <a:spcBef>
                <a:spcPts val="5"/>
              </a:spcBef>
              <a:buFont typeface="Arial"/>
              <a:buChar char="•"/>
              <a:tabLst>
                <a:tab pos="642620" algn="l"/>
              </a:tabLst>
            </a:pPr>
            <a:r>
              <a:rPr sz="2400" dirty="0">
                <a:latin typeface="+mn-lt"/>
                <a:cs typeface="Times New Roman"/>
              </a:rPr>
              <a:t>What</a:t>
            </a:r>
            <a:r>
              <a:rPr sz="2400" spc="-40" dirty="0">
                <a:latin typeface="+mn-lt"/>
                <a:cs typeface="Times New Roman"/>
              </a:rPr>
              <a:t> </a:t>
            </a:r>
            <a:r>
              <a:rPr sz="2400" dirty="0">
                <a:latin typeface="+mn-lt"/>
                <a:cs typeface="Times New Roman"/>
              </a:rPr>
              <a:t>matters</a:t>
            </a:r>
            <a:r>
              <a:rPr sz="2400" spc="-10" dirty="0">
                <a:latin typeface="+mn-lt"/>
                <a:cs typeface="Times New Roman"/>
              </a:rPr>
              <a:t> </a:t>
            </a:r>
            <a:r>
              <a:rPr sz="2400" dirty="0">
                <a:latin typeface="+mn-lt"/>
                <a:cs typeface="Times New Roman"/>
              </a:rPr>
              <a:t>for</a:t>
            </a:r>
            <a:r>
              <a:rPr sz="2400" spc="-20" dirty="0">
                <a:latin typeface="+mn-lt"/>
                <a:cs typeface="Times New Roman"/>
              </a:rPr>
              <a:t> </a:t>
            </a:r>
            <a:r>
              <a:rPr sz="2400" dirty="0">
                <a:latin typeface="+mn-lt"/>
                <a:cs typeface="Times New Roman"/>
              </a:rPr>
              <a:t>an</a:t>
            </a:r>
            <a:r>
              <a:rPr sz="2400" spc="-5" dirty="0">
                <a:latin typeface="+mn-lt"/>
                <a:cs typeface="Times New Roman"/>
              </a:rPr>
              <a:t> </a:t>
            </a:r>
            <a:r>
              <a:rPr sz="2400" spc="-20" dirty="0">
                <a:latin typeface="+mn-lt"/>
                <a:cs typeface="Times New Roman"/>
              </a:rPr>
              <a:t>FCA</a:t>
            </a:r>
            <a:r>
              <a:rPr sz="2400" spc="-114" dirty="0">
                <a:latin typeface="+mn-lt"/>
                <a:cs typeface="Times New Roman"/>
              </a:rPr>
              <a:t> </a:t>
            </a:r>
            <a:r>
              <a:rPr sz="2400" dirty="0">
                <a:latin typeface="+mn-lt"/>
                <a:cs typeface="Times New Roman"/>
              </a:rPr>
              <a:t>is</a:t>
            </a:r>
            <a:r>
              <a:rPr sz="2400" spc="-10" dirty="0">
                <a:latin typeface="+mn-lt"/>
                <a:cs typeface="Times New Roman"/>
              </a:rPr>
              <a:t> </a:t>
            </a:r>
            <a:r>
              <a:rPr sz="2400" dirty="0">
                <a:latin typeface="+mn-lt"/>
                <a:cs typeface="Times New Roman"/>
              </a:rPr>
              <a:t>whether</a:t>
            </a:r>
            <a:r>
              <a:rPr sz="2400" spc="-30" dirty="0">
                <a:latin typeface="+mn-lt"/>
                <a:cs typeface="Times New Roman"/>
              </a:rPr>
              <a:t> </a:t>
            </a:r>
            <a:r>
              <a:rPr sz="2400" dirty="0">
                <a:latin typeface="+mn-lt"/>
                <a:cs typeface="Times New Roman"/>
              </a:rPr>
              <a:t>the</a:t>
            </a:r>
            <a:r>
              <a:rPr sz="2400" spc="-10" dirty="0">
                <a:latin typeface="+mn-lt"/>
                <a:cs typeface="Times New Roman"/>
              </a:rPr>
              <a:t> </a:t>
            </a:r>
            <a:r>
              <a:rPr sz="2400" dirty="0">
                <a:latin typeface="+mn-lt"/>
                <a:cs typeface="Times New Roman"/>
              </a:rPr>
              <a:t>defendant</a:t>
            </a:r>
            <a:r>
              <a:rPr sz="2400" spc="-45" dirty="0">
                <a:latin typeface="+mn-lt"/>
                <a:cs typeface="Times New Roman"/>
              </a:rPr>
              <a:t> </a:t>
            </a:r>
            <a:r>
              <a:rPr sz="2400" b="1" i="1" dirty="0">
                <a:latin typeface="+mn-lt"/>
                <a:cs typeface="Times New Roman"/>
              </a:rPr>
              <a:t>knew</a:t>
            </a:r>
            <a:r>
              <a:rPr sz="2400" b="1" i="1" spc="-15" dirty="0">
                <a:latin typeface="+mn-lt"/>
                <a:cs typeface="Times New Roman"/>
              </a:rPr>
              <a:t> </a:t>
            </a:r>
            <a:r>
              <a:rPr sz="2400" dirty="0">
                <a:latin typeface="+mn-lt"/>
                <a:cs typeface="Times New Roman"/>
              </a:rPr>
              <a:t>the</a:t>
            </a:r>
            <a:r>
              <a:rPr sz="2400" spc="-10" dirty="0">
                <a:latin typeface="+mn-lt"/>
                <a:cs typeface="Times New Roman"/>
              </a:rPr>
              <a:t> claim 	</a:t>
            </a:r>
            <a:r>
              <a:rPr sz="2400" dirty="0">
                <a:latin typeface="+mn-lt"/>
                <a:cs typeface="Times New Roman"/>
              </a:rPr>
              <a:t>was</a:t>
            </a:r>
            <a:r>
              <a:rPr sz="2400" spc="-25" dirty="0">
                <a:latin typeface="+mn-lt"/>
                <a:cs typeface="Times New Roman"/>
              </a:rPr>
              <a:t> </a:t>
            </a:r>
            <a:r>
              <a:rPr sz="2400" spc="-10" dirty="0">
                <a:latin typeface="+mn-lt"/>
                <a:cs typeface="Times New Roman"/>
              </a:rPr>
              <a:t>false</a:t>
            </a:r>
            <a:endParaRPr lang="en-US" sz="2400" spc="-10" dirty="0">
              <a:latin typeface="+mn-lt"/>
              <a:cs typeface="Times New Roman"/>
            </a:endParaRPr>
          </a:p>
          <a:p>
            <a:pPr marL="469900" marR="5080" lvl="1">
              <a:spcBef>
                <a:spcPts val="5"/>
              </a:spcBef>
              <a:tabLst>
                <a:tab pos="642620" algn="l"/>
              </a:tabLst>
            </a:pPr>
            <a:endParaRPr sz="2400" dirty="0">
              <a:latin typeface="+mn-lt"/>
              <a:cs typeface="Times New Roman"/>
            </a:endParaRPr>
          </a:p>
          <a:p>
            <a:pPr marL="640715" lvl="1" indent="-170815">
              <a:spcBef>
                <a:spcPts val="600"/>
              </a:spcBef>
              <a:buFont typeface="Arial"/>
              <a:buChar char="•"/>
              <a:tabLst>
                <a:tab pos="640715" algn="l"/>
              </a:tabLst>
            </a:pPr>
            <a:r>
              <a:rPr sz="2400" dirty="0">
                <a:latin typeface="+mn-lt"/>
                <a:cs typeface="Times New Roman"/>
              </a:rPr>
              <a:t>In</a:t>
            </a:r>
            <a:r>
              <a:rPr sz="2400" spc="-20" dirty="0">
                <a:latin typeface="+mn-lt"/>
                <a:cs typeface="Times New Roman"/>
              </a:rPr>
              <a:t> </a:t>
            </a:r>
            <a:r>
              <a:rPr sz="2400" dirty="0">
                <a:latin typeface="+mn-lt"/>
                <a:cs typeface="Times New Roman"/>
              </a:rPr>
              <a:t>other</a:t>
            </a:r>
            <a:r>
              <a:rPr sz="2400" spc="-20" dirty="0">
                <a:latin typeface="+mn-lt"/>
                <a:cs typeface="Times New Roman"/>
              </a:rPr>
              <a:t> </a:t>
            </a:r>
            <a:r>
              <a:rPr sz="2400" dirty="0">
                <a:latin typeface="+mn-lt"/>
                <a:cs typeface="Times New Roman"/>
              </a:rPr>
              <a:t>words,</a:t>
            </a:r>
            <a:r>
              <a:rPr sz="2400" spc="-45" dirty="0">
                <a:latin typeface="+mn-lt"/>
                <a:cs typeface="Times New Roman"/>
              </a:rPr>
              <a:t> </a:t>
            </a:r>
            <a:r>
              <a:rPr sz="2400" dirty="0">
                <a:latin typeface="+mn-lt"/>
                <a:cs typeface="Times New Roman"/>
              </a:rPr>
              <a:t>subjective</a:t>
            </a:r>
            <a:r>
              <a:rPr sz="2400" spc="-35" dirty="0">
                <a:latin typeface="+mn-lt"/>
                <a:cs typeface="Times New Roman"/>
              </a:rPr>
              <a:t> </a:t>
            </a:r>
            <a:r>
              <a:rPr sz="2400" dirty="0">
                <a:latin typeface="+mn-lt"/>
                <a:cs typeface="Times New Roman"/>
              </a:rPr>
              <a:t>versus</a:t>
            </a:r>
            <a:r>
              <a:rPr sz="2400" spc="-45" dirty="0">
                <a:latin typeface="+mn-lt"/>
                <a:cs typeface="Times New Roman"/>
              </a:rPr>
              <a:t> </a:t>
            </a:r>
            <a:r>
              <a:rPr sz="2400" spc="-10" dirty="0">
                <a:latin typeface="+mn-lt"/>
                <a:cs typeface="Times New Roman"/>
              </a:rPr>
              <a:t>objective</a:t>
            </a:r>
            <a:endParaRPr lang="en-US" sz="2400" spc="-10" dirty="0">
              <a:latin typeface="+mn-lt"/>
              <a:cs typeface="Times New Roman"/>
            </a:endParaRPr>
          </a:p>
          <a:p>
            <a:pPr marL="1097915" lvl="2" indent="-170815">
              <a:spcBef>
                <a:spcPts val="600"/>
              </a:spcBef>
              <a:buFont typeface="Arial"/>
              <a:buChar char="•"/>
              <a:tabLst>
                <a:tab pos="640715" algn="l"/>
              </a:tabLst>
            </a:pPr>
            <a:r>
              <a:rPr sz="2000" dirty="0">
                <a:latin typeface="+mn-lt"/>
                <a:cs typeface="Times New Roman"/>
              </a:rPr>
              <a:t>Challenge:</a:t>
            </a:r>
            <a:r>
              <a:rPr sz="2000" spc="-75" dirty="0">
                <a:latin typeface="+mn-lt"/>
                <a:cs typeface="Times New Roman"/>
              </a:rPr>
              <a:t> </a:t>
            </a:r>
            <a:r>
              <a:rPr sz="2000" dirty="0">
                <a:latin typeface="+mn-lt"/>
                <a:cs typeface="Times New Roman"/>
              </a:rPr>
              <a:t>Difference</a:t>
            </a:r>
            <a:r>
              <a:rPr sz="2000" spc="-30" dirty="0">
                <a:latin typeface="+mn-lt"/>
                <a:cs typeface="Times New Roman"/>
              </a:rPr>
              <a:t> </a:t>
            </a:r>
            <a:r>
              <a:rPr sz="2000" dirty="0">
                <a:latin typeface="+mn-lt"/>
                <a:cs typeface="Times New Roman"/>
              </a:rPr>
              <a:t>in</a:t>
            </a:r>
            <a:r>
              <a:rPr sz="2000" spc="-65" dirty="0">
                <a:latin typeface="+mn-lt"/>
                <a:cs typeface="Times New Roman"/>
              </a:rPr>
              <a:t> </a:t>
            </a:r>
            <a:r>
              <a:rPr sz="2000" spc="-25" dirty="0">
                <a:latin typeface="+mn-lt"/>
                <a:cs typeface="Times New Roman"/>
              </a:rPr>
              <a:t>Voluntary</a:t>
            </a:r>
            <a:r>
              <a:rPr sz="2000" spc="-35" dirty="0">
                <a:latin typeface="+mn-lt"/>
                <a:cs typeface="Times New Roman"/>
              </a:rPr>
              <a:t> </a:t>
            </a:r>
            <a:r>
              <a:rPr sz="2000" dirty="0">
                <a:latin typeface="+mn-lt"/>
                <a:cs typeface="Times New Roman"/>
              </a:rPr>
              <a:t>Repayment</a:t>
            </a:r>
            <a:r>
              <a:rPr sz="2000" spc="5" dirty="0">
                <a:latin typeface="+mn-lt"/>
                <a:cs typeface="Times New Roman"/>
              </a:rPr>
              <a:t> </a:t>
            </a:r>
            <a:r>
              <a:rPr sz="2000" dirty="0">
                <a:latin typeface="+mn-lt"/>
                <a:cs typeface="Times New Roman"/>
              </a:rPr>
              <a:t>versus</a:t>
            </a:r>
            <a:r>
              <a:rPr sz="2000" spc="-35" dirty="0">
                <a:latin typeface="+mn-lt"/>
                <a:cs typeface="Times New Roman"/>
              </a:rPr>
              <a:t> </a:t>
            </a:r>
            <a:r>
              <a:rPr sz="2000" dirty="0">
                <a:latin typeface="+mn-lt"/>
                <a:cs typeface="Times New Roman"/>
              </a:rPr>
              <a:t>FCA</a:t>
            </a:r>
            <a:r>
              <a:rPr sz="2000" spc="-105" dirty="0">
                <a:latin typeface="+mn-lt"/>
                <a:cs typeface="Times New Roman"/>
              </a:rPr>
              <a:t> </a:t>
            </a:r>
            <a:r>
              <a:rPr sz="2000" spc="-10" dirty="0">
                <a:latin typeface="+mn-lt"/>
                <a:cs typeface="Times New Roman"/>
              </a:rPr>
              <a:t>investigation?</a:t>
            </a:r>
            <a:endParaRPr sz="2000" dirty="0">
              <a:latin typeface="+mn-lt"/>
              <a:cs typeface="Times New Roman"/>
            </a:endParaRPr>
          </a:p>
        </p:txBody>
      </p:sp>
      <p:sp>
        <p:nvSpPr>
          <p:cNvPr id="2" name="Footer Placeholder 3">
            <a:extLst>
              <a:ext uri="{FF2B5EF4-FFF2-40B4-BE49-F238E27FC236}">
                <a16:creationId xmlns:a16="http://schemas.microsoft.com/office/drawing/2014/main" id="{4944DE6D-2988-1FE7-C70A-53A65B29EB3D}"/>
              </a:ext>
            </a:extLst>
          </p:cNvPr>
          <p:cNvSpPr>
            <a:spLocks noGrp="1"/>
          </p:cNvSpPr>
          <p:nvPr>
            <p:ph type="ftr" sz="quarter" idx="10"/>
          </p:nvPr>
        </p:nvSpPr>
        <p:spPr>
          <a:xfrm>
            <a:off x="457200" y="6583363"/>
            <a:ext cx="7606336" cy="365125"/>
          </a:xfrm>
        </p:spPr>
        <p:txBody>
          <a:bodyPr/>
          <a:lstStyle/>
          <a:p>
            <a:pPr>
              <a:defRPr/>
            </a:pPr>
            <a:r>
              <a:rPr lang="en-US" dirty="0"/>
              <a:t>© 2024 Parker, Hudson, Rainer &amp; Dobbs LLP.   All Rights Reserved. </a:t>
            </a:r>
          </a:p>
        </p:txBody>
      </p:sp>
      <p:sp>
        <p:nvSpPr>
          <p:cNvPr id="4" name="Slide Number Placeholder 4">
            <a:extLst>
              <a:ext uri="{FF2B5EF4-FFF2-40B4-BE49-F238E27FC236}">
                <a16:creationId xmlns:a16="http://schemas.microsoft.com/office/drawing/2014/main" id="{51A59459-97E6-D6F3-221A-98F428972F4F}"/>
              </a:ext>
            </a:extLst>
          </p:cNvPr>
          <p:cNvSpPr>
            <a:spLocks noGrp="1"/>
          </p:cNvSpPr>
          <p:nvPr>
            <p:ph type="sldNum" sz="quarter" idx="11"/>
          </p:nvPr>
        </p:nvSpPr>
        <p:spPr>
          <a:xfrm>
            <a:off x="7080250" y="6583363"/>
            <a:ext cx="900113" cy="365125"/>
          </a:xfrm>
        </p:spPr>
        <p:txBody>
          <a:bodyPr/>
          <a:lstStyle/>
          <a:p>
            <a:pPr>
              <a:defRPr/>
            </a:pPr>
            <a:fld id="{60AA5950-483A-46CD-B537-F82D2966A87A}" type="slidenum">
              <a:rPr lang="en-US" altLang="en-US" smtClean="0"/>
              <a:pPr>
                <a:defRPr/>
              </a:pPr>
              <a:t>28</a:t>
            </a:fld>
            <a:endParaRPr lang="en-US" altLang="en-US" dirty="0"/>
          </a:p>
        </p:txBody>
      </p:sp>
    </p:spTree>
    <p:extLst>
      <p:ext uri="{BB962C8B-B14F-4D97-AF65-F5344CB8AC3E}">
        <p14:creationId xmlns:p14="http://schemas.microsoft.com/office/powerpoint/2010/main" val="635577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499363"/>
            <a:ext cx="6623050" cy="1458732"/>
          </a:xfrm>
          <a:prstGeom prst="rect">
            <a:avLst/>
          </a:prstGeom>
        </p:spPr>
        <p:txBody>
          <a:bodyPr vert="horz" wrap="square" lIns="0" tIns="225424" rIns="0" bIns="0" numCol="1" rtlCol="0" anchor="ctr" anchorCtr="0" compatLnSpc="1">
            <a:prstTxWarp prst="textNoShape">
              <a:avLst/>
            </a:prstTxWarp>
            <a:spAutoFit/>
          </a:bodyPr>
          <a:lstStyle/>
          <a:p>
            <a:pPr marL="12700">
              <a:spcBef>
                <a:spcPts val="95"/>
              </a:spcBef>
            </a:pPr>
            <a:r>
              <a:rPr spc="-20" dirty="0">
                <a:cs typeface="Times New Roman"/>
              </a:rPr>
              <a:t>Overpayment</a:t>
            </a:r>
            <a:r>
              <a:rPr spc="-160" dirty="0">
                <a:cs typeface="Times New Roman"/>
              </a:rPr>
              <a:t> </a:t>
            </a:r>
            <a:r>
              <a:rPr spc="-10" dirty="0">
                <a:cs typeface="Times New Roman"/>
              </a:rPr>
              <a:t>Analysis</a:t>
            </a:r>
            <a:r>
              <a:rPr lang="en-US" spc="-10" dirty="0">
                <a:cs typeface="Times New Roman"/>
              </a:rPr>
              <a:t> – 60 Day Rule</a:t>
            </a:r>
            <a:endParaRPr spc="-10" dirty="0">
              <a:cs typeface="Times New Roman"/>
            </a:endParaRPr>
          </a:p>
        </p:txBody>
      </p:sp>
      <p:sp>
        <p:nvSpPr>
          <p:cNvPr id="10" name="object 10"/>
          <p:cNvSpPr txBox="1"/>
          <p:nvPr/>
        </p:nvSpPr>
        <p:spPr>
          <a:xfrm>
            <a:off x="531627" y="2158409"/>
            <a:ext cx="7953153" cy="3072636"/>
          </a:xfrm>
          <a:prstGeom prst="rect">
            <a:avLst/>
          </a:prstGeom>
        </p:spPr>
        <p:txBody>
          <a:bodyPr vert="horz" wrap="square" lIns="0" tIns="12700" rIns="0" bIns="0" rtlCol="0">
            <a:spAutoFit/>
          </a:bodyPr>
          <a:lstStyle/>
          <a:p>
            <a:pPr marL="12700">
              <a:spcBef>
                <a:spcPts val="100"/>
              </a:spcBef>
              <a:tabLst>
                <a:tab pos="183515" algn="l"/>
              </a:tabLst>
            </a:pPr>
            <a:r>
              <a:rPr lang="en-US" sz="2800" dirty="0">
                <a:latin typeface="+mn-lt"/>
                <a:cs typeface="Times New Roman"/>
              </a:rPr>
              <a:t>Was LCD satisfied?</a:t>
            </a:r>
            <a:endParaRPr sz="2800" dirty="0">
              <a:latin typeface="+mn-lt"/>
              <a:cs typeface="Times New Roman"/>
            </a:endParaRPr>
          </a:p>
          <a:p>
            <a:pPr lvl="1">
              <a:spcBef>
                <a:spcPts val="1300"/>
              </a:spcBef>
              <a:buClr>
                <a:srgbClr val="5C5C5C"/>
              </a:buClr>
              <a:buFont typeface="Arial"/>
              <a:buChar char="•"/>
            </a:pPr>
            <a:endParaRPr sz="2000" dirty="0">
              <a:latin typeface="+mn-lt"/>
              <a:cs typeface="Times New Roman"/>
            </a:endParaRPr>
          </a:p>
          <a:p>
            <a:pPr marL="640715" marR="5080" lvl="1" indent="-170815">
              <a:spcBef>
                <a:spcPts val="5"/>
              </a:spcBef>
              <a:buFont typeface="Arial"/>
              <a:buChar char="•"/>
              <a:tabLst>
                <a:tab pos="642620" algn="l"/>
              </a:tabLst>
            </a:pPr>
            <a:r>
              <a:rPr lang="en-US" sz="2400" dirty="0">
                <a:latin typeface="+mn-lt"/>
                <a:cs typeface="Times New Roman"/>
              </a:rPr>
              <a:t>What is the impact of an LCD in view of recent Supreme Court decisions?</a:t>
            </a:r>
          </a:p>
          <a:p>
            <a:pPr marL="640715" marR="5080" lvl="1" indent="-170815">
              <a:spcBef>
                <a:spcPts val="5"/>
              </a:spcBef>
              <a:buFont typeface="Arial"/>
              <a:buChar char="•"/>
              <a:tabLst>
                <a:tab pos="642620" algn="l"/>
              </a:tabLst>
            </a:pPr>
            <a:endParaRPr lang="en-US" sz="2400" dirty="0">
              <a:latin typeface="+mn-lt"/>
              <a:cs typeface="Times New Roman"/>
            </a:endParaRPr>
          </a:p>
          <a:p>
            <a:pPr marL="640715" marR="5080" lvl="1" indent="-170815">
              <a:spcBef>
                <a:spcPts val="5"/>
              </a:spcBef>
              <a:buFont typeface="Arial"/>
              <a:buChar char="•"/>
              <a:tabLst>
                <a:tab pos="642620" algn="l"/>
              </a:tabLst>
            </a:pPr>
            <a:r>
              <a:rPr lang="en-US" sz="2400" dirty="0">
                <a:latin typeface="+mn-lt"/>
                <a:cs typeface="Times New Roman"/>
              </a:rPr>
              <a:t>Voluntary repayment standard compared to knowingly filing a false claim…..</a:t>
            </a:r>
          </a:p>
          <a:p>
            <a:pPr marL="640715" marR="5080" lvl="1" indent="-170815">
              <a:spcBef>
                <a:spcPts val="5"/>
              </a:spcBef>
              <a:buFont typeface="Arial"/>
              <a:buChar char="•"/>
              <a:tabLst>
                <a:tab pos="642620" algn="l"/>
              </a:tabLst>
            </a:pPr>
            <a:endParaRPr lang="en-US" sz="2000" dirty="0">
              <a:solidFill>
                <a:srgbClr val="5C5C5C"/>
              </a:solidFill>
              <a:latin typeface="Times New Roman"/>
              <a:cs typeface="Times New Roman"/>
            </a:endParaRPr>
          </a:p>
        </p:txBody>
      </p:sp>
      <p:sp>
        <p:nvSpPr>
          <p:cNvPr id="2" name="Footer Placeholder 3">
            <a:extLst>
              <a:ext uri="{FF2B5EF4-FFF2-40B4-BE49-F238E27FC236}">
                <a16:creationId xmlns:a16="http://schemas.microsoft.com/office/drawing/2014/main" id="{AF230727-25D5-C719-5472-9CEC3A8F6E8B}"/>
              </a:ext>
            </a:extLst>
          </p:cNvPr>
          <p:cNvSpPr>
            <a:spLocks noGrp="1"/>
          </p:cNvSpPr>
          <p:nvPr>
            <p:ph type="ftr" sz="quarter" idx="10"/>
          </p:nvPr>
        </p:nvSpPr>
        <p:spPr>
          <a:xfrm>
            <a:off x="457200" y="6583363"/>
            <a:ext cx="4040188" cy="365125"/>
          </a:xfrm>
        </p:spPr>
        <p:txBody>
          <a:bodyPr/>
          <a:lstStyle/>
          <a:p>
            <a:pPr>
              <a:defRPr/>
            </a:pPr>
            <a:r>
              <a:rPr lang="en-US" dirty="0"/>
              <a:t>© 2024 Parker, Hudson, Rainer &amp; Dobbs LLP.   All Rights Reserved. </a:t>
            </a:r>
          </a:p>
        </p:txBody>
      </p:sp>
      <p:sp>
        <p:nvSpPr>
          <p:cNvPr id="4" name="Slide Number Placeholder 4">
            <a:extLst>
              <a:ext uri="{FF2B5EF4-FFF2-40B4-BE49-F238E27FC236}">
                <a16:creationId xmlns:a16="http://schemas.microsoft.com/office/drawing/2014/main" id="{09633705-0359-A8B6-8357-5E309A5B9C91}"/>
              </a:ext>
            </a:extLst>
          </p:cNvPr>
          <p:cNvSpPr>
            <a:spLocks noGrp="1"/>
          </p:cNvSpPr>
          <p:nvPr>
            <p:ph type="sldNum" sz="quarter" idx="11"/>
          </p:nvPr>
        </p:nvSpPr>
        <p:spPr>
          <a:xfrm>
            <a:off x="7080250" y="6583363"/>
            <a:ext cx="900113" cy="365125"/>
          </a:xfrm>
        </p:spPr>
        <p:txBody>
          <a:bodyPr/>
          <a:lstStyle/>
          <a:p>
            <a:pPr>
              <a:defRPr/>
            </a:pPr>
            <a:fld id="{60AA5950-483A-46CD-B537-F82D2966A87A}" type="slidenum">
              <a:rPr lang="en-US" altLang="en-US" smtClean="0"/>
              <a:pPr>
                <a:defRPr/>
              </a:pPr>
              <a:t>29</a:t>
            </a:fld>
            <a:endParaRPr lang="en-US" altLang="en-US" dirty="0"/>
          </a:p>
        </p:txBody>
      </p:sp>
    </p:spTree>
    <p:extLst>
      <p:ext uri="{BB962C8B-B14F-4D97-AF65-F5344CB8AC3E}">
        <p14:creationId xmlns:p14="http://schemas.microsoft.com/office/powerpoint/2010/main" val="39102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72B90FA-BCCC-D5F9-D855-190CA44D6384}"/>
              </a:ext>
            </a:extLst>
          </p:cNvPr>
          <p:cNvSpPr>
            <a:spLocks noGrp="1"/>
          </p:cNvSpPr>
          <p:nvPr>
            <p:ph type="title"/>
          </p:nvPr>
        </p:nvSpPr>
        <p:spPr/>
        <p:txBody>
          <a:bodyPr/>
          <a:lstStyle/>
          <a:p>
            <a:r>
              <a:rPr lang="en-US" altLang="en-US" dirty="0"/>
              <a:t>COVID-19 Audits</a:t>
            </a:r>
          </a:p>
        </p:txBody>
      </p:sp>
      <p:sp>
        <p:nvSpPr>
          <p:cNvPr id="9219" name="Content Placeholder 2">
            <a:extLst>
              <a:ext uri="{FF2B5EF4-FFF2-40B4-BE49-F238E27FC236}">
                <a16:creationId xmlns:a16="http://schemas.microsoft.com/office/drawing/2014/main" id="{84768556-EDC7-2720-A349-A11976E0007A}"/>
              </a:ext>
            </a:extLst>
          </p:cNvPr>
          <p:cNvSpPr>
            <a:spLocks noGrp="1"/>
          </p:cNvSpPr>
          <p:nvPr>
            <p:ph idx="1"/>
          </p:nvPr>
        </p:nvSpPr>
        <p:spPr/>
        <p:txBody>
          <a:bodyPr/>
          <a:lstStyle/>
          <a:p>
            <a:pPr marL="0" indent="0">
              <a:buFont typeface="Arial" panose="020B0604020202020204" pitchFamily="34" charset="0"/>
              <a:buNone/>
              <a:defRPr/>
            </a:pPr>
            <a:r>
              <a:rPr lang="en-US" altLang="en-US" sz="3200" b="1" dirty="0"/>
              <a:t>Misspent Funds?</a:t>
            </a:r>
            <a:endParaRPr lang="en-US" altLang="en-US" b="1" dirty="0"/>
          </a:p>
          <a:p>
            <a:pPr lvl="1">
              <a:buFont typeface="Arial" panose="020B0604020202020204" pitchFamily="34" charset="0"/>
              <a:buChar char="•"/>
              <a:defRPr/>
            </a:pPr>
            <a:r>
              <a:rPr lang="en-US" altLang="en-US" sz="2400" dirty="0"/>
              <a:t>Single Audit Findings</a:t>
            </a:r>
          </a:p>
          <a:p>
            <a:pPr lvl="1">
              <a:buFontTx/>
              <a:buChar char="-"/>
              <a:defRPr/>
            </a:pPr>
            <a:endParaRPr lang="en-US" altLang="en-US" dirty="0"/>
          </a:p>
          <a:p>
            <a:pPr lvl="1">
              <a:buFont typeface="Arial" panose="020B0604020202020204" pitchFamily="34" charset="0"/>
              <a:buChar char="•"/>
              <a:defRPr/>
            </a:pPr>
            <a:r>
              <a:rPr lang="en-US" altLang="en-US" sz="2400" dirty="0"/>
              <a:t>OIG Report: Add on Payments for Covid Lab Tests</a:t>
            </a:r>
          </a:p>
          <a:p>
            <a:pPr lvl="2">
              <a:buFontTx/>
              <a:buChar char="-"/>
              <a:defRPr/>
            </a:pPr>
            <a:r>
              <a:rPr lang="en-US" altLang="en-US" sz="2000" dirty="0"/>
              <a:t>“CMS Requirements related to supporting documentation for add-on payments were vague,…”</a:t>
            </a:r>
          </a:p>
          <a:p>
            <a:pPr lvl="2">
              <a:buFontTx/>
              <a:buChar char="-"/>
              <a:defRPr/>
            </a:pPr>
            <a:r>
              <a:rPr lang="en-US" altLang="en-US" sz="2000" dirty="0"/>
              <a:t>CMS needs to perform audits/ oversight</a:t>
            </a:r>
          </a:p>
          <a:p>
            <a:pPr lvl="1">
              <a:buFontTx/>
              <a:buChar char="-"/>
              <a:defRPr/>
            </a:pPr>
            <a:endParaRPr lang="en-US" altLang="en-US" dirty="0"/>
          </a:p>
          <a:p>
            <a:pPr lvl="1">
              <a:buFont typeface="Arial" panose="020B0604020202020204" pitchFamily="34" charset="0"/>
              <a:buChar char="•"/>
              <a:defRPr/>
            </a:pPr>
            <a:r>
              <a:rPr lang="en-US" altLang="en-US" sz="2400" dirty="0"/>
              <a:t>OIG Report: Overpayments in Phase 2 General Distribution </a:t>
            </a:r>
          </a:p>
          <a:p>
            <a:pPr lvl="2">
              <a:defRPr/>
            </a:pPr>
            <a:r>
              <a:rPr lang="en-US" altLang="en-US" sz="2000" dirty="0"/>
              <a:t>Incorrectly calculated patient revenues</a:t>
            </a:r>
          </a:p>
          <a:p>
            <a:pPr lvl="2">
              <a:defRPr/>
            </a:pPr>
            <a:r>
              <a:rPr lang="en-US" altLang="en-US" sz="2000" dirty="0"/>
              <a:t>Failure to account for previous payments for all subsidiaries</a:t>
            </a:r>
            <a:endParaRPr lang="en-US" altLang="en-US" sz="1800" dirty="0"/>
          </a:p>
        </p:txBody>
      </p:sp>
      <p:sp>
        <p:nvSpPr>
          <p:cNvPr id="4" name="Footer Placeholder 3">
            <a:extLst>
              <a:ext uri="{FF2B5EF4-FFF2-40B4-BE49-F238E27FC236}">
                <a16:creationId xmlns:a16="http://schemas.microsoft.com/office/drawing/2014/main" id="{F16AB08A-8B64-4DAB-6FD3-7CBA43F7CC58}"/>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9221" name="Slide Number Placeholder 4">
            <a:extLst>
              <a:ext uri="{FF2B5EF4-FFF2-40B4-BE49-F238E27FC236}">
                <a16:creationId xmlns:a16="http://schemas.microsoft.com/office/drawing/2014/main" id="{8685621A-C7AF-AB73-3437-FB1ECA9E8B1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86DF025-CADC-4FFE-A7FC-FA3E0EC2CF9E}" type="slidenum">
              <a:rPr lang="en-US" altLang="en-US" sz="1400" smtClean="0"/>
              <a:pPr>
                <a:spcBef>
                  <a:spcPct val="0"/>
                </a:spcBef>
                <a:buFontTx/>
                <a:buNone/>
              </a:pPr>
              <a:t>3</a:t>
            </a:fld>
            <a:endParaRPr lang="en-US" altLang="en-US" sz="1400"/>
          </a:p>
        </p:txBody>
      </p:sp>
    </p:spTree>
    <p:extLst>
      <p:ext uri="{BB962C8B-B14F-4D97-AF65-F5344CB8AC3E}">
        <p14:creationId xmlns:p14="http://schemas.microsoft.com/office/powerpoint/2010/main" val="3991586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316" y="1992448"/>
            <a:ext cx="7254800" cy="319959"/>
          </a:xfrm>
          <a:prstGeom prst="rect">
            <a:avLst/>
          </a:prstGeom>
          <a:solidFill>
            <a:srgbClr val="7FC4FF"/>
          </a:solidFill>
        </p:spPr>
        <p:txBody>
          <a:bodyPr vert="horz" wrap="square" lIns="0" tIns="103505" rIns="0" bIns="0" rtlCol="0">
            <a:spAutoFit/>
          </a:bodyPr>
          <a:lstStyle/>
          <a:p>
            <a:pPr marL="143510">
              <a:spcBef>
                <a:spcPts val="815"/>
              </a:spcBef>
            </a:pPr>
            <a:r>
              <a:rPr sz="1400" spc="-10" dirty="0">
                <a:solidFill>
                  <a:srgbClr val="212121"/>
                </a:solidFill>
                <a:latin typeface="Arial"/>
                <a:cs typeface="Arial"/>
              </a:rPr>
              <a:t>Considerations</a:t>
            </a:r>
            <a:r>
              <a:rPr sz="1400" spc="-50" dirty="0">
                <a:solidFill>
                  <a:srgbClr val="212121"/>
                </a:solidFill>
                <a:latin typeface="Arial"/>
                <a:cs typeface="Arial"/>
              </a:rPr>
              <a:t> </a:t>
            </a:r>
            <a:r>
              <a:rPr sz="1400" dirty="0">
                <a:solidFill>
                  <a:srgbClr val="212121"/>
                </a:solidFill>
                <a:latin typeface="Arial"/>
                <a:cs typeface="Arial"/>
              </a:rPr>
              <a:t>for</a:t>
            </a:r>
            <a:r>
              <a:rPr sz="1400" spc="-5" dirty="0">
                <a:solidFill>
                  <a:srgbClr val="212121"/>
                </a:solidFill>
                <a:latin typeface="Arial"/>
                <a:cs typeface="Arial"/>
              </a:rPr>
              <a:t> </a:t>
            </a:r>
            <a:r>
              <a:rPr sz="1400" dirty="0">
                <a:solidFill>
                  <a:srgbClr val="212121"/>
                </a:solidFill>
                <a:latin typeface="Arial"/>
                <a:cs typeface="Arial"/>
              </a:rPr>
              <a:t>Challenging</a:t>
            </a:r>
            <a:r>
              <a:rPr sz="1400" spc="-20" dirty="0">
                <a:solidFill>
                  <a:srgbClr val="212121"/>
                </a:solidFill>
                <a:latin typeface="Arial"/>
                <a:cs typeface="Arial"/>
              </a:rPr>
              <a:t> </a:t>
            </a:r>
            <a:r>
              <a:rPr sz="1400" spc="-10" dirty="0">
                <a:solidFill>
                  <a:srgbClr val="212121"/>
                </a:solidFill>
                <a:latin typeface="Arial"/>
                <a:cs typeface="Arial"/>
              </a:rPr>
              <a:t>Government</a:t>
            </a:r>
            <a:r>
              <a:rPr sz="1400" spc="-100" dirty="0">
                <a:solidFill>
                  <a:srgbClr val="212121"/>
                </a:solidFill>
                <a:latin typeface="Arial"/>
                <a:cs typeface="Arial"/>
              </a:rPr>
              <a:t> </a:t>
            </a:r>
            <a:r>
              <a:rPr sz="1400" spc="-15" dirty="0">
                <a:solidFill>
                  <a:srgbClr val="212121"/>
                </a:solidFill>
                <a:latin typeface="Arial"/>
                <a:cs typeface="Arial"/>
              </a:rPr>
              <a:t>A</a:t>
            </a:r>
            <a:r>
              <a:rPr sz="1400" spc="-10" dirty="0">
                <a:solidFill>
                  <a:srgbClr val="212121"/>
                </a:solidFill>
                <a:latin typeface="Arial"/>
                <a:cs typeface="Arial"/>
              </a:rPr>
              <a:t>u</a:t>
            </a:r>
            <a:r>
              <a:rPr sz="1400" spc="-650" dirty="0">
                <a:solidFill>
                  <a:srgbClr val="212121"/>
                </a:solidFill>
                <a:latin typeface="Arial"/>
                <a:cs typeface="Arial"/>
              </a:rPr>
              <a:t>d</a:t>
            </a:r>
            <a:r>
              <a:rPr sz="1350" spc="105" dirty="0">
                <a:solidFill>
                  <a:srgbClr val="FFFFFF"/>
                </a:solidFill>
                <a:latin typeface="Times New Roman"/>
                <a:cs typeface="Times New Roman"/>
              </a:rPr>
              <a:t>s</a:t>
            </a:r>
            <a:r>
              <a:rPr sz="1400" spc="-5" dirty="0">
                <a:solidFill>
                  <a:srgbClr val="212121"/>
                </a:solidFill>
                <a:latin typeface="Arial"/>
                <a:cs typeface="Arial"/>
              </a:rPr>
              <a:t>i</a:t>
            </a:r>
            <a:r>
              <a:rPr sz="1400" dirty="0">
                <a:solidFill>
                  <a:srgbClr val="212121"/>
                </a:solidFill>
                <a:latin typeface="Arial"/>
                <a:cs typeface="Arial"/>
              </a:rPr>
              <a:t>t</a:t>
            </a:r>
            <a:r>
              <a:rPr sz="1400" spc="-5" dirty="0">
                <a:solidFill>
                  <a:srgbClr val="212121"/>
                </a:solidFill>
                <a:latin typeface="Arial"/>
                <a:cs typeface="Arial"/>
              </a:rPr>
              <a:t>s</a:t>
            </a:r>
            <a:r>
              <a:rPr sz="1400" spc="5" dirty="0">
                <a:solidFill>
                  <a:srgbClr val="212121"/>
                </a:solidFill>
                <a:latin typeface="Arial"/>
                <a:cs typeface="Arial"/>
              </a:rPr>
              <a:t> </a:t>
            </a:r>
            <a:r>
              <a:rPr sz="1400" dirty="0">
                <a:solidFill>
                  <a:srgbClr val="212121"/>
                </a:solidFill>
                <a:latin typeface="Arial"/>
                <a:cs typeface="Arial"/>
              </a:rPr>
              <a:t>–</a:t>
            </a:r>
            <a:r>
              <a:rPr sz="1400" spc="10" dirty="0">
                <a:solidFill>
                  <a:srgbClr val="212121"/>
                </a:solidFill>
                <a:latin typeface="Arial"/>
                <a:cs typeface="Arial"/>
              </a:rPr>
              <a:t> </a:t>
            </a:r>
            <a:r>
              <a:rPr sz="1400" spc="-35" dirty="0">
                <a:solidFill>
                  <a:srgbClr val="212121"/>
                </a:solidFill>
                <a:latin typeface="Arial"/>
                <a:cs typeface="Arial"/>
              </a:rPr>
              <a:t>RAT</a:t>
            </a:r>
            <a:r>
              <a:rPr sz="1400" spc="-20" dirty="0">
                <a:solidFill>
                  <a:srgbClr val="212121"/>
                </a:solidFill>
                <a:latin typeface="Arial"/>
                <a:cs typeface="Arial"/>
              </a:rPr>
              <a:t> </a:t>
            </a:r>
            <a:r>
              <a:rPr sz="1400" spc="-10" dirty="0">
                <a:solidFill>
                  <a:srgbClr val="212121"/>
                </a:solidFill>
                <a:latin typeface="Arial"/>
                <a:cs typeface="Arial"/>
              </a:rPr>
              <a:t>STATS</a:t>
            </a:r>
            <a:endParaRPr sz="1400" dirty="0">
              <a:latin typeface="Arial"/>
              <a:cs typeface="Arial"/>
            </a:endParaRPr>
          </a:p>
        </p:txBody>
      </p:sp>
      <p:sp>
        <p:nvSpPr>
          <p:cNvPr id="3" name="object 3"/>
          <p:cNvSpPr txBox="1">
            <a:spLocks noGrp="1"/>
          </p:cNvSpPr>
          <p:nvPr>
            <p:ph type="title"/>
          </p:nvPr>
        </p:nvSpPr>
        <p:spPr>
          <a:xfrm>
            <a:off x="588316" y="947116"/>
            <a:ext cx="5903924" cy="627736"/>
          </a:xfrm>
          <a:prstGeom prst="rect">
            <a:avLst/>
          </a:prstGeom>
        </p:spPr>
        <p:txBody>
          <a:bodyPr vert="horz" wrap="square" lIns="0" tIns="12065" rIns="0" bIns="0" numCol="1" rtlCol="0" anchor="ctr" anchorCtr="0" compatLnSpc="1">
            <a:prstTxWarp prst="textNoShape">
              <a:avLst/>
            </a:prstTxWarp>
            <a:spAutoFit/>
          </a:bodyPr>
          <a:lstStyle/>
          <a:p>
            <a:pPr marL="12700">
              <a:spcBef>
                <a:spcPts val="95"/>
              </a:spcBef>
            </a:pPr>
            <a:r>
              <a:rPr dirty="0"/>
              <a:t>Understanding</a:t>
            </a:r>
            <a:r>
              <a:rPr spc="-110" dirty="0"/>
              <a:t> </a:t>
            </a:r>
            <a:r>
              <a:rPr spc="-140" dirty="0"/>
              <a:t>RAT-</a:t>
            </a:r>
            <a:r>
              <a:rPr spc="-114" dirty="0"/>
              <a:t>S</a:t>
            </a:r>
            <a:r>
              <a:rPr lang="en-US" spc="-114" dirty="0"/>
              <a:t>T</a:t>
            </a:r>
            <a:r>
              <a:rPr spc="-114" dirty="0"/>
              <a:t>ATs</a:t>
            </a:r>
          </a:p>
        </p:txBody>
      </p:sp>
      <p:pic>
        <p:nvPicPr>
          <p:cNvPr id="10" name="object 10"/>
          <p:cNvPicPr/>
          <p:nvPr/>
        </p:nvPicPr>
        <p:blipFill>
          <a:blip r:embed="rId2" cstate="print"/>
          <a:stretch>
            <a:fillRect/>
          </a:stretch>
        </p:blipFill>
        <p:spPr>
          <a:xfrm>
            <a:off x="588316" y="2423160"/>
            <a:ext cx="7254800" cy="3721608"/>
          </a:xfrm>
          <a:prstGeom prst="rect">
            <a:avLst/>
          </a:prstGeom>
        </p:spPr>
      </p:pic>
      <p:sp>
        <p:nvSpPr>
          <p:cNvPr id="4" name="Footer Placeholder 3">
            <a:extLst>
              <a:ext uri="{FF2B5EF4-FFF2-40B4-BE49-F238E27FC236}">
                <a16:creationId xmlns:a16="http://schemas.microsoft.com/office/drawing/2014/main" id="{4F5B47FE-3622-7DE1-F5AB-0032D49ED326}"/>
              </a:ext>
            </a:extLst>
          </p:cNvPr>
          <p:cNvSpPr>
            <a:spLocks noGrp="1"/>
          </p:cNvSpPr>
          <p:nvPr>
            <p:ph type="ftr" sz="quarter" idx="10"/>
          </p:nvPr>
        </p:nvSpPr>
        <p:spPr>
          <a:xfrm>
            <a:off x="457200" y="6583363"/>
            <a:ext cx="4040188" cy="365125"/>
          </a:xfrm>
        </p:spPr>
        <p:txBody>
          <a:bodyPr/>
          <a:lstStyle/>
          <a:p>
            <a:pPr>
              <a:defRPr/>
            </a:pPr>
            <a:r>
              <a:rPr lang="en-US" dirty="0"/>
              <a:t>© 2024 Parker, Hudson, Rainer &amp; Dobbs LLP.   All Rights Reserved. </a:t>
            </a:r>
          </a:p>
        </p:txBody>
      </p:sp>
      <p:sp>
        <p:nvSpPr>
          <p:cNvPr id="5" name="Slide Number Placeholder 4">
            <a:extLst>
              <a:ext uri="{FF2B5EF4-FFF2-40B4-BE49-F238E27FC236}">
                <a16:creationId xmlns:a16="http://schemas.microsoft.com/office/drawing/2014/main" id="{90D2FC4C-67B2-13A1-1E60-1D03ECA238B1}"/>
              </a:ext>
            </a:extLst>
          </p:cNvPr>
          <p:cNvSpPr>
            <a:spLocks noGrp="1"/>
          </p:cNvSpPr>
          <p:nvPr>
            <p:ph type="sldNum" sz="quarter" idx="11"/>
          </p:nvPr>
        </p:nvSpPr>
        <p:spPr>
          <a:xfrm>
            <a:off x="7080250" y="6583363"/>
            <a:ext cx="900113" cy="365125"/>
          </a:xfrm>
        </p:spPr>
        <p:txBody>
          <a:bodyPr/>
          <a:lstStyle/>
          <a:p>
            <a:pPr>
              <a:defRPr/>
            </a:pPr>
            <a:fld id="{60AA5950-483A-46CD-B537-F82D2966A87A}" type="slidenum">
              <a:rPr lang="en-US" altLang="en-US" smtClean="0"/>
              <a:pPr>
                <a:defRPr/>
              </a:pPr>
              <a:t>30</a:t>
            </a:fld>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316" y="1992448"/>
            <a:ext cx="7254800" cy="319959"/>
          </a:xfrm>
          <a:prstGeom prst="rect">
            <a:avLst/>
          </a:prstGeom>
          <a:solidFill>
            <a:srgbClr val="7FC4FF"/>
          </a:solidFill>
        </p:spPr>
        <p:txBody>
          <a:bodyPr vert="horz" wrap="square" lIns="0" tIns="103505" rIns="0" bIns="0" rtlCol="0">
            <a:spAutoFit/>
          </a:bodyPr>
          <a:lstStyle/>
          <a:p>
            <a:pPr marL="143510">
              <a:spcBef>
                <a:spcPts val="815"/>
              </a:spcBef>
            </a:pPr>
            <a:r>
              <a:rPr sz="1400" spc="-10" dirty="0">
                <a:solidFill>
                  <a:srgbClr val="212121"/>
                </a:solidFill>
                <a:latin typeface="Arial"/>
                <a:cs typeface="Arial"/>
              </a:rPr>
              <a:t>Considerations</a:t>
            </a:r>
            <a:r>
              <a:rPr sz="1400" spc="-50" dirty="0">
                <a:solidFill>
                  <a:srgbClr val="212121"/>
                </a:solidFill>
                <a:latin typeface="Arial"/>
                <a:cs typeface="Arial"/>
              </a:rPr>
              <a:t> </a:t>
            </a:r>
            <a:r>
              <a:rPr sz="1400" dirty="0">
                <a:solidFill>
                  <a:srgbClr val="212121"/>
                </a:solidFill>
                <a:latin typeface="Arial"/>
                <a:cs typeface="Arial"/>
              </a:rPr>
              <a:t>for</a:t>
            </a:r>
            <a:r>
              <a:rPr sz="1400" spc="-5" dirty="0">
                <a:solidFill>
                  <a:srgbClr val="212121"/>
                </a:solidFill>
                <a:latin typeface="Arial"/>
                <a:cs typeface="Arial"/>
              </a:rPr>
              <a:t> </a:t>
            </a:r>
            <a:r>
              <a:rPr sz="1400" dirty="0">
                <a:solidFill>
                  <a:srgbClr val="212121"/>
                </a:solidFill>
                <a:latin typeface="Arial"/>
                <a:cs typeface="Arial"/>
              </a:rPr>
              <a:t>Challenging</a:t>
            </a:r>
            <a:r>
              <a:rPr sz="1400" spc="-20" dirty="0">
                <a:solidFill>
                  <a:srgbClr val="212121"/>
                </a:solidFill>
                <a:latin typeface="Arial"/>
                <a:cs typeface="Arial"/>
              </a:rPr>
              <a:t> </a:t>
            </a:r>
            <a:r>
              <a:rPr sz="1400" spc="-10" dirty="0">
                <a:solidFill>
                  <a:srgbClr val="212121"/>
                </a:solidFill>
                <a:latin typeface="Arial"/>
                <a:cs typeface="Arial"/>
              </a:rPr>
              <a:t>Government</a:t>
            </a:r>
            <a:r>
              <a:rPr sz="1400" spc="-100" dirty="0">
                <a:solidFill>
                  <a:srgbClr val="212121"/>
                </a:solidFill>
                <a:latin typeface="Arial"/>
                <a:cs typeface="Arial"/>
              </a:rPr>
              <a:t> </a:t>
            </a:r>
            <a:r>
              <a:rPr sz="1400" spc="-15" dirty="0">
                <a:solidFill>
                  <a:srgbClr val="212121"/>
                </a:solidFill>
                <a:latin typeface="Arial"/>
                <a:cs typeface="Arial"/>
              </a:rPr>
              <a:t>A</a:t>
            </a:r>
            <a:r>
              <a:rPr sz="1400" spc="-10" dirty="0">
                <a:solidFill>
                  <a:srgbClr val="212121"/>
                </a:solidFill>
                <a:latin typeface="Arial"/>
                <a:cs typeface="Arial"/>
              </a:rPr>
              <a:t>u</a:t>
            </a:r>
            <a:r>
              <a:rPr sz="1400" spc="-650" dirty="0">
                <a:solidFill>
                  <a:srgbClr val="212121"/>
                </a:solidFill>
                <a:latin typeface="Arial"/>
                <a:cs typeface="Arial"/>
              </a:rPr>
              <a:t>d</a:t>
            </a:r>
            <a:r>
              <a:rPr sz="1350" spc="105" dirty="0">
                <a:solidFill>
                  <a:srgbClr val="FFFFFF"/>
                </a:solidFill>
                <a:latin typeface="Times New Roman"/>
                <a:cs typeface="Times New Roman"/>
              </a:rPr>
              <a:t>s</a:t>
            </a:r>
            <a:r>
              <a:rPr sz="1400" spc="-5" dirty="0">
                <a:solidFill>
                  <a:srgbClr val="212121"/>
                </a:solidFill>
                <a:latin typeface="Arial"/>
                <a:cs typeface="Arial"/>
              </a:rPr>
              <a:t>i</a:t>
            </a:r>
            <a:r>
              <a:rPr sz="1400" dirty="0">
                <a:solidFill>
                  <a:srgbClr val="212121"/>
                </a:solidFill>
                <a:latin typeface="Arial"/>
                <a:cs typeface="Arial"/>
              </a:rPr>
              <a:t>t</a:t>
            </a:r>
            <a:r>
              <a:rPr sz="1400" spc="-5" dirty="0">
                <a:solidFill>
                  <a:srgbClr val="212121"/>
                </a:solidFill>
                <a:latin typeface="Arial"/>
                <a:cs typeface="Arial"/>
              </a:rPr>
              <a:t>s</a:t>
            </a:r>
            <a:r>
              <a:rPr sz="1400" spc="5" dirty="0">
                <a:solidFill>
                  <a:srgbClr val="212121"/>
                </a:solidFill>
                <a:latin typeface="Arial"/>
                <a:cs typeface="Arial"/>
              </a:rPr>
              <a:t> </a:t>
            </a:r>
            <a:r>
              <a:rPr sz="1400" dirty="0">
                <a:solidFill>
                  <a:srgbClr val="212121"/>
                </a:solidFill>
                <a:latin typeface="Arial"/>
                <a:cs typeface="Arial"/>
              </a:rPr>
              <a:t>–</a:t>
            </a:r>
            <a:r>
              <a:rPr sz="1400" spc="10" dirty="0">
                <a:solidFill>
                  <a:srgbClr val="212121"/>
                </a:solidFill>
                <a:latin typeface="Arial"/>
                <a:cs typeface="Arial"/>
              </a:rPr>
              <a:t> </a:t>
            </a:r>
            <a:r>
              <a:rPr sz="1400" spc="-35" dirty="0">
                <a:solidFill>
                  <a:srgbClr val="212121"/>
                </a:solidFill>
                <a:latin typeface="Arial"/>
                <a:cs typeface="Arial"/>
              </a:rPr>
              <a:t>RAT</a:t>
            </a:r>
            <a:r>
              <a:rPr sz="1400" spc="-20" dirty="0">
                <a:solidFill>
                  <a:srgbClr val="212121"/>
                </a:solidFill>
                <a:latin typeface="Arial"/>
                <a:cs typeface="Arial"/>
              </a:rPr>
              <a:t> </a:t>
            </a:r>
            <a:r>
              <a:rPr sz="1400" spc="-10" dirty="0">
                <a:solidFill>
                  <a:srgbClr val="212121"/>
                </a:solidFill>
                <a:latin typeface="Arial"/>
                <a:cs typeface="Arial"/>
              </a:rPr>
              <a:t>STATS</a:t>
            </a:r>
            <a:endParaRPr sz="1400" dirty="0">
              <a:latin typeface="Arial"/>
              <a:cs typeface="Arial"/>
            </a:endParaRPr>
          </a:p>
        </p:txBody>
      </p:sp>
      <p:sp>
        <p:nvSpPr>
          <p:cNvPr id="3" name="object 3"/>
          <p:cNvSpPr txBox="1">
            <a:spLocks noGrp="1"/>
          </p:cNvSpPr>
          <p:nvPr>
            <p:ph type="title"/>
          </p:nvPr>
        </p:nvSpPr>
        <p:spPr>
          <a:xfrm>
            <a:off x="588316" y="947116"/>
            <a:ext cx="5903924" cy="627736"/>
          </a:xfrm>
          <a:prstGeom prst="rect">
            <a:avLst/>
          </a:prstGeom>
        </p:spPr>
        <p:txBody>
          <a:bodyPr vert="horz" wrap="square" lIns="0" tIns="12065" rIns="0" bIns="0" numCol="1" rtlCol="0" anchor="ctr" anchorCtr="0" compatLnSpc="1">
            <a:prstTxWarp prst="textNoShape">
              <a:avLst/>
            </a:prstTxWarp>
            <a:spAutoFit/>
          </a:bodyPr>
          <a:lstStyle/>
          <a:p>
            <a:pPr marL="12700">
              <a:spcBef>
                <a:spcPts val="95"/>
              </a:spcBef>
            </a:pPr>
            <a:r>
              <a:rPr dirty="0"/>
              <a:t>Understanding</a:t>
            </a:r>
            <a:r>
              <a:rPr spc="-110" dirty="0"/>
              <a:t> </a:t>
            </a:r>
            <a:r>
              <a:rPr spc="-140" dirty="0"/>
              <a:t>RAT-</a:t>
            </a:r>
            <a:r>
              <a:rPr spc="-114" dirty="0"/>
              <a:t>S</a:t>
            </a:r>
            <a:r>
              <a:rPr lang="en-US" spc="-114" dirty="0"/>
              <a:t>T</a:t>
            </a:r>
            <a:r>
              <a:rPr spc="-114" dirty="0"/>
              <a:t>ATs</a:t>
            </a:r>
          </a:p>
        </p:txBody>
      </p:sp>
      <p:sp>
        <p:nvSpPr>
          <p:cNvPr id="4" name="Footer Placeholder 3">
            <a:extLst>
              <a:ext uri="{FF2B5EF4-FFF2-40B4-BE49-F238E27FC236}">
                <a16:creationId xmlns:a16="http://schemas.microsoft.com/office/drawing/2014/main" id="{4F5B47FE-3622-7DE1-F5AB-0032D49ED326}"/>
              </a:ext>
            </a:extLst>
          </p:cNvPr>
          <p:cNvSpPr>
            <a:spLocks noGrp="1"/>
          </p:cNvSpPr>
          <p:nvPr>
            <p:ph type="ftr" sz="quarter" idx="10"/>
          </p:nvPr>
        </p:nvSpPr>
        <p:spPr>
          <a:xfrm>
            <a:off x="457200" y="6583363"/>
            <a:ext cx="4040188" cy="365125"/>
          </a:xfrm>
        </p:spPr>
        <p:txBody>
          <a:bodyPr/>
          <a:lstStyle/>
          <a:p>
            <a:pPr>
              <a:defRPr/>
            </a:pPr>
            <a:r>
              <a:rPr lang="en-US" dirty="0"/>
              <a:t>© 2024 Parker, Hudson, Rainer &amp; Dobbs LLP.   All Rights Reserved. </a:t>
            </a:r>
          </a:p>
        </p:txBody>
      </p:sp>
      <p:grpSp>
        <p:nvGrpSpPr>
          <p:cNvPr id="5" name="object 10">
            <a:extLst>
              <a:ext uri="{FF2B5EF4-FFF2-40B4-BE49-F238E27FC236}">
                <a16:creationId xmlns:a16="http://schemas.microsoft.com/office/drawing/2014/main" id="{F0425981-3562-5565-5168-A0CADB4D560D}"/>
              </a:ext>
            </a:extLst>
          </p:cNvPr>
          <p:cNvGrpSpPr/>
          <p:nvPr/>
        </p:nvGrpSpPr>
        <p:grpSpPr>
          <a:xfrm>
            <a:off x="588316" y="2432304"/>
            <a:ext cx="7254800" cy="3478580"/>
            <a:chOff x="1246250" y="1871091"/>
            <a:chExt cx="6090920" cy="2919730"/>
          </a:xfrm>
        </p:grpSpPr>
        <p:pic>
          <p:nvPicPr>
            <p:cNvPr id="6" name="object 11">
              <a:extLst>
                <a:ext uri="{FF2B5EF4-FFF2-40B4-BE49-F238E27FC236}">
                  <a16:creationId xmlns:a16="http://schemas.microsoft.com/office/drawing/2014/main" id="{C458AA51-6009-0048-324B-739526CA265F}"/>
                </a:ext>
              </a:extLst>
            </p:cNvPr>
            <p:cNvPicPr/>
            <p:nvPr/>
          </p:nvPicPr>
          <p:blipFill>
            <a:blip r:embed="rId2" cstate="print"/>
            <a:stretch>
              <a:fillRect/>
            </a:stretch>
          </p:blipFill>
          <p:spPr>
            <a:xfrm>
              <a:off x="1255775" y="1880616"/>
              <a:ext cx="6071615" cy="2900171"/>
            </a:xfrm>
            <a:prstGeom prst="rect">
              <a:avLst/>
            </a:prstGeom>
          </p:spPr>
        </p:pic>
        <p:sp>
          <p:nvSpPr>
            <p:cNvPr id="7" name="object 12">
              <a:extLst>
                <a:ext uri="{FF2B5EF4-FFF2-40B4-BE49-F238E27FC236}">
                  <a16:creationId xmlns:a16="http://schemas.microsoft.com/office/drawing/2014/main" id="{BA6815D5-BA45-94B8-3F94-A33181E8CE91}"/>
                </a:ext>
              </a:extLst>
            </p:cNvPr>
            <p:cNvSpPr/>
            <p:nvPr/>
          </p:nvSpPr>
          <p:spPr>
            <a:xfrm>
              <a:off x="1251013" y="1875853"/>
              <a:ext cx="6081395" cy="2910205"/>
            </a:xfrm>
            <a:custGeom>
              <a:avLst/>
              <a:gdLst/>
              <a:ahLst/>
              <a:cxnLst/>
              <a:rect l="l" t="t" r="r" b="b"/>
              <a:pathLst>
                <a:path w="6081395" h="2910204">
                  <a:moveTo>
                    <a:pt x="0" y="0"/>
                  </a:moveTo>
                  <a:lnTo>
                    <a:pt x="6081141" y="0"/>
                  </a:lnTo>
                  <a:lnTo>
                    <a:pt x="6081141" y="2909697"/>
                  </a:lnTo>
                  <a:lnTo>
                    <a:pt x="0" y="2909697"/>
                  </a:lnTo>
                  <a:lnTo>
                    <a:pt x="0" y="0"/>
                  </a:lnTo>
                  <a:close/>
                </a:path>
              </a:pathLst>
            </a:custGeom>
            <a:ln w="9525">
              <a:solidFill>
                <a:srgbClr val="0AC3C7"/>
              </a:solidFill>
            </a:ln>
          </p:spPr>
          <p:txBody>
            <a:bodyPr wrap="square" lIns="0" tIns="0" rIns="0" bIns="0" rtlCol="0"/>
            <a:lstStyle/>
            <a:p>
              <a:endParaRPr/>
            </a:p>
          </p:txBody>
        </p:sp>
      </p:grpSp>
      <p:sp>
        <p:nvSpPr>
          <p:cNvPr id="8" name="Slide Number Placeholder 4">
            <a:extLst>
              <a:ext uri="{FF2B5EF4-FFF2-40B4-BE49-F238E27FC236}">
                <a16:creationId xmlns:a16="http://schemas.microsoft.com/office/drawing/2014/main" id="{1D4B4CA8-DA25-955B-340B-163D06DBF527}"/>
              </a:ext>
            </a:extLst>
          </p:cNvPr>
          <p:cNvSpPr>
            <a:spLocks noGrp="1"/>
          </p:cNvSpPr>
          <p:nvPr>
            <p:ph type="sldNum" sz="quarter" idx="11"/>
          </p:nvPr>
        </p:nvSpPr>
        <p:spPr>
          <a:xfrm>
            <a:off x="7080250" y="6583363"/>
            <a:ext cx="900113" cy="365125"/>
          </a:xfrm>
        </p:spPr>
        <p:txBody>
          <a:bodyPr/>
          <a:lstStyle/>
          <a:p>
            <a:pPr>
              <a:defRPr/>
            </a:pPr>
            <a:fld id="{60AA5950-483A-46CD-B537-F82D2966A87A}" type="slidenum">
              <a:rPr lang="en-US" altLang="en-US" smtClean="0"/>
              <a:pPr>
                <a:defRPr/>
              </a:pPr>
              <a:t>31</a:t>
            </a:fld>
            <a:endParaRPr lang="en-US" altLang="en-US" dirty="0"/>
          </a:p>
        </p:txBody>
      </p:sp>
    </p:spTree>
    <p:extLst>
      <p:ext uri="{BB962C8B-B14F-4D97-AF65-F5344CB8AC3E}">
        <p14:creationId xmlns:p14="http://schemas.microsoft.com/office/powerpoint/2010/main" val="1115156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3F83E4A-6A85-E04A-833E-4060DAF904AF}"/>
              </a:ext>
            </a:extLst>
          </p:cNvPr>
          <p:cNvSpPr>
            <a:spLocks noGrp="1"/>
          </p:cNvSpPr>
          <p:nvPr>
            <p:ph type="title"/>
          </p:nvPr>
        </p:nvSpPr>
        <p:spPr/>
        <p:txBody>
          <a:bodyPr/>
          <a:lstStyle/>
          <a:p>
            <a:r>
              <a:rPr lang="en-US" altLang="en-US" dirty="0"/>
              <a:t>Compliance for Revenue Cycle</a:t>
            </a:r>
          </a:p>
        </p:txBody>
      </p:sp>
      <p:sp>
        <p:nvSpPr>
          <p:cNvPr id="4" name="Footer Placeholder 3">
            <a:extLst>
              <a:ext uri="{FF2B5EF4-FFF2-40B4-BE49-F238E27FC236}">
                <a16:creationId xmlns:a16="http://schemas.microsoft.com/office/drawing/2014/main" id="{ACB28DC5-4F3B-EA46-4774-83AE7235A84C}"/>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21508" name="Slide Number Placeholder 4">
            <a:extLst>
              <a:ext uri="{FF2B5EF4-FFF2-40B4-BE49-F238E27FC236}">
                <a16:creationId xmlns:a16="http://schemas.microsoft.com/office/drawing/2014/main" id="{51603A3C-7036-75DA-9A12-50B978D938C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753E2A7-EF19-4769-B552-0C22C7F008D1}" type="slidenum">
              <a:rPr lang="en-US" altLang="en-US" sz="1400" smtClean="0"/>
              <a:pPr>
                <a:spcBef>
                  <a:spcPct val="0"/>
                </a:spcBef>
                <a:buFontTx/>
                <a:buNone/>
              </a:pPr>
              <a:t>32</a:t>
            </a:fld>
            <a:endParaRPr lang="en-US" altLang="en-US" sz="1400"/>
          </a:p>
        </p:txBody>
      </p:sp>
      <p:sp>
        <p:nvSpPr>
          <p:cNvPr id="21509" name="Content Placeholder 1">
            <a:extLst>
              <a:ext uri="{FF2B5EF4-FFF2-40B4-BE49-F238E27FC236}">
                <a16:creationId xmlns:a16="http://schemas.microsoft.com/office/drawing/2014/main" id="{43EEF671-8C87-80CE-8A78-FDD4FF7F31F8}"/>
              </a:ext>
            </a:extLst>
          </p:cNvPr>
          <p:cNvSpPr>
            <a:spLocks noGrp="1"/>
          </p:cNvSpPr>
          <p:nvPr>
            <p:ph idx="1"/>
          </p:nvPr>
        </p:nvSpPr>
        <p:spPr/>
        <p:txBody>
          <a:bodyPr/>
          <a:lstStyle/>
          <a:p>
            <a:pPr marL="0" indent="0">
              <a:buNone/>
            </a:pPr>
            <a:r>
              <a:rPr lang="en-US" altLang="en-US" sz="2800" dirty="0"/>
              <a:t>Statistical Extrapolation and Due Process</a:t>
            </a:r>
          </a:p>
          <a:p>
            <a:pPr marL="0" indent="0">
              <a:buNone/>
            </a:pPr>
            <a:endParaRPr lang="en-US" altLang="en-US" sz="1200" dirty="0"/>
          </a:p>
          <a:p>
            <a:pPr lvl="1">
              <a:buFont typeface="Arial" panose="020B0604020202020204" pitchFamily="34" charset="0"/>
              <a:buChar char="•"/>
            </a:pPr>
            <a:r>
              <a:rPr lang="en-US" altLang="en-US" sz="2400" dirty="0"/>
              <a:t>Goose Creek Physical Medicine v. Becerra (2024)</a:t>
            </a:r>
          </a:p>
          <a:p>
            <a:pPr lvl="2"/>
            <a:endParaRPr lang="en-US" altLang="en-US" sz="1800" dirty="0"/>
          </a:p>
          <a:p>
            <a:pPr lvl="2"/>
            <a:r>
              <a:rPr lang="en-US" altLang="en-US" sz="2000" dirty="0"/>
              <a:t>Must have the UNIVERSE of claims to ensure administrative record complete</a:t>
            </a:r>
          </a:p>
          <a:p>
            <a:pPr lvl="2"/>
            <a:endParaRPr lang="en-US" altLang="en-US" sz="2000" dirty="0"/>
          </a:p>
          <a:p>
            <a:pPr lvl="2"/>
            <a:r>
              <a:rPr lang="en-US" altLang="en-US" sz="2000" dirty="0"/>
              <a:t>FINALLY!</a:t>
            </a:r>
          </a:p>
          <a:p>
            <a:pPr marL="0" indent="0">
              <a:buNone/>
            </a:pPr>
            <a:r>
              <a:rPr lang="en-US" altLang="en-US" dirty="0"/>
              <a:t>	</a:t>
            </a:r>
          </a:p>
        </p:txBody>
      </p:sp>
    </p:spTree>
    <p:extLst>
      <p:ext uri="{BB962C8B-B14F-4D97-AF65-F5344CB8AC3E}">
        <p14:creationId xmlns:p14="http://schemas.microsoft.com/office/powerpoint/2010/main" val="1090806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0455" y="762470"/>
            <a:ext cx="6623050" cy="843179"/>
          </a:xfrm>
          <a:prstGeom prst="rect">
            <a:avLst/>
          </a:prstGeom>
        </p:spPr>
        <p:txBody>
          <a:bodyPr vert="horz" wrap="square" lIns="0" tIns="225424" rIns="0" bIns="0" numCol="1" rtlCol="0" anchor="ctr" anchorCtr="0" compatLnSpc="1">
            <a:prstTxWarp prst="textNoShape">
              <a:avLst/>
            </a:prstTxWarp>
            <a:spAutoFit/>
          </a:bodyPr>
          <a:lstStyle/>
          <a:p>
            <a:pPr marL="12700">
              <a:spcBef>
                <a:spcPts val="95"/>
              </a:spcBef>
            </a:pPr>
            <a:r>
              <a:rPr dirty="0"/>
              <a:t>What</a:t>
            </a:r>
            <a:r>
              <a:rPr spc="-40" dirty="0"/>
              <a:t> </a:t>
            </a:r>
            <a:r>
              <a:rPr dirty="0"/>
              <a:t>is</a:t>
            </a:r>
            <a:r>
              <a:rPr spc="-55" dirty="0"/>
              <a:t> </a:t>
            </a:r>
            <a:r>
              <a:rPr dirty="0"/>
              <a:t>Error</a:t>
            </a:r>
            <a:r>
              <a:rPr spc="-105" dirty="0"/>
              <a:t> </a:t>
            </a:r>
            <a:r>
              <a:rPr dirty="0"/>
              <a:t>Rate</a:t>
            </a:r>
            <a:r>
              <a:rPr spc="-90" dirty="0"/>
              <a:t> </a:t>
            </a:r>
            <a:r>
              <a:rPr spc="-10" dirty="0"/>
              <a:t>Threshold?</a:t>
            </a:r>
          </a:p>
        </p:txBody>
      </p:sp>
      <p:sp>
        <p:nvSpPr>
          <p:cNvPr id="10" name="object 10"/>
          <p:cNvSpPr txBox="1"/>
          <p:nvPr/>
        </p:nvSpPr>
        <p:spPr>
          <a:xfrm>
            <a:off x="600455" y="2035536"/>
            <a:ext cx="7578090" cy="3958776"/>
          </a:xfrm>
          <a:prstGeom prst="rect">
            <a:avLst/>
          </a:prstGeom>
        </p:spPr>
        <p:txBody>
          <a:bodyPr vert="horz" wrap="square" lIns="0" tIns="100330" rIns="0" bIns="0" rtlCol="0">
            <a:spAutoFit/>
          </a:bodyPr>
          <a:lstStyle/>
          <a:p>
            <a:pPr marL="12700">
              <a:spcBef>
                <a:spcPts val="790"/>
              </a:spcBef>
              <a:tabLst>
                <a:tab pos="184785" algn="l"/>
              </a:tabLst>
            </a:pPr>
            <a:r>
              <a:rPr sz="2800" dirty="0">
                <a:latin typeface="+mn-lt"/>
                <a:cs typeface="Times New Roman"/>
              </a:rPr>
              <a:t>Error</a:t>
            </a:r>
            <a:r>
              <a:rPr sz="2800" spc="-50" dirty="0">
                <a:latin typeface="+mn-lt"/>
                <a:cs typeface="Times New Roman"/>
              </a:rPr>
              <a:t> </a:t>
            </a:r>
            <a:r>
              <a:rPr sz="2800" spc="-10" dirty="0">
                <a:latin typeface="+mn-lt"/>
                <a:cs typeface="Times New Roman"/>
              </a:rPr>
              <a:t>Rate?</a:t>
            </a:r>
            <a:endParaRPr sz="2800" dirty="0">
              <a:latin typeface="+mn-lt"/>
              <a:cs typeface="Times New Roman"/>
            </a:endParaRPr>
          </a:p>
          <a:p>
            <a:pPr marL="642620" lvl="1" indent="-172720">
              <a:spcBef>
                <a:spcPts val="605"/>
              </a:spcBef>
              <a:buFont typeface="Arial"/>
              <a:buChar char="•"/>
              <a:tabLst>
                <a:tab pos="642620" algn="l"/>
              </a:tabLst>
            </a:pPr>
            <a:r>
              <a:rPr sz="2400" i="1" dirty="0">
                <a:latin typeface="+mn-lt"/>
                <a:cs typeface="Times New Roman"/>
              </a:rPr>
              <a:t>See</a:t>
            </a:r>
            <a:r>
              <a:rPr sz="2400" i="1" spc="-25" dirty="0">
                <a:latin typeface="+mn-lt"/>
                <a:cs typeface="Times New Roman"/>
              </a:rPr>
              <a:t> </a:t>
            </a:r>
            <a:r>
              <a:rPr sz="2400" i="1" dirty="0">
                <a:latin typeface="+mn-lt"/>
                <a:cs typeface="Times New Roman"/>
              </a:rPr>
              <a:t>Merit</a:t>
            </a:r>
            <a:r>
              <a:rPr sz="2400" i="1" spc="-15" dirty="0">
                <a:latin typeface="+mn-lt"/>
                <a:cs typeface="Times New Roman"/>
              </a:rPr>
              <a:t> </a:t>
            </a:r>
            <a:r>
              <a:rPr sz="2400" i="1" dirty="0">
                <a:latin typeface="+mn-lt"/>
                <a:cs typeface="Times New Roman"/>
              </a:rPr>
              <a:t>Leasing</a:t>
            </a:r>
            <a:r>
              <a:rPr sz="2400" i="1" spc="-30" dirty="0">
                <a:latin typeface="+mn-lt"/>
                <a:cs typeface="Times New Roman"/>
              </a:rPr>
              <a:t> </a:t>
            </a:r>
            <a:r>
              <a:rPr sz="2400" i="1" dirty="0">
                <a:latin typeface="+mn-lt"/>
                <a:cs typeface="Times New Roman"/>
              </a:rPr>
              <a:t>Co.,</a:t>
            </a:r>
            <a:r>
              <a:rPr sz="2400" i="1" spc="-40" dirty="0">
                <a:latin typeface="+mn-lt"/>
                <a:cs typeface="Times New Roman"/>
              </a:rPr>
              <a:t> </a:t>
            </a:r>
            <a:r>
              <a:rPr sz="2400" i="1" dirty="0">
                <a:latin typeface="+mn-lt"/>
                <a:cs typeface="Times New Roman"/>
              </a:rPr>
              <a:t>LLC</a:t>
            </a:r>
            <a:r>
              <a:rPr sz="2400" i="1" spc="-30" dirty="0">
                <a:latin typeface="+mn-lt"/>
                <a:cs typeface="Times New Roman"/>
              </a:rPr>
              <a:t> </a:t>
            </a:r>
            <a:r>
              <a:rPr sz="2400" i="1" spc="-45" dirty="0">
                <a:latin typeface="+mn-lt"/>
                <a:cs typeface="Times New Roman"/>
              </a:rPr>
              <a:t>v.</a:t>
            </a:r>
            <a:r>
              <a:rPr sz="2400" i="1" spc="-30" dirty="0">
                <a:latin typeface="+mn-lt"/>
                <a:cs typeface="Times New Roman"/>
              </a:rPr>
              <a:t> </a:t>
            </a:r>
            <a:r>
              <a:rPr sz="2400" i="1" dirty="0">
                <a:latin typeface="+mn-lt"/>
                <a:cs typeface="Times New Roman"/>
              </a:rPr>
              <a:t>Becerra</a:t>
            </a:r>
            <a:r>
              <a:rPr sz="2400" dirty="0">
                <a:latin typeface="+mn-lt"/>
                <a:cs typeface="Times New Roman"/>
              </a:rPr>
              <a:t>,</a:t>
            </a:r>
            <a:r>
              <a:rPr sz="2400" spc="-15" dirty="0">
                <a:latin typeface="+mn-lt"/>
                <a:cs typeface="Times New Roman"/>
              </a:rPr>
              <a:t> </a:t>
            </a:r>
            <a:r>
              <a:rPr sz="2400" dirty="0">
                <a:latin typeface="+mn-lt"/>
                <a:cs typeface="Times New Roman"/>
              </a:rPr>
              <a:t>2023</a:t>
            </a:r>
            <a:r>
              <a:rPr sz="2400" spc="-60" dirty="0">
                <a:latin typeface="+mn-lt"/>
                <a:cs typeface="Times New Roman"/>
              </a:rPr>
              <a:t> </a:t>
            </a:r>
            <a:r>
              <a:rPr sz="2400" dirty="0">
                <a:latin typeface="+mn-lt"/>
                <a:cs typeface="Times New Roman"/>
              </a:rPr>
              <a:t>WL</a:t>
            </a:r>
            <a:r>
              <a:rPr sz="2400" spc="-70" dirty="0">
                <a:latin typeface="+mn-lt"/>
                <a:cs typeface="Times New Roman"/>
              </a:rPr>
              <a:t> </a:t>
            </a:r>
            <a:r>
              <a:rPr sz="2400" dirty="0">
                <a:latin typeface="+mn-lt"/>
                <a:cs typeface="Times New Roman"/>
              </a:rPr>
              <a:t>8357441</a:t>
            </a:r>
            <a:r>
              <a:rPr sz="2400" spc="-55" dirty="0">
                <a:latin typeface="+mn-lt"/>
                <a:cs typeface="Times New Roman"/>
              </a:rPr>
              <a:t> </a:t>
            </a:r>
            <a:r>
              <a:rPr sz="2400" dirty="0">
                <a:latin typeface="+mn-lt"/>
                <a:cs typeface="Times New Roman"/>
              </a:rPr>
              <a:t>(N.D.</a:t>
            </a:r>
            <a:r>
              <a:rPr sz="2400" spc="-25" dirty="0">
                <a:latin typeface="+mn-lt"/>
                <a:cs typeface="Times New Roman"/>
              </a:rPr>
              <a:t> </a:t>
            </a:r>
            <a:r>
              <a:rPr sz="2400" dirty="0">
                <a:latin typeface="+mn-lt"/>
                <a:cs typeface="Times New Roman"/>
              </a:rPr>
              <a:t>Ohio</a:t>
            </a:r>
            <a:r>
              <a:rPr sz="2400" spc="-25" dirty="0">
                <a:latin typeface="+mn-lt"/>
                <a:cs typeface="Times New Roman"/>
              </a:rPr>
              <a:t> </a:t>
            </a:r>
            <a:r>
              <a:rPr sz="2400" dirty="0">
                <a:latin typeface="+mn-lt"/>
                <a:cs typeface="Times New Roman"/>
              </a:rPr>
              <a:t>Dec.</a:t>
            </a:r>
            <a:r>
              <a:rPr sz="2400" spc="-25" dirty="0">
                <a:latin typeface="+mn-lt"/>
                <a:cs typeface="Times New Roman"/>
              </a:rPr>
              <a:t> </a:t>
            </a:r>
            <a:r>
              <a:rPr sz="2400" dirty="0">
                <a:latin typeface="+mn-lt"/>
                <a:cs typeface="Times New Roman"/>
              </a:rPr>
              <a:t>1,</a:t>
            </a:r>
            <a:r>
              <a:rPr sz="2400" spc="-25" dirty="0">
                <a:latin typeface="+mn-lt"/>
                <a:cs typeface="Times New Roman"/>
              </a:rPr>
              <a:t> </a:t>
            </a:r>
            <a:r>
              <a:rPr sz="2400" spc="-10" dirty="0">
                <a:latin typeface="+mn-lt"/>
                <a:cs typeface="Times New Roman"/>
              </a:rPr>
              <a:t>2023)</a:t>
            </a:r>
            <a:endParaRPr sz="2400" dirty="0">
              <a:latin typeface="+mn-lt"/>
              <a:cs typeface="Times New Roman"/>
            </a:endParaRPr>
          </a:p>
          <a:p>
            <a:pPr marL="1099185" marR="45720" lvl="2" indent="-172720">
              <a:spcBef>
                <a:spcPts val="600"/>
              </a:spcBef>
              <a:buFont typeface="Arial"/>
              <a:buChar char="•"/>
              <a:tabLst>
                <a:tab pos="1099185" algn="l"/>
              </a:tabLst>
            </a:pPr>
            <a:r>
              <a:rPr sz="2000" dirty="0">
                <a:latin typeface="+mn-lt"/>
                <a:cs typeface="Times New Roman"/>
              </a:rPr>
              <a:t>Government extrapolated based</a:t>
            </a:r>
            <a:r>
              <a:rPr sz="2000" spc="-30" dirty="0">
                <a:latin typeface="+mn-lt"/>
                <a:cs typeface="Times New Roman"/>
              </a:rPr>
              <a:t> </a:t>
            </a:r>
            <a:r>
              <a:rPr sz="2000" dirty="0">
                <a:latin typeface="+mn-lt"/>
                <a:cs typeface="Times New Roman"/>
              </a:rPr>
              <a:t>on</a:t>
            </a:r>
            <a:r>
              <a:rPr sz="2000" spc="-30" dirty="0">
                <a:latin typeface="+mn-lt"/>
                <a:cs typeface="Times New Roman"/>
              </a:rPr>
              <a:t> </a:t>
            </a:r>
            <a:r>
              <a:rPr sz="2000" dirty="0">
                <a:latin typeface="+mn-lt"/>
                <a:cs typeface="Times New Roman"/>
              </a:rPr>
              <a:t>an</a:t>
            </a:r>
            <a:r>
              <a:rPr sz="2000" spc="-35" dirty="0">
                <a:latin typeface="+mn-lt"/>
                <a:cs typeface="Times New Roman"/>
              </a:rPr>
              <a:t> </a:t>
            </a:r>
            <a:r>
              <a:rPr sz="2000" dirty="0">
                <a:latin typeface="+mn-lt"/>
                <a:cs typeface="Times New Roman"/>
              </a:rPr>
              <a:t>error</a:t>
            </a:r>
            <a:r>
              <a:rPr sz="2000" spc="-5" dirty="0">
                <a:latin typeface="+mn-lt"/>
                <a:cs typeface="Times New Roman"/>
              </a:rPr>
              <a:t> </a:t>
            </a:r>
            <a:r>
              <a:rPr sz="2000" dirty="0">
                <a:latin typeface="+mn-lt"/>
                <a:cs typeface="Times New Roman"/>
              </a:rPr>
              <a:t>rate</a:t>
            </a:r>
            <a:r>
              <a:rPr sz="2000" spc="-5" dirty="0">
                <a:latin typeface="+mn-lt"/>
                <a:cs typeface="Times New Roman"/>
              </a:rPr>
              <a:t> </a:t>
            </a:r>
            <a:r>
              <a:rPr sz="2000" dirty="0">
                <a:latin typeface="+mn-lt"/>
                <a:cs typeface="Times New Roman"/>
              </a:rPr>
              <a:t>of</a:t>
            </a:r>
            <a:r>
              <a:rPr sz="2000" spc="-40" dirty="0">
                <a:latin typeface="+mn-lt"/>
                <a:cs typeface="Times New Roman"/>
              </a:rPr>
              <a:t> </a:t>
            </a:r>
            <a:r>
              <a:rPr sz="2000" dirty="0">
                <a:latin typeface="+mn-lt"/>
                <a:cs typeface="Times New Roman"/>
              </a:rPr>
              <a:t>93%;</a:t>
            </a:r>
            <a:r>
              <a:rPr sz="2000" spc="-25" dirty="0">
                <a:latin typeface="+mn-lt"/>
                <a:cs typeface="Times New Roman"/>
              </a:rPr>
              <a:t> </a:t>
            </a:r>
            <a:r>
              <a:rPr sz="2000" dirty="0">
                <a:latin typeface="+mn-lt"/>
                <a:cs typeface="Times New Roman"/>
              </a:rPr>
              <a:t>at</a:t>
            </a:r>
            <a:r>
              <a:rPr sz="2000" spc="-30" dirty="0">
                <a:latin typeface="+mn-lt"/>
                <a:cs typeface="Times New Roman"/>
              </a:rPr>
              <a:t> </a:t>
            </a:r>
            <a:r>
              <a:rPr sz="2000" dirty="0">
                <a:latin typeface="+mn-lt"/>
                <a:cs typeface="Times New Roman"/>
              </a:rPr>
              <a:t>the</a:t>
            </a:r>
            <a:r>
              <a:rPr sz="2000" spc="-100" dirty="0">
                <a:latin typeface="+mn-lt"/>
                <a:cs typeface="Times New Roman"/>
              </a:rPr>
              <a:t> </a:t>
            </a:r>
            <a:r>
              <a:rPr sz="2000" dirty="0">
                <a:latin typeface="+mn-lt"/>
                <a:cs typeface="Times New Roman"/>
              </a:rPr>
              <a:t>ALJ</a:t>
            </a:r>
            <a:r>
              <a:rPr sz="2000" spc="-35" dirty="0">
                <a:latin typeface="+mn-lt"/>
                <a:cs typeface="Times New Roman"/>
              </a:rPr>
              <a:t> </a:t>
            </a:r>
            <a:r>
              <a:rPr sz="2000" dirty="0">
                <a:latin typeface="+mn-lt"/>
                <a:cs typeface="Times New Roman"/>
              </a:rPr>
              <a:t>level,</a:t>
            </a:r>
            <a:r>
              <a:rPr sz="2000" spc="-15" dirty="0">
                <a:latin typeface="+mn-lt"/>
                <a:cs typeface="Times New Roman"/>
              </a:rPr>
              <a:t> </a:t>
            </a:r>
            <a:r>
              <a:rPr sz="2000" spc="-10" dirty="0">
                <a:latin typeface="+mn-lt"/>
                <a:cs typeface="Times New Roman"/>
              </a:rPr>
              <a:t>error </a:t>
            </a:r>
            <a:r>
              <a:rPr sz="2000" dirty="0">
                <a:latin typeface="+mn-lt"/>
                <a:cs typeface="Times New Roman"/>
              </a:rPr>
              <a:t>rate</a:t>
            </a:r>
            <a:r>
              <a:rPr sz="2000" spc="-10" dirty="0">
                <a:latin typeface="+mn-lt"/>
                <a:cs typeface="Times New Roman"/>
              </a:rPr>
              <a:t> </a:t>
            </a:r>
            <a:r>
              <a:rPr sz="2000" dirty="0">
                <a:latin typeface="+mn-lt"/>
                <a:cs typeface="Times New Roman"/>
              </a:rPr>
              <a:t>was</a:t>
            </a:r>
            <a:r>
              <a:rPr sz="2000" spc="-20" dirty="0">
                <a:latin typeface="+mn-lt"/>
                <a:cs typeface="Times New Roman"/>
              </a:rPr>
              <a:t> </a:t>
            </a:r>
            <a:r>
              <a:rPr sz="2000" dirty="0">
                <a:latin typeface="+mn-lt"/>
                <a:cs typeface="Times New Roman"/>
              </a:rPr>
              <a:t>reduced</a:t>
            </a:r>
            <a:r>
              <a:rPr sz="2000" spc="-20" dirty="0">
                <a:latin typeface="+mn-lt"/>
                <a:cs typeface="Times New Roman"/>
              </a:rPr>
              <a:t> </a:t>
            </a:r>
            <a:r>
              <a:rPr sz="2000" dirty="0">
                <a:latin typeface="+mn-lt"/>
                <a:cs typeface="Times New Roman"/>
              </a:rPr>
              <a:t>to</a:t>
            </a:r>
            <a:r>
              <a:rPr sz="2000" spc="-20" dirty="0">
                <a:latin typeface="+mn-lt"/>
                <a:cs typeface="Times New Roman"/>
              </a:rPr>
              <a:t> </a:t>
            </a:r>
            <a:r>
              <a:rPr sz="2000" dirty="0">
                <a:latin typeface="+mn-lt"/>
                <a:cs typeface="Times New Roman"/>
              </a:rPr>
              <a:t>just</a:t>
            </a:r>
            <a:r>
              <a:rPr sz="2000" spc="-25" dirty="0">
                <a:latin typeface="+mn-lt"/>
                <a:cs typeface="Times New Roman"/>
              </a:rPr>
              <a:t> 21%</a:t>
            </a:r>
            <a:endParaRPr sz="2000" dirty="0">
              <a:latin typeface="+mn-lt"/>
              <a:cs typeface="Times New Roman"/>
            </a:endParaRPr>
          </a:p>
          <a:p>
            <a:pPr marL="1099185" marR="210185" lvl="2" indent="-172720">
              <a:spcBef>
                <a:spcPts val="600"/>
              </a:spcBef>
              <a:buFont typeface="Arial"/>
              <a:buChar char="•"/>
              <a:tabLst>
                <a:tab pos="1099185" algn="l"/>
              </a:tabLst>
            </a:pPr>
            <a:r>
              <a:rPr sz="2000" dirty="0">
                <a:latin typeface="+mn-lt"/>
                <a:cs typeface="Times New Roman"/>
              </a:rPr>
              <a:t>After</a:t>
            </a:r>
            <a:r>
              <a:rPr sz="2000" spc="-30" dirty="0">
                <a:latin typeface="+mn-lt"/>
                <a:cs typeface="Times New Roman"/>
              </a:rPr>
              <a:t> </a:t>
            </a:r>
            <a:r>
              <a:rPr sz="2000" dirty="0">
                <a:latin typeface="+mn-lt"/>
                <a:cs typeface="Times New Roman"/>
              </a:rPr>
              <a:t>government</a:t>
            </a:r>
            <a:r>
              <a:rPr sz="2000" spc="-20" dirty="0">
                <a:latin typeface="+mn-lt"/>
                <a:cs typeface="Times New Roman"/>
              </a:rPr>
              <a:t> </a:t>
            </a:r>
            <a:r>
              <a:rPr sz="2000" dirty="0">
                <a:latin typeface="+mn-lt"/>
                <a:cs typeface="Times New Roman"/>
              </a:rPr>
              <a:t>still</a:t>
            </a:r>
            <a:r>
              <a:rPr sz="2000" spc="-15" dirty="0">
                <a:latin typeface="+mn-lt"/>
                <a:cs typeface="Times New Roman"/>
              </a:rPr>
              <a:t> </a:t>
            </a:r>
            <a:r>
              <a:rPr sz="2000" dirty="0">
                <a:latin typeface="+mn-lt"/>
                <a:cs typeface="Times New Roman"/>
              </a:rPr>
              <a:t>insisted</a:t>
            </a:r>
            <a:r>
              <a:rPr sz="2000" spc="-20" dirty="0">
                <a:latin typeface="+mn-lt"/>
                <a:cs typeface="Times New Roman"/>
              </a:rPr>
              <a:t> </a:t>
            </a:r>
            <a:r>
              <a:rPr sz="2000" dirty="0">
                <a:latin typeface="+mn-lt"/>
                <a:cs typeface="Times New Roman"/>
              </a:rPr>
              <a:t>on</a:t>
            </a:r>
            <a:r>
              <a:rPr sz="2000" spc="-55" dirty="0">
                <a:latin typeface="+mn-lt"/>
                <a:cs typeface="Times New Roman"/>
              </a:rPr>
              <a:t> </a:t>
            </a:r>
            <a:r>
              <a:rPr sz="2000" dirty="0">
                <a:latin typeface="+mn-lt"/>
                <a:cs typeface="Times New Roman"/>
              </a:rPr>
              <a:t>extrapolating,</a:t>
            </a:r>
            <a:r>
              <a:rPr sz="2000" spc="-20" dirty="0">
                <a:latin typeface="+mn-lt"/>
                <a:cs typeface="Times New Roman"/>
              </a:rPr>
              <a:t> </a:t>
            </a:r>
            <a:r>
              <a:rPr sz="2000" dirty="0">
                <a:latin typeface="+mn-lt"/>
                <a:cs typeface="Times New Roman"/>
              </a:rPr>
              <a:t>provider</a:t>
            </a:r>
            <a:r>
              <a:rPr sz="2000" spc="-30" dirty="0">
                <a:latin typeface="+mn-lt"/>
                <a:cs typeface="Times New Roman"/>
              </a:rPr>
              <a:t> </a:t>
            </a:r>
            <a:r>
              <a:rPr sz="2000" dirty="0">
                <a:latin typeface="+mn-lt"/>
                <a:cs typeface="Times New Roman"/>
              </a:rPr>
              <a:t>appealed</a:t>
            </a:r>
            <a:r>
              <a:rPr sz="2000" spc="-35" dirty="0">
                <a:latin typeface="+mn-lt"/>
                <a:cs typeface="Times New Roman"/>
              </a:rPr>
              <a:t> </a:t>
            </a:r>
            <a:r>
              <a:rPr sz="2000" dirty="0">
                <a:latin typeface="+mn-lt"/>
                <a:cs typeface="Times New Roman"/>
              </a:rPr>
              <a:t>in</a:t>
            </a:r>
            <a:r>
              <a:rPr sz="2000" spc="-35" dirty="0">
                <a:latin typeface="+mn-lt"/>
                <a:cs typeface="Times New Roman"/>
              </a:rPr>
              <a:t> </a:t>
            </a:r>
            <a:r>
              <a:rPr sz="2000" spc="-10" dirty="0">
                <a:latin typeface="+mn-lt"/>
                <a:cs typeface="Times New Roman"/>
              </a:rPr>
              <a:t>federal </a:t>
            </a:r>
            <a:r>
              <a:rPr sz="2000" dirty="0">
                <a:latin typeface="+mn-lt"/>
                <a:cs typeface="Times New Roman"/>
              </a:rPr>
              <a:t>court.</a:t>
            </a:r>
            <a:r>
              <a:rPr sz="2000" spc="-30" dirty="0">
                <a:latin typeface="+mn-lt"/>
                <a:cs typeface="Times New Roman"/>
              </a:rPr>
              <a:t> </a:t>
            </a:r>
            <a:r>
              <a:rPr sz="2000" spc="-10" dirty="0">
                <a:latin typeface="+mn-lt"/>
                <a:cs typeface="Times New Roman"/>
              </a:rPr>
              <a:t>Government’s</a:t>
            </a:r>
            <a:r>
              <a:rPr sz="2000" dirty="0">
                <a:latin typeface="+mn-lt"/>
                <a:cs typeface="Times New Roman"/>
              </a:rPr>
              <a:t> attempt</a:t>
            </a:r>
            <a:r>
              <a:rPr sz="2000" spc="20" dirty="0">
                <a:latin typeface="+mn-lt"/>
                <a:cs typeface="Times New Roman"/>
              </a:rPr>
              <a:t> </a:t>
            </a:r>
            <a:r>
              <a:rPr sz="2000" dirty="0">
                <a:latin typeface="+mn-lt"/>
                <a:cs typeface="Times New Roman"/>
              </a:rPr>
              <a:t>to</a:t>
            </a:r>
            <a:r>
              <a:rPr sz="2000" spc="-45" dirty="0">
                <a:latin typeface="+mn-lt"/>
                <a:cs typeface="Times New Roman"/>
              </a:rPr>
              <a:t> </a:t>
            </a:r>
            <a:r>
              <a:rPr sz="2000" dirty="0">
                <a:latin typeface="+mn-lt"/>
                <a:cs typeface="Times New Roman"/>
              </a:rPr>
              <a:t>dismiss</a:t>
            </a:r>
            <a:r>
              <a:rPr sz="2000" spc="10" dirty="0">
                <a:latin typeface="+mn-lt"/>
                <a:cs typeface="Times New Roman"/>
              </a:rPr>
              <a:t> </a:t>
            </a:r>
            <a:r>
              <a:rPr sz="2000" dirty="0">
                <a:latin typeface="+mn-lt"/>
                <a:cs typeface="Times New Roman"/>
              </a:rPr>
              <a:t>for</a:t>
            </a:r>
            <a:r>
              <a:rPr sz="2000" spc="-50" dirty="0">
                <a:latin typeface="+mn-lt"/>
                <a:cs typeface="Times New Roman"/>
              </a:rPr>
              <a:t> </a:t>
            </a:r>
            <a:r>
              <a:rPr sz="2000" dirty="0">
                <a:latin typeface="+mn-lt"/>
                <a:cs typeface="Times New Roman"/>
              </a:rPr>
              <a:t>failure</a:t>
            </a:r>
            <a:r>
              <a:rPr sz="2000" spc="-20" dirty="0">
                <a:latin typeface="+mn-lt"/>
                <a:cs typeface="Times New Roman"/>
              </a:rPr>
              <a:t> </a:t>
            </a:r>
            <a:r>
              <a:rPr sz="2000" dirty="0">
                <a:latin typeface="+mn-lt"/>
                <a:cs typeface="Times New Roman"/>
              </a:rPr>
              <a:t>to</a:t>
            </a:r>
            <a:r>
              <a:rPr sz="2000" spc="-35" dirty="0">
                <a:latin typeface="+mn-lt"/>
                <a:cs typeface="Times New Roman"/>
              </a:rPr>
              <a:t> </a:t>
            </a:r>
            <a:r>
              <a:rPr sz="2000" dirty="0">
                <a:latin typeface="+mn-lt"/>
                <a:cs typeface="Times New Roman"/>
              </a:rPr>
              <a:t>exhaust</a:t>
            </a:r>
            <a:r>
              <a:rPr sz="2000" spc="-35" dirty="0">
                <a:latin typeface="+mn-lt"/>
                <a:cs typeface="Times New Roman"/>
              </a:rPr>
              <a:t> </a:t>
            </a:r>
            <a:r>
              <a:rPr sz="2000" spc="-10" dirty="0">
                <a:latin typeface="+mn-lt"/>
                <a:cs typeface="Times New Roman"/>
              </a:rPr>
              <a:t>administrative </a:t>
            </a:r>
            <a:r>
              <a:rPr sz="2000" dirty="0">
                <a:latin typeface="+mn-lt"/>
                <a:cs typeface="Times New Roman"/>
              </a:rPr>
              <a:t>remedies</a:t>
            </a:r>
            <a:r>
              <a:rPr sz="2000" spc="25" dirty="0">
                <a:latin typeface="+mn-lt"/>
                <a:cs typeface="Times New Roman"/>
              </a:rPr>
              <a:t> </a:t>
            </a:r>
            <a:r>
              <a:rPr sz="2000" dirty="0">
                <a:latin typeface="+mn-lt"/>
                <a:cs typeface="Times New Roman"/>
              </a:rPr>
              <a:t>was</a:t>
            </a:r>
            <a:r>
              <a:rPr sz="2000" spc="-40" dirty="0">
                <a:latin typeface="+mn-lt"/>
                <a:cs typeface="Times New Roman"/>
              </a:rPr>
              <a:t> </a:t>
            </a:r>
            <a:r>
              <a:rPr sz="2000" dirty="0">
                <a:latin typeface="+mn-lt"/>
                <a:cs typeface="Times New Roman"/>
              </a:rPr>
              <a:t>denied</a:t>
            </a:r>
            <a:r>
              <a:rPr sz="2000" spc="-30" dirty="0">
                <a:latin typeface="+mn-lt"/>
                <a:cs typeface="Times New Roman"/>
              </a:rPr>
              <a:t> </a:t>
            </a:r>
            <a:r>
              <a:rPr sz="2000" dirty="0">
                <a:latin typeface="+mn-lt"/>
                <a:cs typeface="Times New Roman"/>
              </a:rPr>
              <a:t>because</a:t>
            </a:r>
            <a:r>
              <a:rPr sz="2000" spc="-30" dirty="0">
                <a:latin typeface="+mn-lt"/>
                <a:cs typeface="Times New Roman"/>
              </a:rPr>
              <a:t> </a:t>
            </a:r>
            <a:r>
              <a:rPr sz="2000" dirty="0">
                <a:latin typeface="+mn-lt"/>
                <a:cs typeface="Times New Roman"/>
              </a:rPr>
              <a:t>exhaustion</a:t>
            </a:r>
            <a:r>
              <a:rPr sz="2000" spc="-25" dirty="0">
                <a:latin typeface="+mn-lt"/>
                <a:cs typeface="Times New Roman"/>
              </a:rPr>
              <a:t> </a:t>
            </a:r>
            <a:r>
              <a:rPr sz="2000" dirty="0">
                <a:latin typeface="+mn-lt"/>
                <a:cs typeface="Times New Roman"/>
              </a:rPr>
              <a:t>would</a:t>
            </a:r>
            <a:r>
              <a:rPr sz="2000" spc="-45" dirty="0">
                <a:latin typeface="+mn-lt"/>
                <a:cs typeface="Times New Roman"/>
              </a:rPr>
              <a:t> </a:t>
            </a:r>
            <a:r>
              <a:rPr sz="2000" dirty="0">
                <a:latin typeface="+mn-lt"/>
                <a:cs typeface="Times New Roman"/>
              </a:rPr>
              <a:t>have</a:t>
            </a:r>
            <a:r>
              <a:rPr sz="2000" spc="-35" dirty="0">
                <a:latin typeface="+mn-lt"/>
                <a:cs typeface="Times New Roman"/>
              </a:rPr>
              <a:t> </a:t>
            </a:r>
            <a:r>
              <a:rPr sz="2000" dirty="0">
                <a:latin typeface="+mn-lt"/>
                <a:cs typeface="Times New Roman"/>
              </a:rPr>
              <a:t>been</a:t>
            </a:r>
            <a:r>
              <a:rPr sz="2000" spc="-35" dirty="0">
                <a:latin typeface="+mn-lt"/>
                <a:cs typeface="Times New Roman"/>
              </a:rPr>
              <a:t> </a:t>
            </a:r>
            <a:r>
              <a:rPr sz="2000" spc="-10" dirty="0">
                <a:latin typeface="+mn-lt"/>
                <a:cs typeface="Times New Roman"/>
              </a:rPr>
              <a:t>futile</a:t>
            </a:r>
            <a:endParaRPr sz="2000" dirty="0">
              <a:latin typeface="+mn-lt"/>
              <a:cs typeface="Times New Roman"/>
            </a:endParaRPr>
          </a:p>
          <a:p>
            <a:pPr marL="12700">
              <a:spcBef>
                <a:spcPts val="1440"/>
              </a:spcBef>
              <a:tabLst>
                <a:tab pos="185420" algn="l"/>
              </a:tabLst>
            </a:pPr>
            <a:r>
              <a:rPr sz="2800" spc="-25" dirty="0">
                <a:latin typeface="+mn-lt"/>
                <a:cs typeface="Times New Roman"/>
              </a:rPr>
              <a:t>Inter-</a:t>
            </a:r>
            <a:r>
              <a:rPr sz="2800" dirty="0">
                <a:latin typeface="+mn-lt"/>
                <a:cs typeface="Times New Roman"/>
              </a:rPr>
              <a:t>rater</a:t>
            </a:r>
            <a:r>
              <a:rPr sz="2800" spc="15" dirty="0">
                <a:latin typeface="+mn-lt"/>
                <a:cs typeface="Times New Roman"/>
              </a:rPr>
              <a:t> </a:t>
            </a:r>
            <a:r>
              <a:rPr sz="2800" dirty="0">
                <a:latin typeface="+mn-lt"/>
                <a:cs typeface="Times New Roman"/>
              </a:rPr>
              <a:t>reliability</a:t>
            </a:r>
            <a:r>
              <a:rPr sz="2800" spc="20" dirty="0">
                <a:latin typeface="+mn-lt"/>
                <a:cs typeface="Times New Roman"/>
              </a:rPr>
              <a:t> </a:t>
            </a:r>
            <a:r>
              <a:rPr sz="2800" spc="-10" dirty="0">
                <a:latin typeface="+mn-lt"/>
                <a:cs typeface="Times New Roman"/>
              </a:rPr>
              <a:t>issues</a:t>
            </a:r>
            <a:endParaRPr sz="2800" dirty="0">
              <a:latin typeface="+mn-lt"/>
              <a:cs typeface="Times New Roman"/>
            </a:endParaRPr>
          </a:p>
        </p:txBody>
      </p:sp>
      <p:sp>
        <p:nvSpPr>
          <p:cNvPr id="2" name="Footer Placeholder 3">
            <a:extLst>
              <a:ext uri="{FF2B5EF4-FFF2-40B4-BE49-F238E27FC236}">
                <a16:creationId xmlns:a16="http://schemas.microsoft.com/office/drawing/2014/main" id="{42CB76FE-C5DE-CEFB-10ED-FB8371F945E2}"/>
              </a:ext>
            </a:extLst>
          </p:cNvPr>
          <p:cNvSpPr>
            <a:spLocks noGrp="1"/>
          </p:cNvSpPr>
          <p:nvPr>
            <p:ph type="ftr" sz="quarter" idx="10"/>
          </p:nvPr>
        </p:nvSpPr>
        <p:spPr>
          <a:xfrm>
            <a:off x="457200" y="6583363"/>
            <a:ext cx="4040188" cy="365125"/>
          </a:xfrm>
        </p:spPr>
        <p:txBody>
          <a:bodyPr/>
          <a:lstStyle/>
          <a:p>
            <a:pPr>
              <a:defRPr/>
            </a:pPr>
            <a:r>
              <a:rPr lang="en-US" dirty="0"/>
              <a:t>© 2024 Parker, Hudson, Rainer &amp; Dobbs LLP.   All Rights Reserved. </a:t>
            </a:r>
          </a:p>
        </p:txBody>
      </p:sp>
      <p:sp>
        <p:nvSpPr>
          <p:cNvPr id="4" name="Slide Number Placeholder 4">
            <a:extLst>
              <a:ext uri="{FF2B5EF4-FFF2-40B4-BE49-F238E27FC236}">
                <a16:creationId xmlns:a16="http://schemas.microsoft.com/office/drawing/2014/main" id="{8A958832-AAF4-977E-D3EB-E59E1BC23F0D}"/>
              </a:ext>
            </a:extLst>
          </p:cNvPr>
          <p:cNvSpPr>
            <a:spLocks noGrp="1"/>
          </p:cNvSpPr>
          <p:nvPr>
            <p:ph type="sldNum" sz="quarter" idx="11"/>
          </p:nvPr>
        </p:nvSpPr>
        <p:spPr>
          <a:xfrm>
            <a:off x="7080250" y="6583363"/>
            <a:ext cx="900113" cy="365125"/>
          </a:xfrm>
        </p:spPr>
        <p:txBody>
          <a:bodyPr/>
          <a:lstStyle/>
          <a:p>
            <a:pPr>
              <a:defRPr/>
            </a:pPr>
            <a:fld id="{60AA5950-483A-46CD-B537-F82D2966A87A}" type="slidenum">
              <a:rPr lang="en-US" altLang="en-US" smtClean="0"/>
              <a:pPr>
                <a:defRPr/>
              </a:pPr>
              <a:t>33</a:t>
            </a:fld>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3F83E4A-6A85-E04A-833E-4060DAF904AF}"/>
              </a:ext>
            </a:extLst>
          </p:cNvPr>
          <p:cNvSpPr>
            <a:spLocks noGrp="1"/>
          </p:cNvSpPr>
          <p:nvPr>
            <p:ph type="title"/>
          </p:nvPr>
        </p:nvSpPr>
        <p:spPr>
          <a:xfrm>
            <a:off x="457200" y="598488"/>
            <a:ext cx="7155712" cy="1143000"/>
          </a:xfrm>
        </p:spPr>
        <p:txBody>
          <a:bodyPr/>
          <a:lstStyle/>
          <a:p>
            <a:r>
              <a:rPr lang="en-US" altLang="en-US" dirty="0"/>
              <a:t>Enrollment, Exclusion Challenges</a:t>
            </a:r>
          </a:p>
        </p:txBody>
      </p:sp>
      <p:sp>
        <p:nvSpPr>
          <p:cNvPr id="4" name="Footer Placeholder 3">
            <a:extLst>
              <a:ext uri="{FF2B5EF4-FFF2-40B4-BE49-F238E27FC236}">
                <a16:creationId xmlns:a16="http://schemas.microsoft.com/office/drawing/2014/main" id="{ACB28DC5-4F3B-EA46-4774-83AE7235A84C}"/>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21508" name="Slide Number Placeholder 4">
            <a:extLst>
              <a:ext uri="{FF2B5EF4-FFF2-40B4-BE49-F238E27FC236}">
                <a16:creationId xmlns:a16="http://schemas.microsoft.com/office/drawing/2014/main" id="{51603A3C-7036-75DA-9A12-50B978D938C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753E2A7-EF19-4769-B552-0C22C7F008D1}" type="slidenum">
              <a:rPr lang="en-US" altLang="en-US" sz="1400" smtClean="0"/>
              <a:pPr>
                <a:spcBef>
                  <a:spcPct val="0"/>
                </a:spcBef>
                <a:buFontTx/>
                <a:buNone/>
              </a:pPr>
              <a:t>34</a:t>
            </a:fld>
            <a:endParaRPr lang="en-US" altLang="en-US" sz="1400"/>
          </a:p>
        </p:txBody>
      </p:sp>
      <p:sp>
        <p:nvSpPr>
          <p:cNvPr id="21509" name="Content Placeholder 1">
            <a:extLst>
              <a:ext uri="{FF2B5EF4-FFF2-40B4-BE49-F238E27FC236}">
                <a16:creationId xmlns:a16="http://schemas.microsoft.com/office/drawing/2014/main" id="{43EEF671-8C87-80CE-8A78-FDD4FF7F31F8}"/>
              </a:ext>
            </a:extLst>
          </p:cNvPr>
          <p:cNvSpPr>
            <a:spLocks noGrp="1"/>
          </p:cNvSpPr>
          <p:nvPr>
            <p:ph idx="1"/>
          </p:nvPr>
        </p:nvSpPr>
        <p:spPr>
          <a:xfrm>
            <a:off x="457200" y="2020185"/>
            <a:ext cx="8229600" cy="4358389"/>
          </a:xfrm>
        </p:spPr>
        <p:txBody>
          <a:bodyPr/>
          <a:lstStyle/>
          <a:p>
            <a:pPr marL="0" indent="0">
              <a:buNone/>
            </a:pPr>
            <a:r>
              <a:rPr lang="en-US" altLang="en-US" sz="2800" dirty="0"/>
              <a:t>CMS’ enrollment/ CHOW process – challenging </a:t>
            </a:r>
          </a:p>
          <a:p>
            <a:endParaRPr lang="en-US" altLang="en-US" sz="2400" dirty="0"/>
          </a:p>
          <a:p>
            <a:pPr marL="0" indent="0">
              <a:buNone/>
            </a:pPr>
            <a:r>
              <a:rPr lang="en-US" altLang="en-US" sz="2800" dirty="0"/>
              <a:t>Recent activity in EXCLUSIONS</a:t>
            </a:r>
          </a:p>
          <a:p>
            <a:pPr lvl="1">
              <a:buFont typeface="Arial" panose="020B0604020202020204" pitchFamily="34" charset="0"/>
              <a:buChar char="•"/>
            </a:pPr>
            <a:r>
              <a:rPr lang="en-US" altLang="en-US" sz="2400" dirty="0"/>
              <a:t>Obligation to refund for excluded provider?</a:t>
            </a:r>
          </a:p>
          <a:p>
            <a:pPr lvl="1">
              <a:buFont typeface="Arial" panose="020B0604020202020204" pitchFamily="34" charset="0"/>
              <a:buChar char="•"/>
            </a:pPr>
            <a:r>
              <a:rPr lang="en-US" altLang="en-US" sz="2400" dirty="0"/>
              <a:t>Fact-basis for consideration</a:t>
            </a:r>
          </a:p>
          <a:p>
            <a:pPr lvl="2"/>
            <a:r>
              <a:rPr lang="en-US" altLang="en-US" sz="2000" dirty="0"/>
              <a:t>Basis for Exclusion – OIG mandate or permissive?</a:t>
            </a:r>
          </a:p>
          <a:p>
            <a:endParaRPr lang="en-US" altLang="en-US" dirty="0"/>
          </a:p>
          <a:p>
            <a:pPr marL="0" indent="0">
              <a:buNone/>
            </a:pPr>
            <a:endParaRPr lang="en-US" altLang="en-US" dirty="0"/>
          </a:p>
          <a:p>
            <a:pPr marL="0" indent="0">
              <a:buNone/>
            </a:pPr>
            <a:r>
              <a:rPr lang="en-US" altLang="en-US" dirty="0"/>
              <a:t>	</a:t>
            </a:r>
          </a:p>
        </p:txBody>
      </p:sp>
    </p:spTree>
    <p:extLst>
      <p:ext uri="{BB962C8B-B14F-4D97-AF65-F5344CB8AC3E}">
        <p14:creationId xmlns:p14="http://schemas.microsoft.com/office/powerpoint/2010/main" val="3528641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0455" y="762470"/>
            <a:ext cx="6623050" cy="843179"/>
          </a:xfrm>
          <a:prstGeom prst="rect">
            <a:avLst/>
          </a:prstGeom>
        </p:spPr>
        <p:txBody>
          <a:bodyPr vert="horz" wrap="square" lIns="0" tIns="225424" rIns="0" bIns="0" numCol="1" rtlCol="0" anchor="ctr" anchorCtr="0" compatLnSpc="1">
            <a:prstTxWarp prst="textNoShape">
              <a:avLst/>
            </a:prstTxWarp>
            <a:spAutoFit/>
          </a:bodyPr>
          <a:lstStyle/>
          <a:p>
            <a:pPr marL="12700">
              <a:spcBef>
                <a:spcPts val="95"/>
              </a:spcBef>
            </a:pPr>
            <a:r>
              <a:rPr lang="en-US" dirty="0"/>
              <a:t>Questions?</a:t>
            </a:r>
            <a:endParaRPr spc="-10" dirty="0"/>
          </a:p>
        </p:txBody>
      </p:sp>
      <p:sp>
        <p:nvSpPr>
          <p:cNvPr id="2" name="Oval 1">
            <a:extLst>
              <a:ext uri="{FF2B5EF4-FFF2-40B4-BE49-F238E27FC236}">
                <a16:creationId xmlns:a16="http://schemas.microsoft.com/office/drawing/2014/main" id="{CFD77F38-AF2E-42EC-5305-6D78C590BC7B}"/>
              </a:ext>
            </a:extLst>
          </p:cNvPr>
          <p:cNvSpPr/>
          <p:nvPr/>
        </p:nvSpPr>
        <p:spPr>
          <a:xfrm>
            <a:off x="611369" y="2459736"/>
            <a:ext cx="2194560" cy="2194560"/>
          </a:xfrm>
          <a:prstGeom prst="ellipse">
            <a:avLst/>
          </a:prstGeom>
          <a:noFill/>
          <a:ln w="25400" cap="rnd">
            <a:solidFill>
              <a:srgbClr val="C0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83E6373-CE3A-AC44-8F36-2FC40B3C6C64}"/>
              </a:ext>
            </a:extLst>
          </p:cNvPr>
          <p:cNvSpPr/>
          <p:nvPr/>
        </p:nvSpPr>
        <p:spPr>
          <a:xfrm>
            <a:off x="701320" y="2549687"/>
            <a:ext cx="2011680" cy="201168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9ABF5E-E306-7888-1A1F-543A7248BF31}"/>
              </a:ext>
            </a:extLst>
          </p:cNvPr>
          <p:cNvSpPr txBox="1"/>
          <p:nvPr/>
        </p:nvSpPr>
        <p:spPr>
          <a:xfrm>
            <a:off x="3019360" y="2785464"/>
            <a:ext cx="4002533" cy="461665"/>
          </a:xfrm>
          <a:prstGeom prst="rect">
            <a:avLst/>
          </a:prstGeom>
          <a:noFill/>
        </p:spPr>
        <p:txBody>
          <a:bodyPr wrap="square">
            <a:spAutoFit/>
          </a:bodyPr>
          <a:lstStyle/>
          <a:p>
            <a:pPr marL="0" indent="0">
              <a:buNone/>
            </a:pPr>
            <a:r>
              <a:rPr lang="en-US" sz="2400" b="1" dirty="0">
                <a:solidFill>
                  <a:srgbClr val="D1021C"/>
                </a:solidFill>
              </a:rPr>
              <a:t>Tracy M. Field </a:t>
            </a:r>
            <a:r>
              <a:rPr lang="en-US" sz="2000" dirty="0">
                <a:solidFill>
                  <a:srgbClr val="A3B0B9"/>
                </a:solidFill>
              </a:rPr>
              <a:t>|</a:t>
            </a:r>
            <a:r>
              <a:rPr lang="en-US" sz="2000" dirty="0">
                <a:solidFill>
                  <a:srgbClr val="D1021C"/>
                </a:solidFill>
              </a:rPr>
              <a:t> </a:t>
            </a:r>
            <a:r>
              <a:rPr lang="en-US" sz="2000" dirty="0"/>
              <a:t>Partner</a:t>
            </a:r>
          </a:p>
        </p:txBody>
      </p:sp>
      <p:sp>
        <p:nvSpPr>
          <p:cNvPr id="8" name="TextBox 7">
            <a:extLst>
              <a:ext uri="{FF2B5EF4-FFF2-40B4-BE49-F238E27FC236}">
                <a16:creationId xmlns:a16="http://schemas.microsoft.com/office/drawing/2014/main" id="{3CDB5539-9C4F-4AC6-61D8-1493C8140B59}"/>
              </a:ext>
            </a:extLst>
          </p:cNvPr>
          <p:cNvSpPr txBox="1"/>
          <p:nvPr/>
        </p:nvSpPr>
        <p:spPr>
          <a:xfrm>
            <a:off x="3039137" y="3395458"/>
            <a:ext cx="3665114" cy="661720"/>
          </a:xfrm>
          <a:prstGeom prst="rect">
            <a:avLst/>
          </a:prstGeom>
          <a:noFill/>
        </p:spPr>
        <p:txBody>
          <a:bodyPr wrap="square">
            <a:spAutoFit/>
          </a:bodyPr>
          <a:lstStyle/>
          <a:p>
            <a:pPr defTabSz="914400" eaLnBrk="1" fontAlgn="auto" hangingPunct="1">
              <a:spcAft>
                <a:spcPts val="600"/>
              </a:spcAft>
              <a:defRPr/>
            </a:pPr>
            <a:r>
              <a:rPr lang="en-US" altLang="en-US" sz="1600" kern="0" dirty="0">
                <a:cs typeface="Times New Roman" pitchFamily="18" charset="0"/>
                <a:hlinkClick r:id="rId3">
                  <a:extLst>
                    <a:ext uri="{A12FA001-AC4F-418D-AE19-62706E023703}">
                      <ahyp:hlinkClr xmlns:ahyp="http://schemas.microsoft.com/office/drawing/2018/hyperlinkcolor" val="tx"/>
                    </a:ext>
                  </a:extLst>
                </a:hlinkClick>
              </a:rPr>
              <a:t>tfield@phrd.com</a:t>
            </a:r>
            <a:r>
              <a:rPr lang="en-US" altLang="en-US" sz="1600" kern="0" dirty="0">
                <a:solidFill>
                  <a:srgbClr val="000000"/>
                </a:solidFill>
                <a:latin typeface="+mn-lt"/>
                <a:ea typeface="+mn-ea"/>
              </a:rPr>
              <a:t>	</a:t>
            </a:r>
          </a:p>
          <a:p>
            <a:pPr defTabSz="914400" eaLnBrk="1" fontAlgn="auto" hangingPunct="1">
              <a:spcAft>
                <a:spcPts val="600"/>
              </a:spcAft>
              <a:defRPr/>
            </a:pPr>
            <a:r>
              <a:rPr lang="en-US" altLang="en-US" sz="1600" kern="0" dirty="0">
                <a:solidFill>
                  <a:srgbClr val="D1021C"/>
                </a:solidFill>
                <a:latin typeface="+mn-lt"/>
                <a:ea typeface="+mn-ea"/>
                <a:cs typeface="Times New Roman" pitchFamily="18" charset="0"/>
              </a:rPr>
              <a:t>D:  </a:t>
            </a:r>
            <a:r>
              <a:rPr lang="en-US" altLang="en-US" sz="1600" kern="0" dirty="0">
                <a:solidFill>
                  <a:srgbClr val="000000"/>
                </a:solidFill>
                <a:latin typeface="+mn-lt"/>
                <a:ea typeface="+mn-ea"/>
                <a:cs typeface="Times New Roman" pitchFamily="18" charset="0"/>
              </a:rPr>
              <a:t>(404) 420-1146    </a:t>
            </a:r>
            <a:r>
              <a:rPr lang="en-US" altLang="en-US" sz="1600" kern="0" dirty="0">
                <a:solidFill>
                  <a:srgbClr val="D1021C"/>
                </a:solidFill>
                <a:latin typeface="+mn-lt"/>
                <a:ea typeface="+mn-ea"/>
                <a:cs typeface="Times New Roman" pitchFamily="18" charset="0"/>
              </a:rPr>
              <a:t>F:  </a:t>
            </a:r>
            <a:r>
              <a:rPr lang="en-US" altLang="en-US" sz="1600" kern="0" dirty="0">
                <a:solidFill>
                  <a:srgbClr val="000000"/>
                </a:solidFill>
                <a:latin typeface="+mn-lt"/>
                <a:ea typeface="+mn-ea"/>
                <a:cs typeface="Times New Roman" pitchFamily="18" charset="0"/>
              </a:rPr>
              <a:t>(404) 522-8409</a:t>
            </a:r>
          </a:p>
        </p:txBody>
      </p:sp>
      <p:cxnSp>
        <p:nvCxnSpPr>
          <p:cNvPr id="9" name="Straight Connector 8">
            <a:extLst>
              <a:ext uri="{FF2B5EF4-FFF2-40B4-BE49-F238E27FC236}">
                <a16:creationId xmlns:a16="http://schemas.microsoft.com/office/drawing/2014/main" id="{F23D183B-BE9F-968E-1978-AF5C1D6AB4BF}"/>
              </a:ext>
            </a:extLst>
          </p:cNvPr>
          <p:cNvCxnSpPr>
            <a:cxnSpLocks/>
          </p:cNvCxnSpPr>
          <p:nvPr/>
        </p:nvCxnSpPr>
        <p:spPr>
          <a:xfrm>
            <a:off x="3065149" y="3288220"/>
            <a:ext cx="5457011" cy="0"/>
          </a:xfrm>
          <a:prstGeom prst="line">
            <a:avLst/>
          </a:prstGeom>
          <a:ln w="6350">
            <a:solidFill>
              <a:srgbClr val="A3B0B9"/>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2126023D-FD2E-E505-B3BE-F91DFB2CC4E8}"/>
              </a:ext>
            </a:extLst>
          </p:cNvPr>
          <p:cNvSpPr txBox="1">
            <a:spLocks/>
          </p:cNvSpPr>
          <p:nvPr/>
        </p:nvSpPr>
        <p:spPr>
          <a:xfrm>
            <a:off x="3002957" y="4058667"/>
            <a:ext cx="5529836" cy="292713"/>
          </a:xfrm>
          <a:prstGeom prst="rect">
            <a:avLst/>
          </a:prstGeom>
        </p:spPr>
        <p:txBody>
          <a:bodyPr/>
          <a:lstStyle>
            <a:lvl1pPr marL="342900" indent="-342900" algn="l" defTabSz="457200" rtl="0" eaLnBrk="0" fontAlgn="base" hangingPunct="0">
              <a:spcBef>
                <a:spcPct val="20000"/>
              </a:spcBef>
              <a:spcAft>
                <a:spcPct val="0"/>
              </a:spcAft>
              <a:buClr>
                <a:srgbClr val="D1021C"/>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Clr>
                <a:srgbClr val="D1021C"/>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Clr>
                <a:srgbClr val="D1021C"/>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Clr>
                <a:srgbClr val="D1021C"/>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Clr>
                <a:srgbClr val="D1021C"/>
              </a:buClr>
              <a:buFont typeface="Arial" panose="020B0604020202020204" pitchFamily="34" charset="0"/>
              <a:buChar char="»"/>
              <a:defRPr sz="12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914400" eaLnBrk="1" fontAlgn="auto" hangingPunct="1">
              <a:spcBef>
                <a:spcPct val="0"/>
              </a:spcBef>
              <a:spcAft>
                <a:spcPts val="0"/>
              </a:spcAft>
              <a:buNone/>
              <a:defRPr/>
            </a:pPr>
            <a:r>
              <a:rPr lang="en-US" altLang="en-US" sz="1600" kern="0" dirty="0">
                <a:solidFill>
                  <a:srgbClr val="000000"/>
                </a:solidFill>
                <a:latin typeface="+mn-lt"/>
                <a:ea typeface="+mn-ea"/>
                <a:cs typeface="Times New Roman" pitchFamily="18" charset="0"/>
              </a:rPr>
              <a:t>303 Peachtree Street, N.E. </a:t>
            </a:r>
            <a:r>
              <a:rPr lang="en-US" altLang="en-US" sz="1600" kern="0" dirty="0">
                <a:solidFill>
                  <a:srgbClr val="D1021C"/>
                </a:solidFill>
                <a:latin typeface="+mn-lt"/>
                <a:ea typeface="+mn-ea"/>
                <a:cs typeface="Times New Roman" pitchFamily="18" charset="0"/>
              </a:rPr>
              <a:t>|</a:t>
            </a:r>
            <a:r>
              <a:rPr lang="en-US" altLang="en-US" sz="1600" kern="0" dirty="0">
                <a:solidFill>
                  <a:srgbClr val="000000"/>
                </a:solidFill>
                <a:latin typeface="+mn-lt"/>
                <a:ea typeface="+mn-ea"/>
                <a:cs typeface="Times New Roman" pitchFamily="18" charset="0"/>
              </a:rPr>
              <a:t> Suite 3600 </a:t>
            </a:r>
            <a:r>
              <a:rPr lang="en-US" altLang="en-US" sz="1600" kern="0" dirty="0">
                <a:solidFill>
                  <a:srgbClr val="D1021C"/>
                </a:solidFill>
                <a:latin typeface="+mn-lt"/>
                <a:ea typeface="+mn-ea"/>
                <a:cs typeface="Times New Roman" pitchFamily="18" charset="0"/>
              </a:rPr>
              <a:t>|</a:t>
            </a:r>
            <a:r>
              <a:rPr lang="en-US" altLang="en-US" sz="1600" kern="0" dirty="0">
                <a:solidFill>
                  <a:srgbClr val="000000"/>
                </a:solidFill>
                <a:latin typeface="+mn-lt"/>
                <a:ea typeface="+mn-ea"/>
                <a:cs typeface="Times New Roman" pitchFamily="18" charset="0"/>
              </a:rPr>
              <a:t> Atlanta, Georgia 30308</a:t>
            </a:r>
          </a:p>
        </p:txBody>
      </p:sp>
      <p:sp>
        <p:nvSpPr>
          <p:cNvPr id="5" name="Footer Placeholder 3">
            <a:extLst>
              <a:ext uri="{FF2B5EF4-FFF2-40B4-BE49-F238E27FC236}">
                <a16:creationId xmlns:a16="http://schemas.microsoft.com/office/drawing/2014/main" id="{14F2C07F-1103-6E9D-C1A4-A48CFA8C045C}"/>
              </a:ext>
            </a:extLst>
          </p:cNvPr>
          <p:cNvSpPr>
            <a:spLocks noGrp="1"/>
          </p:cNvSpPr>
          <p:nvPr>
            <p:ph type="ftr" sz="quarter" idx="10"/>
          </p:nvPr>
        </p:nvSpPr>
        <p:spPr>
          <a:xfrm>
            <a:off x="457200" y="6583363"/>
            <a:ext cx="4040188" cy="365125"/>
          </a:xfrm>
        </p:spPr>
        <p:txBody>
          <a:bodyPr/>
          <a:lstStyle/>
          <a:p>
            <a:pPr>
              <a:defRPr/>
            </a:pPr>
            <a:r>
              <a:rPr lang="en-US" dirty="0"/>
              <a:t>© 2024 Parker, Hudson, Rainer &amp; Dobbs LLP.   All Rights Reserved. </a:t>
            </a:r>
          </a:p>
        </p:txBody>
      </p:sp>
      <p:sp>
        <p:nvSpPr>
          <p:cNvPr id="6" name="Slide Number Placeholder 4">
            <a:extLst>
              <a:ext uri="{FF2B5EF4-FFF2-40B4-BE49-F238E27FC236}">
                <a16:creationId xmlns:a16="http://schemas.microsoft.com/office/drawing/2014/main" id="{C51C6731-BFB9-E6EF-E85A-2FAB0545C307}"/>
              </a:ext>
            </a:extLst>
          </p:cNvPr>
          <p:cNvSpPr>
            <a:spLocks noGrp="1"/>
          </p:cNvSpPr>
          <p:nvPr>
            <p:ph type="sldNum" sz="quarter" idx="11"/>
          </p:nvPr>
        </p:nvSpPr>
        <p:spPr>
          <a:xfrm>
            <a:off x="7080250" y="6583363"/>
            <a:ext cx="900113" cy="365125"/>
          </a:xfrm>
        </p:spPr>
        <p:txBody>
          <a:bodyPr/>
          <a:lstStyle/>
          <a:p>
            <a:pPr>
              <a:defRPr/>
            </a:pPr>
            <a:fld id="{60AA5950-483A-46CD-B537-F82D2966A87A}" type="slidenum">
              <a:rPr lang="en-US" altLang="en-US" smtClean="0"/>
              <a:pPr>
                <a:defRPr/>
              </a:pPr>
              <a:t>35</a:t>
            </a:fld>
            <a:endParaRPr lang="en-US" altLang="en-US" dirty="0"/>
          </a:p>
        </p:txBody>
      </p:sp>
    </p:spTree>
    <p:extLst>
      <p:ext uri="{BB962C8B-B14F-4D97-AF65-F5344CB8AC3E}">
        <p14:creationId xmlns:p14="http://schemas.microsoft.com/office/powerpoint/2010/main" val="2167216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4057-B643-3775-06FD-9E28C3900FE1}"/>
              </a:ext>
            </a:extLst>
          </p:cNvPr>
          <p:cNvSpPr>
            <a:spLocks noGrp="1"/>
          </p:cNvSpPr>
          <p:nvPr>
            <p:ph type="title"/>
          </p:nvPr>
        </p:nvSpPr>
        <p:spPr/>
        <p:txBody>
          <a:bodyPr/>
          <a:lstStyle/>
          <a:p>
            <a:r>
              <a:rPr lang="en-US" dirty="0"/>
              <a:t>Insert Title</a:t>
            </a:r>
          </a:p>
        </p:txBody>
      </p:sp>
      <p:sp>
        <p:nvSpPr>
          <p:cNvPr id="4" name="Footer Placeholder 3">
            <a:extLst>
              <a:ext uri="{FF2B5EF4-FFF2-40B4-BE49-F238E27FC236}">
                <a16:creationId xmlns:a16="http://schemas.microsoft.com/office/drawing/2014/main" id="{A26163B5-FE63-73F9-846A-9F1CD65FF5CD}"/>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5" name="Slide Number Placeholder 4">
            <a:extLst>
              <a:ext uri="{FF2B5EF4-FFF2-40B4-BE49-F238E27FC236}">
                <a16:creationId xmlns:a16="http://schemas.microsoft.com/office/drawing/2014/main" id="{36866EC9-7809-245C-3C4D-A006B7D79DE1}"/>
              </a:ext>
            </a:extLst>
          </p:cNvPr>
          <p:cNvSpPr>
            <a:spLocks noGrp="1"/>
          </p:cNvSpPr>
          <p:nvPr>
            <p:ph type="sldNum" sz="quarter" idx="11"/>
          </p:nvPr>
        </p:nvSpPr>
        <p:spPr/>
        <p:txBody>
          <a:bodyPr/>
          <a:lstStyle/>
          <a:p>
            <a:pPr>
              <a:defRPr/>
            </a:pPr>
            <a:fld id="{60AA5950-483A-46CD-B537-F82D2966A87A}" type="slidenum">
              <a:rPr lang="en-US" altLang="en-US" smtClean="0"/>
              <a:pPr>
                <a:defRPr/>
              </a:pPr>
              <a:t>36</a:t>
            </a:fld>
            <a:endParaRPr lang="en-US" altLang="en-US"/>
          </a:p>
        </p:txBody>
      </p:sp>
      <p:pic>
        <p:nvPicPr>
          <p:cNvPr id="8" name="Picture 7">
            <a:extLst>
              <a:ext uri="{FF2B5EF4-FFF2-40B4-BE49-F238E27FC236}">
                <a16:creationId xmlns:a16="http://schemas.microsoft.com/office/drawing/2014/main" id="{E9BAFE2C-E99E-37C9-7FC9-9FF80CE9162B}"/>
              </a:ext>
            </a:extLst>
          </p:cNvPr>
          <p:cNvPicPr>
            <a:picLocks noChangeAspect="1"/>
          </p:cNvPicPr>
          <p:nvPr/>
        </p:nvPicPr>
        <p:blipFill>
          <a:blip r:embed="rId2"/>
          <a:stretch>
            <a:fillRect/>
          </a:stretch>
        </p:blipFill>
        <p:spPr>
          <a:xfrm>
            <a:off x="2778415" y="1608174"/>
            <a:ext cx="3437945" cy="4651338"/>
          </a:xfrm>
          <a:prstGeom prst="rect">
            <a:avLst/>
          </a:prstGeom>
        </p:spPr>
      </p:pic>
    </p:spTree>
    <p:extLst>
      <p:ext uri="{BB962C8B-B14F-4D97-AF65-F5344CB8AC3E}">
        <p14:creationId xmlns:p14="http://schemas.microsoft.com/office/powerpoint/2010/main" val="176391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4057-B643-3775-06FD-9E28C3900FE1}"/>
              </a:ext>
            </a:extLst>
          </p:cNvPr>
          <p:cNvSpPr>
            <a:spLocks noGrp="1"/>
          </p:cNvSpPr>
          <p:nvPr>
            <p:ph type="title"/>
          </p:nvPr>
        </p:nvSpPr>
        <p:spPr/>
        <p:txBody>
          <a:bodyPr/>
          <a:lstStyle/>
          <a:p>
            <a:r>
              <a:rPr lang="en-US" dirty="0"/>
              <a:t>OIG Report: Short Stays</a:t>
            </a:r>
          </a:p>
        </p:txBody>
      </p:sp>
      <p:pic>
        <p:nvPicPr>
          <p:cNvPr id="7" name="Content Placeholder 6">
            <a:extLst>
              <a:ext uri="{FF2B5EF4-FFF2-40B4-BE49-F238E27FC236}">
                <a16:creationId xmlns:a16="http://schemas.microsoft.com/office/drawing/2014/main" id="{01A4B4A7-492F-C3D1-B2F0-18557A550024}"/>
              </a:ext>
            </a:extLst>
          </p:cNvPr>
          <p:cNvPicPr>
            <a:picLocks noGrp="1" noChangeAspect="1"/>
          </p:cNvPicPr>
          <p:nvPr>
            <p:ph idx="1"/>
          </p:nvPr>
        </p:nvPicPr>
        <p:blipFill>
          <a:blip r:embed="rId2"/>
          <a:stretch>
            <a:fillRect/>
          </a:stretch>
        </p:blipFill>
        <p:spPr>
          <a:xfrm>
            <a:off x="1218727" y="1505072"/>
            <a:ext cx="3629586" cy="4873501"/>
          </a:xfrm>
        </p:spPr>
      </p:pic>
      <p:sp>
        <p:nvSpPr>
          <p:cNvPr id="4" name="Footer Placeholder 3">
            <a:extLst>
              <a:ext uri="{FF2B5EF4-FFF2-40B4-BE49-F238E27FC236}">
                <a16:creationId xmlns:a16="http://schemas.microsoft.com/office/drawing/2014/main" id="{A26163B5-FE63-73F9-846A-9F1CD65FF5CD}"/>
              </a:ext>
            </a:extLst>
          </p:cNvPr>
          <p:cNvSpPr>
            <a:spLocks noGrp="1"/>
          </p:cNvSpPr>
          <p:nvPr>
            <p:ph type="ftr" sz="quarter" idx="10"/>
          </p:nvPr>
        </p:nvSpPr>
        <p:spPr/>
        <p:txBody>
          <a:bodyPr/>
          <a:lstStyle/>
          <a:p>
            <a:pPr>
              <a:defRPr/>
            </a:pPr>
            <a:r>
              <a:rPr lang="en-US"/>
              <a:t>© 2021 Parker, Hudson, Rainer &amp; Dobbs LLP.   All Rights Reserved. </a:t>
            </a:r>
          </a:p>
        </p:txBody>
      </p:sp>
      <p:sp>
        <p:nvSpPr>
          <p:cNvPr id="5" name="Slide Number Placeholder 4">
            <a:extLst>
              <a:ext uri="{FF2B5EF4-FFF2-40B4-BE49-F238E27FC236}">
                <a16:creationId xmlns:a16="http://schemas.microsoft.com/office/drawing/2014/main" id="{36866EC9-7809-245C-3C4D-A006B7D79DE1}"/>
              </a:ext>
            </a:extLst>
          </p:cNvPr>
          <p:cNvSpPr>
            <a:spLocks noGrp="1"/>
          </p:cNvSpPr>
          <p:nvPr>
            <p:ph type="sldNum" sz="quarter" idx="11"/>
          </p:nvPr>
        </p:nvSpPr>
        <p:spPr/>
        <p:txBody>
          <a:bodyPr/>
          <a:lstStyle/>
          <a:p>
            <a:pPr>
              <a:defRPr/>
            </a:pPr>
            <a:fld id="{60AA5950-483A-46CD-B537-F82D2966A87A}" type="slidenum">
              <a:rPr lang="en-US" altLang="en-US" smtClean="0"/>
              <a:pPr>
                <a:defRPr/>
              </a:pPr>
              <a:t>4</a:t>
            </a:fld>
            <a:endParaRPr lang="en-US" altLang="en-US"/>
          </a:p>
        </p:txBody>
      </p:sp>
      <p:sp>
        <p:nvSpPr>
          <p:cNvPr id="9" name="TextBox 8">
            <a:extLst>
              <a:ext uri="{FF2B5EF4-FFF2-40B4-BE49-F238E27FC236}">
                <a16:creationId xmlns:a16="http://schemas.microsoft.com/office/drawing/2014/main" id="{9A5B9065-704C-DFCB-D6D1-DB1DC81E4257}"/>
              </a:ext>
            </a:extLst>
          </p:cNvPr>
          <p:cNvSpPr txBox="1"/>
          <p:nvPr/>
        </p:nvSpPr>
        <p:spPr>
          <a:xfrm>
            <a:off x="5057430" y="2561968"/>
            <a:ext cx="3528786" cy="2554545"/>
          </a:xfrm>
          <a:prstGeom prst="rect">
            <a:avLst/>
          </a:prstGeom>
          <a:noFill/>
        </p:spPr>
        <p:txBody>
          <a:bodyPr wrap="square">
            <a:spAutoFit/>
          </a:bodyPr>
          <a:lstStyle/>
          <a:p>
            <a:r>
              <a:rPr lang="en-US" sz="2000" b="0" i="1" dirty="0">
                <a:solidFill>
                  <a:srgbClr val="1B1B1B"/>
                </a:solidFill>
                <a:effectLst/>
                <a:latin typeface="+mj-lt"/>
              </a:rPr>
              <a:t>OIG recommended </a:t>
            </a:r>
            <a:r>
              <a:rPr lang="en-US" sz="2000" i="1" dirty="0">
                <a:solidFill>
                  <a:srgbClr val="1B1B1B"/>
                </a:solidFill>
                <a:latin typeface="+mj-lt"/>
              </a:rPr>
              <a:t>CMS “</a:t>
            </a:r>
            <a:r>
              <a:rPr lang="en-US" sz="2000" b="0" i="1" dirty="0">
                <a:solidFill>
                  <a:srgbClr val="1B1B1B"/>
                </a:solidFill>
                <a:effectLst/>
                <a:latin typeface="+mj-lt"/>
              </a:rPr>
              <a:t>update policies and procedures for </a:t>
            </a:r>
            <a:r>
              <a:rPr lang="en-US" sz="2000" b="0" i="1" dirty="0" err="1">
                <a:solidFill>
                  <a:srgbClr val="1B1B1B"/>
                </a:solidFill>
                <a:effectLst/>
                <a:latin typeface="+mj-lt"/>
              </a:rPr>
              <a:t>postpayment</a:t>
            </a:r>
            <a:r>
              <a:rPr lang="en-US" sz="2000" b="0" i="1" dirty="0">
                <a:solidFill>
                  <a:srgbClr val="1B1B1B"/>
                </a:solidFill>
                <a:effectLst/>
                <a:latin typeface="+mj-lt"/>
              </a:rPr>
              <a:t> reviews to focus on claims for short inpatient stays identified as at risk for noncompliance with the two-midnight rule and to focus on overpayment recoveries”</a:t>
            </a:r>
            <a:endParaRPr lang="en-US" sz="2000" i="1" dirty="0">
              <a:latin typeface="+mj-lt"/>
            </a:endParaRPr>
          </a:p>
        </p:txBody>
      </p:sp>
    </p:spTree>
    <p:extLst>
      <p:ext uri="{BB962C8B-B14F-4D97-AF65-F5344CB8AC3E}">
        <p14:creationId xmlns:p14="http://schemas.microsoft.com/office/powerpoint/2010/main" val="351899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72B90FA-BCCC-D5F9-D855-190CA44D6384}"/>
              </a:ext>
            </a:extLst>
          </p:cNvPr>
          <p:cNvSpPr>
            <a:spLocks noGrp="1"/>
          </p:cNvSpPr>
          <p:nvPr>
            <p:ph type="title"/>
          </p:nvPr>
        </p:nvSpPr>
        <p:spPr/>
        <p:txBody>
          <a:bodyPr/>
          <a:lstStyle/>
          <a:p>
            <a:r>
              <a:rPr lang="en-US" altLang="en-US" dirty="0"/>
              <a:t>Artificial Intelligence</a:t>
            </a:r>
          </a:p>
        </p:txBody>
      </p:sp>
      <p:sp>
        <p:nvSpPr>
          <p:cNvPr id="9219" name="Content Placeholder 2">
            <a:extLst>
              <a:ext uri="{FF2B5EF4-FFF2-40B4-BE49-F238E27FC236}">
                <a16:creationId xmlns:a16="http://schemas.microsoft.com/office/drawing/2014/main" id="{84768556-EDC7-2720-A349-A11976E0007A}"/>
              </a:ext>
            </a:extLst>
          </p:cNvPr>
          <p:cNvSpPr>
            <a:spLocks noGrp="1"/>
          </p:cNvSpPr>
          <p:nvPr>
            <p:ph idx="1"/>
          </p:nvPr>
        </p:nvSpPr>
        <p:spPr/>
        <p:txBody>
          <a:bodyPr/>
          <a:lstStyle/>
          <a:p>
            <a:pPr marL="0" indent="0">
              <a:buFont typeface="Arial" panose="020B0604020202020204" pitchFamily="34" charset="0"/>
              <a:buNone/>
              <a:defRPr/>
            </a:pPr>
            <a:r>
              <a:rPr lang="en-US" altLang="en-US" sz="3200" b="1" dirty="0"/>
              <a:t>Use in Coding and Auditing Functions?</a:t>
            </a:r>
            <a:endParaRPr lang="en-US" altLang="en-US" sz="2400" dirty="0"/>
          </a:p>
          <a:p>
            <a:pPr lvl="1">
              <a:buFont typeface="Arial" panose="020B0604020202020204" pitchFamily="34" charset="0"/>
              <a:buChar char="•"/>
              <a:defRPr/>
            </a:pPr>
            <a:r>
              <a:rPr lang="en-US" altLang="en-US" sz="2400" dirty="0"/>
              <a:t>AI (with machine learning) to code/ create algorithm</a:t>
            </a:r>
          </a:p>
          <a:p>
            <a:pPr lvl="1">
              <a:buFontTx/>
              <a:buChar char="-"/>
              <a:defRPr/>
            </a:pPr>
            <a:endParaRPr lang="en-US" altLang="en-US" dirty="0"/>
          </a:p>
          <a:p>
            <a:pPr lvl="1">
              <a:buFont typeface="Arial" panose="020B0604020202020204" pitchFamily="34" charset="0"/>
              <a:buChar char="•"/>
              <a:defRPr/>
            </a:pPr>
            <a:r>
              <a:rPr lang="en-US" altLang="en-US" sz="2400" dirty="0"/>
              <a:t>Reduction in manual reviews?</a:t>
            </a:r>
          </a:p>
          <a:p>
            <a:pPr lvl="2">
              <a:buFontTx/>
              <a:buChar char="-"/>
              <a:defRPr/>
            </a:pPr>
            <a:r>
              <a:rPr lang="en-US" altLang="en-US" sz="2000" dirty="0"/>
              <a:t>Will this “catch” all CC’s and MCC’s?</a:t>
            </a:r>
          </a:p>
          <a:p>
            <a:pPr lvl="2">
              <a:buFontTx/>
              <a:buChar char="-"/>
              <a:defRPr/>
            </a:pPr>
            <a:r>
              <a:rPr lang="en-US" altLang="en-US" sz="2000" dirty="0"/>
              <a:t>Unbundling codes</a:t>
            </a:r>
          </a:p>
          <a:p>
            <a:pPr lvl="2">
              <a:buFontTx/>
              <a:buChar char="-"/>
              <a:defRPr/>
            </a:pPr>
            <a:r>
              <a:rPr lang="en-US" altLang="en-US" sz="2000" dirty="0"/>
              <a:t>Upcoding</a:t>
            </a:r>
          </a:p>
          <a:p>
            <a:pPr lvl="2">
              <a:buFontTx/>
              <a:buChar char="-"/>
              <a:defRPr/>
            </a:pPr>
            <a:r>
              <a:rPr lang="en-US" altLang="en-US" sz="2000" dirty="0"/>
              <a:t>Check for NCCI edits</a:t>
            </a:r>
          </a:p>
          <a:p>
            <a:pPr lvl="2">
              <a:buFontTx/>
              <a:buChar char="-"/>
              <a:defRPr/>
            </a:pPr>
            <a:r>
              <a:rPr lang="en-US" altLang="en-US" sz="2000" dirty="0"/>
              <a:t>Appending modifiers</a:t>
            </a:r>
          </a:p>
          <a:p>
            <a:pPr lvl="1">
              <a:buFontTx/>
              <a:buChar char="-"/>
              <a:defRPr/>
            </a:pPr>
            <a:endParaRPr lang="en-US" altLang="en-US" dirty="0"/>
          </a:p>
          <a:p>
            <a:pPr lvl="1">
              <a:buFont typeface="Arial" panose="020B0604020202020204" pitchFamily="34" charset="0"/>
              <a:buChar char="•"/>
              <a:defRPr/>
            </a:pPr>
            <a:r>
              <a:rPr lang="en-US" altLang="en-US" sz="2400" dirty="0"/>
              <a:t>Testing for accuracy/ pilot first</a:t>
            </a:r>
          </a:p>
          <a:p>
            <a:pPr lvl="1">
              <a:buFontTx/>
              <a:buChar char="-"/>
              <a:defRPr/>
            </a:pPr>
            <a:endParaRPr lang="en-US" altLang="en-US" dirty="0"/>
          </a:p>
        </p:txBody>
      </p:sp>
      <p:sp>
        <p:nvSpPr>
          <p:cNvPr id="4" name="Footer Placeholder 3">
            <a:extLst>
              <a:ext uri="{FF2B5EF4-FFF2-40B4-BE49-F238E27FC236}">
                <a16:creationId xmlns:a16="http://schemas.microsoft.com/office/drawing/2014/main" id="{F16AB08A-8B64-4DAB-6FD3-7CBA43F7CC58}"/>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9221" name="Slide Number Placeholder 4">
            <a:extLst>
              <a:ext uri="{FF2B5EF4-FFF2-40B4-BE49-F238E27FC236}">
                <a16:creationId xmlns:a16="http://schemas.microsoft.com/office/drawing/2014/main" id="{8685621A-C7AF-AB73-3437-FB1ECA9E8B1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86DF025-CADC-4FFE-A7FC-FA3E0EC2CF9E}" type="slidenum">
              <a:rPr lang="en-US" altLang="en-US" sz="1400" smtClean="0"/>
              <a:pPr>
                <a:spcBef>
                  <a:spcPct val="0"/>
                </a:spcBef>
                <a:buFontTx/>
                <a:buNone/>
              </a:pPr>
              <a:t>5</a:t>
            </a:fld>
            <a:endParaRPr lang="en-US" altLang="en-US" sz="1400"/>
          </a:p>
        </p:txBody>
      </p:sp>
    </p:spTree>
    <p:extLst>
      <p:ext uri="{BB962C8B-B14F-4D97-AF65-F5344CB8AC3E}">
        <p14:creationId xmlns:p14="http://schemas.microsoft.com/office/powerpoint/2010/main" val="230561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72B90FA-BCCC-D5F9-D855-190CA44D6384}"/>
              </a:ext>
            </a:extLst>
          </p:cNvPr>
          <p:cNvSpPr>
            <a:spLocks noGrp="1"/>
          </p:cNvSpPr>
          <p:nvPr>
            <p:ph type="title"/>
          </p:nvPr>
        </p:nvSpPr>
        <p:spPr/>
        <p:txBody>
          <a:bodyPr/>
          <a:lstStyle/>
          <a:p>
            <a:r>
              <a:rPr lang="en-US" altLang="en-US" dirty="0"/>
              <a:t>Artificial Intelligence</a:t>
            </a:r>
          </a:p>
        </p:txBody>
      </p:sp>
      <p:sp>
        <p:nvSpPr>
          <p:cNvPr id="9219" name="Content Placeholder 2">
            <a:extLst>
              <a:ext uri="{FF2B5EF4-FFF2-40B4-BE49-F238E27FC236}">
                <a16:creationId xmlns:a16="http://schemas.microsoft.com/office/drawing/2014/main" id="{84768556-EDC7-2720-A349-A11976E0007A}"/>
              </a:ext>
            </a:extLst>
          </p:cNvPr>
          <p:cNvSpPr>
            <a:spLocks noGrp="1"/>
          </p:cNvSpPr>
          <p:nvPr>
            <p:ph idx="1"/>
          </p:nvPr>
        </p:nvSpPr>
        <p:spPr/>
        <p:txBody>
          <a:bodyPr/>
          <a:lstStyle/>
          <a:p>
            <a:pPr marL="0" indent="0">
              <a:buFont typeface="Arial" panose="020B0604020202020204" pitchFamily="34" charset="0"/>
              <a:buNone/>
              <a:defRPr/>
            </a:pPr>
            <a:r>
              <a:rPr lang="en-US" altLang="en-US" sz="3200" b="1" dirty="0"/>
              <a:t>Use in Denials Management?</a:t>
            </a:r>
            <a:endParaRPr lang="en-US" altLang="en-US" sz="2400" dirty="0"/>
          </a:p>
          <a:p>
            <a:pPr lvl="1">
              <a:buFont typeface="Arial" panose="020B0604020202020204" pitchFamily="34" charset="0"/>
              <a:buChar char="•"/>
              <a:defRPr/>
            </a:pPr>
            <a:r>
              <a:rPr lang="en-US" altLang="en-US" sz="2400" dirty="0"/>
              <a:t>Root cause analysis</a:t>
            </a:r>
          </a:p>
          <a:p>
            <a:pPr lvl="2">
              <a:buFontTx/>
              <a:buChar char="-"/>
              <a:defRPr/>
            </a:pPr>
            <a:r>
              <a:rPr lang="en-US" altLang="en-US" sz="2000" dirty="0"/>
              <a:t>CAVEAT: Recall the 60-day Rule</a:t>
            </a:r>
          </a:p>
          <a:p>
            <a:pPr lvl="1">
              <a:buFontTx/>
              <a:buChar char="-"/>
              <a:defRPr/>
            </a:pPr>
            <a:endParaRPr lang="en-US" altLang="en-US" dirty="0"/>
          </a:p>
          <a:p>
            <a:pPr lvl="1">
              <a:buFont typeface="Arial" panose="020B0604020202020204" pitchFamily="34" charset="0"/>
              <a:buChar char="•"/>
              <a:defRPr/>
            </a:pPr>
            <a:r>
              <a:rPr lang="en-US" altLang="en-US" sz="2400" dirty="0"/>
              <a:t>Appeals generated automatically?</a:t>
            </a:r>
          </a:p>
          <a:p>
            <a:pPr lvl="1">
              <a:buFontTx/>
              <a:buChar char="-"/>
              <a:defRPr/>
            </a:pPr>
            <a:endParaRPr lang="en-US" altLang="en-US" dirty="0"/>
          </a:p>
          <a:p>
            <a:pPr lvl="1">
              <a:buFont typeface="Arial" panose="020B0604020202020204" pitchFamily="34" charset="0"/>
              <a:buChar char="•"/>
              <a:defRPr/>
            </a:pPr>
            <a:r>
              <a:rPr lang="en-US" altLang="en-US" sz="2400" dirty="0"/>
              <a:t>Test for accuracy/ pilot first</a:t>
            </a:r>
          </a:p>
        </p:txBody>
      </p:sp>
      <p:sp>
        <p:nvSpPr>
          <p:cNvPr id="4" name="Footer Placeholder 3">
            <a:extLst>
              <a:ext uri="{FF2B5EF4-FFF2-40B4-BE49-F238E27FC236}">
                <a16:creationId xmlns:a16="http://schemas.microsoft.com/office/drawing/2014/main" id="{F16AB08A-8B64-4DAB-6FD3-7CBA43F7CC58}"/>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9221" name="Slide Number Placeholder 4">
            <a:extLst>
              <a:ext uri="{FF2B5EF4-FFF2-40B4-BE49-F238E27FC236}">
                <a16:creationId xmlns:a16="http://schemas.microsoft.com/office/drawing/2014/main" id="{8685621A-C7AF-AB73-3437-FB1ECA9E8B1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86DF025-CADC-4FFE-A7FC-FA3E0EC2CF9E}" type="slidenum">
              <a:rPr lang="en-US" altLang="en-US" sz="1400" smtClean="0"/>
              <a:pPr>
                <a:spcBef>
                  <a:spcPct val="0"/>
                </a:spcBef>
                <a:buFontTx/>
                <a:buNone/>
              </a:pPr>
              <a:t>6</a:t>
            </a:fld>
            <a:endParaRPr lang="en-US" altLang="en-US" sz="1400"/>
          </a:p>
        </p:txBody>
      </p:sp>
    </p:spTree>
    <p:extLst>
      <p:ext uri="{BB962C8B-B14F-4D97-AF65-F5344CB8AC3E}">
        <p14:creationId xmlns:p14="http://schemas.microsoft.com/office/powerpoint/2010/main" val="2800891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E3DB-4344-67B1-83F2-690A9CB3079E}"/>
              </a:ext>
            </a:extLst>
          </p:cNvPr>
          <p:cNvSpPr>
            <a:spLocks noGrp="1"/>
          </p:cNvSpPr>
          <p:nvPr>
            <p:ph type="title"/>
          </p:nvPr>
        </p:nvSpPr>
        <p:spPr/>
        <p:txBody>
          <a:bodyPr/>
          <a:lstStyle/>
          <a:p>
            <a:r>
              <a:rPr lang="en-US" dirty="0"/>
              <a:t>Artificial Intelligence</a:t>
            </a:r>
          </a:p>
        </p:txBody>
      </p:sp>
      <p:sp>
        <p:nvSpPr>
          <p:cNvPr id="3" name="Content Placeholder 2">
            <a:extLst>
              <a:ext uri="{FF2B5EF4-FFF2-40B4-BE49-F238E27FC236}">
                <a16:creationId xmlns:a16="http://schemas.microsoft.com/office/drawing/2014/main" id="{A247DE1D-B407-6BD8-8262-70766B45F56D}"/>
              </a:ext>
            </a:extLst>
          </p:cNvPr>
          <p:cNvSpPr>
            <a:spLocks noGrp="1"/>
          </p:cNvSpPr>
          <p:nvPr>
            <p:ph idx="1"/>
          </p:nvPr>
        </p:nvSpPr>
        <p:spPr/>
        <p:txBody>
          <a:bodyPr/>
          <a:lstStyle/>
          <a:p>
            <a:pPr marL="0" indent="0">
              <a:buNone/>
            </a:pPr>
            <a:r>
              <a:rPr lang="en-US" sz="3200" b="1" dirty="0"/>
              <a:t>Use by MAOs to deny claims</a:t>
            </a:r>
          </a:p>
          <a:p>
            <a:pPr marL="0" indent="0">
              <a:buNone/>
            </a:pPr>
            <a:endParaRPr lang="en-US" altLang="en-US" sz="1600" b="1" dirty="0"/>
          </a:p>
          <a:p>
            <a:pPr marL="0" indent="0">
              <a:buNone/>
            </a:pPr>
            <a:r>
              <a:rPr lang="en-US" altLang="en-US" sz="2800" dirty="0"/>
              <a:t>Litigation </a:t>
            </a:r>
            <a:endParaRPr lang="en-US" altLang="en-US" b="1" dirty="0"/>
          </a:p>
          <a:p>
            <a:pPr lvl="1">
              <a:buFont typeface="Arial" panose="020B0604020202020204" pitchFamily="34" charset="0"/>
              <a:buChar char="•"/>
              <a:defRPr/>
            </a:pPr>
            <a:r>
              <a:rPr lang="en-US" altLang="en-US" sz="2400" dirty="0"/>
              <a:t>Estate of Gene B. </a:t>
            </a:r>
            <a:r>
              <a:rPr lang="en-US" altLang="en-US" sz="2400" dirty="0" err="1"/>
              <a:t>Lokken</a:t>
            </a:r>
            <a:r>
              <a:rPr lang="en-US" altLang="en-US" sz="2400" dirty="0"/>
              <a:t> et al. v. UnitedHealth Group, Inc. et al. (MN)</a:t>
            </a:r>
          </a:p>
          <a:p>
            <a:pPr lvl="1">
              <a:buFont typeface="Arial" panose="020B0604020202020204" pitchFamily="34" charset="0"/>
              <a:buChar char="•"/>
              <a:defRPr/>
            </a:pPr>
            <a:r>
              <a:rPr lang="es-ES" altLang="en-US" sz="2400" dirty="0" err="1"/>
              <a:t>Barrows</a:t>
            </a:r>
            <a:r>
              <a:rPr lang="es-ES" altLang="en-US" sz="2400" dirty="0"/>
              <a:t> et al. v. Humana, Inc. (KY)</a:t>
            </a:r>
            <a:endParaRPr lang="en-US" altLang="en-US" sz="2400" dirty="0"/>
          </a:p>
          <a:p>
            <a:pPr lvl="2">
              <a:buFontTx/>
              <a:buChar char="-"/>
              <a:defRPr/>
            </a:pPr>
            <a:r>
              <a:rPr lang="en-US" altLang="en-US" sz="2000" dirty="0"/>
              <a:t>Complaints allege that these MAOs are using an AI tool, </a:t>
            </a:r>
            <a:r>
              <a:rPr lang="en-US" altLang="en-US" sz="2000" dirty="0" err="1"/>
              <a:t>nH</a:t>
            </a:r>
            <a:r>
              <a:rPr lang="en-US" altLang="en-US" sz="2000" dirty="0"/>
              <a:t> Predict, to make coverage determinations that are not based on individual patient needs</a:t>
            </a:r>
          </a:p>
          <a:p>
            <a:pPr lvl="2">
              <a:buFontTx/>
              <a:buChar char="-"/>
              <a:defRPr/>
            </a:pPr>
            <a:r>
              <a:rPr lang="en-US" altLang="en-US" sz="2000" dirty="0"/>
              <a:t>Stay tuned…</a:t>
            </a:r>
          </a:p>
        </p:txBody>
      </p:sp>
      <p:sp>
        <p:nvSpPr>
          <p:cNvPr id="4" name="Footer Placeholder 3">
            <a:extLst>
              <a:ext uri="{FF2B5EF4-FFF2-40B4-BE49-F238E27FC236}">
                <a16:creationId xmlns:a16="http://schemas.microsoft.com/office/drawing/2014/main" id="{A37B1404-C871-3E4F-01D6-CB1A86F7CE86}"/>
              </a:ext>
            </a:extLst>
          </p:cNvPr>
          <p:cNvSpPr>
            <a:spLocks noGrp="1"/>
          </p:cNvSpPr>
          <p:nvPr>
            <p:ph type="ftr" sz="quarter" idx="10"/>
          </p:nvPr>
        </p:nvSpPr>
        <p:spPr/>
        <p:txBody>
          <a:bodyPr/>
          <a:lstStyle/>
          <a:p>
            <a:pPr>
              <a:defRPr/>
            </a:pPr>
            <a:r>
              <a:rPr lang="en-US"/>
              <a:t>© 2024 Parker, Hudson, Rainer &amp; Dobbs LLP.   All Rights Reserved. </a:t>
            </a:r>
            <a:endParaRPr lang="en-US" dirty="0"/>
          </a:p>
        </p:txBody>
      </p:sp>
      <p:sp>
        <p:nvSpPr>
          <p:cNvPr id="5" name="Slide Number Placeholder 4">
            <a:extLst>
              <a:ext uri="{FF2B5EF4-FFF2-40B4-BE49-F238E27FC236}">
                <a16:creationId xmlns:a16="http://schemas.microsoft.com/office/drawing/2014/main" id="{18CD507B-B5B2-A9DA-357D-CAD98C1597D7}"/>
              </a:ext>
            </a:extLst>
          </p:cNvPr>
          <p:cNvSpPr>
            <a:spLocks noGrp="1"/>
          </p:cNvSpPr>
          <p:nvPr>
            <p:ph type="sldNum" sz="quarter" idx="11"/>
          </p:nvPr>
        </p:nvSpPr>
        <p:spPr/>
        <p:txBody>
          <a:bodyPr/>
          <a:lstStyle/>
          <a:p>
            <a:pPr>
              <a:defRPr/>
            </a:pPr>
            <a:fld id="{60AA5950-483A-46CD-B537-F82D2966A87A}" type="slidenum">
              <a:rPr lang="en-US" altLang="en-US" smtClean="0"/>
              <a:pPr>
                <a:defRPr/>
              </a:pPr>
              <a:t>7</a:t>
            </a:fld>
            <a:endParaRPr lang="en-US" altLang="en-US"/>
          </a:p>
        </p:txBody>
      </p:sp>
    </p:spTree>
    <p:extLst>
      <p:ext uri="{BB962C8B-B14F-4D97-AF65-F5344CB8AC3E}">
        <p14:creationId xmlns:p14="http://schemas.microsoft.com/office/powerpoint/2010/main" val="229409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72B90FA-BCCC-D5F9-D855-190CA44D6384}"/>
              </a:ext>
            </a:extLst>
          </p:cNvPr>
          <p:cNvSpPr>
            <a:spLocks noGrp="1"/>
          </p:cNvSpPr>
          <p:nvPr>
            <p:ph type="title"/>
          </p:nvPr>
        </p:nvSpPr>
        <p:spPr/>
        <p:txBody>
          <a:bodyPr/>
          <a:lstStyle/>
          <a:p>
            <a:r>
              <a:rPr lang="en-US" altLang="en-US" dirty="0"/>
              <a:t>Artificial Intelligence</a:t>
            </a:r>
          </a:p>
        </p:txBody>
      </p:sp>
      <p:sp>
        <p:nvSpPr>
          <p:cNvPr id="9219" name="Content Placeholder 2">
            <a:extLst>
              <a:ext uri="{FF2B5EF4-FFF2-40B4-BE49-F238E27FC236}">
                <a16:creationId xmlns:a16="http://schemas.microsoft.com/office/drawing/2014/main" id="{84768556-EDC7-2720-A349-A11976E0007A}"/>
              </a:ext>
            </a:extLst>
          </p:cNvPr>
          <p:cNvSpPr>
            <a:spLocks noGrp="1"/>
          </p:cNvSpPr>
          <p:nvPr>
            <p:ph idx="1"/>
          </p:nvPr>
        </p:nvSpPr>
        <p:spPr/>
        <p:txBody>
          <a:bodyPr/>
          <a:lstStyle/>
          <a:p>
            <a:pPr marL="0" indent="0">
              <a:buFont typeface="Arial" panose="020B0604020202020204" pitchFamily="34" charset="0"/>
              <a:buNone/>
              <a:defRPr/>
            </a:pPr>
            <a:r>
              <a:rPr lang="en-US" altLang="en-US" sz="3200" b="1" dirty="0"/>
              <a:t>Used to phish? Ransomware?</a:t>
            </a:r>
          </a:p>
          <a:p>
            <a:pPr marL="0" indent="0">
              <a:buFont typeface="Arial" panose="020B0604020202020204" pitchFamily="34" charset="0"/>
              <a:buNone/>
              <a:defRPr/>
            </a:pPr>
            <a:r>
              <a:rPr lang="en-US" altLang="en-US" sz="3200" b="1" dirty="0"/>
              <a:t> </a:t>
            </a:r>
            <a:endParaRPr lang="en-US" altLang="en-US" b="1" dirty="0"/>
          </a:p>
          <a:p>
            <a:pPr lvl="1">
              <a:buFont typeface="Arial" panose="020B0604020202020204" pitchFamily="34" charset="0"/>
              <a:buChar char="•"/>
              <a:defRPr/>
            </a:pPr>
            <a:r>
              <a:rPr lang="en-US" altLang="en-US" sz="2400" dirty="0"/>
              <a:t>Imitating voices?</a:t>
            </a:r>
          </a:p>
          <a:p>
            <a:pPr lvl="1">
              <a:buFont typeface="Arial" panose="020B0604020202020204" pitchFamily="34" charset="0"/>
              <a:buChar char="•"/>
              <a:defRPr/>
            </a:pPr>
            <a:endParaRPr lang="en-US" altLang="en-US" sz="2400" dirty="0"/>
          </a:p>
          <a:p>
            <a:pPr lvl="1">
              <a:buFont typeface="Arial" panose="020B0604020202020204" pitchFamily="34" charset="0"/>
              <a:buChar char="•"/>
              <a:defRPr/>
            </a:pPr>
            <a:r>
              <a:rPr lang="en-US" altLang="en-US" sz="2400" dirty="0"/>
              <a:t>Imitating writing style</a:t>
            </a:r>
          </a:p>
          <a:p>
            <a:pPr lvl="1">
              <a:buFont typeface="Arial" panose="020B0604020202020204" pitchFamily="34" charset="0"/>
              <a:buChar char="•"/>
              <a:defRPr/>
            </a:pPr>
            <a:endParaRPr lang="en-US" altLang="en-US" sz="2400" dirty="0"/>
          </a:p>
          <a:p>
            <a:pPr lvl="1">
              <a:buFont typeface="Arial" panose="020B0604020202020204" pitchFamily="34" charset="0"/>
              <a:buChar char="•"/>
              <a:defRPr/>
            </a:pPr>
            <a:r>
              <a:rPr lang="en-US" altLang="en-US" sz="2400" dirty="0"/>
              <a:t>Creating fake calls/attendees?</a:t>
            </a:r>
          </a:p>
        </p:txBody>
      </p:sp>
      <p:sp>
        <p:nvSpPr>
          <p:cNvPr id="4" name="Footer Placeholder 3">
            <a:extLst>
              <a:ext uri="{FF2B5EF4-FFF2-40B4-BE49-F238E27FC236}">
                <a16:creationId xmlns:a16="http://schemas.microsoft.com/office/drawing/2014/main" id="{F16AB08A-8B64-4DAB-6FD3-7CBA43F7CC58}"/>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9221" name="Slide Number Placeholder 4">
            <a:extLst>
              <a:ext uri="{FF2B5EF4-FFF2-40B4-BE49-F238E27FC236}">
                <a16:creationId xmlns:a16="http://schemas.microsoft.com/office/drawing/2014/main" id="{8685621A-C7AF-AB73-3437-FB1ECA9E8B1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86DF025-CADC-4FFE-A7FC-FA3E0EC2CF9E}" type="slidenum">
              <a:rPr lang="en-US" altLang="en-US" sz="1400" smtClean="0"/>
              <a:pPr>
                <a:spcBef>
                  <a:spcPct val="0"/>
                </a:spcBef>
                <a:buFontTx/>
                <a:buNone/>
              </a:pPr>
              <a:t>8</a:t>
            </a:fld>
            <a:endParaRPr lang="en-US" altLang="en-US" sz="1400"/>
          </a:p>
        </p:txBody>
      </p:sp>
    </p:spTree>
    <p:extLst>
      <p:ext uri="{BB962C8B-B14F-4D97-AF65-F5344CB8AC3E}">
        <p14:creationId xmlns:p14="http://schemas.microsoft.com/office/powerpoint/2010/main" val="322077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72B90FA-BCCC-D5F9-D855-190CA44D6384}"/>
              </a:ext>
            </a:extLst>
          </p:cNvPr>
          <p:cNvSpPr>
            <a:spLocks noGrp="1"/>
          </p:cNvSpPr>
          <p:nvPr>
            <p:ph type="title"/>
          </p:nvPr>
        </p:nvSpPr>
        <p:spPr/>
        <p:txBody>
          <a:bodyPr/>
          <a:lstStyle/>
          <a:p>
            <a:r>
              <a:rPr lang="en-US" altLang="en-US" dirty="0"/>
              <a:t>Stark Law Enforcement</a:t>
            </a:r>
          </a:p>
        </p:txBody>
      </p:sp>
      <p:sp>
        <p:nvSpPr>
          <p:cNvPr id="9219" name="Content Placeholder 2">
            <a:extLst>
              <a:ext uri="{FF2B5EF4-FFF2-40B4-BE49-F238E27FC236}">
                <a16:creationId xmlns:a16="http://schemas.microsoft.com/office/drawing/2014/main" id="{84768556-EDC7-2720-A349-A11976E0007A}"/>
              </a:ext>
            </a:extLst>
          </p:cNvPr>
          <p:cNvSpPr>
            <a:spLocks noGrp="1"/>
          </p:cNvSpPr>
          <p:nvPr>
            <p:ph idx="1"/>
          </p:nvPr>
        </p:nvSpPr>
        <p:spPr/>
        <p:txBody>
          <a:bodyPr/>
          <a:lstStyle/>
          <a:p>
            <a:pPr marL="0" indent="0">
              <a:buFont typeface="Arial" panose="020B0604020202020204" pitchFamily="34" charset="0"/>
              <a:buNone/>
              <a:defRPr/>
            </a:pPr>
            <a:r>
              <a:rPr lang="en-US" altLang="en-US" sz="3200" b="1" dirty="0"/>
              <a:t>More settlements in 2023 </a:t>
            </a:r>
            <a:endParaRPr lang="en-US" altLang="en-US" b="1" dirty="0"/>
          </a:p>
          <a:p>
            <a:pPr marL="0" indent="0">
              <a:buNone/>
              <a:defRPr/>
            </a:pPr>
            <a:endParaRPr lang="en-US" altLang="en-US" sz="1400" b="1" dirty="0"/>
          </a:p>
          <a:p>
            <a:pPr marL="0" indent="0">
              <a:buNone/>
              <a:defRPr/>
            </a:pPr>
            <a:r>
              <a:rPr lang="en-US" altLang="en-US" sz="2400" b="1" dirty="0"/>
              <a:t>Payment to physicians in alleged violation of Stark Laws serve as basis for False Claims Act settlements</a:t>
            </a:r>
            <a:endParaRPr lang="en-US" altLang="en-US" b="1" dirty="0"/>
          </a:p>
          <a:p>
            <a:pPr lvl="1">
              <a:buFont typeface="Arial" panose="020B0604020202020204" pitchFamily="34" charset="0"/>
              <a:buChar char="•"/>
              <a:defRPr/>
            </a:pPr>
            <a:r>
              <a:rPr lang="en-US" altLang="en-US" sz="2400" dirty="0"/>
              <a:t>Is compensation at or below 75%ile acceptable?</a:t>
            </a:r>
          </a:p>
          <a:p>
            <a:pPr lvl="1">
              <a:buFont typeface="Arial" panose="020B0604020202020204" pitchFamily="34" charset="0"/>
              <a:buChar char="•"/>
              <a:defRPr/>
            </a:pPr>
            <a:endParaRPr lang="en-US" altLang="en-US" sz="2400" dirty="0"/>
          </a:p>
          <a:p>
            <a:pPr lvl="1">
              <a:buFont typeface="Arial" panose="020B0604020202020204" pitchFamily="34" charset="0"/>
              <a:buChar char="•"/>
              <a:defRPr/>
            </a:pPr>
            <a:r>
              <a:rPr lang="en-US" altLang="en-US" sz="2400" dirty="0"/>
              <a:t>Can use business judgment as part of valuation</a:t>
            </a:r>
          </a:p>
          <a:p>
            <a:pPr lvl="1">
              <a:buFont typeface="Arial" panose="020B0604020202020204" pitchFamily="34" charset="0"/>
              <a:buChar char="•"/>
              <a:defRPr/>
            </a:pPr>
            <a:endParaRPr lang="en-US" altLang="en-US" sz="2400" dirty="0"/>
          </a:p>
          <a:p>
            <a:pPr lvl="1">
              <a:buFont typeface="Arial" panose="020B0604020202020204" pitchFamily="34" charset="0"/>
              <a:buChar char="•"/>
              <a:defRPr/>
            </a:pPr>
            <a:r>
              <a:rPr lang="en-US" altLang="en-US" sz="2400" dirty="0"/>
              <a:t>Can be “commercially reasonable” even if no profit to the entity</a:t>
            </a:r>
          </a:p>
          <a:p>
            <a:pPr lvl="1">
              <a:buFont typeface="Arial" panose="020B0604020202020204" pitchFamily="34" charset="0"/>
              <a:buChar char="•"/>
              <a:defRPr/>
            </a:pPr>
            <a:endParaRPr lang="en-US" altLang="en-US" dirty="0"/>
          </a:p>
          <a:p>
            <a:pPr marL="914400" lvl="2" indent="0">
              <a:buNone/>
              <a:defRPr/>
            </a:pPr>
            <a:endParaRPr lang="en-US" altLang="en-US" b="1" dirty="0"/>
          </a:p>
          <a:p>
            <a:pPr lvl="2">
              <a:buFontTx/>
              <a:buChar char="-"/>
              <a:defRPr/>
            </a:pPr>
            <a:endParaRPr lang="en-US" altLang="en-US" b="1" dirty="0"/>
          </a:p>
          <a:p>
            <a:pPr lvl="2">
              <a:buFontTx/>
              <a:buChar char="-"/>
              <a:defRPr/>
            </a:pPr>
            <a:endParaRPr lang="en-US" altLang="en-US" b="1" dirty="0"/>
          </a:p>
        </p:txBody>
      </p:sp>
      <p:sp>
        <p:nvSpPr>
          <p:cNvPr id="4" name="Footer Placeholder 3">
            <a:extLst>
              <a:ext uri="{FF2B5EF4-FFF2-40B4-BE49-F238E27FC236}">
                <a16:creationId xmlns:a16="http://schemas.microsoft.com/office/drawing/2014/main" id="{F16AB08A-8B64-4DAB-6FD3-7CBA43F7CC58}"/>
              </a:ext>
            </a:extLst>
          </p:cNvPr>
          <p:cNvSpPr>
            <a:spLocks noGrp="1"/>
          </p:cNvSpPr>
          <p:nvPr>
            <p:ph type="ftr" sz="quarter" idx="10"/>
          </p:nvPr>
        </p:nvSpPr>
        <p:spPr/>
        <p:txBody>
          <a:bodyPr/>
          <a:lstStyle/>
          <a:p>
            <a:pPr>
              <a:defRPr/>
            </a:pPr>
            <a:r>
              <a:rPr lang="en-US" dirty="0"/>
              <a:t>© 2024 Parker, Hudson, Rainer &amp; Dobbs LLP.   All Rights Reserved. </a:t>
            </a:r>
          </a:p>
        </p:txBody>
      </p:sp>
      <p:sp>
        <p:nvSpPr>
          <p:cNvPr id="9221" name="Slide Number Placeholder 4">
            <a:extLst>
              <a:ext uri="{FF2B5EF4-FFF2-40B4-BE49-F238E27FC236}">
                <a16:creationId xmlns:a16="http://schemas.microsoft.com/office/drawing/2014/main" id="{8685621A-C7AF-AB73-3437-FB1ECA9E8B1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86DF025-CADC-4FFE-A7FC-FA3E0EC2CF9E}" type="slidenum">
              <a:rPr lang="en-US" altLang="en-US" sz="1400" smtClean="0"/>
              <a:pPr>
                <a:spcBef>
                  <a:spcPct val="0"/>
                </a:spcBef>
                <a:buFontTx/>
                <a:buNone/>
              </a:pPr>
              <a:t>9</a:t>
            </a:fld>
            <a:endParaRPr lang="en-US" altLang="en-US" sz="1400"/>
          </a:p>
        </p:txBody>
      </p:sp>
    </p:spTree>
    <p:extLst>
      <p:ext uri="{BB962C8B-B14F-4D97-AF65-F5344CB8AC3E}">
        <p14:creationId xmlns:p14="http://schemas.microsoft.com/office/powerpoint/2010/main" val="20507094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13960</TotalTime>
  <Words>1942</Words>
  <Application>Microsoft Office PowerPoint</Application>
  <PresentationFormat>On-screen Show (4:3)</PresentationFormat>
  <Paragraphs>300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1_Office Theme</vt:lpstr>
      <vt:lpstr>COMPLIANCE ISSUES IN REVENUE CYCLE: TRENDING ISSUES</vt:lpstr>
      <vt:lpstr>Agenda</vt:lpstr>
      <vt:lpstr>COVID-19 Audits</vt:lpstr>
      <vt:lpstr>OIG Report: Short Stays</vt:lpstr>
      <vt:lpstr>Artificial Intelligence</vt:lpstr>
      <vt:lpstr>Artificial Intelligence</vt:lpstr>
      <vt:lpstr>Artificial Intelligence</vt:lpstr>
      <vt:lpstr>Artificial Intelligence</vt:lpstr>
      <vt:lpstr>Stark Law Enforcement</vt:lpstr>
      <vt:lpstr>DOJ Initiative – August 1, 2024</vt:lpstr>
      <vt:lpstr>PowerPoint Presentation</vt:lpstr>
      <vt:lpstr>Recent Supreme Court Decisions</vt:lpstr>
      <vt:lpstr>Chevron: 1984 Decision</vt:lpstr>
      <vt:lpstr>Loper Bright Standard</vt:lpstr>
      <vt:lpstr>Compliance in Revenue Cycle</vt:lpstr>
      <vt:lpstr>PowerPoint Presentation</vt:lpstr>
      <vt:lpstr>Compliance for Revenue Cycle</vt:lpstr>
      <vt:lpstr>Compliance for Revenue Cycle</vt:lpstr>
      <vt:lpstr>Compliance for Revenue Cycle</vt:lpstr>
      <vt:lpstr>Compliance for Revenue Cycle</vt:lpstr>
      <vt:lpstr>Compliance for Revenue Cycle</vt:lpstr>
      <vt:lpstr>Compliance for Revenue Cycle</vt:lpstr>
      <vt:lpstr>Compliance for Revenue Cycle</vt:lpstr>
      <vt:lpstr>Compliance for Revenue Cycle</vt:lpstr>
      <vt:lpstr>Compliance for Revenue Cycle</vt:lpstr>
      <vt:lpstr>Compliance for Revenue Cycle</vt:lpstr>
      <vt:lpstr>Compliance for Revenue Cycle</vt:lpstr>
      <vt:lpstr>Overpayment Analysis – 60 Day Rule</vt:lpstr>
      <vt:lpstr>Overpayment Analysis – 60 Day Rule</vt:lpstr>
      <vt:lpstr>Understanding RAT-STATs</vt:lpstr>
      <vt:lpstr>Understanding RAT-STATs</vt:lpstr>
      <vt:lpstr>Compliance for Revenue Cycle</vt:lpstr>
      <vt:lpstr>What is Error Rate Threshold?</vt:lpstr>
      <vt:lpstr>Enrollment, Exclusion Challenges</vt:lpstr>
      <vt:lpstr>Questions?</vt:lpstr>
      <vt:lpstr>Insert 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dc:creator>
  <cp:lastModifiedBy>Pinamonti, Elkin</cp:lastModifiedBy>
  <cp:revision>124</cp:revision>
  <dcterms:created xsi:type="dcterms:W3CDTF">2015-09-30T09:42:16Z</dcterms:created>
  <dcterms:modified xsi:type="dcterms:W3CDTF">2024-09-05T13:50:42Z</dcterms:modified>
</cp:coreProperties>
</file>