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5" r:id="rId3"/>
    <p:sldId id="266" r:id="rId4"/>
    <p:sldId id="258" r:id="rId5"/>
    <p:sldId id="269" r:id="rId6"/>
    <p:sldId id="284" r:id="rId7"/>
    <p:sldId id="295" r:id="rId8"/>
    <p:sldId id="280" r:id="rId9"/>
    <p:sldId id="281" r:id="rId10"/>
    <p:sldId id="260" r:id="rId11"/>
    <p:sldId id="285" r:id="rId12"/>
    <p:sldId id="279" r:id="rId13"/>
    <p:sldId id="268" r:id="rId14"/>
    <p:sldId id="283" r:id="rId15"/>
    <p:sldId id="296" r:id="rId16"/>
    <p:sldId id="267" r:id="rId17"/>
    <p:sldId id="275" r:id="rId18"/>
    <p:sldId id="282" r:id="rId19"/>
    <p:sldId id="297" r:id="rId20"/>
    <p:sldId id="259" r:id="rId21"/>
    <p:sldId id="276" r:id="rId22"/>
    <p:sldId id="272" r:id="rId23"/>
    <p:sldId id="273" r:id="rId24"/>
    <p:sldId id="261" r:id="rId25"/>
    <p:sldId id="292" r:id="rId26"/>
    <p:sldId id="291" r:id="rId27"/>
    <p:sldId id="293" r:id="rId28"/>
    <p:sldId id="288" r:id="rId29"/>
    <p:sldId id="286" r:id="rId30"/>
    <p:sldId id="278" r:id="rId31"/>
    <p:sldId id="277" r:id="rId32"/>
    <p:sldId id="287" r:id="rId33"/>
    <p:sldId id="289" r:id="rId34"/>
    <p:sldId id="290" r:id="rId35"/>
    <p:sldId id="294" r:id="rId36"/>
    <p:sldId id="257" r:id="rId37"/>
    <p:sldId id="274" r:id="rId38"/>
    <p:sldId id="298" r:id="rId39"/>
    <p:sldId id="26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510EAE1-3DDD-42BE-8499-8CE24877FE97}">
          <p14:sldIdLst>
            <p14:sldId id="256"/>
            <p14:sldId id="265"/>
            <p14:sldId id="266"/>
            <p14:sldId id="258"/>
            <p14:sldId id="269"/>
            <p14:sldId id="284"/>
          </p14:sldIdLst>
        </p14:section>
        <p14:section name="Untitled Section" id="{62077FC5-D7AC-45FD-8CC6-F2236BB5AAE7}">
          <p14:sldIdLst>
            <p14:sldId id="295"/>
            <p14:sldId id="280"/>
            <p14:sldId id="281"/>
            <p14:sldId id="260"/>
            <p14:sldId id="285"/>
            <p14:sldId id="279"/>
            <p14:sldId id="268"/>
            <p14:sldId id="283"/>
            <p14:sldId id="296"/>
            <p14:sldId id="267"/>
            <p14:sldId id="275"/>
            <p14:sldId id="282"/>
            <p14:sldId id="297"/>
            <p14:sldId id="259"/>
            <p14:sldId id="276"/>
            <p14:sldId id="272"/>
            <p14:sldId id="273"/>
            <p14:sldId id="261"/>
            <p14:sldId id="292"/>
            <p14:sldId id="291"/>
            <p14:sldId id="293"/>
            <p14:sldId id="288"/>
            <p14:sldId id="286"/>
            <p14:sldId id="278"/>
            <p14:sldId id="277"/>
            <p14:sldId id="287"/>
            <p14:sldId id="289"/>
            <p14:sldId id="290"/>
            <p14:sldId id="294"/>
            <p14:sldId id="257"/>
            <p14:sldId id="274"/>
            <p14:sldId id="298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5044" autoAdjust="0"/>
  </p:normalViewPr>
  <p:slideViewPr>
    <p:cSldViewPr snapToGrid="0">
      <p:cViewPr varScale="1">
        <p:scale>
          <a:sx n="111" d="100"/>
          <a:sy n="111" d="100"/>
        </p:scale>
        <p:origin x="4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diagrams/_rels/data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diagrams/_rels/drawing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31CAF5-6266-4D5C-9644-078DA6B8D5A0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6B67B85-273B-440C-8DF2-9459AE9A68EA}">
      <dgm:prSet/>
      <dgm:spPr/>
      <dgm:t>
        <a:bodyPr/>
        <a:lstStyle/>
        <a:p>
          <a:pPr>
            <a:defRPr b="1"/>
          </a:pPr>
          <a:r>
            <a:rPr lang="en-US"/>
            <a:t>2022: </a:t>
          </a:r>
        </a:p>
      </dgm:t>
    </dgm:pt>
    <dgm:pt modelId="{8CC9D698-F68A-468E-BD02-3F152B7CD6D9}" type="parTrans" cxnId="{098C2839-E022-4DF8-86C1-EFB74BC908DA}">
      <dgm:prSet/>
      <dgm:spPr/>
      <dgm:t>
        <a:bodyPr/>
        <a:lstStyle/>
        <a:p>
          <a:endParaRPr lang="en-US"/>
        </a:p>
      </dgm:t>
    </dgm:pt>
    <dgm:pt modelId="{AFB7E743-E8D6-4A87-BB54-55DBD598B9E6}" type="sibTrans" cxnId="{098C2839-E022-4DF8-86C1-EFB74BC908DA}">
      <dgm:prSet/>
      <dgm:spPr/>
      <dgm:t>
        <a:bodyPr/>
        <a:lstStyle/>
        <a:p>
          <a:endParaRPr lang="en-US"/>
        </a:p>
      </dgm:t>
    </dgm:pt>
    <dgm:pt modelId="{3B0ECEC4-3ADC-42AB-B280-1BC87ABBD49C}">
      <dgm:prSet custT="1"/>
      <dgm:spPr/>
      <dgm:t>
        <a:bodyPr/>
        <a:lstStyle/>
        <a:p>
          <a:pPr marL="0">
            <a:buNone/>
          </a:pPr>
          <a:r>
            <a:rPr lang="en-US" sz="1800" dirty="0"/>
            <a:t>Worst year on record for hospital finances </a:t>
          </a:r>
        </a:p>
      </dgm:t>
    </dgm:pt>
    <dgm:pt modelId="{5DE8B961-B1F9-4AAC-94D3-8C395E61C93D}" type="parTrans" cxnId="{4D540BC6-1F54-4F61-B5D4-2FA48D826C79}">
      <dgm:prSet/>
      <dgm:spPr/>
      <dgm:t>
        <a:bodyPr/>
        <a:lstStyle/>
        <a:p>
          <a:endParaRPr lang="en-US"/>
        </a:p>
      </dgm:t>
    </dgm:pt>
    <dgm:pt modelId="{B209A4EC-C5E0-4175-B2B2-A3D86861F9BB}" type="sibTrans" cxnId="{4D540BC6-1F54-4F61-B5D4-2FA48D826C79}">
      <dgm:prSet/>
      <dgm:spPr/>
      <dgm:t>
        <a:bodyPr/>
        <a:lstStyle/>
        <a:p>
          <a:endParaRPr lang="en-US"/>
        </a:p>
      </dgm:t>
    </dgm:pt>
    <dgm:pt modelId="{EE83D733-376B-40AC-9F0B-E3EAABC512FD}">
      <dgm:prSet custT="1"/>
      <dgm:spPr/>
      <dgm:t>
        <a:bodyPr/>
        <a:lstStyle/>
        <a:p>
          <a:pPr marL="0">
            <a:buNone/>
          </a:pPr>
          <a:r>
            <a:rPr lang="en-US" sz="1800" dirty="0"/>
            <a:t>Operating losses were unprecedented </a:t>
          </a:r>
        </a:p>
      </dgm:t>
    </dgm:pt>
    <dgm:pt modelId="{8B1A9A15-E691-4977-8277-0F5FDDC61098}" type="parTrans" cxnId="{DBB6134D-8707-4158-BCCB-2E6A0CD99109}">
      <dgm:prSet/>
      <dgm:spPr/>
      <dgm:t>
        <a:bodyPr/>
        <a:lstStyle/>
        <a:p>
          <a:endParaRPr lang="en-US"/>
        </a:p>
      </dgm:t>
    </dgm:pt>
    <dgm:pt modelId="{D5A0E125-6BB2-468B-9401-BD06FA387BC5}" type="sibTrans" cxnId="{DBB6134D-8707-4158-BCCB-2E6A0CD99109}">
      <dgm:prSet/>
      <dgm:spPr/>
      <dgm:t>
        <a:bodyPr/>
        <a:lstStyle/>
        <a:p>
          <a:endParaRPr lang="en-US"/>
        </a:p>
      </dgm:t>
    </dgm:pt>
    <dgm:pt modelId="{D7FA63EC-8033-49EE-839C-9FD5D97A9205}">
      <dgm:prSet custT="1"/>
      <dgm:spPr/>
      <dgm:t>
        <a:bodyPr/>
        <a:lstStyle/>
        <a:p>
          <a:pPr marL="274320">
            <a:buFont typeface="Wingdings" panose="05000000000000000000" pitchFamily="2" charset="2"/>
            <a:buChar char="Ø"/>
          </a:pPr>
          <a:r>
            <a:rPr lang="en-US" sz="1800" dirty="0"/>
            <a:t>50% of hospitals finished 2022 with negative margins </a:t>
          </a:r>
        </a:p>
      </dgm:t>
    </dgm:pt>
    <dgm:pt modelId="{BA97A0C9-B6E3-4545-A1BC-B4846DC1F5C4}" type="parTrans" cxnId="{F749638B-B106-4DC7-B670-A9355E512EA5}">
      <dgm:prSet/>
      <dgm:spPr/>
      <dgm:t>
        <a:bodyPr/>
        <a:lstStyle/>
        <a:p>
          <a:endParaRPr lang="en-US"/>
        </a:p>
      </dgm:t>
    </dgm:pt>
    <dgm:pt modelId="{2BC100BE-58F0-47A7-B203-E5403A700D42}" type="sibTrans" cxnId="{F749638B-B106-4DC7-B670-A9355E512EA5}">
      <dgm:prSet/>
      <dgm:spPr/>
      <dgm:t>
        <a:bodyPr/>
        <a:lstStyle/>
        <a:p>
          <a:endParaRPr lang="en-US"/>
        </a:p>
      </dgm:t>
    </dgm:pt>
    <dgm:pt modelId="{0A18CEE9-BA1E-4F7A-A644-63FC4B472DD0}">
      <dgm:prSet custT="1"/>
      <dgm:spPr/>
      <dgm:t>
        <a:bodyPr/>
        <a:lstStyle/>
        <a:p>
          <a:pPr marL="0">
            <a:buNone/>
          </a:pPr>
          <a:r>
            <a:rPr lang="en-US" sz="1800" dirty="0"/>
            <a:t>Kauffman Hall reported operating margins were 0.3% </a:t>
          </a:r>
        </a:p>
      </dgm:t>
    </dgm:pt>
    <dgm:pt modelId="{CA7D65BE-E20A-490C-A68D-3E85DB12A0CF}" type="parTrans" cxnId="{780733B7-722B-460E-AD20-F83938CC237E}">
      <dgm:prSet/>
      <dgm:spPr/>
      <dgm:t>
        <a:bodyPr/>
        <a:lstStyle/>
        <a:p>
          <a:endParaRPr lang="en-US"/>
        </a:p>
      </dgm:t>
    </dgm:pt>
    <dgm:pt modelId="{2C23FADA-9ECF-4FDC-A444-5EEFE46F8952}" type="sibTrans" cxnId="{780733B7-722B-460E-AD20-F83938CC237E}">
      <dgm:prSet/>
      <dgm:spPr/>
      <dgm:t>
        <a:bodyPr/>
        <a:lstStyle/>
        <a:p>
          <a:endParaRPr lang="en-US"/>
        </a:p>
      </dgm:t>
    </dgm:pt>
    <dgm:pt modelId="{A4D2A484-79CF-4DA7-AB92-6E9D436C1C0D}">
      <dgm:prSet custT="1"/>
      <dgm:spPr/>
      <dgm:t>
        <a:bodyPr/>
        <a:lstStyle/>
        <a:p>
          <a:pPr marL="274320">
            <a:buFont typeface="Wingdings" panose="05000000000000000000" pitchFamily="2" charset="2"/>
            <a:buChar char="Ø"/>
          </a:pPr>
          <a:r>
            <a:rPr lang="en-US" sz="1800" dirty="0"/>
            <a:t>Improved in 2023 to 1.2%</a:t>
          </a:r>
        </a:p>
      </dgm:t>
    </dgm:pt>
    <dgm:pt modelId="{C61BDDC6-281C-4BA5-B0A8-B486A64B9C29}" type="parTrans" cxnId="{14C98989-0E36-42C8-91F7-BB42DE336E43}">
      <dgm:prSet/>
      <dgm:spPr/>
      <dgm:t>
        <a:bodyPr/>
        <a:lstStyle/>
        <a:p>
          <a:endParaRPr lang="en-US"/>
        </a:p>
      </dgm:t>
    </dgm:pt>
    <dgm:pt modelId="{95199E85-B0DB-4ECC-A902-6765B9353BB6}" type="sibTrans" cxnId="{14C98989-0E36-42C8-91F7-BB42DE336E43}">
      <dgm:prSet/>
      <dgm:spPr/>
      <dgm:t>
        <a:bodyPr/>
        <a:lstStyle/>
        <a:p>
          <a:endParaRPr lang="en-US"/>
        </a:p>
      </dgm:t>
    </dgm:pt>
    <dgm:pt modelId="{ECEA0F49-D852-4DCD-BEE0-7AD60D026EDF}">
      <dgm:prSet custT="1"/>
      <dgm:spPr/>
      <dgm:t>
        <a:bodyPr/>
        <a:lstStyle/>
        <a:p>
          <a:pPr marL="0">
            <a:buNone/>
          </a:pPr>
          <a:r>
            <a:rPr lang="en-US" sz="1800" dirty="0"/>
            <a:t>According to Crowe RCA, 2022 was highest year for take backs since they began tracking </a:t>
          </a:r>
        </a:p>
      </dgm:t>
    </dgm:pt>
    <dgm:pt modelId="{1E609D1B-FCDA-4819-9E78-FB2B34AC699C}" type="parTrans" cxnId="{2940888B-11F3-42A4-83D7-6C10A87AB73C}">
      <dgm:prSet/>
      <dgm:spPr/>
      <dgm:t>
        <a:bodyPr/>
        <a:lstStyle/>
        <a:p>
          <a:endParaRPr lang="en-US"/>
        </a:p>
      </dgm:t>
    </dgm:pt>
    <dgm:pt modelId="{A96035CF-DFCF-470F-9187-2EE6DA99D2E6}" type="sibTrans" cxnId="{2940888B-11F3-42A4-83D7-6C10A87AB73C}">
      <dgm:prSet/>
      <dgm:spPr/>
      <dgm:t>
        <a:bodyPr/>
        <a:lstStyle/>
        <a:p>
          <a:endParaRPr lang="en-US"/>
        </a:p>
      </dgm:t>
    </dgm:pt>
    <dgm:pt modelId="{FB2EE0C0-7A60-45E8-9540-1B93E2AAF8F0}">
      <dgm:prSet/>
      <dgm:spPr/>
      <dgm:t>
        <a:bodyPr/>
        <a:lstStyle/>
        <a:p>
          <a:pPr>
            <a:defRPr b="1"/>
          </a:pPr>
          <a:r>
            <a:rPr lang="en-US"/>
            <a:t>2023: </a:t>
          </a:r>
        </a:p>
      </dgm:t>
    </dgm:pt>
    <dgm:pt modelId="{4E804FE0-0842-466A-AB29-3E948C36D828}" type="parTrans" cxnId="{82E72417-854F-4678-9E6D-6DFB39D83F42}">
      <dgm:prSet/>
      <dgm:spPr/>
      <dgm:t>
        <a:bodyPr/>
        <a:lstStyle/>
        <a:p>
          <a:endParaRPr lang="en-US"/>
        </a:p>
      </dgm:t>
    </dgm:pt>
    <dgm:pt modelId="{40CA6A75-DFF0-48D9-93EC-A15BC1FFCF84}" type="sibTrans" cxnId="{82E72417-854F-4678-9E6D-6DFB39D83F42}">
      <dgm:prSet/>
      <dgm:spPr/>
      <dgm:t>
        <a:bodyPr/>
        <a:lstStyle/>
        <a:p>
          <a:endParaRPr lang="en-US"/>
        </a:p>
      </dgm:t>
    </dgm:pt>
    <dgm:pt modelId="{D2BA1568-E534-4880-9919-56DEB8FA24C0}">
      <dgm:prSet custT="1"/>
      <dgm:spPr/>
      <dgm:t>
        <a:bodyPr/>
        <a:lstStyle/>
        <a:p>
          <a:pPr marL="0">
            <a:buNone/>
          </a:pPr>
          <a:r>
            <a:rPr lang="en-US" sz="1800" dirty="0"/>
            <a:t>4x more external audits compared to previous years </a:t>
          </a:r>
        </a:p>
      </dgm:t>
    </dgm:pt>
    <dgm:pt modelId="{8BBE7590-3518-4A68-A6DF-11882F48AE3D}" type="parTrans" cxnId="{B894FDC7-F3D9-4DD4-B80E-6149DE318A39}">
      <dgm:prSet/>
      <dgm:spPr/>
      <dgm:t>
        <a:bodyPr/>
        <a:lstStyle/>
        <a:p>
          <a:endParaRPr lang="en-US"/>
        </a:p>
      </dgm:t>
    </dgm:pt>
    <dgm:pt modelId="{22010D30-AD0C-4B49-A2A8-52A6AA3896AB}" type="sibTrans" cxnId="{B894FDC7-F3D9-4DD4-B80E-6149DE318A39}">
      <dgm:prSet/>
      <dgm:spPr/>
      <dgm:t>
        <a:bodyPr/>
        <a:lstStyle/>
        <a:p>
          <a:endParaRPr lang="en-US"/>
        </a:p>
      </dgm:t>
    </dgm:pt>
    <dgm:pt modelId="{50FEBE2E-D250-4138-89A2-56928ABCFAAB}">
      <dgm:prSet custT="1"/>
      <dgm:spPr/>
      <dgm:t>
        <a:bodyPr/>
        <a:lstStyle/>
        <a:p>
          <a:pPr marL="274320">
            <a:buFont typeface="Wingdings" panose="05000000000000000000" pitchFamily="2" charset="2"/>
            <a:buChar char="Ø"/>
          </a:pPr>
          <a:r>
            <a:rPr lang="en-US" sz="1800" dirty="0"/>
            <a:t>Grew 23% compared to 2022 </a:t>
          </a:r>
        </a:p>
      </dgm:t>
    </dgm:pt>
    <dgm:pt modelId="{4F00BEF6-7BFF-4392-80AB-600B8D7A9C12}" type="parTrans" cxnId="{E4001585-77D9-4363-A570-CDFB67ACB482}">
      <dgm:prSet/>
      <dgm:spPr/>
      <dgm:t>
        <a:bodyPr/>
        <a:lstStyle/>
        <a:p>
          <a:endParaRPr lang="en-US"/>
        </a:p>
      </dgm:t>
    </dgm:pt>
    <dgm:pt modelId="{B7E3E9BD-EBC3-4522-9171-E28B8C0E72B0}" type="sibTrans" cxnId="{E4001585-77D9-4363-A570-CDFB67ACB482}">
      <dgm:prSet/>
      <dgm:spPr/>
      <dgm:t>
        <a:bodyPr/>
        <a:lstStyle/>
        <a:p>
          <a:endParaRPr lang="en-US"/>
        </a:p>
      </dgm:t>
    </dgm:pt>
    <dgm:pt modelId="{EFE26AE9-7106-4ABD-9DA0-5CD503722B01}">
      <dgm:prSet custT="1"/>
      <dgm:spPr/>
      <dgm:t>
        <a:bodyPr/>
        <a:lstStyle/>
        <a:p>
          <a:pPr marL="274320">
            <a:buFont typeface="Wingdings" panose="05000000000000000000" pitchFamily="2" charset="2"/>
            <a:buChar char="Ø"/>
          </a:pPr>
          <a:r>
            <a:rPr lang="en-US" sz="1800" dirty="0"/>
            <a:t>Inpatient grew by 32% </a:t>
          </a:r>
        </a:p>
      </dgm:t>
    </dgm:pt>
    <dgm:pt modelId="{36CA90B4-71CF-454D-BB5E-C60B33E382DD}" type="parTrans" cxnId="{3CD8AFE1-90C4-4A23-A335-D93C71884DAF}">
      <dgm:prSet/>
      <dgm:spPr/>
      <dgm:t>
        <a:bodyPr/>
        <a:lstStyle/>
        <a:p>
          <a:endParaRPr lang="en-US"/>
        </a:p>
      </dgm:t>
    </dgm:pt>
    <dgm:pt modelId="{0353B92C-0661-4B38-9C1E-6704431EDBF1}" type="sibTrans" cxnId="{3CD8AFE1-90C4-4A23-A335-D93C71884DAF}">
      <dgm:prSet/>
      <dgm:spPr/>
      <dgm:t>
        <a:bodyPr/>
        <a:lstStyle/>
        <a:p>
          <a:endParaRPr lang="en-US"/>
        </a:p>
      </dgm:t>
    </dgm:pt>
    <dgm:pt modelId="{F2F2FE01-CA3F-4D5A-BF79-8210256E1471}">
      <dgm:prSet custT="1"/>
      <dgm:spPr/>
      <dgm:t>
        <a:bodyPr/>
        <a:lstStyle/>
        <a:p>
          <a:pPr marL="0">
            <a:buNone/>
          </a:pPr>
          <a:r>
            <a:rPr lang="en-US" sz="1800" dirty="0"/>
            <a:t>170% increase in hierarchical conditions coding audits </a:t>
          </a:r>
        </a:p>
      </dgm:t>
    </dgm:pt>
    <dgm:pt modelId="{41685F72-86A4-4CC0-804A-C30B0617F58B}" type="parTrans" cxnId="{0CF57F32-3681-47C0-B4B5-FD47A27D8EF9}">
      <dgm:prSet/>
      <dgm:spPr/>
      <dgm:t>
        <a:bodyPr/>
        <a:lstStyle/>
        <a:p>
          <a:endParaRPr lang="en-US"/>
        </a:p>
      </dgm:t>
    </dgm:pt>
    <dgm:pt modelId="{97C859D5-4ECB-401C-847F-AB8C60D8EA76}" type="sibTrans" cxnId="{0CF57F32-3681-47C0-B4B5-FD47A27D8EF9}">
      <dgm:prSet/>
      <dgm:spPr/>
      <dgm:t>
        <a:bodyPr/>
        <a:lstStyle/>
        <a:p>
          <a:endParaRPr lang="en-US"/>
        </a:p>
      </dgm:t>
    </dgm:pt>
    <dgm:pt modelId="{210422FC-45A0-4A1F-B745-BFBFFBEC59CA}">
      <dgm:prSet custT="1"/>
      <dgm:spPr/>
      <dgm:t>
        <a:bodyPr/>
        <a:lstStyle/>
        <a:p>
          <a:pPr marL="0">
            <a:buNone/>
          </a:pPr>
          <a:r>
            <a:rPr lang="en-US" sz="1800"/>
            <a:t>300% DRG audit increase</a:t>
          </a:r>
        </a:p>
      </dgm:t>
    </dgm:pt>
    <dgm:pt modelId="{1D04DF9C-BA4D-4046-AC4A-795AAE078E8B}" type="parTrans" cxnId="{C3211DD2-C71E-4D4D-A1D1-75EA2A8E0D01}">
      <dgm:prSet/>
      <dgm:spPr/>
      <dgm:t>
        <a:bodyPr/>
        <a:lstStyle/>
        <a:p>
          <a:endParaRPr lang="en-US"/>
        </a:p>
      </dgm:t>
    </dgm:pt>
    <dgm:pt modelId="{CA2BF7B2-0533-4E80-ADB1-9454CFF8632E}" type="sibTrans" cxnId="{C3211DD2-C71E-4D4D-A1D1-75EA2A8E0D01}">
      <dgm:prSet/>
      <dgm:spPr/>
      <dgm:t>
        <a:bodyPr/>
        <a:lstStyle/>
        <a:p>
          <a:endParaRPr lang="en-US"/>
        </a:p>
      </dgm:t>
    </dgm:pt>
    <dgm:pt modelId="{94BFB889-C202-49B8-8884-06D629468F45}">
      <dgm:prSet custT="1"/>
      <dgm:spPr/>
      <dgm:t>
        <a:bodyPr/>
        <a:lstStyle/>
        <a:p>
          <a:pPr marL="0">
            <a:buNone/>
          </a:pPr>
          <a:r>
            <a:rPr lang="en-US" sz="1800" dirty="0"/>
            <a:t>54% specialty drug increase </a:t>
          </a:r>
        </a:p>
      </dgm:t>
    </dgm:pt>
    <dgm:pt modelId="{EFA2FA63-49AE-4D1E-9419-8B8667D5ED1F}" type="parTrans" cxnId="{B61D0AEA-C558-475D-B542-8DE67739ACA5}">
      <dgm:prSet/>
      <dgm:spPr/>
      <dgm:t>
        <a:bodyPr/>
        <a:lstStyle/>
        <a:p>
          <a:endParaRPr lang="en-US"/>
        </a:p>
      </dgm:t>
    </dgm:pt>
    <dgm:pt modelId="{C943D2B3-DD2D-49F1-8843-55BB49C42E3D}" type="sibTrans" cxnId="{B61D0AEA-C558-475D-B542-8DE67739ACA5}">
      <dgm:prSet/>
      <dgm:spPr/>
      <dgm:t>
        <a:bodyPr/>
        <a:lstStyle/>
        <a:p>
          <a:endParaRPr lang="en-US"/>
        </a:p>
      </dgm:t>
    </dgm:pt>
    <dgm:pt modelId="{DA0BCDC7-C35D-4CC4-B562-2F67302F8D07}">
      <dgm:prSet custT="1"/>
      <dgm:spPr/>
      <dgm:t>
        <a:bodyPr/>
        <a:lstStyle/>
        <a:p>
          <a:pPr marL="0">
            <a:buNone/>
          </a:pPr>
          <a:r>
            <a:rPr lang="en-US" sz="1800" dirty="0"/>
            <a:t>MA plans crossed threshold to represent 51% of all Medicare beneficiaries </a:t>
          </a:r>
        </a:p>
      </dgm:t>
    </dgm:pt>
    <dgm:pt modelId="{3C77FA31-A951-4FD2-9312-60F05B0701F8}" type="parTrans" cxnId="{B00F7A85-18C8-4F31-9D91-C26EBE2C022E}">
      <dgm:prSet/>
      <dgm:spPr/>
      <dgm:t>
        <a:bodyPr/>
        <a:lstStyle/>
        <a:p>
          <a:endParaRPr lang="en-US"/>
        </a:p>
      </dgm:t>
    </dgm:pt>
    <dgm:pt modelId="{41B18F40-1382-42CB-B3E6-0811B2BA003D}" type="sibTrans" cxnId="{B00F7A85-18C8-4F31-9D91-C26EBE2C022E}">
      <dgm:prSet/>
      <dgm:spPr/>
      <dgm:t>
        <a:bodyPr/>
        <a:lstStyle/>
        <a:p>
          <a:endParaRPr lang="en-US"/>
        </a:p>
      </dgm:t>
    </dgm:pt>
    <dgm:pt modelId="{96E884F5-323C-4F20-97F2-59EF560488ED}" type="pres">
      <dgm:prSet presAssocID="{9A31CAF5-6266-4D5C-9644-078DA6B8D5A0}" presName="root" presStyleCnt="0">
        <dgm:presLayoutVars>
          <dgm:dir/>
          <dgm:resizeHandles val="exact"/>
        </dgm:presLayoutVars>
      </dgm:prSet>
      <dgm:spPr/>
    </dgm:pt>
    <dgm:pt modelId="{4D746E36-494E-40EB-93BD-E0E409FA94D7}" type="pres">
      <dgm:prSet presAssocID="{26B67B85-273B-440C-8DF2-9459AE9A68EA}" presName="compNode" presStyleCnt="0"/>
      <dgm:spPr/>
    </dgm:pt>
    <dgm:pt modelId="{B287C5B8-B8B5-4CE3-8DEB-FB76C7B8FD94}" type="pres">
      <dgm:prSet presAssocID="{26B67B85-273B-440C-8DF2-9459AE9A68E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DE170749-6EA4-4EF0-BA03-B493D464DC2A}" type="pres">
      <dgm:prSet presAssocID="{26B67B85-273B-440C-8DF2-9459AE9A68EA}" presName="iconSpace" presStyleCnt="0"/>
      <dgm:spPr/>
    </dgm:pt>
    <dgm:pt modelId="{0DDA7C5A-06D6-45E2-AFE3-E046452CB994}" type="pres">
      <dgm:prSet presAssocID="{26B67B85-273B-440C-8DF2-9459AE9A68EA}" presName="parTx" presStyleLbl="revTx" presStyleIdx="0" presStyleCnt="4">
        <dgm:presLayoutVars>
          <dgm:chMax val="0"/>
          <dgm:chPref val="0"/>
        </dgm:presLayoutVars>
      </dgm:prSet>
      <dgm:spPr/>
    </dgm:pt>
    <dgm:pt modelId="{E4F399EB-ADD1-42CB-A669-BA4692939F8C}" type="pres">
      <dgm:prSet presAssocID="{26B67B85-273B-440C-8DF2-9459AE9A68EA}" presName="txSpace" presStyleCnt="0"/>
      <dgm:spPr/>
    </dgm:pt>
    <dgm:pt modelId="{E2C3CDE4-C686-4719-802A-FEC540FD14D2}" type="pres">
      <dgm:prSet presAssocID="{26B67B85-273B-440C-8DF2-9459AE9A68EA}" presName="desTx" presStyleLbl="revTx" presStyleIdx="1" presStyleCnt="4">
        <dgm:presLayoutVars/>
      </dgm:prSet>
      <dgm:spPr/>
    </dgm:pt>
    <dgm:pt modelId="{5BFEBC73-D978-4C75-BA94-2A95A2626865}" type="pres">
      <dgm:prSet presAssocID="{AFB7E743-E8D6-4A87-BB54-55DBD598B9E6}" presName="sibTrans" presStyleCnt="0"/>
      <dgm:spPr/>
    </dgm:pt>
    <dgm:pt modelId="{3C07AEC8-523D-460D-8D7A-7396BBEB265F}" type="pres">
      <dgm:prSet presAssocID="{FB2EE0C0-7A60-45E8-9540-1B93E2AAF8F0}" presName="compNode" presStyleCnt="0"/>
      <dgm:spPr/>
    </dgm:pt>
    <dgm:pt modelId="{9A5ED2E7-3220-4E59-A088-85D76B28DCF7}" type="pres">
      <dgm:prSet presAssocID="{FB2EE0C0-7A60-45E8-9540-1B93E2AAF8F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9000" b="-1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 outline"/>
        </a:ext>
      </dgm:extLst>
    </dgm:pt>
    <dgm:pt modelId="{7C73B376-ADC2-4891-A4E1-BAE37BF73C10}" type="pres">
      <dgm:prSet presAssocID="{FB2EE0C0-7A60-45E8-9540-1B93E2AAF8F0}" presName="iconSpace" presStyleCnt="0"/>
      <dgm:spPr/>
    </dgm:pt>
    <dgm:pt modelId="{DF3A86C3-ACDA-4285-AE00-4DD74A184110}" type="pres">
      <dgm:prSet presAssocID="{FB2EE0C0-7A60-45E8-9540-1B93E2AAF8F0}" presName="parTx" presStyleLbl="revTx" presStyleIdx="2" presStyleCnt="4">
        <dgm:presLayoutVars>
          <dgm:chMax val="0"/>
          <dgm:chPref val="0"/>
        </dgm:presLayoutVars>
      </dgm:prSet>
      <dgm:spPr/>
    </dgm:pt>
    <dgm:pt modelId="{043879AC-72C3-4C1F-A1EA-96A3CCB7136F}" type="pres">
      <dgm:prSet presAssocID="{FB2EE0C0-7A60-45E8-9540-1B93E2AAF8F0}" presName="txSpace" presStyleCnt="0"/>
      <dgm:spPr/>
    </dgm:pt>
    <dgm:pt modelId="{8B08378F-FB57-4021-8491-8111106FAF41}" type="pres">
      <dgm:prSet presAssocID="{FB2EE0C0-7A60-45E8-9540-1B93E2AAF8F0}" presName="desTx" presStyleLbl="revTx" presStyleIdx="3" presStyleCnt="4">
        <dgm:presLayoutVars/>
      </dgm:prSet>
      <dgm:spPr/>
    </dgm:pt>
  </dgm:ptLst>
  <dgm:cxnLst>
    <dgm:cxn modelId="{25718509-3599-4B6C-ACE1-26FD242B6781}" type="presOf" srcId="{EE83D733-376B-40AC-9F0B-E3EAABC512FD}" destId="{E2C3CDE4-C686-4719-802A-FEC540FD14D2}" srcOrd="0" destOrd="1" presId="urn:microsoft.com/office/officeart/2018/5/layout/CenteredIconLabelDescriptionList"/>
    <dgm:cxn modelId="{9A967D0D-7644-462F-BA3F-074E4AA3A60E}" type="presOf" srcId="{94BFB889-C202-49B8-8884-06D629468F45}" destId="{8B08378F-FB57-4021-8491-8111106FAF41}" srcOrd="0" destOrd="5" presId="urn:microsoft.com/office/officeart/2018/5/layout/CenteredIconLabelDescriptionList"/>
    <dgm:cxn modelId="{82E72417-854F-4678-9E6D-6DFB39D83F42}" srcId="{9A31CAF5-6266-4D5C-9644-078DA6B8D5A0}" destId="{FB2EE0C0-7A60-45E8-9540-1B93E2AAF8F0}" srcOrd="1" destOrd="0" parTransId="{4E804FE0-0842-466A-AB29-3E948C36D828}" sibTransId="{40CA6A75-DFF0-48D9-93EC-A15BC1FFCF84}"/>
    <dgm:cxn modelId="{4D017D18-EEE6-4902-BB72-F2C94F8A6496}" type="presOf" srcId="{9A31CAF5-6266-4D5C-9644-078DA6B8D5A0}" destId="{96E884F5-323C-4F20-97F2-59EF560488ED}" srcOrd="0" destOrd="0" presId="urn:microsoft.com/office/officeart/2018/5/layout/CenteredIconLabelDescriptionList"/>
    <dgm:cxn modelId="{4E05F228-CCC0-4D63-9B59-C7B5D346338B}" type="presOf" srcId="{EFE26AE9-7106-4ABD-9DA0-5CD503722B01}" destId="{8B08378F-FB57-4021-8491-8111106FAF41}" srcOrd="0" destOrd="2" presId="urn:microsoft.com/office/officeart/2018/5/layout/CenteredIconLabelDescriptionList"/>
    <dgm:cxn modelId="{0CF57F32-3681-47C0-B4B5-FD47A27D8EF9}" srcId="{FB2EE0C0-7A60-45E8-9540-1B93E2AAF8F0}" destId="{F2F2FE01-CA3F-4D5A-BF79-8210256E1471}" srcOrd="1" destOrd="0" parTransId="{41685F72-86A4-4CC0-804A-C30B0617F58B}" sibTransId="{97C859D5-4ECB-401C-847F-AB8C60D8EA76}"/>
    <dgm:cxn modelId="{098C2839-E022-4DF8-86C1-EFB74BC908DA}" srcId="{9A31CAF5-6266-4D5C-9644-078DA6B8D5A0}" destId="{26B67B85-273B-440C-8DF2-9459AE9A68EA}" srcOrd="0" destOrd="0" parTransId="{8CC9D698-F68A-468E-BD02-3F152B7CD6D9}" sibTransId="{AFB7E743-E8D6-4A87-BB54-55DBD598B9E6}"/>
    <dgm:cxn modelId="{6CA3995F-110F-4F54-8152-E7C251468491}" type="presOf" srcId="{DA0BCDC7-C35D-4CC4-B562-2F67302F8D07}" destId="{8B08378F-FB57-4021-8491-8111106FAF41}" srcOrd="0" destOrd="6" presId="urn:microsoft.com/office/officeart/2018/5/layout/CenteredIconLabelDescriptionList"/>
    <dgm:cxn modelId="{DBB6134D-8707-4158-BCCB-2E6A0CD99109}" srcId="{26B67B85-273B-440C-8DF2-9459AE9A68EA}" destId="{EE83D733-376B-40AC-9F0B-E3EAABC512FD}" srcOrd="1" destOrd="0" parTransId="{8B1A9A15-E691-4977-8277-0F5FDDC61098}" sibTransId="{D5A0E125-6BB2-468B-9401-BD06FA387BC5}"/>
    <dgm:cxn modelId="{36E67957-A49C-4687-98FA-0A5A4C7D23BF}" type="presOf" srcId="{50FEBE2E-D250-4138-89A2-56928ABCFAAB}" destId="{8B08378F-FB57-4021-8491-8111106FAF41}" srcOrd="0" destOrd="1" presId="urn:microsoft.com/office/officeart/2018/5/layout/CenteredIconLabelDescriptionList"/>
    <dgm:cxn modelId="{E4001585-77D9-4363-A570-CDFB67ACB482}" srcId="{D2BA1568-E534-4880-9919-56DEB8FA24C0}" destId="{50FEBE2E-D250-4138-89A2-56928ABCFAAB}" srcOrd="0" destOrd="0" parTransId="{4F00BEF6-7BFF-4392-80AB-600B8D7A9C12}" sibTransId="{B7E3E9BD-EBC3-4522-9171-E28B8C0E72B0}"/>
    <dgm:cxn modelId="{B00F7A85-18C8-4F31-9D91-C26EBE2C022E}" srcId="{FB2EE0C0-7A60-45E8-9540-1B93E2AAF8F0}" destId="{DA0BCDC7-C35D-4CC4-B562-2F67302F8D07}" srcOrd="4" destOrd="0" parTransId="{3C77FA31-A951-4FD2-9312-60F05B0701F8}" sibTransId="{41B18F40-1382-42CB-B3E6-0811B2BA003D}"/>
    <dgm:cxn modelId="{14C98989-0E36-42C8-91F7-BB42DE336E43}" srcId="{0A18CEE9-BA1E-4F7A-A644-63FC4B472DD0}" destId="{A4D2A484-79CF-4DA7-AB92-6E9D436C1C0D}" srcOrd="0" destOrd="0" parTransId="{C61BDDC6-281C-4BA5-B0A8-B486A64B9C29}" sibTransId="{95199E85-B0DB-4ECC-A902-6765B9353BB6}"/>
    <dgm:cxn modelId="{F749638B-B106-4DC7-B670-A9355E512EA5}" srcId="{EE83D733-376B-40AC-9F0B-E3EAABC512FD}" destId="{D7FA63EC-8033-49EE-839C-9FD5D97A9205}" srcOrd="0" destOrd="0" parTransId="{BA97A0C9-B6E3-4545-A1BC-B4846DC1F5C4}" sibTransId="{2BC100BE-58F0-47A7-B203-E5403A700D42}"/>
    <dgm:cxn modelId="{2940888B-11F3-42A4-83D7-6C10A87AB73C}" srcId="{26B67B85-273B-440C-8DF2-9459AE9A68EA}" destId="{ECEA0F49-D852-4DCD-BEE0-7AD60D026EDF}" srcOrd="3" destOrd="0" parTransId="{1E609D1B-FCDA-4819-9E78-FB2B34AC699C}" sibTransId="{A96035CF-DFCF-470F-9187-2EE6DA99D2E6}"/>
    <dgm:cxn modelId="{F303B48D-9BF7-403A-96D9-A95C8E82D159}" type="presOf" srcId="{F2F2FE01-CA3F-4D5A-BF79-8210256E1471}" destId="{8B08378F-FB57-4021-8491-8111106FAF41}" srcOrd="0" destOrd="3" presId="urn:microsoft.com/office/officeart/2018/5/layout/CenteredIconLabelDescriptionList"/>
    <dgm:cxn modelId="{95237E97-E997-4795-9D69-D97B3A65F3B8}" type="presOf" srcId="{0A18CEE9-BA1E-4F7A-A644-63FC4B472DD0}" destId="{E2C3CDE4-C686-4719-802A-FEC540FD14D2}" srcOrd="0" destOrd="3" presId="urn:microsoft.com/office/officeart/2018/5/layout/CenteredIconLabelDescriptionList"/>
    <dgm:cxn modelId="{F0695398-B327-4F4E-9938-B77740652D85}" type="presOf" srcId="{3B0ECEC4-3ADC-42AB-B280-1BC87ABBD49C}" destId="{E2C3CDE4-C686-4719-802A-FEC540FD14D2}" srcOrd="0" destOrd="0" presId="urn:microsoft.com/office/officeart/2018/5/layout/CenteredIconLabelDescriptionList"/>
    <dgm:cxn modelId="{C13DB7B6-7B3D-4DF5-9555-BB2A6D65C829}" type="presOf" srcId="{D7FA63EC-8033-49EE-839C-9FD5D97A9205}" destId="{E2C3CDE4-C686-4719-802A-FEC540FD14D2}" srcOrd="0" destOrd="2" presId="urn:microsoft.com/office/officeart/2018/5/layout/CenteredIconLabelDescriptionList"/>
    <dgm:cxn modelId="{780733B7-722B-460E-AD20-F83938CC237E}" srcId="{26B67B85-273B-440C-8DF2-9459AE9A68EA}" destId="{0A18CEE9-BA1E-4F7A-A644-63FC4B472DD0}" srcOrd="2" destOrd="0" parTransId="{CA7D65BE-E20A-490C-A68D-3E85DB12A0CF}" sibTransId="{2C23FADA-9ECF-4FDC-A444-5EEFE46F8952}"/>
    <dgm:cxn modelId="{635DDFBD-709A-482C-AF59-ABF89FD12541}" type="presOf" srcId="{A4D2A484-79CF-4DA7-AB92-6E9D436C1C0D}" destId="{E2C3CDE4-C686-4719-802A-FEC540FD14D2}" srcOrd="0" destOrd="4" presId="urn:microsoft.com/office/officeart/2018/5/layout/CenteredIconLabelDescriptionList"/>
    <dgm:cxn modelId="{4FE92DBF-FC6D-4107-8288-3AB42A4C7D18}" type="presOf" srcId="{D2BA1568-E534-4880-9919-56DEB8FA24C0}" destId="{8B08378F-FB57-4021-8491-8111106FAF41}" srcOrd="0" destOrd="0" presId="urn:microsoft.com/office/officeart/2018/5/layout/CenteredIconLabelDescriptionList"/>
    <dgm:cxn modelId="{4D540BC6-1F54-4F61-B5D4-2FA48D826C79}" srcId="{26B67B85-273B-440C-8DF2-9459AE9A68EA}" destId="{3B0ECEC4-3ADC-42AB-B280-1BC87ABBD49C}" srcOrd="0" destOrd="0" parTransId="{5DE8B961-B1F9-4AAC-94D3-8C395E61C93D}" sibTransId="{B209A4EC-C5E0-4175-B2B2-A3D86861F9BB}"/>
    <dgm:cxn modelId="{B894FDC7-F3D9-4DD4-B80E-6149DE318A39}" srcId="{FB2EE0C0-7A60-45E8-9540-1B93E2AAF8F0}" destId="{D2BA1568-E534-4880-9919-56DEB8FA24C0}" srcOrd="0" destOrd="0" parTransId="{8BBE7590-3518-4A68-A6DF-11882F48AE3D}" sibTransId="{22010D30-AD0C-4B49-A2A8-52A6AA3896AB}"/>
    <dgm:cxn modelId="{C3211DD2-C71E-4D4D-A1D1-75EA2A8E0D01}" srcId="{FB2EE0C0-7A60-45E8-9540-1B93E2AAF8F0}" destId="{210422FC-45A0-4A1F-B745-BFBFFBEC59CA}" srcOrd="2" destOrd="0" parTransId="{1D04DF9C-BA4D-4046-AC4A-795AAE078E8B}" sibTransId="{CA2BF7B2-0533-4E80-ADB1-9454CFF8632E}"/>
    <dgm:cxn modelId="{CABD03D8-94B6-4341-9FE2-E901DEE31459}" type="presOf" srcId="{210422FC-45A0-4A1F-B745-BFBFFBEC59CA}" destId="{8B08378F-FB57-4021-8491-8111106FAF41}" srcOrd="0" destOrd="4" presId="urn:microsoft.com/office/officeart/2018/5/layout/CenteredIconLabelDescriptionList"/>
    <dgm:cxn modelId="{3CD8AFE1-90C4-4A23-A335-D93C71884DAF}" srcId="{D2BA1568-E534-4880-9919-56DEB8FA24C0}" destId="{EFE26AE9-7106-4ABD-9DA0-5CD503722B01}" srcOrd="1" destOrd="0" parTransId="{36CA90B4-71CF-454D-BB5E-C60B33E382DD}" sibTransId="{0353B92C-0661-4B38-9C1E-6704431EDBF1}"/>
    <dgm:cxn modelId="{C8649DE6-2E40-4DD0-8C87-21D27FE97FCB}" type="presOf" srcId="{ECEA0F49-D852-4DCD-BEE0-7AD60D026EDF}" destId="{E2C3CDE4-C686-4719-802A-FEC540FD14D2}" srcOrd="0" destOrd="5" presId="urn:microsoft.com/office/officeart/2018/5/layout/CenteredIconLabelDescriptionList"/>
    <dgm:cxn modelId="{B61D0AEA-C558-475D-B542-8DE67739ACA5}" srcId="{FB2EE0C0-7A60-45E8-9540-1B93E2AAF8F0}" destId="{94BFB889-C202-49B8-8884-06D629468F45}" srcOrd="3" destOrd="0" parTransId="{EFA2FA63-49AE-4D1E-9419-8B8667D5ED1F}" sibTransId="{C943D2B3-DD2D-49F1-8843-55BB49C42E3D}"/>
    <dgm:cxn modelId="{898C61EA-3B8A-473D-B52A-6EDB7AE83A54}" type="presOf" srcId="{26B67B85-273B-440C-8DF2-9459AE9A68EA}" destId="{0DDA7C5A-06D6-45E2-AFE3-E046452CB994}" srcOrd="0" destOrd="0" presId="urn:microsoft.com/office/officeart/2018/5/layout/CenteredIconLabelDescriptionList"/>
    <dgm:cxn modelId="{5D2838FE-36A8-4673-801F-6DF137D1C8F8}" type="presOf" srcId="{FB2EE0C0-7A60-45E8-9540-1B93E2AAF8F0}" destId="{DF3A86C3-ACDA-4285-AE00-4DD74A184110}" srcOrd="0" destOrd="0" presId="urn:microsoft.com/office/officeart/2018/5/layout/CenteredIconLabelDescriptionList"/>
    <dgm:cxn modelId="{F761A1D0-D87D-4966-A997-3E695588071B}" type="presParOf" srcId="{96E884F5-323C-4F20-97F2-59EF560488ED}" destId="{4D746E36-494E-40EB-93BD-E0E409FA94D7}" srcOrd="0" destOrd="0" presId="urn:microsoft.com/office/officeart/2018/5/layout/CenteredIconLabelDescriptionList"/>
    <dgm:cxn modelId="{DACFA28A-3517-42E2-9FB5-F59F474882DE}" type="presParOf" srcId="{4D746E36-494E-40EB-93BD-E0E409FA94D7}" destId="{B287C5B8-B8B5-4CE3-8DEB-FB76C7B8FD94}" srcOrd="0" destOrd="0" presId="urn:microsoft.com/office/officeart/2018/5/layout/CenteredIconLabelDescriptionList"/>
    <dgm:cxn modelId="{CE38EB67-9A58-4ACD-B488-C98406DECA7E}" type="presParOf" srcId="{4D746E36-494E-40EB-93BD-E0E409FA94D7}" destId="{DE170749-6EA4-4EF0-BA03-B493D464DC2A}" srcOrd="1" destOrd="0" presId="urn:microsoft.com/office/officeart/2018/5/layout/CenteredIconLabelDescriptionList"/>
    <dgm:cxn modelId="{D9228AC8-8754-4810-A9C9-84B90192CE73}" type="presParOf" srcId="{4D746E36-494E-40EB-93BD-E0E409FA94D7}" destId="{0DDA7C5A-06D6-45E2-AFE3-E046452CB994}" srcOrd="2" destOrd="0" presId="urn:microsoft.com/office/officeart/2018/5/layout/CenteredIconLabelDescriptionList"/>
    <dgm:cxn modelId="{057C506C-A6C5-4A61-9BFE-85F8844B6EB8}" type="presParOf" srcId="{4D746E36-494E-40EB-93BD-E0E409FA94D7}" destId="{E4F399EB-ADD1-42CB-A669-BA4692939F8C}" srcOrd="3" destOrd="0" presId="urn:microsoft.com/office/officeart/2018/5/layout/CenteredIconLabelDescriptionList"/>
    <dgm:cxn modelId="{51A8630C-3ECC-49DB-89D3-7842F48CFF7F}" type="presParOf" srcId="{4D746E36-494E-40EB-93BD-E0E409FA94D7}" destId="{E2C3CDE4-C686-4719-802A-FEC540FD14D2}" srcOrd="4" destOrd="0" presId="urn:microsoft.com/office/officeart/2018/5/layout/CenteredIconLabelDescriptionList"/>
    <dgm:cxn modelId="{C65D96D3-C3CC-4068-9256-05BC736F36B4}" type="presParOf" srcId="{96E884F5-323C-4F20-97F2-59EF560488ED}" destId="{5BFEBC73-D978-4C75-BA94-2A95A2626865}" srcOrd="1" destOrd="0" presId="urn:microsoft.com/office/officeart/2018/5/layout/CenteredIconLabelDescriptionList"/>
    <dgm:cxn modelId="{B4D838E4-6597-4D73-B1DE-43AD885D4665}" type="presParOf" srcId="{96E884F5-323C-4F20-97F2-59EF560488ED}" destId="{3C07AEC8-523D-460D-8D7A-7396BBEB265F}" srcOrd="2" destOrd="0" presId="urn:microsoft.com/office/officeart/2018/5/layout/CenteredIconLabelDescriptionList"/>
    <dgm:cxn modelId="{975EBB09-6A29-47A3-AC59-F6478E55695B}" type="presParOf" srcId="{3C07AEC8-523D-460D-8D7A-7396BBEB265F}" destId="{9A5ED2E7-3220-4E59-A088-85D76B28DCF7}" srcOrd="0" destOrd="0" presId="urn:microsoft.com/office/officeart/2018/5/layout/CenteredIconLabelDescriptionList"/>
    <dgm:cxn modelId="{EE8FE2CC-2C8E-4278-9A1A-0210C52FF899}" type="presParOf" srcId="{3C07AEC8-523D-460D-8D7A-7396BBEB265F}" destId="{7C73B376-ADC2-4891-A4E1-BAE37BF73C10}" srcOrd="1" destOrd="0" presId="urn:microsoft.com/office/officeart/2018/5/layout/CenteredIconLabelDescriptionList"/>
    <dgm:cxn modelId="{890B1293-5E33-4EAA-9ACB-9402B8538D8C}" type="presParOf" srcId="{3C07AEC8-523D-460D-8D7A-7396BBEB265F}" destId="{DF3A86C3-ACDA-4285-AE00-4DD74A184110}" srcOrd="2" destOrd="0" presId="urn:microsoft.com/office/officeart/2018/5/layout/CenteredIconLabelDescriptionList"/>
    <dgm:cxn modelId="{1DF755C1-4DD9-4E0D-B0D7-DCB0DC58682E}" type="presParOf" srcId="{3C07AEC8-523D-460D-8D7A-7396BBEB265F}" destId="{043879AC-72C3-4C1F-A1EA-96A3CCB7136F}" srcOrd="3" destOrd="0" presId="urn:microsoft.com/office/officeart/2018/5/layout/CenteredIconLabelDescriptionList"/>
    <dgm:cxn modelId="{07E2EC5A-A1FD-4AB4-A39D-9B116272499D}" type="presParOf" srcId="{3C07AEC8-523D-460D-8D7A-7396BBEB265F}" destId="{8B08378F-FB57-4021-8491-8111106FAF4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F85878-C08D-43B4-BB85-DB7AF2C84B2E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A0A3413-D58F-497D-80DC-B607F1BB8589}">
      <dgm:prSet/>
      <dgm:spPr/>
      <dgm:t>
        <a:bodyPr/>
        <a:lstStyle/>
        <a:p>
          <a:pPr>
            <a:defRPr b="1"/>
          </a:pPr>
          <a:r>
            <a:rPr lang="en-US"/>
            <a:t>2 midnight benchmark applies to Medicare Advantage plans</a:t>
          </a:r>
        </a:p>
      </dgm:t>
    </dgm:pt>
    <dgm:pt modelId="{FE574EB2-52EB-472C-A4BC-EA2A357DCAF7}" type="parTrans" cxnId="{13E94CEB-4B7B-448C-BA6B-D500AAF88030}">
      <dgm:prSet/>
      <dgm:spPr/>
      <dgm:t>
        <a:bodyPr/>
        <a:lstStyle/>
        <a:p>
          <a:endParaRPr lang="en-US"/>
        </a:p>
      </dgm:t>
    </dgm:pt>
    <dgm:pt modelId="{5018CB0D-9004-4C4D-AC9A-30B8FAA54D16}" type="sibTrans" cxnId="{13E94CEB-4B7B-448C-BA6B-D500AAF88030}">
      <dgm:prSet/>
      <dgm:spPr/>
      <dgm:t>
        <a:bodyPr/>
        <a:lstStyle/>
        <a:p>
          <a:endParaRPr lang="en-US"/>
        </a:p>
      </dgm:t>
    </dgm:pt>
    <dgm:pt modelId="{E8E8A251-9C9D-410E-B50B-57DC99118DF5}">
      <dgm:prSet/>
      <dgm:spPr/>
      <dgm:t>
        <a:bodyPr/>
        <a:lstStyle/>
        <a:p>
          <a:r>
            <a:rPr lang="en-US"/>
            <a:t>Start of care is presentation, not admission order </a:t>
          </a:r>
        </a:p>
      </dgm:t>
    </dgm:pt>
    <dgm:pt modelId="{4AB0E5B0-F61B-419E-8410-666ABE43D5BA}" type="parTrans" cxnId="{C3D742D6-C409-4EBA-8CC7-227AFABA5E1F}">
      <dgm:prSet/>
      <dgm:spPr/>
      <dgm:t>
        <a:bodyPr/>
        <a:lstStyle/>
        <a:p>
          <a:endParaRPr lang="en-US"/>
        </a:p>
      </dgm:t>
    </dgm:pt>
    <dgm:pt modelId="{6AEDAF76-BF71-42BD-B86D-87E0CE5346E3}" type="sibTrans" cxnId="{C3D742D6-C409-4EBA-8CC7-227AFABA5E1F}">
      <dgm:prSet/>
      <dgm:spPr/>
      <dgm:t>
        <a:bodyPr/>
        <a:lstStyle/>
        <a:p>
          <a:endParaRPr lang="en-US"/>
        </a:p>
      </dgm:t>
    </dgm:pt>
    <dgm:pt modelId="{A04784C6-DF75-41DF-9142-4B8BDC09F5FC}">
      <dgm:prSet/>
      <dgm:spPr/>
      <dgm:t>
        <a:bodyPr/>
        <a:lstStyle/>
        <a:p>
          <a:pPr>
            <a:defRPr b="1"/>
          </a:pPr>
          <a:r>
            <a:rPr lang="en-US"/>
            <a:t>MAs must make their coverage criteria publicly accessible (no pay walls) </a:t>
          </a:r>
        </a:p>
      </dgm:t>
    </dgm:pt>
    <dgm:pt modelId="{CAD56FD1-FE4A-4B58-9D35-06A8E5F0E5A7}" type="parTrans" cxnId="{0F789CDB-B502-420F-8F9A-D20A0811C6FD}">
      <dgm:prSet/>
      <dgm:spPr/>
      <dgm:t>
        <a:bodyPr/>
        <a:lstStyle/>
        <a:p>
          <a:endParaRPr lang="en-US"/>
        </a:p>
      </dgm:t>
    </dgm:pt>
    <dgm:pt modelId="{2FFD7ADD-BDB7-45DD-827C-B1D5F8E19A91}" type="sibTrans" cxnId="{0F789CDB-B502-420F-8F9A-D20A0811C6FD}">
      <dgm:prSet/>
      <dgm:spPr/>
      <dgm:t>
        <a:bodyPr/>
        <a:lstStyle/>
        <a:p>
          <a:endParaRPr lang="en-US"/>
        </a:p>
      </dgm:t>
    </dgm:pt>
    <dgm:pt modelId="{59B07AF6-E9BA-4135-A187-3C680DFF2CC3}">
      <dgm:prSet/>
      <dgm:spPr/>
      <dgm:t>
        <a:bodyPr/>
        <a:lstStyle/>
        <a:p>
          <a:r>
            <a:rPr lang="en-US"/>
            <a:t>Must be based on current evidence-based practice </a:t>
          </a:r>
        </a:p>
      </dgm:t>
    </dgm:pt>
    <dgm:pt modelId="{BBA22B88-4C05-4ED2-A9A1-7A21A91DDB7A}" type="parTrans" cxnId="{4D18B70B-B6AF-4762-A0C4-BC95F458FC6C}">
      <dgm:prSet/>
      <dgm:spPr/>
      <dgm:t>
        <a:bodyPr/>
        <a:lstStyle/>
        <a:p>
          <a:endParaRPr lang="en-US"/>
        </a:p>
      </dgm:t>
    </dgm:pt>
    <dgm:pt modelId="{A71211F4-2677-4848-B48E-B50065441481}" type="sibTrans" cxnId="{4D18B70B-B6AF-4762-A0C4-BC95F458FC6C}">
      <dgm:prSet/>
      <dgm:spPr/>
      <dgm:t>
        <a:bodyPr/>
        <a:lstStyle/>
        <a:p>
          <a:endParaRPr lang="en-US"/>
        </a:p>
      </dgm:t>
    </dgm:pt>
    <dgm:pt modelId="{B404494A-6598-4EBF-8F96-EA721EBC3392}">
      <dgm:prSet/>
      <dgm:spPr/>
      <dgm:t>
        <a:bodyPr/>
        <a:lstStyle/>
        <a:p>
          <a:r>
            <a:rPr lang="en-US"/>
            <a:t>Must be based on treatment of specific diseases or conditions </a:t>
          </a:r>
        </a:p>
      </dgm:t>
    </dgm:pt>
    <dgm:pt modelId="{E8753C2B-C9C4-4E2C-B161-B4FBEFEABCA4}" type="parTrans" cxnId="{7C487553-94DF-4A5D-9153-1FD6EF245E30}">
      <dgm:prSet/>
      <dgm:spPr/>
      <dgm:t>
        <a:bodyPr/>
        <a:lstStyle/>
        <a:p>
          <a:endParaRPr lang="en-US"/>
        </a:p>
      </dgm:t>
    </dgm:pt>
    <dgm:pt modelId="{231C79CD-946A-45C1-B354-89002F57C41B}" type="sibTrans" cxnId="{7C487553-94DF-4A5D-9153-1FD6EF245E30}">
      <dgm:prSet/>
      <dgm:spPr/>
      <dgm:t>
        <a:bodyPr/>
        <a:lstStyle/>
        <a:p>
          <a:endParaRPr lang="en-US"/>
        </a:p>
      </dgm:t>
    </dgm:pt>
    <dgm:pt modelId="{641D5091-A08A-41BF-B7A8-B392D7A48F07}">
      <dgm:prSet/>
      <dgm:spPr/>
      <dgm:t>
        <a:bodyPr/>
        <a:lstStyle/>
        <a:p>
          <a:r>
            <a:rPr lang="en-US"/>
            <a:t>Must include the sources – peer reviewed journal articles, etc. </a:t>
          </a:r>
        </a:p>
      </dgm:t>
    </dgm:pt>
    <dgm:pt modelId="{D37EE6B1-18E0-4EDA-96BC-BAF60C822A43}" type="parTrans" cxnId="{4B768709-AF5B-4331-A718-FDEB47CFFDDD}">
      <dgm:prSet/>
      <dgm:spPr/>
      <dgm:t>
        <a:bodyPr/>
        <a:lstStyle/>
        <a:p>
          <a:endParaRPr lang="en-US"/>
        </a:p>
      </dgm:t>
    </dgm:pt>
    <dgm:pt modelId="{2F3F1ABF-E18E-4726-8E5B-8A50782BC381}" type="sibTrans" cxnId="{4B768709-AF5B-4331-A718-FDEB47CFFDDD}">
      <dgm:prSet/>
      <dgm:spPr/>
      <dgm:t>
        <a:bodyPr/>
        <a:lstStyle/>
        <a:p>
          <a:endParaRPr lang="en-US"/>
        </a:p>
      </dgm:t>
    </dgm:pt>
    <dgm:pt modelId="{15ADB55E-061F-4DED-9009-3784FF5B6B42}">
      <dgm:prSet/>
      <dgm:spPr/>
      <dgm:t>
        <a:bodyPr/>
        <a:lstStyle/>
        <a:p>
          <a:r>
            <a:rPr lang="en-US"/>
            <a:t>Must demonstrate that the clinical benefits of the criteria outweigh the risks</a:t>
          </a:r>
        </a:p>
      </dgm:t>
    </dgm:pt>
    <dgm:pt modelId="{76F3CA50-1D1E-4B4D-8BC9-FC613E0A83B2}" type="parTrans" cxnId="{84FBBE05-941F-4271-91D8-6517123A78EC}">
      <dgm:prSet/>
      <dgm:spPr/>
      <dgm:t>
        <a:bodyPr/>
        <a:lstStyle/>
        <a:p>
          <a:endParaRPr lang="en-US"/>
        </a:p>
      </dgm:t>
    </dgm:pt>
    <dgm:pt modelId="{0D44177D-9CA8-4923-95FE-3A980481CEAC}" type="sibTrans" cxnId="{84FBBE05-941F-4271-91D8-6517123A78EC}">
      <dgm:prSet/>
      <dgm:spPr/>
      <dgm:t>
        <a:bodyPr/>
        <a:lstStyle/>
        <a:p>
          <a:endParaRPr lang="en-US"/>
        </a:p>
      </dgm:t>
    </dgm:pt>
    <dgm:pt modelId="{CFAA6B74-4F56-4B20-9679-7C277A960FCC}">
      <dgm:prSet/>
      <dgm:spPr/>
      <dgm:t>
        <a:bodyPr/>
        <a:lstStyle/>
        <a:p>
          <a:pPr>
            <a:defRPr b="1"/>
          </a:pPr>
          <a:r>
            <a:rPr lang="en-US"/>
            <a:t>Hospital-level services: </a:t>
          </a:r>
        </a:p>
      </dgm:t>
    </dgm:pt>
    <dgm:pt modelId="{44F8E8EF-8002-44AF-85F2-D9438C62BBAF}" type="parTrans" cxnId="{12F07960-B5A4-4071-889F-BA9B258443A1}">
      <dgm:prSet/>
      <dgm:spPr/>
      <dgm:t>
        <a:bodyPr/>
        <a:lstStyle/>
        <a:p>
          <a:endParaRPr lang="en-US"/>
        </a:p>
      </dgm:t>
    </dgm:pt>
    <dgm:pt modelId="{B4A2DDB9-9AB2-4ECF-AF24-D04CE84B9F24}" type="sibTrans" cxnId="{12F07960-B5A4-4071-889F-BA9B258443A1}">
      <dgm:prSet/>
      <dgm:spPr/>
      <dgm:t>
        <a:bodyPr/>
        <a:lstStyle/>
        <a:p>
          <a:endParaRPr lang="en-US"/>
        </a:p>
      </dgm:t>
    </dgm:pt>
    <dgm:pt modelId="{37E281B4-B431-40DD-8578-A4FC8C1B0B81}">
      <dgm:prSet/>
      <dgm:spPr/>
      <dgm:t>
        <a:bodyPr/>
        <a:lstStyle/>
        <a:p>
          <a:r>
            <a:rPr lang="en-US"/>
            <a:t>CMS does NOT address intensity, only that the services provided were hospital-level (as opposed to SNF, infusion center) </a:t>
          </a:r>
        </a:p>
      </dgm:t>
    </dgm:pt>
    <dgm:pt modelId="{2B7FAB4B-E43D-427D-A8F8-EF7247BDE904}" type="parTrans" cxnId="{114696C5-DD68-4A0B-8290-103459BE1D24}">
      <dgm:prSet/>
      <dgm:spPr/>
      <dgm:t>
        <a:bodyPr/>
        <a:lstStyle/>
        <a:p>
          <a:endParaRPr lang="en-US"/>
        </a:p>
      </dgm:t>
    </dgm:pt>
    <dgm:pt modelId="{2185BC9C-AA48-493F-B083-FF40F1D43F55}" type="sibTrans" cxnId="{114696C5-DD68-4A0B-8290-103459BE1D24}">
      <dgm:prSet/>
      <dgm:spPr/>
      <dgm:t>
        <a:bodyPr/>
        <a:lstStyle/>
        <a:p>
          <a:endParaRPr lang="en-US"/>
        </a:p>
      </dgm:t>
    </dgm:pt>
    <dgm:pt modelId="{FCE9D150-1938-448A-85A9-14579FFBA7CF}">
      <dgm:prSet/>
      <dgm:spPr/>
      <dgm:t>
        <a:bodyPr/>
        <a:lstStyle/>
        <a:p>
          <a:r>
            <a:rPr lang="en-US"/>
            <a:t>Interpretation: McG or IQ screening guidelines for </a:t>
          </a:r>
          <a:r>
            <a:rPr lang="en-US" i="1"/>
            <a:t>OBS or INPT </a:t>
          </a:r>
          <a:r>
            <a:rPr lang="en-US"/>
            <a:t>= hospital level care </a:t>
          </a:r>
        </a:p>
      </dgm:t>
    </dgm:pt>
    <dgm:pt modelId="{602C5CCA-854F-4634-92BC-67057D9D357E}" type="parTrans" cxnId="{F79F7CE6-81F1-456B-A6E2-A9109CCEE982}">
      <dgm:prSet/>
      <dgm:spPr/>
      <dgm:t>
        <a:bodyPr/>
        <a:lstStyle/>
        <a:p>
          <a:endParaRPr lang="en-US"/>
        </a:p>
      </dgm:t>
    </dgm:pt>
    <dgm:pt modelId="{4974D27F-B285-4DD3-B819-5FA73ADE5DB6}" type="sibTrans" cxnId="{F79F7CE6-81F1-456B-A6E2-A9109CCEE982}">
      <dgm:prSet/>
      <dgm:spPr/>
      <dgm:t>
        <a:bodyPr/>
        <a:lstStyle/>
        <a:p>
          <a:endParaRPr lang="en-US"/>
        </a:p>
      </dgm:t>
    </dgm:pt>
    <dgm:pt modelId="{F561D55E-540F-4B51-BDA7-363407AD75F1}">
      <dgm:prSet/>
      <dgm:spPr/>
      <dgm:t>
        <a:bodyPr/>
        <a:lstStyle/>
        <a:p>
          <a:pPr>
            <a:defRPr b="1"/>
          </a:pPr>
          <a:r>
            <a:rPr lang="en-US"/>
            <a:t>MA plans must establish a UM Committee </a:t>
          </a:r>
        </a:p>
      </dgm:t>
    </dgm:pt>
    <dgm:pt modelId="{E96D4D4A-7429-4FF6-82DE-A176D0DCC819}" type="parTrans" cxnId="{9E0F6668-9D6F-46BF-B82A-8B837C069A57}">
      <dgm:prSet/>
      <dgm:spPr/>
      <dgm:t>
        <a:bodyPr/>
        <a:lstStyle/>
        <a:p>
          <a:endParaRPr lang="en-US"/>
        </a:p>
      </dgm:t>
    </dgm:pt>
    <dgm:pt modelId="{8A9FC769-E247-4360-95AD-35251941F4A2}" type="sibTrans" cxnId="{9E0F6668-9D6F-46BF-B82A-8B837C069A57}">
      <dgm:prSet/>
      <dgm:spPr/>
      <dgm:t>
        <a:bodyPr/>
        <a:lstStyle/>
        <a:p>
          <a:endParaRPr lang="en-US"/>
        </a:p>
      </dgm:t>
    </dgm:pt>
    <dgm:pt modelId="{4B5C60AC-97C5-40C5-BB48-AA0D67B96DCC}">
      <dgm:prSet/>
      <dgm:spPr/>
      <dgm:t>
        <a:bodyPr/>
        <a:lstStyle/>
        <a:p>
          <a:r>
            <a:rPr lang="en-US"/>
            <a:t>Ask for standing meetings with MA UMC</a:t>
          </a:r>
        </a:p>
      </dgm:t>
    </dgm:pt>
    <dgm:pt modelId="{9C23A455-0A49-4343-A3D3-8E24E03E4FEA}" type="parTrans" cxnId="{A621B143-5B15-4214-BAD6-38FFF387DEFD}">
      <dgm:prSet/>
      <dgm:spPr/>
      <dgm:t>
        <a:bodyPr/>
        <a:lstStyle/>
        <a:p>
          <a:endParaRPr lang="en-US"/>
        </a:p>
      </dgm:t>
    </dgm:pt>
    <dgm:pt modelId="{50FFA87C-528E-4B22-8DE6-9B71E77D8D59}" type="sibTrans" cxnId="{A621B143-5B15-4214-BAD6-38FFF387DEFD}">
      <dgm:prSet/>
      <dgm:spPr/>
      <dgm:t>
        <a:bodyPr/>
        <a:lstStyle/>
        <a:p>
          <a:endParaRPr lang="en-US"/>
        </a:p>
      </dgm:t>
    </dgm:pt>
    <dgm:pt modelId="{3AB10730-80D1-4B96-96A0-CA6426368EB3}">
      <dgm:prSet/>
      <dgm:spPr/>
      <dgm:t>
        <a:bodyPr/>
        <a:lstStyle/>
        <a:p>
          <a:r>
            <a:rPr lang="en-US"/>
            <a:t>Involve your physician advisor </a:t>
          </a:r>
        </a:p>
      </dgm:t>
    </dgm:pt>
    <dgm:pt modelId="{33269847-18C3-4F92-B56E-5E2D02E8C86E}" type="parTrans" cxnId="{01A4F4A4-DEDE-419C-B9A2-B0609DA43F03}">
      <dgm:prSet/>
      <dgm:spPr/>
      <dgm:t>
        <a:bodyPr/>
        <a:lstStyle/>
        <a:p>
          <a:endParaRPr lang="en-US"/>
        </a:p>
      </dgm:t>
    </dgm:pt>
    <dgm:pt modelId="{65AC1460-ACE5-4E71-9E93-11DD30922B1A}" type="sibTrans" cxnId="{01A4F4A4-DEDE-419C-B9A2-B0609DA43F03}">
      <dgm:prSet/>
      <dgm:spPr/>
      <dgm:t>
        <a:bodyPr/>
        <a:lstStyle/>
        <a:p>
          <a:endParaRPr lang="en-US"/>
        </a:p>
      </dgm:t>
    </dgm:pt>
    <dgm:pt modelId="{AE85AF95-6011-4F35-A909-886F6D0E4E80}" type="pres">
      <dgm:prSet presAssocID="{45F85878-C08D-43B4-BB85-DB7AF2C84B2E}" presName="Name0" presStyleCnt="0">
        <dgm:presLayoutVars>
          <dgm:dir/>
          <dgm:animLvl val="lvl"/>
          <dgm:resizeHandles val="exact"/>
        </dgm:presLayoutVars>
      </dgm:prSet>
      <dgm:spPr/>
    </dgm:pt>
    <dgm:pt modelId="{953C5C89-4951-472A-9843-836AAE2EBC0C}" type="pres">
      <dgm:prSet presAssocID="{4A0A3413-D58F-497D-80DC-B607F1BB8589}" presName="composite" presStyleCnt="0"/>
      <dgm:spPr/>
    </dgm:pt>
    <dgm:pt modelId="{A37C4D06-D857-4F0E-BC62-B073F8D12959}" type="pres">
      <dgm:prSet presAssocID="{4A0A3413-D58F-497D-80DC-B607F1BB858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AE7D643-C19B-4AD0-AD8B-601D31D6871F}" type="pres">
      <dgm:prSet presAssocID="{4A0A3413-D58F-497D-80DC-B607F1BB8589}" presName="desTx" presStyleLbl="alignAccFollowNode1" presStyleIdx="0" presStyleCnt="4">
        <dgm:presLayoutVars>
          <dgm:bulletEnabled val="1"/>
        </dgm:presLayoutVars>
      </dgm:prSet>
      <dgm:spPr/>
    </dgm:pt>
    <dgm:pt modelId="{013924F1-5536-49DC-A0F9-886292441923}" type="pres">
      <dgm:prSet presAssocID="{5018CB0D-9004-4C4D-AC9A-30B8FAA54D16}" presName="space" presStyleCnt="0"/>
      <dgm:spPr/>
    </dgm:pt>
    <dgm:pt modelId="{8B6A7553-B5BD-4CB0-8E1D-78C17DFF560E}" type="pres">
      <dgm:prSet presAssocID="{A04784C6-DF75-41DF-9142-4B8BDC09F5FC}" presName="composite" presStyleCnt="0"/>
      <dgm:spPr/>
    </dgm:pt>
    <dgm:pt modelId="{D2416069-5860-4F5D-B80C-97B19C109469}" type="pres">
      <dgm:prSet presAssocID="{A04784C6-DF75-41DF-9142-4B8BDC09F5F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62D8551F-1E6D-411A-8E81-3294C05EA2F9}" type="pres">
      <dgm:prSet presAssocID="{A04784C6-DF75-41DF-9142-4B8BDC09F5FC}" presName="desTx" presStyleLbl="alignAccFollowNode1" presStyleIdx="1" presStyleCnt="4">
        <dgm:presLayoutVars>
          <dgm:bulletEnabled val="1"/>
        </dgm:presLayoutVars>
      </dgm:prSet>
      <dgm:spPr/>
    </dgm:pt>
    <dgm:pt modelId="{7C3637B4-DB5C-4DF7-A27D-58AFAFD14443}" type="pres">
      <dgm:prSet presAssocID="{2FFD7ADD-BDB7-45DD-827C-B1D5F8E19A91}" presName="space" presStyleCnt="0"/>
      <dgm:spPr/>
    </dgm:pt>
    <dgm:pt modelId="{C05529DE-6490-4893-806B-E8073BC5F9D7}" type="pres">
      <dgm:prSet presAssocID="{CFAA6B74-4F56-4B20-9679-7C277A960FCC}" presName="composite" presStyleCnt="0"/>
      <dgm:spPr/>
    </dgm:pt>
    <dgm:pt modelId="{50501A8D-E9F2-4B4A-8D96-554BBAD011C1}" type="pres">
      <dgm:prSet presAssocID="{CFAA6B74-4F56-4B20-9679-7C277A960FC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48F9A040-9B4A-4F78-8C70-A42A790B0F0B}" type="pres">
      <dgm:prSet presAssocID="{CFAA6B74-4F56-4B20-9679-7C277A960FCC}" presName="desTx" presStyleLbl="alignAccFollowNode1" presStyleIdx="2" presStyleCnt="4">
        <dgm:presLayoutVars>
          <dgm:bulletEnabled val="1"/>
        </dgm:presLayoutVars>
      </dgm:prSet>
      <dgm:spPr/>
    </dgm:pt>
    <dgm:pt modelId="{1109585C-81BD-4897-AFBB-2B49F504AE80}" type="pres">
      <dgm:prSet presAssocID="{B4A2DDB9-9AB2-4ECF-AF24-D04CE84B9F24}" presName="space" presStyleCnt="0"/>
      <dgm:spPr/>
    </dgm:pt>
    <dgm:pt modelId="{5E85E471-4C1F-4C19-895B-E59B12441E64}" type="pres">
      <dgm:prSet presAssocID="{F561D55E-540F-4B51-BDA7-363407AD75F1}" presName="composite" presStyleCnt="0"/>
      <dgm:spPr/>
    </dgm:pt>
    <dgm:pt modelId="{5957418C-6F3F-46C6-937E-7D1938264492}" type="pres">
      <dgm:prSet presAssocID="{F561D55E-540F-4B51-BDA7-363407AD75F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427B3DF-5C4B-417A-8CBA-1F2C43EB3D3F}" type="pres">
      <dgm:prSet presAssocID="{F561D55E-540F-4B51-BDA7-363407AD75F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84FBBE05-941F-4271-91D8-6517123A78EC}" srcId="{A04784C6-DF75-41DF-9142-4B8BDC09F5FC}" destId="{15ADB55E-061F-4DED-9009-3784FF5B6B42}" srcOrd="3" destOrd="0" parTransId="{76F3CA50-1D1E-4B4D-8BC9-FC613E0A83B2}" sibTransId="{0D44177D-9CA8-4923-95FE-3A980481CEAC}"/>
    <dgm:cxn modelId="{4B768709-AF5B-4331-A718-FDEB47CFFDDD}" srcId="{A04784C6-DF75-41DF-9142-4B8BDC09F5FC}" destId="{641D5091-A08A-41BF-B7A8-B392D7A48F07}" srcOrd="2" destOrd="0" parTransId="{D37EE6B1-18E0-4EDA-96BC-BAF60C822A43}" sibTransId="{2F3F1ABF-E18E-4726-8E5B-8A50782BC381}"/>
    <dgm:cxn modelId="{4D18B70B-B6AF-4762-A0C4-BC95F458FC6C}" srcId="{A04784C6-DF75-41DF-9142-4B8BDC09F5FC}" destId="{59B07AF6-E9BA-4135-A187-3C680DFF2CC3}" srcOrd="0" destOrd="0" parTransId="{BBA22B88-4C05-4ED2-A9A1-7A21A91DDB7A}" sibTransId="{A71211F4-2677-4848-B48E-B50065441481}"/>
    <dgm:cxn modelId="{26668515-1675-4B54-89EC-0C018CED5C27}" type="presOf" srcId="{4B5C60AC-97C5-40C5-BB48-AA0D67B96DCC}" destId="{9427B3DF-5C4B-417A-8CBA-1F2C43EB3D3F}" srcOrd="0" destOrd="0" presId="urn:microsoft.com/office/officeart/2005/8/layout/hList1"/>
    <dgm:cxn modelId="{3228F72D-E92C-46EE-BFCE-8031A7693DA1}" type="presOf" srcId="{59B07AF6-E9BA-4135-A187-3C680DFF2CC3}" destId="{62D8551F-1E6D-411A-8E81-3294C05EA2F9}" srcOrd="0" destOrd="0" presId="urn:microsoft.com/office/officeart/2005/8/layout/hList1"/>
    <dgm:cxn modelId="{003BF835-5A7E-48EA-84AF-A2128B9000DB}" type="presOf" srcId="{4A0A3413-D58F-497D-80DC-B607F1BB8589}" destId="{A37C4D06-D857-4F0E-BC62-B073F8D12959}" srcOrd="0" destOrd="0" presId="urn:microsoft.com/office/officeart/2005/8/layout/hList1"/>
    <dgm:cxn modelId="{DC263736-16CE-4F01-A264-2394E2C7C5AE}" type="presOf" srcId="{45F85878-C08D-43B4-BB85-DB7AF2C84B2E}" destId="{AE85AF95-6011-4F35-A909-886F6D0E4E80}" srcOrd="0" destOrd="0" presId="urn:microsoft.com/office/officeart/2005/8/layout/hList1"/>
    <dgm:cxn modelId="{0A46F93C-7E15-4C25-BB03-E0257F689B79}" type="presOf" srcId="{641D5091-A08A-41BF-B7A8-B392D7A48F07}" destId="{62D8551F-1E6D-411A-8E81-3294C05EA2F9}" srcOrd="0" destOrd="2" presId="urn:microsoft.com/office/officeart/2005/8/layout/hList1"/>
    <dgm:cxn modelId="{E8ACF45B-873D-4A93-A4E0-DFBEFA3BAD2F}" type="presOf" srcId="{FCE9D150-1938-448A-85A9-14579FFBA7CF}" destId="{48F9A040-9B4A-4F78-8C70-A42A790B0F0B}" srcOrd="0" destOrd="1" presId="urn:microsoft.com/office/officeart/2005/8/layout/hList1"/>
    <dgm:cxn modelId="{12F07960-B5A4-4071-889F-BA9B258443A1}" srcId="{45F85878-C08D-43B4-BB85-DB7AF2C84B2E}" destId="{CFAA6B74-4F56-4B20-9679-7C277A960FCC}" srcOrd="2" destOrd="0" parTransId="{44F8E8EF-8002-44AF-85F2-D9438C62BBAF}" sibTransId="{B4A2DDB9-9AB2-4ECF-AF24-D04CE84B9F24}"/>
    <dgm:cxn modelId="{B2BDEA62-4B18-463D-97E5-F0566C492045}" type="presOf" srcId="{3AB10730-80D1-4B96-96A0-CA6426368EB3}" destId="{9427B3DF-5C4B-417A-8CBA-1F2C43EB3D3F}" srcOrd="0" destOrd="1" presId="urn:microsoft.com/office/officeart/2005/8/layout/hList1"/>
    <dgm:cxn modelId="{A621B143-5B15-4214-BAD6-38FFF387DEFD}" srcId="{F561D55E-540F-4B51-BDA7-363407AD75F1}" destId="{4B5C60AC-97C5-40C5-BB48-AA0D67B96DCC}" srcOrd="0" destOrd="0" parTransId="{9C23A455-0A49-4343-A3D3-8E24E03E4FEA}" sibTransId="{50FFA87C-528E-4B22-8DE6-9B71E77D8D59}"/>
    <dgm:cxn modelId="{9E0F6668-9D6F-46BF-B82A-8B837C069A57}" srcId="{45F85878-C08D-43B4-BB85-DB7AF2C84B2E}" destId="{F561D55E-540F-4B51-BDA7-363407AD75F1}" srcOrd="3" destOrd="0" parTransId="{E96D4D4A-7429-4FF6-82DE-A176D0DCC819}" sibTransId="{8A9FC769-E247-4360-95AD-35251941F4A2}"/>
    <dgm:cxn modelId="{989B9E6C-DB59-434E-A470-24BCBA35CCA9}" type="presOf" srcId="{15ADB55E-061F-4DED-9009-3784FF5B6B42}" destId="{62D8551F-1E6D-411A-8E81-3294C05EA2F9}" srcOrd="0" destOrd="3" presId="urn:microsoft.com/office/officeart/2005/8/layout/hList1"/>
    <dgm:cxn modelId="{7C487553-94DF-4A5D-9153-1FD6EF245E30}" srcId="{A04784C6-DF75-41DF-9142-4B8BDC09F5FC}" destId="{B404494A-6598-4EBF-8F96-EA721EBC3392}" srcOrd="1" destOrd="0" parTransId="{E8753C2B-C9C4-4E2C-B161-B4FBEFEABCA4}" sibTransId="{231C79CD-946A-45C1-B354-89002F57C41B}"/>
    <dgm:cxn modelId="{E33D8E80-15D8-40E3-A79E-E6DA1269602C}" type="presOf" srcId="{CFAA6B74-4F56-4B20-9679-7C277A960FCC}" destId="{50501A8D-E9F2-4B4A-8D96-554BBAD011C1}" srcOrd="0" destOrd="0" presId="urn:microsoft.com/office/officeart/2005/8/layout/hList1"/>
    <dgm:cxn modelId="{01A4F4A4-DEDE-419C-B9A2-B0609DA43F03}" srcId="{F561D55E-540F-4B51-BDA7-363407AD75F1}" destId="{3AB10730-80D1-4B96-96A0-CA6426368EB3}" srcOrd="1" destOrd="0" parTransId="{33269847-18C3-4F92-B56E-5E2D02E8C86E}" sibTransId="{65AC1460-ACE5-4E71-9E93-11DD30922B1A}"/>
    <dgm:cxn modelId="{364AEEAA-EBEC-41F5-BCAC-796991C6BDB3}" type="presOf" srcId="{37E281B4-B431-40DD-8578-A4FC8C1B0B81}" destId="{48F9A040-9B4A-4F78-8C70-A42A790B0F0B}" srcOrd="0" destOrd="0" presId="urn:microsoft.com/office/officeart/2005/8/layout/hList1"/>
    <dgm:cxn modelId="{84B899B6-2AE5-49AE-855A-69B3F096C96D}" type="presOf" srcId="{F561D55E-540F-4B51-BDA7-363407AD75F1}" destId="{5957418C-6F3F-46C6-937E-7D1938264492}" srcOrd="0" destOrd="0" presId="urn:microsoft.com/office/officeart/2005/8/layout/hList1"/>
    <dgm:cxn modelId="{114696C5-DD68-4A0B-8290-103459BE1D24}" srcId="{CFAA6B74-4F56-4B20-9679-7C277A960FCC}" destId="{37E281B4-B431-40DD-8578-A4FC8C1B0B81}" srcOrd="0" destOrd="0" parTransId="{2B7FAB4B-E43D-427D-A8F8-EF7247BDE904}" sibTransId="{2185BC9C-AA48-493F-B083-FF40F1D43F55}"/>
    <dgm:cxn modelId="{E115D9CA-F58C-4F0A-8921-663E143F01A1}" type="presOf" srcId="{B404494A-6598-4EBF-8F96-EA721EBC3392}" destId="{62D8551F-1E6D-411A-8E81-3294C05EA2F9}" srcOrd="0" destOrd="1" presId="urn:microsoft.com/office/officeart/2005/8/layout/hList1"/>
    <dgm:cxn modelId="{C3D742D6-C409-4EBA-8CC7-227AFABA5E1F}" srcId="{4A0A3413-D58F-497D-80DC-B607F1BB8589}" destId="{E8E8A251-9C9D-410E-B50B-57DC99118DF5}" srcOrd="0" destOrd="0" parTransId="{4AB0E5B0-F61B-419E-8410-666ABE43D5BA}" sibTransId="{6AEDAF76-BF71-42BD-B86D-87E0CE5346E3}"/>
    <dgm:cxn modelId="{0F789CDB-B502-420F-8F9A-D20A0811C6FD}" srcId="{45F85878-C08D-43B4-BB85-DB7AF2C84B2E}" destId="{A04784C6-DF75-41DF-9142-4B8BDC09F5FC}" srcOrd="1" destOrd="0" parTransId="{CAD56FD1-FE4A-4B58-9D35-06A8E5F0E5A7}" sibTransId="{2FFD7ADD-BDB7-45DD-827C-B1D5F8E19A91}"/>
    <dgm:cxn modelId="{A745FAE4-0AEF-4797-A6D1-FF570B9D28DC}" type="presOf" srcId="{E8E8A251-9C9D-410E-B50B-57DC99118DF5}" destId="{9AE7D643-C19B-4AD0-AD8B-601D31D6871F}" srcOrd="0" destOrd="0" presId="urn:microsoft.com/office/officeart/2005/8/layout/hList1"/>
    <dgm:cxn modelId="{F79F7CE6-81F1-456B-A6E2-A9109CCEE982}" srcId="{CFAA6B74-4F56-4B20-9679-7C277A960FCC}" destId="{FCE9D150-1938-448A-85A9-14579FFBA7CF}" srcOrd="1" destOrd="0" parTransId="{602C5CCA-854F-4634-92BC-67057D9D357E}" sibTransId="{4974D27F-B285-4DD3-B819-5FA73ADE5DB6}"/>
    <dgm:cxn modelId="{13E94CEB-4B7B-448C-BA6B-D500AAF88030}" srcId="{45F85878-C08D-43B4-BB85-DB7AF2C84B2E}" destId="{4A0A3413-D58F-497D-80DC-B607F1BB8589}" srcOrd="0" destOrd="0" parTransId="{FE574EB2-52EB-472C-A4BC-EA2A357DCAF7}" sibTransId="{5018CB0D-9004-4C4D-AC9A-30B8FAA54D16}"/>
    <dgm:cxn modelId="{32F3C8FD-A944-4E86-B5E1-81B455601BBD}" type="presOf" srcId="{A04784C6-DF75-41DF-9142-4B8BDC09F5FC}" destId="{D2416069-5860-4F5D-B80C-97B19C109469}" srcOrd="0" destOrd="0" presId="urn:microsoft.com/office/officeart/2005/8/layout/hList1"/>
    <dgm:cxn modelId="{E4CBB6A4-8158-4EE9-8EFF-AE0F4AAFBFE9}" type="presParOf" srcId="{AE85AF95-6011-4F35-A909-886F6D0E4E80}" destId="{953C5C89-4951-472A-9843-836AAE2EBC0C}" srcOrd="0" destOrd="0" presId="urn:microsoft.com/office/officeart/2005/8/layout/hList1"/>
    <dgm:cxn modelId="{BAC3515E-FD85-449B-8CDB-DFD17E628974}" type="presParOf" srcId="{953C5C89-4951-472A-9843-836AAE2EBC0C}" destId="{A37C4D06-D857-4F0E-BC62-B073F8D12959}" srcOrd="0" destOrd="0" presId="urn:microsoft.com/office/officeart/2005/8/layout/hList1"/>
    <dgm:cxn modelId="{4806DC65-A69D-4C6F-9E61-A66B3AD36F8B}" type="presParOf" srcId="{953C5C89-4951-472A-9843-836AAE2EBC0C}" destId="{9AE7D643-C19B-4AD0-AD8B-601D31D6871F}" srcOrd="1" destOrd="0" presId="urn:microsoft.com/office/officeart/2005/8/layout/hList1"/>
    <dgm:cxn modelId="{47013C11-EA71-494C-ABFC-5DAE53867292}" type="presParOf" srcId="{AE85AF95-6011-4F35-A909-886F6D0E4E80}" destId="{013924F1-5536-49DC-A0F9-886292441923}" srcOrd="1" destOrd="0" presId="urn:microsoft.com/office/officeart/2005/8/layout/hList1"/>
    <dgm:cxn modelId="{AF335BE5-47A4-4C2E-942B-9C8B88C83221}" type="presParOf" srcId="{AE85AF95-6011-4F35-A909-886F6D0E4E80}" destId="{8B6A7553-B5BD-4CB0-8E1D-78C17DFF560E}" srcOrd="2" destOrd="0" presId="urn:microsoft.com/office/officeart/2005/8/layout/hList1"/>
    <dgm:cxn modelId="{B74D32A9-5E12-4BAA-A7E3-CBD53B8F76BE}" type="presParOf" srcId="{8B6A7553-B5BD-4CB0-8E1D-78C17DFF560E}" destId="{D2416069-5860-4F5D-B80C-97B19C109469}" srcOrd="0" destOrd="0" presId="urn:microsoft.com/office/officeart/2005/8/layout/hList1"/>
    <dgm:cxn modelId="{246315B7-78D2-401B-A030-66F87EA7D127}" type="presParOf" srcId="{8B6A7553-B5BD-4CB0-8E1D-78C17DFF560E}" destId="{62D8551F-1E6D-411A-8E81-3294C05EA2F9}" srcOrd="1" destOrd="0" presId="urn:microsoft.com/office/officeart/2005/8/layout/hList1"/>
    <dgm:cxn modelId="{CDC0ABCD-484C-40D8-856F-682BD7B71141}" type="presParOf" srcId="{AE85AF95-6011-4F35-A909-886F6D0E4E80}" destId="{7C3637B4-DB5C-4DF7-A27D-58AFAFD14443}" srcOrd="3" destOrd="0" presId="urn:microsoft.com/office/officeart/2005/8/layout/hList1"/>
    <dgm:cxn modelId="{D3E2C247-410C-495B-95A8-0CE962EE56E5}" type="presParOf" srcId="{AE85AF95-6011-4F35-A909-886F6D0E4E80}" destId="{C05529DE-6490-4893-806B-E8073BC5F9D7}" srcOrd="4" destOrd="0" presId="urn:microsoft.com/office/officeart/2005/8/layout/hList1"/>
    <dgm:cxn modelId="{490C207A-BFB3-4C9F-92AA-B5B0384AA9C3}" type="presParOf" srcId="{C05529DE-6490-4893-806B-E8073BC5F9D7}" destId="{50501A8D-E9F2-4B4A-8D96-554BBAD011C1}" srcOrd="0" destOrd="0" presId="urn:microsoft.com/office/officeart/2005/8/layout/hList1"/>
    <dgm:cxn modelId="{D7DBDFA1-B067-444C-ADD8-5B565CB1AE67}" type="presParOf" srcId="{C05529DE-6490-4893-806B-E8073BC5F9D7}" destId="{48F9A040-9B4A-4F78-8C70-A42A790B0F0B}" srcOrd="1" destOrd="0" presId="urn:microsoft.com/office/officeart/2005/8/layout/hList1"/>
    <dgm:cxn modelId="{93895C36-6C89-40A9-A5F5-50A7FCCB03B1}" type="presParOf" srcId="{AE85AF95-6011-4F35-A909-886F6D0E4E80}" destId="{1109585C-81BD-4897-AFBB-2B49F504AE80}" srcOrd="5" destOrd="0" presId="urn:microsoft.com/office/officeart/2005/8/layout/hList1"/>
    <dgm:cxn modelId="{A4FDEBEA-B9ED-4F65-BE8B-208E9A2D967C}" type="presParOf" srcId="{AE85AF95-6011-4F35-A909-886F6D0E4E80}" destId="{5E85E471-4C1F-4C19-895B-E59B12441E64}" srcOrd="6" destOrd="0" presId="urn:microsoft.com/office/officeart/2005/8/layout/hList1"/>
    <dgm:cxn modelId="{7C292415-D279-4D9F-B42E-FB116FF00902}" type="presParOf" srcId="{5E85E471-4C1F-4C19-895B-E59B12441E64}" destId="{5957418C-6F3F-46C6-937E-7D1938264492}" srcOrd="0" destOrd="0" presId="urn:microsoft.com/office/officeart/2005/8/layout/hList1"/>
    <dgm:cxn modelId="{FDA7B933-1E99-4DB5-B580-FD00403A66CF}" type="presParOf" srcId="{5E85E471-4C1F-4C19-895B-E59B12441E64}" destId="{9427B3DF-5C4B-417A-8CBA-1F2C43EB3D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8A6739A-02E9-4577-BCE6-8F955FE998DF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4299142-BF9F-4DDD-AF63-120CD1D0FA7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600" dirty="0"/>
            <a:t>2MN ruling integration </a:t>
          </a:r>
        </a:p>
      </dgm:t>
    </dgm:pt>
    <dgm:pt modelId="{96161BB0-C388-4898-99FB-50742AEFF0F0}" type="parTrans" cxnId="{BEE8A190-9EE2-46BB-AADE-EBE93EA0E21B}">
      <dgm:prSet/>
      <dgm:spPr/>
      <dgm:t>
        <a:bodyPr/>
        <a:lstStyle/>
        <a:p>
          <a:endParaRPr lang="en-US"/>
        </a:p>
      </dgm:t>
    </dgm:pt>
    <dgm:pt modelId="{9D491B54-A6C9-43C4-8C7F-BBB5B9EC08F5}" type="sibTrans" cxnId="{BEE8A190-9EE2-46BB-AADE-EBE93EA0E21B}">
      <dgm:prSet/>
      <dgm:spPr/>
      <dgm:t>
        <a:bodyPr/>
        <a:lstStyle/>
        <a:p>
          <a:endParaRPr lang="en-US"/>
        </a:p>
      </dgm:t>
    </dgm:pt>
    <dgm:pt modelId="{A2351A8F-4DF9-4B49-B404-62A0787DDFC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How aggressive is your system in fighting for 2MN stays?</a:t>
          </a:r>
        </a:p>
      </dgm:t>
    </dgm:pt>
    <dgm:pt modelId="{E052F2C4-2974-408B-B8AC-78FE91260295}" type="parTrans" cxnId="{89DA1E2B-2499-4877-B131-6386CB451240}">
      <dgm:prSet/>
      <dgm:spPr/>
      <dgm:t>
        <a:bodyPr/>
        <a:lstStyle/>
        <a:p>
          <a:endParaRPr lang="en-US"/>
        </a:p>
      </dgm:t>
    </dgm:pt>
    <dgm:pt modelId="{DEF24B39-0626-4EDE-BA61-728473258574}" type="sibTrans" cxnId="{89DA1E2B-2499-4877-B131-6386CB451240}">
      <dgm:prSet/>
      <dgm:spPr/>
      <dgm:t>
        <a:bodyPr/>
        <a:lstStyle/>
        <a:p>
          <a:endParaRPr lang="en-US"/>
        </a:p>
      </dgm:t>
    </dgm:pt>
    <dgm:pt modelId="{47387AB9-6189-458B-AED0-F2F73E7616D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Is your UR process aligned with your appeals process?</a:t>
          </a:r>
        </a:p>
      </dgm:t>
    </dgm:pt>
    <dgm:pt modelId="{616A54AC-5407-4F0D-A539-73EED684D170}" type="parTrans" cxnId="{03DA2B57-A041-495B-90B4-7FBD0D1A7E8D}">
      <dgm:prSet/>
      <dgm:spPr/>
      <dgm:t>
        <a:bodyPr/>
        <a:lstStyle/>
        <a:p>
          <a:endParaRPr lang="en-US"/>
        </a:p>
      </dgm:t>
    </dgm:pt>
    <dgm:pt modelId="{044CC345-EE51-4338-A81B-6435AF80D812}" type="sibTrans" cxnId="{03DA2B57-A041-495B-90B4-7FBD0D1A7E8D}">
      <dgm:prSet/>
      <dgm:spPr/>
      <dgm:t>
        <a:bodyPr/>
        <a:lstStyle/>
        <a:p>
          <a:endParaRPr lang="en-US"/>
        </a:p>
      </dgm:t>
    </dgm:pt>
    <dgm:pt modelId="{394371E2-A833-454C-9E81-A815B878FBAB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600" dirty="0"/>
            <a:t>Are you tracking key metrics?    </a:t>
          </a:r>
        </a:p>
      </dgm:t>
    </dgm:pt>
    <dgm:pt modelId="{1AD9D001-2100-44BA-AA64-FD51784E4656}" type="parTrans" cxnId="{F318F96A-6753-4F53-873E-5F62B484D7BC}">
      <dgm:prSet/>
      <dgm:spPr/>
      <dgm:t>
        <a:bodyPr/>
        <a:lstStyle/>
        <a:p>
          <a:endParaRPr lang="en-US"/>
        </a:p>
      </dgm:t>
    </dgm:pt>
    <dgm:pt modelId="{93ED6E57-90F1-4D0F-BD32-E412BFAB5659}" type="sibTrans" cxnId="{F318F96A-6753-4F53-873E-5F62B484D7BC}">
      <dgm:prSet/>
      <dgm:spPr/>
      <dgm:t>
        <a:bodyPr/>
        <a:lstStyle/>
        <a:p>
          <a:endParaRPr lang="en-US"/>
        </a:p>
      </dgm:t>
    </dgm:pt>
    <dgm:pt modelId="{C0C8881F-080D-4A40-86EF-6A62E5B1230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MA plan OBS rates</a:t>
          </a:r>
        </a:p>
      </dgm:t>
    </dgm:pt>
    <dgm:pt modelId="{E9630C96-86C9-418F-85FE-9391194F00D9}" type="parTrans" cxnId="{1F74AFD8-C6C5-4705-B387-02EA22472893}">
      <dgm:prSet/>
      <dgm:spPr/>
      <dgm:t>
        <a:bodyPr/>
        <a:lstStyle/>
        <a:p>
          <a:endParaRPr lang="en-US"/>
        </a:p>
      </dgm:t>
    </dgm:pt>
    <dgm:pt modelId="{5ADABDEA-777E-4F5A-950E-23D5A69ABAD6}" type="sibTrans" cxnId="{1F74AFD8-C6C5-4705-B387-02EA22472893}">
      <dgm:prSet/>
      <dgm:spPr/>
      <dgm:t>
        <a:bodyPr/>
        <a:lstStyle/>
        <a:p>
          <a:endParaRPr lang="en-US"/>
        </a:p>
      </dgm:t>
    </dgm:pt>
    <dgm:pt modelId="{D60587DA-109E-47E9-85A5-69C3CD8848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2+MN MA plan OBS stays </a:t>
          </a:r>
        </a:p>
      </dgm:t>
    </dgm:pt>
    <dgm:pt modelId="{3A04D4ED-5156-4757-A798-0E460060FE24}" type="parTrans" cxnId="{4E5F99B1-A0C5-40AD-BAC4-12BA8B4E1B95}">
      <dgm:prSet/>
      <dgm:spPr/>
      <dgm:t>
        <a:bodyPr/>
        <a:lstStyle/>
        <a:p>
          <a:endParaRPr lang="en-US"/>
        </a:p>
      </dgm:t>
    </dgm:pt>
    <dgm:pt modelId="{4A49B462-281D-49B2-9EB9-4E7503D8B77B}" type="sibTrans" cxnId="{4E5F99B1-A0C5-40AD-BAC4-12BA8B4E1B95}">
      <dgm:prSet/>
      <dgm:spPr/>
      <dgm:t>
        <a:bodyPr/>
        <a:lstStyle/>
        <a:p>
          <a:endParaRPr lang="en-US"/>
        </a:p>
      </dgm:t>
    </dgm:pt>
    <dgm:pt modelId="{4476DAF5-B891-4E14-B321-7011EF48B1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2+MN inpatient denial rates and overturn rates </a:t>
          </a:r>
        </a:p>
      </dgm:t>
    </dgm:pt>
    <dgm:pt modelId="{700298AE-B0E6-4B26-A46C-12B51DF92ACF}" type="parTrans" cxnId="{8F8579BA-46FB-4B00-805C-7B7549CC1C40}">
      <dgm:prSet/>
      <dgm:spPr/>
      <dgm:t>
        <a:bodyPr/>
        <a:lstStyle/>
        <a:p>
          <a:endParaRPr lang="en-US"/>
        </a:p>
      </dgm:t>
    </dgm:pt>
    <dgm:pt modelId="{3FBD9128-402C-469F-9E46-E51C2152188F}" type="sibTrans" cxnId="{8F8579BA-46FB-4B00-805C-7B7549CC1C40}">
      <dgm:prSet/>
      <dgm:spPr/>
      <dgm:t>
        <a:bodyPr/>
        <a:lstStyle/>
        <a:p>
          <a:endParaRPr lang="en-US"/>
        </a:p>
      </dgm:t>
    </dgm:pt>
    <dgm:pt modelId="{99B3FB06-440E-4D56-A331-0D29F4F2811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Report violations to your CMS regional office </a:t>
          </a:r>
        </a:p>
      </dgm:t>
    </dgm:pt>
    <dgm:pt modelId="{561DC1F4-5C4F-4DEC-A750-CD5944D492BE}" type="parTrans" cxnId="{F3BF4CAF-A319-4247-9E3F-3D1804C001F8}">
      <dgm:prSet/>
      <dgm:spPr/>
      <dgm:t>
        <a:bodyPr/>
        <a:lstStyle/>
        <a:p>
          <a:endParaRPr lang="en-US"/>
        </a:p>
      </dgm:t>
    </dgm:pt>
    <dgm:pt modelId="{A443E7D8-CC91-417F-88A9-73580186676C}" type="sibTrans" cxnId="{F3BF4CAF-A319-4247-9E3F-3D1804C001F8}">
      <dgm:prSet/>
      <dgm:spPr/>
      <dgm:t>
        <a:bodyPr/>
        <a:lstStyle/>
        <a:p>
          <a:endParaRPr lang="en-US"/>
        </a:p>
      </dgm:t>
    </dgm:pt>
    <dgm:pt modelId="{9DC7D62A-DAB3-4DE3-A845-2AEF1ED9474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Address with contracting </a:t>
          </a:r>
        </a:p>
      </dgm:t>
    </dgm:pt>
    <dgm:pt modelId="{121423C3-F461-44A0-83CD-50B5383C8AD9}" type="parTrans" cxnId="{635897A3-15B2-4AD4-B6A7-2070E0D9E7BC}">
      <dgm:prSet/>
      <dgm:spPr/>
      <dgm:t>
        <a:bodyPr/>
        <a:lstStyle/>
        <a:p>
          <a:endParaRPr lang="en-US"/>
        </a:p>
      </dgm:t>
    </dgm:pt>
    <dgm:pt modelId="{7576182F-3E78-490C-965B-090A64CCF2BD}" type="sibTrans" cxnId="{635897A3-15B2-4AD4-B6A7-2070E0D9E7BC}">
      <dgm:prSet/>
      <dgm:spPr/>
      <dgm:t>
        <a:bodyPr/>
        <a:lstStyle/>
        <a:p>
          <a:endParaRPr lang="en-US"/>
        </a:p>
      </dgm:t>
    </dgm:pt>
    <dgm:pt modelId="{6C3E2499-ED45-46D8-98CF-F261B01CCC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Don’t include language in MA contracts that contradict the rule </a:t>
          </a:r>
        </a:p>
        <a:p>
          <a:pPr>
            <a:lnSpc>
              <a:spcPct val="100000"/>
            </a:lnSpc>
          </a:pPr>
          <a:r>
            <a:rPr lang="en-US" sz="1600" dirty="0"/>
            <a:t>CMS trumps contracts</a:t>
          </a:r>
        </a:p>
      </dgm:t>
    </dgm:pt>
    <dgm:pt modelId="{0AB57C53-B935-436E-9B93-69452BC835B0}" type="parTrans" cxnId="{52FA4348-5FEE-4194-9334-5859B04C48EF}">
      <dgm:prSet/>
      <dgm:spPr/>
      <dgm:t>
        <a:bodyPr/>
        <a:lstStyle/>
        <a:p>
          <a:endParaRPr lang="en-US"/>
        </a:p>
      </dgm:t>
    </dgm:pt>
    <dgm:pt modelId="{61D09990-605D-45AE-9A08-EF9F91BFF3CB}" type="sibTrans" cxnId="{52FA4348-5FEE-4194-9334-5859B04C48EF}">
      <dgm:prSet/>
      <dgm:spPr/>
      <dgm:t>
        <a:bodyPr/>
        <a:lstStyle/>
        <a:p>
          <a:endParaRPr lang="en-US"/>
        </a:p>
      </dgm:t>
    </dgm:pt>
    <dgm:pt modelId="{80EC8044-018D-4A4E-8E4F-D6AFECADF807}" type="pres">
      <dgm:prSet presAssocID="{58A6739A-02E9-4577-BCE6-8F955FE998DF}" presName="root" presStyleCnt="0">
        <dgm:presLayoutVars>
          <dgm:dir/>
          <dgm:resizeHandles val="exact"/>
        </dgm:presLayoutVars>
      </dgm:prSet>
      <dgm:spPr/>
    </dgm:pt>
    <dgm:pt modelId="{5F0834BD-DA59-44F7-9BAD-B7886728F170}" type="pres">
      <dgm:prSet presAssocID="{04299142-BF9F-4DDD-AF63-120CD1D0FA7F}" presName="compNode" presStyleCnt="0"/>
      <dgm:spPr/>
    </dgm:pt>
    <dgm:pt modelId="{0CACEFFF-A9AB-4F85-8EA4-FF58CACE9CD6}" type="pres">
      <dgm:prSet presAssocID="{04299142-BF9F-4DDD-AF63-120CD1D0FA7F}" presName="iconRect" presStyleLbl="node1" presStyleIdx="0" presStyleCnt="4" custLinFactNeighborX="64458" custLinFactNeighborY="-6977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86FFB42C-CD48-40C2-9BE5-58FE50B10E78}" type="pres">
      <dgm:prSet presAssocID="{04299142-BF9F-4DDD-AF63-120CD1D0FA7F}" presName="iconSpace" presStyleCnt="0"/>
      <dgm:spPr/>
    </dgm:pt>
    <dgm:pt modelId="{39AFBD09-E538-4F2C-9997-EEDE30BECE5B}" type="pres">
      <dgm:prSet presAssocID="{04299142-BF9F-4DDD-AF63-120CD1D0FA7F}" presName="parTx" presStyleLbl="revTx" presStyleIdx="0" presStyleCnt="8" custLinFactY="-10524" custLinFactNeighborX="421" custLinFactNeighborY="-100000">
        <dgm:presLayoutVars>
          <dgm:chMax val="0"/>
          <dgm:chPref val="0"/>
        </dgm:presLayoutVars>
      </dgm:prSet>
      <dgm:spPr/>
    </dgm:pt>
    <dgm:pt modelId="{A622C367-EA2D-45E2-9EEF-839EA32A373A}" type="pres">
      <dgm:prSet presAssocID="{04299142-BF9F-4DDD-AF63-120CD1D0FA7F}" presName="txSpace" presStyleCnt="0"/>
      <dgm:spPr/>
    </dgm:pt>
    <dgm:pt modelId="{98941385-2C8D-44D2-BF07-B98F78231F60}" type="pres">
      <dgm:prSet presAssocID="{04299142-BF9F-4DDD-AF63-120CD1D0FA7F}" presName="desTx" presStyleLbl="revTx" presStyleIdx="1" presStyleCnt="8">
        <dgm:presLayoutVars/>
      </dgm:prSet>
      <dgm:spPr/>
    </dgm:pt>
    <dgm:pt modelId="{D24AC07A-9A17-44CE-B863-6CF02E2392FC}" type="pres">
      <dgm:prSet presAssocID="{9D491B54-A6C9-43C4-8C7F-BBB5B9EC08F5}" presName="sibTrans" presStyleCnt="0"/>
      <dgm:spPr/>
    </dgm:pt>
    <dgm:pt modelId="{99CFED20-3072-44F9-A96D-FE712F5F4495}" type="pres">
      <dgm:prSet presAssocID="{394371E2-A833-454C-9E81-A815B878FBAB}" presName="compNode" presStyleCnt="0"/>
      <dgm:spPr/>
    </dgm:pt>
    <dgm:pt modelId="{3FD3C545-528A-4B29-B9C0-899230327452}" type="pres">
      <dgm:prSet presAssocID="{394371E2-A833-454C-9E81-A815B878FBAB}" presName="iconRect" presStyleLbl="node1" presStyleIdx="1" presStyleCnt="4" custLinFactNeighborX="61349" custLinFactNeighborY="-6977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723827B-29BA-4226-A622-03DADEDFB4E3}" type="pres">
      <dgm:prSet presAssocID="{394371E2-A833-454C-9E81-A815B878FBAB}" presName="iconSpace" presStyleCnt="0"/>
      <dgm:spPr/>
    </dgm:pt>
    <dgm:pt modelId="{0509A797-2AA9-4965-860E-2948B29EF10B}" type="pres">
      <dgm:prSet presAssocID="{394371E2-A833-454C-9E81-A815B878FBAB}" presName="parTx" presStyleLbl="revTx" presStyleIdx="2" presStyleCnt="8" custLinFactY="-10524" custLinFactNeighborX="421" custLinFactNeighborY="-100000">
        <dgm:presLayoutVars>
          <dgm:chMax val="0"/>
          <dgm:chPref val="0"/>
        </dgm:presLayoutVars>
      </dgm:prSet>
      <dgm:spPr/>
    </dgm:pt>
    <dgm:pt modelId="{3B65A590-5FFB-488B-BBA5-90635FF6F7AA}" type="pres">
      <dgm:prSet presAssocID="{394371E2-A833-454C-9E81-A815B878FBAB}" presName="txSpace" presStyleCnt="0"/>
      <dgm:spPr/>
    </dgm:pt>
    <dgm:pt modelId="{48E1B7D2-8CC9-42BA-9C1F-5744B5828AE9}" type="pres">
      <dgm:prSet presAssocID="{394371E2-A833-454C-9E81-A815B878FBAB}" presName="desTx" presStyleLbl="revTx" presStyleIdx="3" presStyleCnt="8">
        <dgm:presLayoutVars/>
      </dgm:prSet>
      <dgm:spPr/>
    </dgm:pt>
    <dgm:pt modelId="{9275AEED-ADB6-476E-B6C1-AAEC29DF9653}" type="pres">
      <dgm:prSet presAssocID="{93ED6E57-90F1-4D0F-BD32-E412BFAB5659}" presName="sibTrans" presStyleCnt="0"/>
      <dgm:spPr/>
    </dgm:pt>
    <dgm:pt modelId="{636FFCBC-0C6B-47E1-839B-C062E248A686}" type="pres">
      <dgm:prSet presAssocID="{99B3FB06-440E-4D56-A331-0D29F4F2811A}" presName="compNode" presStyleCnt="0"/>
      <dgm:spPr/>
    </dgm:pt>
    <dgm:pt modelId="{7A457A10-CB9E-451F-BDB0-C7F9DA0C3F27}" type="pres">
      <dgm:prSet presAssocID="{99B3FB06-440E-4D56-A331-0D29F4F2811A}" presName="iconRect" presStyleLbl="node1" presStyleIdx="2" presStyleCnt="4" custLinFactNeighborX="61349" custLinFactNeighborY="-6977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CA342902-269C-40E3-967F-A265851B5322}" type="pres">
      <dgm:prSet presAssocID="{99B3FB06-440E-4D56-A331-0D29F4F2811A}" presName="iconSpace" presStyleCnt="0"/>
      <dgm:spPr/>
    </dgm:pt>
    <dgm:pt modelId="{628F05A9-BC46-4CE0-A6E0-CD6BC52BCD8E}" type="pres">
      <dgm:prSet presAssocID="{99B3FB06-440E-4D56-A331-0D29F4F2811A}" presName="parTx" presStyleLbl="revTx" presStyleIdx="4" presStyleCnt="8" custLinFactY="-10524" custLinFactNeighborX="421" custLinFactNeighborY="-100000">
        <dgm:presLayoutVars>
          <dgm:chMax val="0"/>
          <dgm:chPref val="0"/>
        </dgm:presLayoutVars>
      </dgm:prSet>
      <dgm:spPr/>
    </dgm:pt>
    <dgm:pt modelId="{66C06F5E-2FB5-4D46-B650-B4369FB546C8}" type="pres">
      <dgm:prSet presAssocID="{99B3FB06-440E-4D56-A331-0D29F4F2811A}" presName="txSpace" presStyleCnt="0"/>
      <dgm:spPr/>
    </dgm:pt>
    <dgm:pt modelId="{2922660B-7553-4588-8FD0-1BA1F9FD232B}" type="pres">
      <dgm:prSet presAssocID="{99B3FB06-440E-4D56-A331-0D29F4F2811A}" presName="desTx" presStyleLbl="revTx" presStyleIdx="5" presStyleCnt="8">
        <dgm:presLayoutVars/>
      </dgm:prSet>
      <dgm:spPr/>
    </dgm:pt>
    <dgm:pt modelId="{75302541-8540-4BD3-9F92-A04E240D23ED}" type="pres">
      <dgm:prSet presAssocID="{A443E7D8-CC91-417F-88A9-73580186676C}" presName="sibTrans" presStyleCnt="0"/>
      <dgm:spPr/>
    </dgm:pt>
    <dgm:pt modelId="{5EA9EF7E-5E94-4023-B450-47A5FBB9030E}" type="pres">
      <dgm:prSet presAssocID="{9DC7D62A-DAB3-4DE3-A845-2AEF1ED9474A}" presName="compNode" presStyleCnt="0"/>
      <dgm:spPr/>
    </dgm:pt>
    <dgm:pt modelId="{E5D169EE-1161-4F25-95EF-3E638386C465}" type="pres">
      <dgm:prSet presAssocID="{9DC7D62A-DAB3-4DE3-A845-2AEF1ED9474A}" presName="iconRect" presStyleLbl="node1" presStyleIdx="3" presStyleCnt="4" custLinFactNeighborX="61349" custLinFactNeighborY="-6977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7FD07DA-0C4E-46D1-A007-2113F76D8500}" type="pres">
      <dgm:prSet presAssocID="{9DC7D62A-DAB3-4DE3-A845-2AEF1ED9474A}" presName="iconSpace" presStyleCnt="0"/>
      <dgm:spPr/>
    </dgm:pt>
    <dgm:pt modelId="{C1DE25F8-6F7E-46ED-A932-33743D4FA3B2}" type="pres">
      <dgm:prSet presAssocID="{9DC7D62A-DAB3-4DE3-A845-2AEF1ED9474A}" presName="parTx" presStyleLbl="revTx" presStyleIdx="6" presStyleCnt="8" custLinFactY="-10524" custLinFactNeighborX="-246" custLinFactNeighborY="-100000">
        <dgm:presLayoutVars>
          <dgm:chMax val="0"/>
          <dgm:chPref val="0"/>
        </dgm:presLayoutVars>
      </dgm:prSet>
      <dgm:spPr/>
    </dgm:pt>
    <dgm:pt modelId="{F2FB22EE-D0E7-421D-94EA-90F4FA0D53F9}" type="pres">
      <dgm:prSet presAssocID="{9DC7D62A-DAB3-4DE3-A845-2AEF1ED9474A}" presName="txSpace" presStyleCnt="0"/>
      <dgm:spPr/>
    </dgm:pt>
    <dgm:pt modelId="{7F0BD44E-9ACA-4261-9BFA-7361A66A162B}" type="pres">
      <dgm:prSet presAssocID="{9DC7D62A-DAB3-4DE3-A845-2AEF1ED9474A}" presName="desTx" presStyleLbl="revTx" presStyleIdx="7" presStyleCnt="8">
        <dgm:presLayoutVars/>
      </dgm:prSet>
      <dgm:spPr/>
    </dgm:pt>
  </dgm:ptLst>
  <dgm:cxnLst>
    <dgm:cxn modelId="{89DA1E2B-2499-4877-B131-6386CB451240}" srcId="{04299142-BF9F-4DDD-AF63-120CD1D0FA7F}" destId="{A2351A8F-4DF9-4B49-B404-62A0787DDFCC}" srcOrd="0" destOrd="0" parTransId="{E052F2C4-2974-408B-B8AC-78FE91260295}" sibTransId="{DEF24B39-0626-4EDE-BA61-728473258574}"/>
    <dgm:cxn modelId="{52FA4348-5FEE-4194-9334-5859B04C48EF}" srcId="{9DC7D62A-DAB3-4DE3-A845-2AEF1ED9474A}" destId="{6C3E2499-ED45-46D8-98CF-F261B01CCC07}" srcOrd="0" destOrd="0" parTransId="{0AB57C53-B935-436E-9B93-69452BC835B0}" sibTransId="{61D09990-605D-45AE-9A08-EF9F91BFF3CB}"/>
    <dgm:cxn modelId="{F318F96A-6753-4F53-873E-5F62B484D7BC}" srcId="{58A6739A-02E9-4577-BCE6-8F955FE998DF}" destId="{394371E2-A833-454C-9E81-A815B878FBAB}" srcOrd="1" destOrd="0" parTransId="{1AD9D001-2100-44BA-AA64-FD51784E4656}" sibTransId="{93ED6E57-90F1-4D0F-BD32-E412BFAB5659}"/>
    <dgm:cxn modelId="{F3DCB872-7C89-4855-AA56-2BD67FE49B30}" type="presOf" srcId="{99B3FB06-440E-4D56-A331-0D29F4F2811A}" destId="{628F05A9-BC46-4CE0-A6E0-CD6BC52BCD8E}" srcOrd="0" destOrd="0" presId="urn:microsoft.com/office/officeart/2018/2/layout/IconLabelDescriptionList"/>
    <dgm:cxn modelId="{78DB3355-050D-47DF-99A6-6CD574839E2B}" type="presOf" srcId="{D60587DA-109E-47E9-85A5-69C3CD884846}" destId="{48E1B7D2-8CC9-42BA-9C1F-5744B5828AE9}" srcOrd="0" destOrd="1" presId="urn:microsoft.com/office/officeart/2018/2/layout/IconLabelDescriptionList"/>
    <dgm:cxn modelId="{03DA2B57-A041-495B-90B4-7FBD0D1A7E8D}" srcId="{04299142-BF9F-4DDD-AF63-120CD1D0FA7F}" destId="{47387AB9-6189-458B-AED0-F2F73E7616D0}" srcOrd="1" destOrd="0" parTransId="{616A54AC-5407-4F0D-A539-73EED684D170}" sibTransId="{044CC345-EE51-4338-A81B-6435AF80D812}"/>
    <dgm:cxn modelId="{BEE8A190-9EE2-46BB-AADE-EBE93EA0E21B}" srcId="{58A6739A-02E9-4577-BCE6-8F955FE998DF}" destId="{04299142-BF9F-4DDD-AF63-120CD1D0FA7F}" srcOrd="0" destOrd="0" parTransId="{96161BB0-C388-4898-99FB-50742AEFF0F0}" sibTransId="{9D491B54-A6C9-43C4-8C7F-BBB5B9EC08F5}"/>
    <dgm:cxn modelId="{14EE9596-EEFD-402E-BF35-0E93D5FB6687}" type="presOf" srcId="{47387AB9-6189-458B-AED0-F2F73E7616D0}" destId="{98941385-2C8D-44D2-BF07-B98F78231F60}" srcOrd="0" destOrd="1" presId="urn:microsoft.com/office/officeart/2018/2/layout/IconLabelDescriptionList"/>
    <dgm:cxn modelId="{635897A3-15B2-4AD4-B6A7-2070E0D9E7BC}" srcId="{58A6739A-02E9-4577-BCE6-8F955FE998DF}" destId="{9DC7D62A-DAB3-4DE3-A845-2AEF1ED9474A}" srcOrd="3" destOrd="0" parTransId="{121423C3-F461-44A0-83CD-50B5383C8AD9}" sibTransId="{7576182F-3E78-490C-965B-090A64CCF2BD}"/>
    <dgm:cxn modelId="{F3BF4CAF-A319-4247-9E3F-3D1804C001F8}" srcId="{58A6739A-02E9-4577-BCE6-8F955FE998DF}" destId="{99B3FB06-440E-4D56-A331-0D29F4F2811A}" srcOrd="2" destOrd="0" parTransId="{561DC1F4-5C4F-4DEC-A750-CD5944D492BE}" sibTransId="{A443E7D8-CC91-417F-88A9-73580186676C}"/>
    <dgm:cxn modelId="{4E5F99B1-A0C5-40AD-BAC4-12BA8B4E1B95}" srcId="{394371E2-A833-454C-9E81-A815B878FBAB}" destId="{D60587DA-109E-47E9-85A5-69C3CD884846}" srcOrd="1" destOrd="0" parTransId="{3A04D4ED-5156-4757-A798-0E460060FE24}" sibTransId="{4A49B462-281D-49B2-9EB9-4E7503D8B77B}"/>
    <dgm:cxn modelId="{F535F8B8-657E-4201-B25C-D73D5CB04152}" type="presOf" srcId="{4476DAF5-B891-4E14-B321-7011EF48B130}" destId="{48E1B7D2-8CC9-42BA-9C1F-5744B5828AE9}" srcOrd="0" destOrd="2" presId="urn:microsoft.com/office/officeart/2018/2/layout/IconLabelDescriptionList"/>
    <dgm:cxn modelId="{8F8579BA-46FB-4B00-805C-7B7549CC1C40}" srcId="{394371E2-A833-454C-9E81-A815B878FBAB}" destId="{4476DAF5-B891-4E14-B321-7011EF48B130}" srcOrd="2" destOrd="0" parTransId="{700298AE-B0E6-4B26-A46C-12B51DF92ACF}" sibTransId="{3FBD9128-402C-469F-9E46-E51C2152188F}"/>
    <dgm:cxn modelId="{CEA095D5-E794-41DC-A748-749F1C714CC8}" type="presOf" srcId="{394371E2-A833-454C-9E81-A815B878FBAB}" destId="{0509A797-2AA9-4965-860E-2948B29EF10B}" srcOrd="0" destOrd="0" presId="urn:microsoft.com/office/officeart/2018/2/layout/IconLabelDescriptionList"/>
    <dgm:cxn modelId="{1F74AFD8-C6C5-4705-B387-02EA22472893}" srcId="{394371E2-A833-454C-9E81-A815B878FBAB}" destId="{C0C8881F-080D-4A40-86EF-6A62E5B12304}" srcOrd="0" destOrd="0" parTransId="{E9630C96-86C9-418F-85FE-9391194F00D9}" sibTransId="{5ADABDEA-777E-4F5A-950E-23D5A69ABAD6}"/>
    <dgm:cxn modelId="{465D9EDC-A801-46BC-8A1B-D01D34B275B5}" type="presOf" srcId="{C0C8881F-080D-4A40-86EF-6A62E5B12304}" destId="{48E1B7D2-8CC9-42BA-9C1F-5744B5828AE9}" srcOrd="0" destOrd="0" presId="urn:microsoft.com/office/officeart/2018/2/layout/IconLabelDescriptionList"/>
    <dgm:cxn modelId="{7E954DDF-9FB9-4D75-95D1-576655624E69}" type="presOf" srcId="{04299142-BF9F-4DDD-AF63-120CD1D0FA7F}" destId="{39AFBD09-E538-4F2C-9997-EEDE30BECE5B}" srcOrd="0" destOrd="0" presId="urn:microsoft.com/office/officeart/2018/2/layout/IconLabelDescriptionList"/>
    <dgm:cxn modelId="{721338E3-7D3B-4460-B30A-FA35F0470DE1}" type="presOf" srcId="{6C3E2499-ED45-46D8-98CF-F261B01CCC07}" destId="{7F0BD44E-9ACA-4261-9BFA-7361A66A162B}" srcOrd="0" destOrd="0" presId="urn:microsoft.com/office/officeart/2018/2/layout/IconLabelDescriptionList"/>
    <dgm:cxn modelId="{36B95BE3-3150-4576-85FB-F5D2557A1131}" type="presOf" srcId="{A2351A8F-4DF9-4B49-B404-62A0787DDFCC}" destId="{98941385-2C8D-44D2-BF07-B98F78231F60}" srcOrd="0" destOrd="0" presId="urn:microsoft.com/office/officeart/2018/2/layout/IconLabelDescriptionList"/>
    <dgm:cxn modelId="{655B86ED-7E38-4B4B-937E-2269AC8AECDA}" type="presOf" srcId="{58A6739A-02E9-4577-BCE6-8F955FE998DF}" destId="{80EC8044-018D-4A4E-8E4F-D6AFECADF807}" srcOrd="0" destOrd="0" presId="urn:microsoft.com/office/officeart/2018/2/layout/IconLabelDescriptionList"/>
    <dgm:cxn modelId="{CDAEC5F7-6A51-40EE-ADD3-819584A04264}" type="presOf" srcId="{9DC7D62A-DAB3-4DE3-A845-2AEF1ED9474A}" destId="{C1DE25F8-6F7E-46ED-A932-33743D4FA3B2}" srcOrd="0" destOrd="0" presId="urn:microsoft.com/office/officeart/2018/2/layout/IconLabelDescriptionList"/>
    <dgm:cxn modelId="{9B0909B3-7535-4BF1-AA84-6C1D9B2119B8}" type="presParOf" srcId="{80EC8044-018D-4A4E-8E4F-D6AFECADF807}" destId="{5F0834BD-DA59-44F7-9BAD-B7886728F170}" srcOrd="0" destOrd="0" presId="urn:microsoft.com/office/officeart/2018/2/layout/IconLabelDescriptionList"/>
    <dgm:cxn modelId="{3939738E-DFFC-498D-986B-4F2978F77A56}" type="presParOf" srcId="{5F0834BD-DA59-44F7-9BAD-B7886728F170}" destId="{0CACEFFF-A9AB-4F85-8EA4-FF58CACE9CD6}" srcOrd="0" destOrd="0" presId="urn:microsoft.com/office/officeart/2018/2/layout/IconLabelDescriptionList"/>
    <dgm:cxn modelId="{C8045A3A-F7A6-4F1A-9B74-5BC58421E228}" type="presParOf" srcId="{5F0834BD-DA59-44F7-9BAD-B7886728F170}" destId="{86FFB42C-CD48-40C2-9BE5-58FE50B10E78}" srcOrd="1" destOrd="0" presId="urn:microsoft.com/office/officeart/2018/2/layout/IconLabelDescriptionList"/>
    <dgm:cxn modelId="{C79A8587-83E4-4808-AD5D-35BEAD737728}" type="presParOf" srcId="{5F0834BD-DA59-44F7-9BAD-B7886728F170}" destId="{39AFBD09-E538-4F2C-9997-EEDE30BECE5B}" srcOrd="2" destOrd="0" presId="urn:microsoft.com/office/officeart/2018/2/layout/IconLabelDescriptionList"/>
    <dgm:cxn modelId="{6376AFCB-FCDF-46AC-A298-F3FD89A86F84}" type="presParOf" srcId="{5F0834BD-DA59-44F7-9BAD-B7886728F170}" destId="{A622C367-EA2D-45E2-9EEF-839EA32A373A}" srcOrd="3" destOrd="0" presId="urn:microsoft.com/office/officeart/2018/2/layout/IconLabelDescriptionList"/>
    <dgm:cxn modelId="{4E1A438F-660A-4863-B5A2-9B911FF46763}" type="presParOf" srcId="{5F0834BD-DA59-44F7-9BAD-B7886728F170}" destId="{98941385-2C8D-44D2-BF07-B98F78231F60}" srcOrd="4" destOrd="0" presId="urn:microsoft.com/office/officeart/2018/2/layout/IconLabelDescriptionList"/>
    <dgm:cxn modelId="{E5B7E502-F8C5-44B2-9008-D5B048F57555}" type="presParOf" srcId="{80EC8044-018D-4A4E-8E4F-D6AFECADF807}" destId="{D24AC07A-9A17-44CE-B863-6CF02E2392FC}" srcOrd="1" destOrd="0" presId="urn:microsoft.com/office/officeart/2018/2/layout/IconLabelDescriptionList"/>
    <dgm:cxn modelId="{5DDDE9A6-8B34-494E-905D-1CC39E1328E2}" type="presParOf" srcId="{80EC8044-018D-4A4E-8E4F-D6AFECADF807}" destId="{99CFED20-3072-44F9-A96D-FE712F5F4495}" srcOrd="2" destOrd="0" presId="urn:microsoft.com/office/officeart/2018/2/layout/IconLabelDescriptionList"/>
    <dgm:cxn modelId="{FF5C8A69-1EB3-4E94-901C-EC8EF56DC2CA}" type="presParOf" srcId="{99CFED20-3072-44F9-A96D-FE712F5F4495}" destId="{3FD3C545-528A-4B29-B9C0-899230327452}" srcOrd="0" destOrd="0" presId="urn:microsoft.com/office/officeart/2018/2/layout/IconLabelDescriptionList"/>
    <dgm:cxn modelId="{19BF735F-E737-48F1-A2FA-152C1CE2C7C6}" type="presParOf" srcId="{99CFED20-3072-44F9-A96D-FE712F5F4495}" destId="{B723827B-29BA-4226-A622-03DADEDFB4E3}" srcOrd="1" destOrd="0" presId="urn:microsoft.com/office/officeart/2018/2/layout/IconLabelDescriptionList"/>
    <dgm:cxn modelId="{6D7C4EB0-C5AF-40ED-8F1B-346B26991D4C}" type="presParOf" srcId="{99CFED20-3072-44F9-A96D-FE712F5F4495}" destId="{0509A797-2AA9-4965-860E-2948B29EF10B}" srcOrd="2" destOrd="0" presId="urn:microsoft.com/office/officeart/2018/2/layout/IconLabelDescriptionList"/>
    <dgm:cxn modelId="{6C8BECE6-E93D-4C2E-B3F2-E1A95AC07FAE}" type="presParOf" srcId="{99CFED20-3072-44F9-A96D-FE712F5F4495}" destId="{3B65A590-5FFB-488B-BBA5-90635FF6F7AA}" srcOrd="3" destOrd="0" presId="urn:microsoft.com/office/officeart/2018/2/layout/IconLabelDescriptionList"/>
    <dgm:cxn modelId="{403A0455-B76D-496E-8157-86208B79AFEA}" type="presParOf" srcId="{99CFED20-3072-44F9-A96D-FE712F5F4495}" destId="{48E1B7D2-8CC9-42BA-9C1F-5744B5828AE9}" srcOrd="4" destOrd="0" presId="urn:microsoft.com/office/officeart/2018/2/layout/IconLabelDescriptionList"/>
    <dgm:cxn modelId="{F9A649B9-D014-4EE5-86F7-A180A9EA67A1}" type="presParOf" srcId="{80EC8044-018D-4A4E-8E4F-D6AFECADF807}" destId="{9275AEED-ADB6-476E-B6C1-AAEC29DF9653}" srcOrd="3" destOrd="0" presId="urn:microsoft.com/office/officeart/2018/2/layout/IconLabelDescriptionList"/>
    <dgm:cxn modelId="{6BD96708-8EDC-4324-9323-D44B41401CF5}" type="presParOf" srcId="{80EC8044-018D-4A4E-8E4F-D6AFECADF807}" destId="{636FFCBC-0C6B-47E1-839B-C062E248A686}" srcOrd="4" destOrd="0" presId="urn:microsoft.com/office/officeart/2018/2/layout/IconLabelDescriptionList"/>
    <dgm:cxn modelId="{D5F76270-43E5-4DCA-8344-78C009B0EC29}" type="presParOf" srcId="{636FFCBC-0C6B-47E1-839B-C062E248A686}" destId="{7A457A10-CB9E-451F-BDB0-C7F9DA0C3F27}" srcOrd="0" destOrd="0" presId="urn:microsoft.com/office/officeart/2018/2/layout/IconLabelDescriptionList"/>
    <dgm:cxn modelId="{B710C2B5-2124-407E-BFE6-4295A620FBC4}" type="presParOf" srcId="{636FFCBC-0C6B-47E1-839B-C062E248A686}" destId="{CA342902-269C-40E3-967F-A265851B5322}" srcOrd="1" destOrd="0" presId="urn:microsoft.com/office/officeart/2018/2/layout/IconLabelDescriptionList"/>
    <dgm:cxn modelId="{94D1C6A6-E752-446E-A337-DBE68F3211C2}" type="presParOf" srcId="{636FFCBC-0C6B-47E1-839B-C062E248A686}" destId="{628F05A9-BC46-4CE0-A6E0-CD6BC52BCD8E}" srcOrd="2" destOrd="0" presId="urn:microsoft.com/office/officeart/2018/2/layout/IconLabelDescriptionList"/>
    <dgm:cxn modelId="{D64027F3-E513-45EA-B517-973A6641186C}" type="presParOf" srcId="{636FFCBC-0C6B-47E1-839B-C062E248A686}" destId="{66C06F5E-2FB5-4D46-B650-B4369FB546C8}" srcOrd="3" destOrd="0" presId="urn:microsoft.com/office/officeart/2018/2/layout/IconLabelDescriptionList"/>
    <dgm:cxn modelId="{DDACC83A-A894-4CB2-A210-1932F0A382B7}" type="presParOf" srcId="{636FFCBC-0C6B-47E1-839B-C062E248A686}" destId="{2922660B-7553-4588-8FD0-1BA1F9FD232B}" srcOrd="4" destOrd="0" presId="urn:microsoft.com/office/officeart/2018/2/layout/IconLabelDescriptionList"/>
    <dgm:cxn modelId="{E68B2FC1-0544-4A44-90B2-24061B86D41E}" type="presParOf" srcId="{80EC8044-018D-4A4E-8E4F-D6AFECADF807}" destId="{75302541-8540-4BD3-9F92-A04E240D23ED}" srcOrd="5" destOrd="0" presId="urn:microsoft.com/office/officeart/2018/2/layout/IconLabelDescriptionList"/>
    <dgm:cxn modelId="{1AD2377E-917B-4CFE-A376-1AD87709C6F9}" type="presParOf" srcId="{80EC8044-018D-4A4E-8E4F-D6AFECADF807}" destId="{5EA9EF7E-5E94-4023-B450-47A5FBB9030E}" srcOrd="6" destOrd="0" presId="urn:microsoft.com/office/officeart/2018/2/layout/IconLabelDescriptionList"/>
    <dgm:cxn modelId="{007D063B-9738-42F3-971F-79496FE4DD37}" type="presParOf" srcId="{5EA9EF7E-5E94-4023-B450-47A5FBB9030E}" destId="{E5D169EE-1161-4F25-95EF-3E638386C465}" srcOrd="0" destOrd="0" presId="urn:microsoft.com/office/officeart/2018/2/layout/IconLabelDescriptionList"/>
    <dgm:cxn modelId="{A0FBA075-7DC1-4026-AFF8-43C361403FC0}" type="presParOf" srcId="{5EA9EF7E-5E94-4023-B450-47A5FBB9030E}" destId="{47FD07DA-0C4E-46D1-A007-2113F76D8500}" srcOrd="1" destOrd="0" presId="urn:microsoft.com/office/officeart/2018/2/layout/IconLabelDescriptionList"/>
    <dgm:cxn modelId="{1D35171D-5D07-451A-824A-12D88B5645EF}" type="presParOf" srcId="{5EA9EF7E-5E94-4023-B450-47A5FBB9030E}" destId="{C1DE25F8-6F7E-46ED-A932-33743D4FA3B2}" srcOrd="2" destOrd="0" presId="urn:microsoft.com/office/officeart/2018/2/layout/IconLabelDescriptionList"/>
    <dgm:cxn modelId="{1420BF02-9086-48E8-AC16-AD2FD513A062}" type="presParOf" srcId="{5EA9EF7E-5E94-4023-B450-47A5FBB9030E}" destId="{F2FB22EE-D0E7-421D-94EA-90F4FA0D53F9}" srcOrd="3" destOrd="0" presId="urn:microsoft.com/office/officeart/2018/2/layout/IconLabelDescriptionList"/>
    <dgm:cxn modelId="{8A71C305-AD53-44FC-8F3B-C235E1F275E1}" type="presParOf" srcId="{5EA9EF7E-5E94-4023-B450-47A5FBB9030E}" destId="{7F0BD44E-9ACA-4261-9BFA-7361A66A162B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A80A08F-2F53-4C81-A0B4-416836B55E2A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6F94608-7024-4FFD-A32D-A6E71C6FABBB}">
      <dgm:prSet/>
      <dgm:spPr/>
      <dgm:t>
        <a:bodyPr/>
        <a:lstStyle/>
        <a:p>
          <a:r>
            <a:rPr lang="en-US"/>
            <a:t>Payers with high overturn rates </a:t>
          </a:r>
        </a:p>
      </dgm:t>
    </dgm:pt>
    <dgm:pt modelId="{00D7B7EA-D2F2-41C8-93BE-10A6DFF64391}" type="parTrans" cxnId="{F55A64F6-A48B-423A-AD09-83F00919E545}">
      <dgm:prSet/>
      <dgm:spPr/>
      <dgm:t>
        <a:bodyPr/>
        <a:lstStyle/>
        <a:p>
          <a:endParaRPr lang="en-US"/>
        </a:p>
      </dgm:t>
    </dgm:pt>
    <dgm:pt modelId="{999A1C29-72E3-4DB0-98C8-F6E0FEFD594D}" type="sibTrans" cxnId="{F55A64F6-A48B-423A-AD09-83F00919E545}">
      <dgm:prSet/>
      <dgm:spPr/>
      <dgm:t>
        <a:bodyPr/>
        <a:lstStyle/>
        <a:p>
          <a:endParaRPr lang="en-US"/>
        </a:p>
      </dgm:t>
    </dgm:pt>
    <dgm:pt modelId="{8A853721-9F16-4C07-899B-B4626C0F3ABF}">
      <dgm:prSet/>
      <dgm:spPr/>
      <dgm:t>
        <a:bodyPr/>
        <a:lstStyle/>
        <a:p>
          <a:r>
            <a:rPr lang="en-US"/>
            <a:t>High overturn rates = unnecessary administrative burden </a:t>
          </a:r>
        </a:p>
      </dgm:t>
    </dgm:pt>
    <dgm:pt modelId="{03324F49-F3D2-4F62-AE1F-B64840E3C49C}" type="parTrans" cxnId="{78365C85-C80F-4301-935B-421395A2D3DE}">
      <dgm:prSet/>
      <dgm:spPr/>
      <dgm:t>
        <a:bodyPr/>
        <a:lstStyle/>
        <a:p>
          <a:endParaRPr lang="en-US"/>
        </a:p>
      </dgm:t>
    </dgm:pt>
    <dgm:pt modelId="{9CB33F31-6556-4829-A787-3630DAF9006B}" type="sibTrans" cxnId="{78365C85-C80F-4301-935B-421395A2D3DE}">
      <dgm:prSet/>
      <dgm:spPr/>
      <dgm:t>
        <a:bodyPr/>
        <a:lstStyle/>
        <a:p>
          <a:endParaRPr lang="en-US"/>
        </a:p>
      </dgm:t>
    </dgm:pt>
    <dgm:pt modelId="{F82B03AC-CDF3-4AB3-B771-5BFBC3043BBD}">
      <dgm:prSet/>
      <dgm:spPr/>
      <dgm:t>
        <a:bodyPr/>
        <a:lstStyle/>
        <a:p>
          <a:r>
            <a:rPr lang="en-US"/>
            <a:t>Why are they high? How can the denials be prevented? </a:t>
          </a:r>
        </a:p>
      </dgm:t>
    </dgm:pt>
    <dgm:pt modelId="{DE559F3F-AD41-4A38-88E8-BF81B9AA6C90}" type="parTrans" cxnId="{F0C1BBC1-0622-471A-9883-EC95600D079E}">
      <dgm:prSet/>
      <dgm:spPr/>
      <dgm:t>
        <a:bodyPr/>
        <a:lstStyle/>
        <a:p>
          <a:endParaRPr lang="en-US"/>
        </a:p>
      </dgm:t>
    </dgm:pt>
    <dgm:pt modelId="{F26BA4EE-C360-498D-A289-45A2F9A9623B}" type="sibTrans" cxnId="{F0C1BBC1-0622-471A-9883-EC95600D079E}">
      <dgm:prSet/>
      <dgm:spPr/>
      <dgm:t>
        <a:bodyPr/>
        <a:lstStyle/>
        <a:p>
          <a:endParaRPr lang="en-US"/>
        </a:p>
      </dgm:t>
    </dgm:pt>
    <dgm:pt modelId="{E7A0ED56-F7CA-4CCC-98B0-35E37740BBCA}">
      <dgm:prSet/>
      <dgm:spPr/>
      <dgm:t>
        <a:bodyPr/>
        <a:lstStyle/>
        <a:p>
          <a:r>
            <a:rPr lang="en-US"/>
            <a:t>Involve contracting if needed </a:t>
          </a:r>
        </a:p>
      </dgm:t>
    </dgm:pt>
    <dgm:pt modelId="{6C00F79B-FC65-42D8-8615-CED7EE2E509F}" type="parTrans" cxnId="{A02DD905-E70D-4FCF-9E42-0CDB0E03DD98}">
      <dgm:prSet/>
      <dgm:spPr/>
      <dgm:t>
        <a:bodyPr/>
        <a:lstStyle/>
        <a:p>
          <a:endParaRPr lang="en-US"/>
        </a:p>
      </dgm:t>
    </dgm:pt>
    <dgm:pt modelId="{815CD980-B62F-4A10-8E03-4CF96343DDD0}" type="sibTrans" cxnId="{A02DD905-E70D-4FCF-9E42-0CDB0E03DD98}">
      <dgm:prSet/>
      <dgm:spPr/>
      <dgm:t>
        <a:bodyPr/>
        <a:lstStyle/>
        <a:p>
          <a:endParaRPr lang="en-US"/>
        </a:p>
      </dgm:t>
    </dgm:pt>
    <dgm:pt modelId="{703EF4FC-4AC9-4C3D-888E-AD8844DCE437}">
      <dgm:prSet/>
      <dgm:spPr/>
      <dgm:t>
        <a:bodyPr/>
        <a:lstStyle/>
        <a:p>
          <a:r>
            <a:rPr lang="en-US"/>
            <a:t>Low overturn rates </a:t>
          </a:r>
        </a:p>
      </dgm:t>
    </dgm:pt>
    <dgm:pt modelId="{EC08D406-6AE5-43A0-A417-5ADA4B7468F1}" type="parTrans" cxnId="{C1A8635E-C66A-4E07-973E-348EBED28E2C}">
      <dgm:prSet/>
      <dgm:spPr/>
      <dgm:t>
        <a:bodyPr/>
        <a:lstStyle/>
        <a:p>
          <a:endParaRPr lang="en-US"/>
        </a:p>
      </dgm:t>
    </dgm:pt>
    <dgm:pt modelId="{08FAEC2B-B1FC-4E02-B390-123DDDD9C873}" type="sibTrans" cxnId="{C1A8635E-C66A-4E07-973E-348EBED28E2C}">
      <dgm:prSet/>
      <dgm:spPr/>
      <dgm:t>
        <a:bodyPr/>
        <a:lstStyle/>
        <a:p>
          <a:endParaRPr lang="en-US"/>
        </a:p>
      </dgm:t>
    </dgm:pt>
    <dgm:pt modelId="{CC1268D3-5647-4EDF-9E87-B355F8259FB9}">
      <dgm:prSet/>
      <dgm:spPr/>
      <dgm:t>
        <a:bodyPr/>
        <a:lstStyle/>
        <a:p>
          <a:r>
            <a:rPr lang="en-US"/>
            <a:t>Design better UR process</a:t>
          </a:r>
        </a:p>
      </dgm:t>
    </dgm:pt>
    <dgm:pt modelId="{0563AA51-4EFB-40CA-BD8B-D47CFED9FFF3}" type="parTrans" cxnId="{74BAA749-C881-4A18-A7A3-237772083928}">
      <dgm:prSet/>
      <dgm:spPr/>
      <dgm:t>
        <a:bodyPr/>
        <a:lstStyle/>
        <a:p>
          <a:endParaRPr lang="en-US"/>
        </a:p>
      </dgm:t>
    </dgm:pt>
    <dgm:pt modelId="{BE16F650-1F1B-4A02-A3D8-D8E7C5D71B46}" type="sibTrans" cxnId="{74BAA749-C881-4A18-A7A3-237772083928}">
      <dgm:prSet/>
      <dgm:spPr/>
      <dgm:t>
        <a:bodyPr/>
        <a:lstStyle/>
        <a:p>
          <a:endParaRPr lang="en-US"/>
        </a:p>
      </dgm:t>
    </dgm:pt>
    <dgm:pt modelId="{3959434A-B9D8-40DF-8758-0D9A796821FB}">
      <dgm:prSet/>
      <dgm:spPr/>
      <dgm:t>
        <a:bodyPr/>
        <a:lstStyle/>
        <a:p>
          <a:r>
            <a:rPr lang="en-US"/>
            <a:t>Payer specific templates </a:t>
          </a:r>
        </a:p>
      </dgm:t>
    </dgm:pt>
    <dgm:pt modelId="{8031D403-EB5F-4CC8-97D2-EDDA07C9C079}" type="parTrans" cxnId="{46744653-6DC9-4E66-A6C7-BDE98D6DFCFC}">
      <dgm:prSet/>
      <dgm:spPr/>
      <dgm:t>
        <a:bodyPr/>
        <a:lstStyle/>
        <a:p>
          <a:endParaRPr lang="en-US"/>
        </a:p>
      </dgm:t>
    </dgm:pt>
    <dgm:pt modelId="{8750B337-4B9F-44E9-8CA5-87FD15134B8E}" type="sibTrans" cxnId="{46744653-6DC9-4E66-A6C7-BDE98D6DFCFC}">
      <dgm:prSet/>
      <dgm:spPr/>
      <dgm:t>
        <a:bodyPr/>
        <a:lstStyle/>
        <a:p>
          <a:endParaRPr lang="en-US"/>
        </a:p>
      </dgm:t>
    </dgm:pt>
    <dgm:pt modelId="{6DF13E29-3E66-4E22-8667-809E53F074F8}">
      <dgm:prSet/>
      <dgm:spPr/>
      <dgm:t>
        <a:bodyPr/>
        <a:lstStyle/>
        <a:p>
          <a:r>
            <a:rPr lang="en-US"/>
            <a:t>Sending raw medical records vs clinical narrative </a:t>
          </a:r>
        </a:p>
      </dgm:t>
    </dgm:pt>
    <dgm:pt modelId="{CFFA48A8-AF7F-4C3F-9FF3-CB1A4CF5A400}" type="parTrans" cxnId="{ED0D6AF6-9F74-4EBD-B138-AB5DA1A9AE67}">
      <dgm:prSet/>
      <dgm:spPr/>
      <dgm:t>
        <a:bodyPr/>
        <a:lstStyle/>
        <a:p>
          <a:endParaRPr lang="en-US"/>
        </a:p>
      </dgm:t>
    </dgm:pt>
    <dgm:pt modelId="{0C4B7372-0A37-4E5F-9D3F-BE84EF53B2FE}" type="sibTrans" cxnId="{ED0D6AF6-9F74-4EBD-B138-AB5DA1A9AE67}">
      <dgm:prSet/>
      <dgm:spPr/>
      <dgm:t>
        <a:bodyPr/>
        <a:lstStyle/>
        <a:p>
          <a:endParaRPr lang="en-US"/>
        </a:p>
      </dgm:t>
    </dgm:pt>
    <dgm:pt modelId="{48336260-532F-4C2E-953A-F48C51C8EEF8}">
      <dgm:prSet/>
      <dgm:spPr/>
      <dgm:t>
        <a:bodyPr/>
        <a:lstStyle/>
        <a:p>
          <a:r>
            <a:rPr lang="en-US"/>
            <a:t>Payer specific? </a:t>
          </a:r>
        </a:p>
      </dgm:t>
    </dgm:pt>
    <dgm:pt modelId="{3A5BE4A9-C9B3-4F9A-B69F-8306667F5546}" type="parTrans" cxnId="{F0C1099C-05C1-403F-B151-F3F68F5A0F56}">
      <dgm:prSet/>
      <dgm:spPr/>
      <dgm:t>
        <a:bodyPr/>
        <a:lstStyle/>
        <a:p>
          <a:endParaRPr lang="en-US"/>
        </a:p>
      </dgm:t>
    </dgm:pt>
    <dgm:pt modelId="{50BEDE6B-4385-4CCA-86C8-73906BBD3C81}" type="sibTrans" cxnId="{F0C1099C-05C1-403F-B151-F3F68F5A0F56}">
      <dgm:prSet/>
      <dgm:spPr/>
      <dgm:t>
        <a:bodyPr/>
        <a:lstStyle/>
        <a:p>
          <a:endParaRPr lang="en-US"/>
        </a:p>
      </dgm:t>
    </dgm:pt>
    <dgm:pt modelId="{8F8A85D5-1E7F-4E8C-97F8-107D520766C3}">
      <dgm:prSet/>
      <dgm:spPr/>
      <dgm:t>
        <a:bodyPr/>
        <a:lstStyle/>
        <a:p>
          <a:r>
            <a:rPr lang="en-US"/>
            <a:t>More opportunities for P2Ps</a:t>
          </a:r>
        </a:p>
      </dgm:t>
    </dgm:pt>
    <dgm:pt modelId="{49DF900F-63C0-43EC-9E10-DC543A5D13D5}" type="parTrans" cxnId="{3F2BF1CB-EF6A-47FC-B4B2-55311224B3E5}">
      <dgm:prSet/>
      <dgm:spPr/>
      <dgm:t>
        <a:bodyPr/>
        <a:lstStyle/>
        <a:p>
          <a:endParaRPr lang="en-US"/>
        </a:p>
      </dgm:t>
    </dgm:pt>
    <dgm:pt modelId="{10345573-47A3-4E2F-8902-1EC508079BFB}" type="sibTrans" cxnId="{3F2BF1CB-EF6A-47FC-B4B2-55311224B3E5}">
      <dgm:prSet/>
      <dgm:spPr/>
      <dgm:t>
        <a:bodyPr/>
        <a:lstStyle/>
        <a:p>
          <a:endParaRPr lang="en-US"/>
        </a:p>
      </dgm:t>
    </dgm:pt>
    <dgm:pt modelId="{F289D341-6D65-4C24-9C34-8A0465B285C4}">
      <dgm:prSet/>
      <dgm:spPr/>
      <dgm:t>
        <a:bodyPr/>
        <a:lstStyle/>
        <a:p>
          <a:r>
            <a:rPr lang="en-US"/>
            <a:t>Opportunities not related to medical necessity – go back to applicable department</a:t>
          </a:r>
        </a:p>
      </dgm:t>
    </dgm:pt>
    <dgm:pt modelId="{93113ACB-3519-48D5-8CB1-98E82B3DC1FA}" type="parTrans" cxnId="{5F5FD4CC-934D-448E-9762-57D1F9E81F6E}">
      <dgm:prSet/>
      <dgm:spPr/>
      <dgm:t>
        <a:bodyPr/>
        <a:lstStyle/>
        <a:p>
          <a:endParaRPr lang="en-US"/>
        </a:p>
      </dgm:t>
    </dgm:pt>
    <dgm:pt modelId="{3CBD7D4F-EA6D-4C68-A2B3-1FB9610115F1}" type="sibTrans" cxnId="{5F5FD4CC-934D-448E-9762-57D1F9E81F6E}">
      <dgm:prSet/>
      <dgm:spPr/>
      <dgm:t>
        <a:bodyPr/>
        <a:lstStyle/>
        <a:p>
          <a:endParaRPr lang="en-US"/>
        </a:p>
      </dgm:t>
    </dgm:pt>
    <dgm:pt modelId="{8CD1E729-DD42-43BD-A22E-5349551D464E}">
      <dgm:prSet/>
      <dgm:spPr/>
      <dgm:t>
        <a:bodyPr/>
        <a:lstStyle/>
        <a:p>
          <a:r>
            <a:rPr lang="en-US"/>
            <a:t>Payor behavior vs avoidable denials </a:t>
          </a:r>
        </a:p>
      </dgm:t>
    </dgm:pt>
    <dgm:pt modelId="{DF3FEA79-8C4A-47AD-BBBE-E6DCA260C1D9}" type="parTrans" cxnId="{3D1E258D-A606-474F-867A-F85656E8FE54}">
      <dgm:prSet/>
      <dgm:spPr/>
      <dgm:t>
        <a:bodyPr/>
        <a:lstStyle/>
        <a:p>
          <a:endParaRPr lang="en-US"/>
        </a:p>
      </dgm:t>
    </dgm:pt>
    <dgm:pt modelId="{5A4D5151-0321-456E-8506-CB2967B47DEE}" type="sibTrans" cxnId="{3D1E258D-A606-474F-867A-F85656E8FE54}">
      <dgm:prSet/>
      <dgm:spPr/>
      <dgm:t>
        <a:bodyPr/>
        <a:lstStyle/>
        <a:p>
          <a:endParaRPr lang="en-US"/>
        </a:p>
      </dgm:t>
    </dgm:pt>
    <dgm:pt modelId="{50F49C4A-1705-45FF-A9EB-AACBDDD6CD25}" type="pres">
      <dgm:prSet presAssocID="{9A80A08F-2F53-4C81-A0B4-416836B55E2A}" presName="linear" presStyleCnt="0">
        <dgm:presLayoutVars>
          <dgm:dir/>
          <dgm:animLvl val="lvl"/>
          <dgm:resizeHandles val="exact"/>
        </dgm:presLayoutVars>
      </dgm:prSet>
      <dgm:spPr/>
    </dgm:pt>
    <dgm:pt modelId="{E1EAE999-493C-46C9-A55B-BD784E8936ED}" type="pres">
      <dgm:prSet presAssocID="{36F94608-7024-4FFD-A32D-A6E71C6FABBB}" presName="parentLin" presStyleCnt="0"/>
      <dgm:spPr/>
    </dgm:pt>
    <dgm:pt modelId="{DB5EC2C5-1885-463A-ACE2-7F3B42DB5950}" type="pres">
      <dgm:prSet presAssocID="{36F94608-7024-4FFD-A32D-A6E71C6FABBB}" presName="parentLeftMargin" presStyleLbl="node1" presStyleIdx="0" presStyleCnt="3"/>
      <dgm:spPr/>
    </dgm:pt>
    <dgm:pt modelId="{13169CEB-4BBC-409B-B191-145E77846325}" type="pres">
      <dgm:prSet presAssocID="{36F94608-7024-4FFD-A32D-A6E71C6FABB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C5A1ECD-BF07-42D6-9476-2D181B5B593B}" type="pres">
      <dgm:prSet presAssocID="{36F94608-7024-4FFD-A32D-A6E71C6FABBB}" presName="negativeSpace" presStyleCnt="0"/>
      <dgm:spPr/>
    </dgm:pt>
    <dgm:pt modelId="{F6EF8965-A30E-4FDE-9AC6-DA00CBCB7949}" type="pres">
      <dgm:prSet presAssocID="{36F94608-7024-4FFD-A32D-A6E71C6FABBB}" presName="childText" presStyleLbl="conFgAcc1" presStyleIdx="0" presStyleCnt="3">
        <dgm:presLayoutVars>
          <dgm:bulletEnabled val="1"/>
        </dgm:presLayoutVars>
      </dgm:prSet>
      <dgm:spPr/>
    </dgm:pt>
    <dgm:pt modelId="{963E8FB2-A9AD-40F1-A1A9-7D14199FF709}" type="pres">
      <dgm:prSet presAssocID="{999A1C29-72E3-4DB0-98C8-F6E0FEFD594D}" presName="spaceBetweenRectangles" presStyleCnt="0"/>
      <dgm:spPr/>
    </dgm:pt>
    <dgm:pt modelId="{302C9649-95AC-468E-9C22-9BBC780A584C}" type="pres">
      <dgm:prSet presAssocID="{703EF4FC-4AC9-4C3D-888E-AD8844DCE437}" presName="parentLin" presStyleCnt="0"/>
      <dgm:spPr/>
    </dgm:pt>
    <dgm:pt modelId="{A99A9D32-D524-416A-839A-3BBFF665277E}" type="pres">
      <dgm:prSet presAssocID="{703EF4FC-4AC9-4C3D-888E-AD8844DCE437}" presName="parentLeftMargin" presStyleLbl="node1" presStyleIdx="0" presStyleCnt="3"/>
      <dgm:spPr/>
    </dgm:pt>
    <dgm:pt modelId="{4D561343-E9B3-4758-8CB4-A6279D07EDF6}" type="pres">
      <dgm:prSet presAssocID="{703EF4FC-4AC9-4C3D-888E-AD8844DCE43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1B233D9-78DF-4CB4-BA41-54BB8C3D7F1E}" type="pres">
      <dgm:prSet presAssocID="{703EF4FC-4AC9-4C3D-888E-AD8844DCE437}" presName="negativeSpace" presStyleCnt="0"/>
      <dgm:spPr/>
    </dgm:pt>
    <dgm:pt modelId="{77D971DD-4A15-4C45-A7D7-E14E30C050C0}" type="pres">
      <dgm:prSet presAssocID="{703EF4FC-4AC9-4C3D-888E-AD8844DCE437}" presName="childText" presStyleLbl="conFgAcc1" presStyleIdx="1" presStyleCnt="3">
        <dgm:presLayoutVars>
          <dgm:bulletEnabled val="1"/>
        </dgm:presLayoutVars>
      </dgm:prSet>
      <dgm:spPr/>
    </dgm:pt>
    <dgm:pt modelId="{00F1A425-415E-47D5-BF17-48AD53446B33}" type="pres">
      <dgm:prSet presAssocID="{08FAEC2B-B1FC-4E02-B390-123DDDD9C873}" presName="spaceBetweenRectangles" presStyleCnt="0"/>
      <dgm:spPr/>
    </dgm:pt>
    <dgm:pt modelId="{B56EF296-EA07-488C-B18A-E4268880EF2A}" type="pres">
      <dgm:prSet presAssocID="{8CD1E729-DD42-43BD-A22E-5349551D464E}" presName="parentLin" presStyleCnt="0"/>
      <dgm:spPr/>
    </dgm:pt>
    <dgm:pt modelId="{E9FF2BBD-24D6-4814-9E00-A3EC1E288AEF}" type="pres">
      <dgm:prSet presAssocID="{8CD1E729-DD42-43BD-A22E-5349551D464E}" presName="parentLeftMargin" presStyleLbl="node1" presStyleIdx="1" presStyleCnt="3"/>
      <dgm:spPr/>
    </dgm:pt>
    <dgm:pt modelId="{B9A7AB10-6A1E-45A0-9FE6-518FF4FCDE04}" type="pres">
      <dgm:prSet presAssocID="{8CD1E729-DD42-43BD-A22E-5349551D464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50B4E6F-2939-47A5-8F59-D2ED987B7A73}" type="pres">
      <dgm:prSet presAssocID="{8CD1E729-DD42-43BD-A22E-5349551D464E}" presName="negativeSpace" presStyleCnt="0"/>
      <dgm:spPr/>
    </dgm:pt>
    <dgm:pt modelId="{CA77F6AA-A926-4B2B-A7FD-2D4CC26BDE03}" type="pres">
      <dgm:prSet presAssocID="{8CD1E729-DD42-43BD-A22E-5349551D464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02DD905-E70D-4FCF-9E42-0CDB0E03DD98}" srcId="{36F94608-7024-4FFD-A32D-A6E71C6FABBB}" destId="{E7A0ED56-F7CA-4CCC-98B0-35E37740BBCA}" srcOrd="2" destOrd="0" parTransId="{6C00F79B-FC65-42D8-8615-CED7EE2E509F}" sibTransId="{815CD980-B62F-4A10-8E03-4CF96343DDD0}"/>
    <dgm:cxn modelId="{8A991E09-9B0D-41E6-80E8-30D19FDD5321}" type="presOf" srcId="{E7A0ED56-F7CA-4CCC-98B0-35E37740BBCA}" destId="{F6EF8965-A30E-4FDE-9AC6-DA00CBCB7949}" srcOrd="0" destOrd="2" presId="urn:microsoft.com/office/officeart/2005/8/layout/list1"/>
    <dgm:cxn modelId="{D64A9B10-C1A6-4B55-90D7-E41ACF0DB15B}" type="presOf" srcId="{36F94608-7024-4FFD-A32D-A6E71C6FABBB}" destId="{DB5EC2C5-1885-463A-ACE2-7F3B42DB5950}" srcOrd="0" destOrd="0" presId="urn:microsoft.com/office/officeart/2005/8/layout/list1"/>
    <dgm:cxn modelId="{A12B8E16-5CC3-42F2-BB0C-9F0C797A093F}" type="presOf" srcId="{6DF13E29-3E66-4E22-8667-809E53F074F8}" destId="{77D971DD-4A15-4C45-A7D7-E14E30C050C0}" srcOrd="0" destOrd="2" presId="urn:microsoft.com/office/officeart/2005/8/layout/list1"/>
    <dgm:cxn modelId="{851A0D29-9000-4490-BC74-73010DAB2A0F}" type="presOf" srcId="{8F8A85D5-1E7F-4E8C-97F8-107D520766C3}" destId="{77D971DD-4A15-4C45-A7D7-E14E30C050C0}" srcOrd="0" destOrd="4" presId="urn:microsoft.com/office/officeart/2005/8/layout/list1"/>
    <dgm:cxn modelId="{D8A1442A-F616-4B25-BE65-4EDB55067C7A}" type="presOf" srcId="{F82B03AC-CDF3-4AB3-B771-5BFBC3043BBD}" destId="{F6EF8965-A30E-4FDE-9AC6-DA00CBCB7949}" srcOrd="0" destOrd="1" presId="urn:microsoft.com/office/officeart/2005/8/layout/list1"/>
    <dgm:cxn modelId="{C1A8635E-C66A-4E07-973E-348EBED28E2C}" srcId="{9A80A08F-2F53-4C81-A0B4-416836B55E2A}" destId="{703EF4FC-4AC9-4C3D-888E-AD8844DCE437}" srcOrd="1" destOrd="0" parTransId="{EC08D406-6AE5-43A0-A417-5ADA4B7468F1}" sibTransId="{08FAEC2B-B1FC-4E02-B390-123DDDD9C873}"/>
    <dgm:cxn modelId="{689CDC5F-B55C-434D-977E-B2ED80C6C19B}" type="presOf" srcId="{36F94608-7024-4FFD-A32D-A6E71C6FABBB}" destId="{13169CEB-4BBC-409B-B191-145E77846325}" srcOrd="1" destOrd="0" presId="urn:microsoft.com/office/officeart/2005/8/layout/list1"/>
    <dgm:cxn modelId="{74BAA749-C881-4A18-A7A3-237772083928}" srcId="{703EF4FC-4AC9-4C3D-888E-AD8844DCE437}" destId="{CC1268D3-5647-4EDF-9E87-B355F8259FB9}" srcOrd="0" destOrd="0" parTransId="{0563AA51-4EFB-40CA-BD8B-D47CFED9FFF3}" sibTransId="{BE16F650-1F1B-4A02-A3D8-D8E7C5D71B46}"/>
    <dgm:cxn modelId="{46744653-6DC9-4E66-A6C7-BDE98D6DFCFC}" srcId="{CC1268D3-5647-4EDF-9E87-B355F8259FB9}" destId="{3959434A-B9D8-40DF-8758-0D9A796821FB}" srcOrd="0" destOrd="0" parTransId="{8031D403-EB5F-4CC8-97D2-EDDA07C9C079}" sibTransId="{8750B337-4B9F-44E9-8CA5-87FD15134B8E}"/>
    <dgm:cxn modelId="{6A836E77-4112-4069-8DC5-2C2C1FF950FB}" type="presOf" srcId="{8A853721-9F16-4C07-899B-B4626C0F3ABF}" destId="{F6EF8965-A30E-4FDE-9AC6-DA00CBCB7949}" srcOrd="0" destOrd="0" presId="urn:microsoft.com/office/officeart/2005/8/layout/list1"/>
    <dgm:cxn modelId="{80F7087A-08F3-4856-86B4-2B127461A9C7}" type="presOf" srcId="{8CD1E729-DD42-43BD-A22E-5349551D464E}" destId="{B9A7AB10-6A1E-45A0-9FE6-518FF4FCDE04}" srcOrd="1" destOrd="0" presId="urn:microsoft.com/office/officeart/2005/8/layout/list1"/>
    <dgm:cxn modelId="{78365C85-C80F-4301-935B-421395A2D3DE}" srcId="{36F94608-7024-4FFD-A32D-A6E71C6FABBB}" destId="{8A853721-9F16-4C07-899B-B4626C0F3ABF}" srcOrd="0" destOrd="0" parTransId="{03324F49-F3D2-4F62-AE1F-B64840E3C49C}" sibTransId="{9CB33F31-6556-4829-A787-3630DAF9006B}"/>
    <dgm:cxn modelId="{3D1E258D-A606-474F-867A-F85656E8FE54}" srcId="{9A80A08F-2F53-4C81-A0B4-416836B55E2A}" destId="{8CD1E729-DD42-43BD-A22E-5349551D464E}" srcOrd="2" destOrd="0" parTransId="{DF3FEA79-8C4A-47AD-BBBE-E6DCA260C1D9}" sibTransId="{5A4D5151-0321-456E-8506-CB2967B47DEE}"/>
    <dgm:cxn modelId="{F0C1099C-05C1-403F-B151-F3F68F5A0F56}" srcId="{6DF13E29-3E66-4E22-8667-809E53F074F8}" destId="{48336260-532F-4C2E-953A-F48C51C8EEF8}" srcOrd="0" destOrd="0" parTransId="{3A5BE4A9-C9B3-4F9A-B69F-8306667F5546}" sibTransId="{50BEDE6B-4385-4CCA-86C8-73906BBD3C81}"/>
    <dgm:cxn modelId="{45C43A9F-832E-4C71-8970-DF0F2C433649}" type="presOf" srcId="{CC1268D3-5647-4EDF-9E87-B355F8259FB9}" destId="{77D971DD-4A15-4C45-A7D7-E14E30C050C0}" srcOrd="0" destOrd="0" presId="urn:microsoft.com/office/officeart/2005/8/layout/list1"/>
    <dgm:cxn modelId="{6AA819A9-00B5-4661-9A49-97A9957C71A2}" type="presOf" srcId="{F289D341-6D65-4C24-9C34-8A0465B285C4}" destId="{77D971DD-4A15-4C45-A7D7-E14E30C050C0}" srcOrd="0" destOrd="5" presId="urn:microsoft.com/office/officeart/2005/8/layout/list1"/>
    <dgm:cxn modelId="{C27755B9-1D42-4535-A0B6-6ADC68C93D9A}" type="presOf" srcId="{703EF4FC-4AC9-4C3D-888E-AD8844DCE437}" destId="{A99A9D32-D524-416A-839A-3BBFF665277E}" srcOrd="0" destOrd="0" presId="urn:microsoft.com/office/officeart/2005/8/layout/list1"/>
    <dgm:cxn modelId="{CCFA19C1-C7C2-43A9-98AF-89AF635BF10F}" type="presOf" srcId="{703EF4FC-4AC9-4C3D-888E-AD8844DCE437}" destId="{4D561343-E9B3-4758-8CB4-A6279D07EDF6}" srcOrd="1" destOrd="0" presId="urn:microsoft.com/office/officeart/2005/8/layout/list1"/>
    <dgm:cxn modelId="{F0C1BBC1-0622-471A-9883-EC95600D079E}" srcId="{36F94608-7024-4FFD-A32D-A6E71C6FABBB}" destId="{F82B03AC-CDF3-4AB3-B771-5BFBC3043BBD}" srcOrd="1" destOrd="0" parTransId="{DE559F3F-AD41-4A38-88E8-BF81B9AA6C90}" sibTransId="{F26BA4EE-C360-498D-A289-45A2F9A9623B}"/>
    <dgm:cxn modelId="{36065DC3-3756-4496-A586-B20CF5AA3347}" type="presOf" srcId="{48336260-532F-4C2E-953A-F48C51C8EEF8}" destId="{77D971DD-4A15-4C45-A7D7-E14E30C050C0}" srcOrd="0" destOrd="3" presId="urn:microsoft.com/office/officeart/2005/8/layout/list1"/>
    <dgm:cxn modelId="{3F2BF1CB-EF6A-47FC-B4B2-55311224B3E5}" srcId="{CC1268D3-5647-4EDF-9E87-B355F8259FB9}" destId="{8F8A85D5-1E7F-4E8C-97F8-107D520766C3}" srcOrd="2" destOrd="0" parTransId="{49DF900F-63C0-43EC-9E10-DC543A5D13D5}" sibTransId="{10345573-47A3-4E2F-8902-1EC508079BFB}"/>
    <dgm:cxn modelId="{5F5FD4CC-934D-448E-9762-57D1F9E81F6E}" srcId="{703EF4FC-4AC9-4C3D-888E-AD8844DCE437}" destId="{F289D341-6D65-4C24-9C34-8A0465B285C4}" srcOrd="1" destOrd="0" parTransId="{93113ACB-3519-48D5-8CB1-98E82B3DC1FA}" sibTransId="{3CBD7D4F-EA6D-4C68-A2B3-1FB9610115F1}"/>
    <dgm:cxn modelId="{FF56B5DC-8F78-43B4-839B-A2AC1BA0E17D}" type="presOf" srcId="{9A80A08F-2F53-4C81-A0B4-416836B55E2A}" destId="{50F49C4A-1705-45FF-A9EB-AACBDDD6CD25}" srcOrd="0" destOrd="0" presId="urn:microsoft.com/office/officeart/2005/8/layout/list1"/>
    <dgm:cxn modelId="{FEB16BF1-2847-474C-88E2-7F0247A8B482}" type="presOf" srcId="{3959434A-B9D8-40DF-8758-0D9A796821FB}" destId="{77D971DD-4A15-4C45-A7D7-E14E30C050C0}" srcOrd="0" destOrd="1" presId="urn:microsoft.com/office/officeart/2005/8/layout/list1"/>
    <dgm:cxn modelId="{1C8C23F5-9EC0-445D-9DF9-C65377CC9C5D}" type="presOf" srcId="{8CD1E729-DD42-43BD-A22E-5349551D464E}" destId="{E9FF2BBD-24D6-4814-9E00-A3EC1E288AEF}" srcOrd="0" destOrd="0" presId="urn:microsoft.com/office/officeart/2005/8/layout/list1"/>
    <dgm:cxn modelId="{F55A64F6-A48B-423A-AD09-83F00919E545}" srcId="{9A80A08F-2F53-4C81-A0B4-416836B55E2A}" destId="{36F94608-7024-4FFD-A32D-A6E71C6FABBB}" srcOrd="0" destOrd="0" parTransId="{00D7B7EA-D2F2-41C8-93BE-10A6DFF64391}" sibTransId="{999A1C29-72E3-4DB0-98C8-F6E0FEFD594D}"/>
    <dgm:cxn modelId="{ED0D6AF6-9F74-4EBD-B138-AB5DA1A9AE67}" srcId="{CC1268D3-5647-4EDF-9E87-B355F8259FB9}" destId="{6DF13E29-3E66-4E22-8667-809E53F074F8}" srcOrd="1" destOrd="0" parTransId="{CFFA48A8-AF7F-4C3F-9FF3-CB1A4CF5A400}" sibTransId="{0C4B7372-0A37-4E5F-9D3F-BE84EF53B2FE}"/>
    <dgm:cxn modelId="{DE06CF86-FBF1-4EDD-8C9F-EE316051B4E4}" type="presParOf" srcId="{50F49C4A-1705-45FF-A9EB-AACBDDD6CD25}" destId="{E1EAE999-493C-46C9-A55B-BD784E8936ED}" srcOrd="0" destOrd="0" presId="urn:microsoft.com/office/officeart/2005/8/layout/list1"/>
    <dgm:cxn modelId="{E05C0E08-90EF-4CB0-9486-659D2CAE0EE7}" type="presParOf" srcId="{E1EAE999-493C-46C9-A55B-BD784E8936ED}" destId="{DB5EC2C5-1885-463A-ACE2-7F3B42DB5950}" srcOrd="0" destOrd="0" presId="urn:microsoft.com/office/officeart/2005/8/layout/list1"/>
    <dgm:cxn modelId="{EA2225FB-C606-4FF1-A440-46B04099DA78}" type="presParOf" srcId="{E1EAE999-493C-46C9-A55B-BD784E8936ED}" destId="{13169CEB-4BBC-409B-B191-145E77846325}" srcOrd="1" destOrd="0" presId="urn:microsoft.com/office/officeart/2005/8/layout/list1"/>
    <dgm:cxn modelId="{EB909DF9-93F3-4FFE-83D4-8404CFE24C9D}" type="presParOf" srcId="{50F49C4A-1705-45FF-A9EB-AACBDDD6CD25}" destId="{CC5A1ECD-BF07-42D6-9476-2D181B5B593B}" srcOrd="1" destOrd="0" presId="urn:microsoft.com/office/officeart/2005/8/layout/list1"/>
    <dgm:cxn modelId="{3194570C-E1C9-4C9D-994A-B2C5125C52D9}" type="presParOf" srcId="{50F49C4A-1705-45FF-A9EB-AACBDDD6CD25}" destId="{F6EF8965-A30E-4FDE-9AC6-DA00CBCB7949}" srcOrd="2" destOrd="0" presId="urn:microsoft.com/office/officeart/2005/8/layout/list1"/>
    <dgm:cxn modelId="{58C35653-FF8E-48DE-A61E-94CA8539B2AD}" type="presParOf" srcId="{50F49C4A-1705-45FF-A9EB-AACBDDD6CD25}" destId="{963E8FB2-A9AD-40F1-A1A9-7D14199FF709}" srcOrd="3" destOrd="0" presId="urn:microsoft.com/office/officeart/2005/8/layout/list1"/>
    <dgm:cxn modelId="{1903242A-1390-464E-8CBA-0BAA2E454AD2}" type="presParOf" srcId="{50F49C4A-1705-45FF-A9EB-AACBDDD6CD25}" destId="{302C9649-95AC-468E-9C22-9BBC780A584C}" srcOrd="4" destOrd="0" presId="urn:microsoft.com/office/officeart/2005/8/layout/list1"/>
    <dgm:cxn modelId="{76487427-ACA5-4D26-9C72-F5EF09077731}" type="presParOf" srcId="{302C9649-95AC-468E-9C22-9BBC780A584C}" destId="{A99A9D32-D524-416A-839A-3BBFF665277E}" srcOrd="0" destOrd="0" presId="urn:microsoft.com/office/officeart/2005/8/layout/list1"/>
    <dgm:cxn modelId="{71913710-1526-4EA5-B688-A47461F9B5DF}" type="presParOf" srcId="{302C9649-95AC-468E-9C22-9BBC780A584C}" destId="{4D561343-E9B3-4758-8CB4-A6279D07EDF6}" srcOrd="1" destOrd="0" presId="urn:microsoft.com/office/officeart/2005/8/layout/list1"/>
    <dgm:cxn modelId="{2745498D-2D1A-4EBF-A7DD-950F3FAE484B}" type="presParOf" srcId="{50F49C4A-1705-45FF-A9EB-AACBDDD6CD25}" destId="{41B233D9-78DF-4CB4-BA41-54BB8C3D7F1E}" srcOrd="5" destOrd="0" presId="urn:microsoft.com/office/officeart/2005/8/layout/list1"/>
    <dgm:cxn modelId="{6D6F3AFF-AFE4-49AE-80E2-23EE20DFD54F}" type="presParOf" srcId="{50F49C4A-1705-45FF-A9EB-AACBDDD6CD25}" destId="{77D971DD-4A15-4C45-A7D7-E14E30C050C0}" srcOrd="6" destOrd="0" presId="urn:microsoft.com/office/officeart/2005/8/layout/list1"/>
    <dgm:cxn modelId="{A3838CA3-AA1E-4720-B0DA-6D687AF1DE11}" type="presParOf" srcId="{50F49C4A-1705-45FF-A9EB-AACBDDD6CD25}" destId="{00F1A425-415E-47D5-BF17-48AD53446B33}" srcOrd="7" destOrd="0" presId="urn:microsoft.com/office/officeart/2005/8/layout/list1"/>
    <dgm:cxn modelId="{DBEA2063-4EAE-4422-950A-709A06EAC450}" type="presParOf" srcId="{50F49C4A-1705-45FF-A9EB-AACBDDD6CD25}" destId="{B56EF296-EA07-488C-B18A-E4268880EF2A}" srcOrd="8" destOrd="0" presId="urn:microsoft.com/office/officeart/2005/8/layout/list1"/>
    <dgm:cxn modelId="{805C3806-B762-4367-9696-226263F3F041}" type="presParOf" srcId="{B56EF296-EA07-488C-B18A-E4268880EF2A}" destId="{E9FF2BBD-24D6-4814-9E00-A3EC1E288AEF}" srcOrd="0" destOrd="0" presId="urn:microsoft.com/office/officeart/2005/8/layout/list1"/>
    <dgm:cxn modelId="{F137DB22-E8AB-475A-92B5-6F1303434CB0}" type="presParOf" srcId="{B56EF296-EA07-488C-B18A-E4268880EF2A}" destId="{B9A7AB10-6A1E-45A0-9FE6-518FF4FCDE04}" srcOrd="1" destOrd="0" presId="urn:microsoft.com/office/officeart/2005/8/layout/list1"/>
    <dgm:cxn modelId="{F068E0ED-F6D7-4ACE-BC98-59FCE31E9759}" type="presParOf" srcId="{50F49C4A-1705-45FF-A9EB-AACBDDD6CD25}" destId="{250B4E6F-2939-47A5-8F59-D2ED987B7A73}" srcOrd="9" destOrd="0" presId="urn:microsoft.com/office/officeart/2005/8/layout/list1"/>
    <dgm:cxn modelId="{A460F09B-38C2-4B63-9CC5-5EBC656CC5D9}" type="presParOf" srcId="{50F49C4A-1705-45FF-A9EB-AACBDDD6CD25}" destId="{CA77F6AA-A926-4B2B-A7FD-2D4CC26BDE0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932AD5C-8345-43EA-ADC4-EBDAA2E48B31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4DBEB68-CAA7-4CB5-93F0-2B868F2EB20D}">
      <dgm:prSet/>
      <dgm:spPr/>
      <dgm:t>
        <a:bodyPr/>
        <a:lstStyle/>
        <a:p>
          <a:r>
            <a:rPr lang="en-US"/>
            <a:t>Denials RCA </a:t>
          </a:r>
        </a:p>
      </dgm:t>
    </dgm:pt>
    <dgm:pt modelId="{CCE0FECF-D8BA-428D-BDCD-BA1B5ABD4FAF}" type="parTrans" cxnId="{3AA49078-5DE5-4595-AE38-7EFFE024E403}">
      <dgm:prSet/>
      <dgm:spPr/>
      <dgm:t>
        <a:bodyPr/>
        <a:lstStyle/>
        <a:p>
          <a:endParaRPr lang="en-US"/>
        </a:p>
      </dgm:t>
    </dgm:pt>
    <dgm:pt modelId="{86731B9D-676A-4D6E-B717-882887A7A218}" type="sibTrans" cxnId="{3AA49078-5DE5-4595-AE38-7EFFE024E403}">
      <dgm:prSet/>
      <dgm:spPr/>
      <dgm:t>
        <a:bodyPr/>
        <a:lstStyle/>
        <a:p>
          <a:endParaRPr lang="en-US"/>
        </a:p>
      </dgm:t>
    </dgm:pt>
    <dgm:pt modelId="{2ACEDD73-94CF-482F-BA93-F213AA9253D3}">
      <dgm:prSet/>
      <dgm:spPr/>
      <dgm:t>
        <a:bodyPr/>
        <a:lstStyle/>
        <a:p>
          <a:r>
            <a:rPr lang="en-US"/>
            <a:t>Where are your denials coming from? </a:t>
          </a:r>
        </a:p>
      </dgm:t>
    </dgm:pt>
    <dgm:pt modelId="{D388935C-4286-4F09-B24A-CE9583365E31}" type="parTrans" cxnId="{0ED1FCFC-00B3-4FAB-8F05-C7BCFB4D95A6}">
      <dgm:prSet/>
      <dgm:spPr/>
      <dgm:t>
        <a:bodyPr/>
        <a:lstStyle/>
        <a:p>
          <a:endParaRPr lang="en-US"/>
        </a:p>
      </dgm:t>
    </dgm:pt>
    <dgm:pt modelId="{B0963285-35D8-437D-98F0-2F5B484486C5}" type="sibTrans" cxnId="{0ED1FCFC-00B3-4FAB-8F05-C7BCFB4D95A6}">
      <dgm:prSet/>
      <dgm:spPr/>
      <dgm:t>
        <a:bodyPr/>
        <a:lstStyle/>
        <a:p>
          <a:endParaRPr lang="en-US"/>
        </a:p>
      </dgm:t>
    </dgm:pt>
    <dgm:pt modelId="{3B0BF536-699C-49D0-99AC-D3A8DF7A2A6B}">
      <dgm:prSet/>
      <dgm:spPr/>
      <dgm:t>
        <a:bodyPr/>
        <a:lstStyle/>
        <a:p>
          <a:r>
            <a:rPr lang="en-US"/>
            <a:t>Have you validated your classifications</a:t>
          </a:r>
        </a:p>
      </dgm:t>
    </dgm:pt>
    <dgm:pt modelId="{C3846729-FE60-4DC8-8C4D-E674A3DE72EC}" type="parTrans" cxnId="{C02B3062-F175-4579-B328-66874ED03B42}">
      <dgm:prSet/>
      <dgm:spPr/>
      <dgm:t>
        <a:bodyPr/>
        <a:lstStyle/>
        <a:p>
          <a:endParaRPr lang="en-US"/>
        </a:p>
      </dgm:t>
    </dgm:pt>
    <dgm:pt modelId="{137F849A-15B1-4A9E-9A40-66C5CC6C915A}" type="sibTrans" cxnId="{C02B3062-F175-4579-B328-66874ED03B42}">
      <dgm:prSet/>
      <dgm:spPr/>
      <dgm:t>
        <a:bodyPr/>
        <a:lstStyle/>
        <a:p>
          <a:endParaRPr lang="en-US"/>
        </a:p>
      </dgm:t>
    </dgm:pt>
    <dgm:pt modelId="{C38A57D1-9865-4A67-8364-D758EF883E73}">
      <dgm:prSet/>
      <dgm:spPr/>
      <dgm:t>
        <a:bodyPr/>
        <a:lstStyle/>
        <a:p>
          <a:r>
            <a:rPr lang="en-US"/>
            <a:t>Spot checks? Audits? </a:t>
          </a:r>
        </a:p>
      </dgm:t>
    </dgm:pt>
    <dgm:pt modelId="{CE299B8A-73A4-46EC-8252-C2D0BA5661F9}" type="parTrans" cxnId="{C0F366A0-7574-4734-B191-578BCEB3182C}">
      <dgm:prSet/>
      <dgm:spPr/>
      <dgm:t>
        <a:bodyPr/>
        <a:lstStyle/>
        <a:p>
          <a:endParaRPr lang="en-US"/>
        </a:p>
      </dgm:t>
    </dgm:pt>
    <dgm:pt modelId="{8AE2CE2B-E6EE-472D-A3DF-73988B05E72F}" type="sibTrans" cxnId="{C0F366A0-7574-4734-B191-578BCEB3182C}">
      <dgm:prSet/>
      <dgm:spPr/>
      <dgm:t>
        <a:bodyPr/>
        <a:lstStyle/>
        <a:p>
          <a:endParaRPr lang="en-US"/>
        </a:p>
      </dgm:t>
    </dgm:pt>
    <dgm:pt modelId="{70374F5B-FEEC-4DB8-818A-0EE4E191999F}">
      <dgm:prSet/>
      <dgm:spPr/>
      <dgm:t>
        <a:bodyPr/>
        <a:lstStyle/>
        <a:p>
          <a:r>
            <a:rPr lang="en-US"/>
            <a:t>Denial analytics software </a:t>
          </a:r>
        </a:p>
      </dgm:t>
    </dgm:pt>
    <dgm:pt modelId="{1B503061-BDB2-4D8A-8A5D-666AD10BBE14}" type="parTrans" cxnId="{1A3F679E-1AB3-4B09-A643-89F61CF81A2D}">
      <dgm:prSet/>
      <dgm:spPr/>
      <dgm:t>
        <a:bodyPr/>
        <a:lstStyle/>
        <a:p>
          <a:endParaRPr lang="en-US"/>
        </a:p>
      </dgm:t>
    </dgm:pt>
    <dgm:pt modelId="{D313DF8F-76BA-4780-98DA-1C9EEB3B51ED}" type="sibTrans" cxnId="{1A3F679E-1AB3-4B09-A643-89F61CF81A2D}">
      <dgm:prSet/>
      <dgm:spPr/>
      <dgm:t>
        <a:bodyPr/>
        <a:lstStyle/>
        <a:p>
          <a:endParaRPr lang="en-US"/>
        </a:p>
      </dgm:t>
    </dgm:pt>
    <dgm:pt modelId="{A215F9ED-074F-4727-9C0C-33CA5572332A}">
      <dgm:prSet/>
      <dgm:spPr/>
      <dgm:t>
        <a:bodyPr/>
        <a:lstStyle/>
        <a:p>
          <a:r>
            <a:rPr lang="en-US"/>
            <a:t>Root causes – quality assurance?</a:t>
          </a:r>
        </a:p>
      </dgm:t>
    </dgm:pt>
    <dgm:pt modelId="{D8A4E096-2C1B-4C78-8C6F-CD32A2DE0E88}" type="parTrans" cxnId="{68DE4A34-1B13-4E2C-A8F1-512C09A8B24E}">
      <dgm:prSet/>
      <dgm:spPr/>
      <dgm:t>
        <a:bodyPr/>
        <a:lstStyle/>
        <a:p>
          <a:endParaRPr lang="en-US"/>
        </a:p>
      </dgm:t>
    </dgm:pt>
    <dgm:pt modelId="{DE2EA8B0-B440-4D40-92A7-8718FEDF5204}" type="sibTrans" cxnId="{68DE4A34-1B13-4E2C-A8F1-512C09A8B24E}">
      <dgm:prSet/>
      <dgm:spPr/>
      <dgm:t>
        <a:bodyPr/>
        <a:lstStyle/>
        <a:p>
          <a:endParaRPr lang="en-US"/>
        </a:p>
      </dgm:t>
    </dgm:pt>
    <dgm:pt modelId="{096D29A3-C0F6-4B9D-B7A6-1548CFAB8C34}">
      <dgm:prSet/>
      <dgm:spPr/>
      <dgm:t>
        <a:bodyPr/>
        <a:lstStyle/>
        <a:p>
          <a:r>
            <a:rPr lang="en-US"/>
            <a:t>Focus PI opportunities </a:t>
          </a:r>
        </a:p>
      </dgm:t>
    </dgm:pt>
    <dgm:pt modelId="{E7039C3C-CBF6-49F4-88DA-A93464669A9E}" type="parTrans" cxnId="{F66F4A08-674D-4C57-9DD8-1CC9100C567B}">
      <dgm:prSet/>
      <dgm:spPr/>
      <dgm:t>
        <a:bodyPr/>
        <a:lstStyle/>
        <a:p>
          <a:endParaRPr lang="en-US"/>
        </a:p>
      </dgm:t>
    </dgm:pt>
    <dgm:pt modelId="{80D8F637-DD7B-4021-92C3-9381610F8243}" type="sibTrans" cxnId="{F66F4A08-674D-4C57-9DD8-1CC9100C567B}">
      <dgm:prSet/>
      <dgm:spPr/>
      <dgm:t>
        <a:bodyPr/>
        <a:lstStyle/>
        <a:p>
          <a:endParaRPr lang="en-US"/>
        </a:p>
      </dgm:t>
    </dgm:pt>
    <dgm:pt modelId="{6096E8CB-B68D-4EBD-9404-E58AD7E6FC27}">
      <dgm:prSet/>
      <dgm:spPr/>
      <dgm:t>
        <a:bodyPr/>
        <a:lstStyle/>
        <a:p>
          <a:r>
            <a:rPr lang="en-US"/>
            <a:t>Alternative staffing resources </a:t>
          </a:r>
        </a:p>
      </dgm:t>
    </dgm:pt>
    <dgm:pt modelId="{78724585-2EB4-45EF-8406-1D14381C149A}" type="parTrans" cxnId="{9A51B133-492B-4929-BC8F-13EA5DB57A4B}">
      <dgm:prSet/>
      <dgm:spPr/>
      <dgm:t>
        <a:bodyPr/>
        <a:lstStyle/>
        <a:p>
          <a:endParaRPr lang="en-US"/>
        </a:p>
      </dgm:t>
    </dgm:pt>
    <dgm:pt modelId="{FA07FA3F-B339-4367-ABEF-11BAE0CA73B5}" type="sibTrans" cxnId="{9A51B133-492B-4929-BC8F-13EA5DB57A4B}">
      <dgm:prSet/>
      <dgm:spPr/>
      <dgm:t>
        <a:bodyPr/>
        <a:lstStyle/>
        <a:p>
          <a:endParaRPr lang="en-US"/>
        </a:p>
      </dgm:t>
    </dgm:pt>
    <dgm:pt modelId="{32C8AF69-F920-483F-9284-E72B5572A218}">
      <dgm:prSet/>
      <dgm:spPr/>
      <dgm:t>
        <a:bodyPr/>
        <a:lstStyle/>
        <a:p>
          <a:r>
            <a:rPr lang="en-US"/>
            <a:t>Utilize AI </a:t>
          </a:r>
        </a:p>
      </dgm:t>
    </dgm:pt>
    <dgm:pt modelId="{2A4DE292-1D9E-4667-BE92-4F03EFCC0640}" type="parTrans" cxnId="{92E7208D-8976-4800-A21B-DB8426A10E05}">
      <dgm:prSet/>
      <dgm:spPr/>
      <dgm:t>
        <a:bodyPr/>
        <a:lstStyle/>
        <a:p>
          <a:endParaRPr lang="en-US"/>
        </a:p>
      </dgm:t>
    </dgm:pt>
    <dgm:pt modelId="{D3E6C657-A9EE-4C22-849A-B8C572212632}" type="sibTrans" cxnId="{92E7208D-8976-4800-A21B-DB8426A10E05}">
      <dgm:prSet/>
      <dgm:spPr/>
      <dgm:t>
        <a:bodyPr/>
        <a:lstStyle/>
        <a:p>
          <a:endParaRPr lang="en-US"/>
        </a:p>
      </dgm:t>
    </dgm:pt>
    <dgm:pt modelId="{6ACB7712-DEC5-465A-8354-9E10EAFE9CD1}">
      <dgm:prSet/>
      <dgm:spPr/>
      <dgm:t>
        <a:bodyPr/>
        <a:lstStyle/>
        <a:p>
          <a:r>
            <a:rPr lang="en-US"/>
            <a:t>Utilize appeals on behalf of the patient </a:t>
          </a:r>
        </a:p>
      </dgm:t>
    </dgm:pt>
    <dgm:pt modelId="{1CAEAFD4-E18C-403E-9DB0-5396D1F1C24A}" type="parTrans" cxnId="{545DDB4D-8EB5-4222-B656-A0579DC572A4}">
      <dgm:prSet/>
      <dgm:spPr/>
      <dgm:t>
        <a:bodyPr/>
        <a:lstStyle/>
        <a:p>
          <a:endParaRPr lang="en-US"/>
        </a:p>
      </dgm:t>
    </dgm:pt>
    <dgm:pt modelId="{FA718063-06ED-4C4C-B6E0-D6E7B4996E87}" type="sibTrans" cxnId="{545DDB4D-8EB5-4222-B656-A0579DC572A4}">
      <dgm:prSet/>
      <dgm:spPr/>
      <dgm:t>
        <a:bodyPr/>
        <a:lstStyle/>
        <a:p>
          <a:endParaRPr lang="en-US"/>
        </a:p>
      </dgm:t>
    </dgm:pt>
    <dgm:pt modelId="{80A01A13-9A68-4C12-B9FA-3936D2E78775}">
      <dgm:prSet/>
      <dgm:spPr/>
      <dgm:t>
        <a:bodyPr/>
        <a:lstStyle/>
        <a:p>
          <a:r>
            <a:rPr lang="en-US"/>
            <a:t>Nonclinical denial team </a:t>
          </a:r>
        </a:p>
      </dgm:t>
    </dgm:pt>
    <dgm:pt modelId="{3D5A85D2-E9CB-4F55-8EA3-889658146EE5}" type="parTrans" cxnId="{B62084CC-47F9-4B56-AF69-981029A5E314}">
      <dgm:prSet/>
      <dgm:spPr/>
      <dgm:t>
        <a:bodyPr/>
        <a:lstStyle/>
        <a:p>
          <a:endParaRPr lang="en-US"/>
        </a:p>
      </dgm:t>
    </dgm:pt>
    <dgm:pt modelId="{EA0DA2C8-49A0-41CE-A560-C2E365CFA26B}" type="sibTrans" cxnId="{B62084CC-47F9-4B56-AF69-981029A5E314}">
      <dgm:prSet/>
      <dgm:spPr/>
      <dgm:t>
        <a:bodyPr/>
        <a:lstStyle/>
        <a:p>
          <a:endParaRPr lang="en-US"/>
        </a:p>
      </dgm:t>
    </dgm:pt>
    <dgm:pt modelId="{433FA5D4-C36E-4D27-BC40-704921EA42BC}">
      <dgm:prSet/>
      <dgm:spPr/>
      <dgm:t>
        <a:bodyPr/>
        <a:lstStyle/>
        <a:p>
          <a:r>
            <a:rPr lang="en-US"/>
            <a:t>Only utilize RNs when an appeal letter needs to be written </a:t>
          </a:r>
        </a:p>
      </dgm:t>
    </dgm:pt>
    <dgm:pt modelId="{C5D3684E-5348-42BC-AA75-947631C40A3D}" type="parTrans" cxnId="{237BC30B-D861-46A2-B20D-F3CACD3268CA}">
      <dgm:prSet/>
      <dgm:spPr/>
      <dgm:t>
        <a:bodyPr/>
        <a:lstStyle/>
        <a:p>
          <a:endParaRPr lang="en-US"/>
        </a:p>
      </dgm:t>
    </dgm:pt>
    <dgm:pt modelId="{964B1185-1177-4BA0-A5A4-0459895A9016}" type="sibTrans" cxnId="{237BC30B-D861-46A2-B20D-F3CACD3268CA}">
      <dgm:prSet/>
      <dgm:spPr/>
      <dgm:t>
        <a:bodyPr/>
        <a:lstStyle/>
        <a:p>
          <a:endParaRPr lang="en-US"/>
        </a:p>
      </dgm:t>
    </dgm:pt>
    <dgm:pt modelId="{9C1099EA-12F1-423D-8DCC-F1EABCE390F3}">
      <dgm:prSet/>
      <dgm:spPr/>
      <dgm:t>
        <a:bodyPr/>
        <a:lstStyle/>
        <a:p>
          <a:r>
            <a:rPr lang="en-US"/>
            <a:t>Align UR and Appeals </a:t>
          </a:r>
        </a:p>
      </dgm:t>
    </dgm:pt>
    <dgm:pt modelId="{C8F673B7-5313-419E-A33F-63A340AE4D7E}" type="parTrans" cxnId="{CDAEA502-48FE-46DB-BFA2-9FE9A696C936}">
      <dgm:prSet/>
      <dgm:spPr/>
      <dgm:t>
        <a:bodyPr/>
        <a:lstStyle/>
        <a:p>
          <a:endParaRPr lang="en-US"/>
        </a:p>
      </dgm:t>
    </dgm:pt>
    <dgm:pt modelId="{FE6D5A68-D7C4-4EED-BF18-8309F33B2679}" type="sibTrans" cxnId="{CDAEA502-48FE-46DB-BFA2-9FE9A696C936}">
      <dgm:prSet/>
      <dgm:spPr/>
      <dgm:t>
        <a:bodyPr/>
        <a:lstStyle/>
        <a:p>
          <a:endParaRPr lang="en-US"/>
        </a:p>
      </dgm:t>
    </dgm:pt>
    <dgm:pt modelId="{7EB219B0-8395-4E59-B5C2-1B5A88B2C068}">
      <dgm:prSet/>
      <dgm:spPr/>
      <dgm:t>
        <a:bodyPr/>
        <a:lstStyle/>
        <a:p>
          <a:r>
            <a:rPr lang="en-US"/>
            <a:t>Close the loop: provide feedback to practices/providers </a:t>
          </a:r>
        </a:p>
      </dgm:t>
    </dgm:pt>
    <dgm:pt modelId="{E85E1693-483B-4188-B8BE-00E3966D64A9}" type="parTrans" cxnId="{F777C57A-70C5-4601-9A66-BDA1FDFF50EA}">
      <dgm:prSet/>
      <dgm:spPr/>
      <dgm:t>
        <a:bodyPr/>
        <a:lstStyle/>
        <a:p>
          <a:endParaRPr lang="en-US"/>
        </a:p>
      </dgm:t>
    </dgm:pt>
    <dgm:pt modelId="{C138799A-0A1B-40A9-BA8E-FC0807B2322E}" type="sibTrans" cxnId="{F777C57A-70C5-4601-9A66-BDA1FDFF50EA}">
      <dgm:prSet/>
      <dgm:spPr/>
      <dgm:t>
        <a:bodyPr/>
        <a:lstStyle/>
        <a:p>
          <a:endParaRPr lang="en-US"/>
        </a:p>
      </dgm:t>
    </dgm:pt>
    <dgm:pt modelId="{9C7C1335-19BC-4D65-8699-20D5B74EE093}" type="pres">
      <dgm:prSet presAssocID="{8932AD5C-8345-43EA-ADC4-EBDAA2E48B31}" presName="Name0" presStyleCnt="0">
        <dgm:presLayoutVars>
          <dgm:dir/>
          <dgm:animLvl val="lvl"/>
          <dgm:resizeHandles val="exact"/>
        </dgm:presLayoutVars>
      </dgm:prSet>
      <dgm:spPr/>
    </dgm:pt>
    <dgm:pt modelId="{250EB41A-E013-4C6B-80B4-89B90A498295}" type="pres">
      <dgm:prSet presAssocID="{54DBEB68-CAA7-4CB5-93F0-2B868F2EB20D}" presName="composite" presStyleCnt="0"/>
      <dgm:spPr/>
    </dgm:pt>
    <dgm:pt modelId="{04176643-10C0-4151-8F1C-FE6DED72E478}" type="pres">
      <dgm:prSet presAssocID="{54DBEB68-CAA7-4CB5-93F0-2B868F2EB20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FD5E2DD-FDEF-4721-84D6-0949517F6BE0}" type="pres">
      <dgm:prSet presAssocID="{54DBEB68-CAA7-4CB5-93F0-2B868F2EB20D}" presName="desTx" presStyleLbl="alignAccFollowNode1" presStyleIdx="0" presStyleCnt="3">
        <dgm:presLayoutVars>
          <dgm:bulletEnabled val="1"/>
        </dgm:presLayoutVars>
      </dgm:prSet>
      <dgm:spPr/>
    </dgm:pt>
    <dgm:pt modelId="{B1A6BE0F-A33A-4A89-A2D8-DA3FB7A88993}" type="pres">
      <dgm:prSet presAssocID="{86731B9D-676A-4D6E-B717-882887A7A218}" presName="space" presStyleCnt="0"/>
      <dgm:spPr/>
    </dgm:pt>
    <dgm:pt modelId="{B3CBE3D8-654F-4A3E-A0A9-70F6FE73520C}" type="pres">
      <dgm:prSet presAssocID="{6096E8CB-B68D-4EBD-9404-E58AD7E6FC27}" presName="composite" presStyleCnt="0"/>
      <dgm:spPr/>
    </dgm:pt>
    <dgm:pt modelId="{AE0D266E-2A66-4085-BACB-1E067F0DCB9F}" type="pres">
      <dgm:prSet presAssocID="{6096E8CB-B68D-4EBD-9404-E58AD7E6FC2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E75539A-2C83-480D-B56A-83BECC59A709}" type="pres">
      <dgm:prSet presAssocID="{6096E8CB-B68D-4EBD-9404-E58AD7E6FC27}" presName="desTx" presStyleLbl="alignAccFollowNode1" presStyleIdx="1" presStyleCnt="3">
        <dgm:presLayoutVars>
          <dgm:bulletEnabled val="1"/>
        </dgm:presLayoutVars>
      </dgm:prSet>
      <dgm:spPr/>
    </dgm:pt>
    <dgm:pt modelId="{F65C7E96-58D3-4C2E-B58F-D3E5D763392B}" type="pres">
      <dgm:prSet presAssocID="{FA07FA3F-B339-4367-ABEF-11BAE0CA73B5}" presName="space" presStyleCnt="0"/>
      <dgm:spPr/>
    </dgm:pt>
    <dgm:pt modelId="{394D2E35-F889-4816-8374-FB3D8C5F50F2}" type="pres">
      <dgm:prSet presAssocID="{9C1099EA-12F1-423D-8DCC-F1EABCE390F3}" presName="composite" presStyleCnt="0"/>
      <dgm:spPr/>
    </dgm:pt>
    <dgm:pt modelId="{A7FFDE80-14B6-4E50-9D5B-E09D29875899}" type="pres">
      <dgm:prSet presAssocID="{9C1099EA-12F1-423D-8DCC-F1EABCE390F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0C9830C-20D6-4E2A-A62E-03A0BB3BEF94}" type="pres">
      <dgm:prSet presAssocID="{9C1099EA-12F1-423D-8DCC-F1EABCE390F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0EE9200-1CB4-46A5-9CD9-08011F2F8A03}" type="presOf" srcId="{433FA5D4-C36E-4D27-BC40-704921EA42BC}" destId="{DE75539A-2C83-480D-B56A-83BECC59A709}" srcOrd="0" destOrd="3" presId="urn:microsoft.com/office/officeart/2005/8/layout/hList1"/>
    <dgm:cxn modelId="{CDAEA502-48FE-46DB-BFA2-9FE9A696C936}" srcId="{8932AD5C-8345-43EA-ADC4-EBDAA2E48B31}" destId="{9C1099EA-12F1-423D-8DCC-F1EABCE390F3}" srcOrd="2" destOrd="0" parTransId="{C8F673B7-5313-419E-A33F-63A340AE4D7E}" sibTransId="{FE6D5A68-D7C4-4EED-BF18-8309F33B2679}"/>
    <dgm:cxn modelId="{693D4B03-6890-4FAD-B569-5F6DAFA7B1CD}" type="presOf" srcId="{80A01A13-9A68-4C12-B9FA-3936D2E78775}" destId="{DE75539A-2C83-480D-B56A-83BECC59A709}" srcOrd="0" destOrd="2" presId="urn:microsoft.com/office/officeart/2005/8/layout/hList1"/>
    <dgm:cxn modelId="{1FCD7603-43E0-4180-BDC0-95C55C7803CE}" type="presOf" srcId="{9C1099EA-12F1-423D-8DCC-F1EABCE390F3}" destId="{A7FFDE80-14B6-4E50-9D5B-E09D29875899}" srcOrd="0" destOrd="0" presId="urn:microsoft.com/office/officeart/2005/8/layout/hList1"/>
    <dgm:cxn modelId="{F66F4A08-674D-4C57-9DD8-1CC9100C567B}" srcId="{70374F5B-FEEC-4DB8-818A-0EE4E191999F}" destId="{096D29A3-C0F6-4B9D-B7A6-1548CFAB8C34}" srcOrd="1" destOrd="0" parTransId="{E7039C3C-CBF6-49F4-88DA-A93464669A9E}" sibTransId="{80D8F637-DD7B-4021-92C3-9381610F8243}"/>
    <dgm:cxn modelId="{237BC30B-D861-46A2-B20D-F3CACD3268CA}" srcId="{80A01A13-9A68-4C12-B9FA-3936D2E78775}" destId="{433FA5D4-C36E-4D27-BC40-704921EA42BC}" srcOrd="0" destOrd="0" parTransId="{C5D3684E-5348-42BC-AA75-947631C40A3D}" sibTransId="{964B1185-1177-4BA0-A5A4-0459895A9016}"/>
    <dgm:cxn modelId="{D6F7C00F-8714-4E89-BC48-8A0A386B2D2C}" type="presOf" srcId="{6ACB7712-DEC5-465A-8354-9E10EAFE9CD1}" destId="{DE75539A-2C83-480D-B56A-83BECC59A709}" srcOrd="0" destOrd="1" presId="urn:microsoft.com/office/officeart/2005/8/layout/hList1"/>
    <dgm:cxn modelId="{28C4D814-EAA9-450F-A52E-4EB20827E58D}" type="presOf" srcId="{3B0BF536-699C-49D0-99AC-D3A8DF7A2A6B}" destId="{CFD5E2DD-FDEF-4721-84D6-0949517F6BE0}" srcOrd="0" destOrd="1" presId="urn:microsoft.com/office/officeart/2005/8/layout/hList1"/>
    <dgm:cxn modelId="{9A51B133-492B-4929-BC8F-13EA5DB57A4B}" srcId="{8932AD5C-8345-43EA-ADC4-EBDAA2E48B31}" destId="{6096E8CB-B68D-4EBD-9404-E58AD7E6FC27}" srcOrd="1" destOrd="0" parTransId="{78724585-2EB4-45EF-8406-1D14381C149A}" sibTransId="{FA07FA3F-B339-4367-ABEF-11BAE0CA73B5}"/>
    <dgm:cxn modelId="{68DE4A34-1B13-4E2C-A8F1-512C09A8B24E}" srcId="{70374F5B-FEEC-4DB8-818A-0EE4E191999F}" destId="{A215F9ED-074F-4727-9C0C-33CA5572332A}" srcOrd="0" destOrd="0" parTransId="{D8A4E096-2C1B-4C78-8C6F-CD32A2DE0E88}" sibTransId="{DE2EA8B0-B440-4D40-92A7-8718FEDF5204}"/>
    <dgm:cxn modelId="{48086561-F9C5-45AA-BCD5-C9FBEA77DF73}" type="presOf" srcId="{7EB219B0-8395-4E59-B5C2-1B5A88B2C068}" destId="{40C9830C-20D6-4E2A-A62E-03A0BB3BEF94}" srcOrd="0" destOrd="0" presId="urn:microsoft.com/office/officeart/2005/8/layout/hList1"/>
    <dgm:cxn modelId="{C02B3062-F175-4579-B328-66874ED03B42}" srcId="{54DBEB68-CAA7-4CB5-93F0-2B868F2EB20D}" destId="{3B0BF536-699C-49D0-99AC-D3A8DF7A2A6B}" srcOrd="1" destOrd="0" parTransId="{C3846729-FE60-4DC8-8C4D-E674A3DE72EC}" sibTransId="{137F849A-15B1-4A9E-9A40-66C5CC6C915A}"/>
    <dgm:cxn modelId="{D5954745-47B8-4EFF-BDD0-525F8AB0E7BB}" type="presOf" srcId="{096D29A3-C0F6-4B9D-B7A6-1548CFAB8C34}" destId="{CFD5E2DD-FDEF-4721-84D6-0949517F6BE0}" srcOrd="0" destOrd="5" presId="urn:microsoft.com/office/officeart/2005/8/layout/hList1"/>
    <dgm:cxn modelId="{574EA665-F5BB-44C6-AAA5-4E9308119763}" type="presOf" srcId="{A215F9ED-074F-4727-9C0C-33CA5572332A}" destId="{CFD5E2DD-FDEF-4721-84D6-0949517F6BE0}" srcOrd="0" destOrd="4" presId="urn:microsoft.com/office/officeart/2005/8/layout/hList1"/>
    <dgm:cxn modelId="{7087BC45-BC74-4293-ACAC-62257D75043B}" type="presOf" srcId="{C38A57D1-9865-4A67-8364-D758EF883E73}" destId="{CFD5E2DD-FDEF-4721-84D6-0949517F6BE0}" srcOrd="0" destOrd="2" presId="urn:microsoft.com/office/officeart/2005/8/layout/hList1"/>
    <dgm:cxn modelId="{545DDB4D-8EB5-4222-B656-A0579DC572A4}" srcId="{6096E8CB-B68D-4EBD-9404-E58AD7E6FC27}" destId="{6ACB7712-DEC5-465A-8354-9E10EAFE9CD1}" srcOrd="1" destOrd="0" parTransId="{1CAEAFD4-E18C-403E-9DB0-5396D1F1C24A}" sibTransId="{FA718063-06ED-4C4C-B6E0-D6E7B4996E87}"/>
    <dgm:cxn modelId="{5343EB52-CC87-4F49-85DA-328AA1B83830}" type="presOf" srcId="{54DBEB68-CAA7-4CB5-93F0-2B868F2EB20D}" destId="{04176643-10C0-4151-8F1C-FE6DED72E478}" srcOrd="0" destOrd="0" presId="urn:microsoft.com/office/officeart/2005/8/layout/hList1"/>
    <dgm:cxn modelId="{3AA49078-5DE5-4595-AE38-7EFFE024E403}" srcId="{8932AD5C-8345-43EA-ADC4-EBDAA2E48B31}" destId="{54DBEB68-CAA7-4CB5-93F0-2B868F2EB20D}" srcOrd="0" destOrd="0" parTransId="{CCE0FECF-D8BA-428D-BDCD-BA1B5ABD4FAF}" sibTransId="{86731B9D-676A-4D6E-B717-882887A7A218}"/>
    <dgm:cxn modelId="{F777C57A-70C5-4601-9A66-BDA1FDFF50EA}" srcId="{9C1099EA-12F1-423D-8DCC-F1EABCE390F3}" destId="{7EB219B0-8395-4E59-B5C2-1B5A88B2C068}" srcOrd="0" destOrd="0" parTransId="{E85E1693-483B-4188-B8BE-00E3966D64A9}" sibTransId="{C138799A-0A1B-40A9-BA8E-FC0807B2322E}"/>
    <dgm:cxn modelId="{5D579C83-3F4D-419B-966F-1C1238622034}" type="presOf" srcId="{70374F5B-FEEC-4DB8-818A-0EE4E191999F}" destId="{CFD5E2DD-FDEF-4721-84D6-0949517F6BE0}" srcOrd="0" destOrd="3" presId="urn:microsoft.com/office/officeart/2005/8/layout/hList1"/>
    <dgm:cxn modelId="{92E7208D-8976-4800-A21B-DB8426A10E05}" srcId="{6096E8CB-B68D-4EBD-9404-E58AD7E6FC27}" destId="{32C8AF69-F920-483F-9284-E72B5572A218}" srcOrd="0" destOrd="0" parTransId="{2A4DE292-1D9E-4667-BE92-4F03EFCC0640}" sibTransId="{D3E6C657-A9EE-4C22-849A-B8C572212632}"/>
    <dgm:cxn modelId="{6C9ED093-2D2E-4F75-81E4-C60B822FBA74}" type="presOf" srcId="{6096E8CB-B68D-4EBD-9404-E58AD7E6FC27}" destId="{AE0D266E-2A66-4085-BACB-1E067F0DCB9F}" srcOrd="0" destOrd="0" presId="urn:microsoft.com/office/officeart/2005/8/layout/hList1"/>
    <dgm:cxn modelId="{1A3F679E-1AB3-4B09-A643-89F61CF81A2D}" srcId="{54DBEB68-CAA7-4CB5-93F0-2B868F2EB20D}" destId="{70374F5B-FEEC-4DB8-818A-0EE4E191999F}" srcOrd="2" destOrd="0" parTransId="{1B503061-BDB2-4D8A-8A5D-666AD10BBE14}" sibTransId="{D313DF8F-76BA-4780-98DA-1C9EEB3B51ED}"/>
    <dgm:cxn modelId="{C0F366A0-7574-4734-B191-578BCEB3182C}" srcId="{3B0BF536-699C-49D0-99AC-D3A8DF7A2A6B}" destId="{C38A57D1-9865-4A67-8364-D758EF883E73}" srcOrd="0" destOrd="0" parTransId="{CE299B8A-73A4-46EC-8252-C2D0BA5661F9}" sibTransId="{8AE2CE2B-E6EE-472D-A3DF-73988B05E72F}"/>
    <dgm:cxn modelId="{C3C573AE-E12A-4DFD-84AD-41BFFA9FD5CB}" type="presOf" srcId="{32C8AF69-F920-483F-9284-E72B5572A218}" destId="{DE75539A-2C83-480D-B56A-83BECC59A709}" srcOrd="0" destOrd="0" presId="urn:microsoft.com/office/officeart/2005/8/layout/hList1"/>
    <dgm:cxn modelId="{B62084CC-47F9-4B56-AF69-981029A5E314}" srcId="{6096E8CB-B68D-4EBD-9404-E58AD7E6FC27}" destId="{80A01A13-9A68-4C12-B9FA-3936D2E78775}" srcOrd="2" destOrd="0" parTransId="{3D5A85D2-E9CB-4F55-8EA3-889658146EE5}" sibTransId="{EA0DA2C8-49A0-41CE-A560-C2E365CFA26B}"/>
    <dgm:cxn modelId="{34D7CDD0-BA38-4C69-9EA9-CB33B2427728}" type="presOf" srcId="{8932AD5C-8345-43EA-ADC4-EBDAA2E48B31}" destId="{9C7C1335-19BC-4D65-8699-20D5B74EE093}" srcOrd="0" destOrd="0" presId="urn:microsoft.com/office/officeart/2005/8/layout/hList1"/>
    <dgm:cxn modelId="{57E908F3-96BE-42A0-9558-01B8302158DC}" type="presOf" srcId="{2ACEDD73-94CF-482F-BA93-F213AA9253D3}" destId="{CFD5E2DD-FDEF-4721-84D6-0949517F6BE0}" srcOrd="0" destOrd="0" presId="urn:microsoft.com/office/officeart/2005/8/layout/hList1"/>
    <dgm:cxn modelId="{0ED1FCFC-00B3-4FAB-8F05-C7BCFB4D95A6}" srcId="{54DBEB68-CAA7-4CB5-93F0-2B868F2EB20D}" destId="{2ACEDD73-94CF-482F-BA93-F213AA9253D3}" srcOrd="0" destOrd="0" parTransId="{D388935C-4286-4F09-B24A-CE9583365E31}" sibTransId="{B0963285-35D8-437D-98F0-2F5B484486C5}"/>
    <dgm:cxn modelId="{FFA0C7F3-FBF5-4315-951B-D0C8B9E1D01E}" type="presParOf" srcId="{9C7C1335-19BC-4D65-8699-20D5B74EE093}" destId="{250EB41A-E013-4C6B-80B4-89B90A498295}" srcOrd="0" destOrd="0" presId="urn:microsoft.com/office/officeart/2005/8/layout/hList1"/>
    <dgm:cxn modelId="{D4B5596E-1330-4917-B9B1-3574D36D04B0}" type="presParOf" srcId="{250EB41A-E013-4C6B-80B4-89B90A498295}" destId="{04176643-10C0-4151-8F1C-FE6DED72E478}" srcOrd="0" destOrd="0" presId="urn:microsoft.com/office/officeart/2005/8/layout/hList1"/>
    <dgm:cxn modelId="{2EA384D2-31CD-40BD-AAA5-233493D7F8ED}" type="presParOf" srcId="{250EB41A-E013-4C6B-80B4-89B90A498295}" destId="{CFD5E2DD-FDEF-4721-84D6-0949517F6BE0}" srcOrd="1" destOrd="0" presId="urn:microsoft.com/office/officeart/2005/8/layout/hList1"/>
    <dgm:cxn modelId="{9D0AA96D-CC56-40C5-B5D0-CC984DB5053B}" type="presParOf" srcId="{9C7C1335-19BC-4D65-8699-20D5B74EE093}" destId="{B1A6BE0F-A33A-4A89-A2D8-DA3FB7A88993}" srcOrd="1" destOrd="0" presId="urn:microsoft.com/office/officeart/2005/8/layout/hList1"/>
    <dgm:cxn modelId="{59052A50-C581-4EAF-92E7-2D4D8F749492}" type="presParOf" srcId="{9C7C1335-19BC-4D65-8699-20D5B74EE093}" destId="{B3CBE3D8-654F-4A3E-A0A9-70F6FE73520C}" srcOrd="2" destOrd="0" presId="urn:microsoft.com/office/officeart/2005/8/layout/hList1"/>
    <dgm:cxn modelId="{816DFC73-D194-4CB3-B6C8-BD32A3B55607}" type="presParOf" srcId="{B3CBE3D8-654F-4A3E-A0A9-70F6FE73520C}" destId="{AE0D266E-2A66-4085-BACB-1E067F0DCB9F}" srcOrd="0" destOrd="0" presId="urn:microsoft.com/office/officeart/2005/8/layout/hList1"/>
    <dgm:cxn modelId="{74723C50-D5D2-4D96-A624-ED246BF71E7C}" type="presParOf" srcId="{B3CBE3D8-654F-4A3E-A0A9-70F6FE73520C}" destId="{DE75539A-2C83-480D-B56A-83BECC59A709}" srcOrd="1" destOrd="0" presId="urn:microsoft.com/office/officeart/2005/8/layout/hList1"/>
    <dgm:cxn modelId="{78FDAA74-363E-443A-B45B-38C01C70C4DA}" type="presParOf" srcId="{9C7C1335-19BC-4D65-8699-20D5B74EE093}" destId="{F65C7E96-58D3-4C2E-B58F-D3E5D763392B}" srcOrd="3" destOrd="0" presId="urn:microsoft.com/office/officeart/2005/8/layout/hList1"/>
    <dgm:cxn modelId="{375C588C-B708-4B6C-AAD7-29FE1DE634EA}" type="presParOf" srcId="{9C7C1335-19BC-4D65-8699-20D5B74EE093}" destId="{394D2E35-F889-4816-8374-FB3D8C5F50F2}" srcOrd="4" destOrd="0" presId="urn:microsoft.com/office/officeart/2005/8/layout/hList1"/>
    <dgm:cxn modelId="{21903CB9-5D7D-4E45-AE3B-B3F6F7D685C5}" type="presParOf" srcId="{394D2E35-F889-4816-8374-FB3D8C5F50F2}" destId="{A7FFDE80-14B6-4E50-9D5B-E09D29875899}" srcOrd="0" destOrd="0" presId="urn:microsoft.com/office/officeart/2005/8/layout/hList1"/>
    <dgm:cxn modelId="{F9E16356-FA7D-4C4E-892C-6654CB27D6A3}" type="presParOf" srcId="{394D2E35-F889-4816-8374-FB3D8C5F50F2}" destId="{40C9830C-20D6-4E2A-A62E-03A0BB3BEF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82D9508-E673-408F-AB3F-AA060F5628E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EAB2423-D545-4063-9FD2-5E9EDEC82D2A}">
      <dgm:prSet/>
      <dgm:spPr/>
      <dgm:t>
        <a:bodyPr/>
        <a:lstStyle/>
        <a:p>
          <a:r>
            <a:rPr lang="en-US"/>
            <a:t>Primary opportunity for physician education </a:t>
          </a:r>
        </a:p>
      </dgm:t>
    </dgm:pt>
    <dgm:pt modelId="{2CF5C53C-4F98-45A2-9C83-7FDE8CA7BDB3}" type="parTrans" cxnId="{2BDE687C-4B91-4C68-B182-1844459ECC16}">
      <dgm:prSet/>
      <dgm:spPr/>
      <dgm:t>
        <a:bodyPr/>
        <a:lstStyle/>
        <a:p>
          <a:endParaRPr lang="en-US"/>
        </a:p>
      </dgm:t>
    </dgm:pt>
    <dgm:pt modelId="{A0930E9E-8D9E-42A8-8271-A1EC6D342203}" type="sibTrans" cxnId="{2BDE687C-4B91-4C68-B182-1844459ECC16}">
      <dgm:prSet/>
      <dgm:spPr/>
      <dgm:t>
        <a:bodyPr/>
        <a:lstStyle/>
        <a:p>
          <a:endParaRPr lang="en-US"/>
        </a:p>
      </dgm:t>
    </dgm:pt>
    <dgm:pt modelId="{C7D764CB-918F-4538-97B0-A14F828093FC}">
      <dgm:prSet/>
      <dgm:spPr/>
      <dgm:t>
        <a:bodyPr/>
        <a:lstStyle/>
        <a:p>
          <a:r>
            <a:rPr lang="en-US"/>
            <a:t>Streamline messaging </a:t>
          </a:r>
        </a:p>
      </dgm:t>
    </dgm:pt>
    <dgm:pt modelId="{60774BF0-E033-4419-8079-66FD4334DF38}" type="parTrans" cxnId="{EEE6F371-D120-4C30-A957-4A8B5406403F}">
      <dgm:prSet/>
      <dgm:spPr/>
      <dgm:t>
        <a:bodyPr/>
        <a:lstStyle/>
        <a:p>
          <a:endParaRPr lang="en-US"/>
        </a:p>
      </dgm:t>
    </dgm:pt>
    <dgm:pt modelId="{1F545E37-7093-4F62-8434-D5B8EB1A92C9}" type="sibTrans" cxnId="{EEE6F371-D120-4C30-A957-4A8B5406403F}">
      <dgm:prSet/>
      <dgm:spPr/>
      <dgm:t>
        <a:bodyPr/>
        <a:lstStyle/>
        <a:p>
          <a:endParaRPr lang="en-US"/>
        </a:p>
      </dgm:t>
    </dgm:pt>
    <dgm:pt modelId="{64368332-41C4-4E56-8942-4F428B5547F9}">
      <dgm:prSet/>
      <dgm:spPr/>
      <dgm:t>
        <a:bodyPr/>
        <a:lstStyle/>
        <a:p>
          <a:r>
            <a:rPr lang="en-US"/>
            <a:t>Bundle education to reduce burnout </a:t>
          </a:r>
        </a:p>
      </dgm:t>
    </dgm:pt>
    <dgm:pt modelId="{AF6FA22B-11E1-4C8E-837A-FFF12F22315F}" type="parTrans" cxnId="{7690BCAE-0A7A-49F7-8D0B-1633301F15D0}">
      <dgm:prSet/>
      <dgm:spPr/>
      <dgm:t>
        <a:bodyPr/>
        <a:lstStyle/>
        <a:p>
          <a:endParaRPr lang="en-US"/>
        </a:p>
      </dgm:t>
    </dgm:pt>
    <dgm:pt modelId="{D66E0E9C-836C-4A8C-B65A-50E67D89E9B9}" type="sibTrans" cxnId="{7690BCAE-0A7A-49F7-8D0B-1633301F15D0}">
      <dgm:prSet/>
      <dgm:spPr/>
      <dgm:t>
        <a:bodyPr/>
        <a:lstStyle/>
        <a:p>
          <a:endParaRPr lang="en-US"/>
        </a:p>
      </dgm:t>
    </dgm:pt>
    <dgm:pt modelId="{E3B57ACF-DFE5-4BE9-B039-43034E24FFFF}">
      <dgm:prSet/>
      <dgm:spPr/>
      <dgm:t>
        <a:bodyPr/>
        <a:lstStyle/>
        <a:p>
          <a:r>
            <a:rPr lang="en-US"/>
            <a:t>Improved documentation helps all departments </a:t>
          </a:r>
        </a:p>
      </dgm:t>
    </dgm:pt>
    <dgm:pt modelId="{96344FE4-AF6F-46BB-B7DE-AAB3C67FDB72}" type="parTrans" cxnId="{ACC7249D-28A9-4C09-8814-301B8991B427}">
      <dgm:prSet/>
      <dgm:spPr/>
      <dgm:t>
        <a:bodyPr/>
        <a:lstStyle/>
        <a:p>
          <a:endParaRPr lang="en-US"/>
        </a:p>
      </dgm:t>
    </dgm:pt>
    <dgm:pt modelId="{7DE96A1E-33A4-4E51-96CE-8A935EFDB134}" type="sibTrans" cxnId="{ACC7249D-28A9-4C09-8814-301B8991B427}">
      <dgm:prSet/>
      <dgm:spPr/>
      <dgm:t>
        <a:bodyPr/>
        <a:lstStyle/>
        <a:p>
          <a:endParaRPr lang="en-US"/>
        </a:p>
      </dgm:t>
    </dgm:pt>
    <dgm:pt modelId="{66771A1C-7CFF-490E-B277-73108755B97B}">
      <dgm:prSet/>
      <dgm:spPr/>
      <dgm:t>
        <a:bodyPr/>
        <a:lstStyle/>
        <a:p>
          <a:r>
            <a:rPr lang="en-US"/>
            <a:t>Partner on best practice alerts </a:t>
          </a:r>
        </a:p>
      </dgm:t>
    </dgm:pt>
    <dgm:pt modelId="{78C00594-896B-4FA6-87C4-A03C6BB02D32}" type="parTrans" cxnId="{CB9D4432-A72E-4C26-9D2A-38404C52352C}">
      <dgm:prSet/>
      <dgm:spPr/>
      <dgm:t>
        <a:bodyPr/>
        <a:lstStyle/>
        <a:p>
          <a:endParaRPr lang="en-US"/>
        </a:p>
      </dgm:t>
    </dgm:pt>
    <dgm:pt modelId="{CCE61099-F7C7-4734-8E8E-5F83BDE9B684}" type="sibTrans" cxnId="{CB9D4432-A72E-4C26-9D2A-38404C52352C}">
      <dgm:prSet/>
      <dgm:spPr/>
      <dgm:t>
        <a:bodyPr/>
        <a:lstStyle/>
        <a:p>
          <a:endParaRPr lang="en-US"/>
        </a:p>
      </dgm:t>
    </dgm:pt>
    <dgm:pt modelId="{3118AD01-070C-4518-AE7F-6FA2554AB625}">
      <dgm:prSet/>
      <dgm:spPr/>
      <dgm:t>
        <a:bodyPr/>
        <a:lstStyle/>
        <a:p>
          <a:r>
            <a:rPr lang="en-US"/>
            <a:t>Reduce BPA fatigue </a:t>
          </a:r>
        </a:p>
      </dgm:t>
    </dgm:pt>
    <dgm:pt modelId="{0F15ABBC-4688-43C1-9943-9F4D0A8A7FC0}" type="parTrans" cxnId="{DD607593-5F2B-466C-8214-E15064A7FF8A}">
      <dgm:prSet/>
      <dgm:spPr/>
      <dgm:t>
        <a:bodyPr/>
        <a:lstStyle/>
        <a:p>
          <a:endParaRPr lang="en-US"/>
        </a:p>
      </dgm:t>
    </dgm:pt>
    <dgm:pt modelId="{158F6336-231C-4B6B-94FE-0F4A5BF730C9}" type="sibTrans" cxnId="{DD607593-5F2B-466C-8214-E15064A7FF8A}">
      <dgm:prSet/>
      <dgm:spPr/>
      <dgm:t>
        <a:bodyPr/>
        <a:lstStyle/>
        <a:p>
          <a:endParaRPr lang="en-US"/>
        </a:p>
      </dgm:t>
    </dgm:pt>
    <dgm:pt modelId="{C5E800B0-F9BC-43CE-83D2-718341D5E53D}">
      <dgm:prSet/>
      <dgm:spPr/>
      <dgm:t>
        <a:bodyPr/>
        <a:lstStyle/>
        <a:p>
          <a:r>
            <a:rPr lang="en-US"/>
            <a:t>Include physician advisors </a:t>
          </a:r>
        </a:p>
      </dgm:t>
    </dgm:pt>
    <dgm:pt modelId="{D2BF39CD-7CC4-402D-B272-17D2AA1BEE69}" type="parTrans" cxnId="{4CBC3136-02E9-470A-9C53-21C613578585}">
      <dgm:prSet/>
      <dgm:spPr/>
      <dgm:t>
        <a:bodyPr/>
        <a:lstStyle/>
        <a:p>
          <a:endParaRPr lang="en-US"/>
        </a:p>
      </dgm:t>
    </dgm:pt>
    <dgm:pt modelId="{75D4448B-3D4E-4FE6-A76F-2196FACDCC9C}" type="sibTrans" cxnId="{4CBC3136-02E9-470A-9C53-21C613578585}">
      <dgm:prSet/>
      <dgm:spPr/>
      <dgm:t>
        <a:bodyPr/>
        <a:lstStyle/>
        <a:p>
          <a:endParaRPr lang="en-US"/>
        </a:p>
      </dgm:t>
    </dgm:pt>
    <dgm:pt modelId="{DE0DE94F-65D1-40E0-9CBA-BCECCC0DCFE9}">
      <dgm:prSet/>
      <dgm:spPr/>
      <dgm:t>
        <a:bodyPr/>
        <a:lstStyle/>
        <a:p>
          <a:r>
            <a:rPr lang="en-US"/>
            <a:t>Physician champions are key to MD behavior change </a:t>
          </a:r>
        </a:p>
      </dgm:t>
    </dgm:pt>
    <dgm:pt modelId="{AA8F0454-B5AA-4F99-B198-F7EABA43C234}" type="parTrans" cxnId="{6C6F360D-899B-4C64-ACAC-1FF110C9A8E2}">
      <dgm:prSet/>
      <dgm:spPr/>
      <dgm:t>
        <a:bodyPr/>
        <a:lstStyle/>
        <a:p>
          <a:endParaRPr lang="en-US"/>
        </a:p>
      </dgm:t>
    </dgm:pt>
    <dgm:pt modelId="{5D1F8242-62FB-4D6F-80B4-63EE2D1E6380}" type="sibTrans" cxnId="{6C6F360D-899B-4C64-ACAC-1FF110C9A8E2}">
      <dgm:prSet/>
      <dgm:spPr/>
      <dgm:t>
        <a:bodyPr/>
        <a:lstStyle/>
        <a:p>
          <a:endParaRPr lang="en-US"/>
        </a:p>
      </dgm:t>
    </dgm:pt>
    <dgm:pt modelId="{295B9D3E-6522-491B-9087-D9FD32EB4BC7}">
      <dgm:prSet/>
      <dgm:spPr/>
      <dgm:t>
        <a:bodyPr/>
        <a:lstStyle/>
        <a:p>
          <a:r>
            <a:rPr lang="en-US"/>
            <a:t>Develop shared clinical and RCM metrics </a:t>
          </a:r>
        </a:p>
      </dgm:t>
    </dgm:pt>
    <dgm:pt modelId="{37B6E1EA-9557-4C72-A990-C412024466AB}" type="parTrans" cxnId="{9330C9B1-A288-4EA2-A876-98B632771ED4}">
      <dgm:prSet/>
      <dgm:spPr/>
      <dgm:t>
        <a:bodyPr/>
        <a:lstStyle/>
        <a:p>
          <a:endParaRPr lang="en-US"/>
        </a:p>
      </dgm:t>
    </dgm:pt>
    <dgm:pt modelId="{788A090A-AAD2-4686-A09A-83E268D4860E}" type="sibTrans" cxnId="{9330C9B1-A288-4EA2-A876-98B632771ED4}">
      <dgm:prSet/>
      <dgm:spPr/>
      <dgm:t>
        <a:bodyPr/>
        <a:lstStyle/>
        <a:p>
          <a:endParaRPr lang="en-US"/>
        </a:p>
      </dgm:t>
    </dgm:pt>
    <dgm:pt modelId="{465023E9-9307-4798-BEDB-E766A6CEB6BD}" type="pres">
      <dgm:prSet presAssocID="{182D9508-E673-408F-AB3F-AA060F5628E4}" presName="linear" presStyleCnt="0">
        <dgm:presLayoutVars>
          <dgm:animLvl val="lvl"/>
          <dgm:resizeHandles val="exact"/>
        </dgm:presLayoutVars>
      </dgm:prSet>
      <dgm:spPr/>
    </dgm:pt>
    <dgm:pt modelId="{295470AE-62BC-404A-81B5-AB2161B5DDCF}" type="pres">
      <dgm:prSet presAssocID="{2EAB2423-D545-4063-9FD2-5E9EDEC82D2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065B30A-913B-4A4D-83EA-9C319644D085}" type="pres">
      <dgm:prSet presAssocID="{2EAB2423-D545-4063-9FD2-5E9EDEC82D2A}" presName="childText" presStyleLbl="revTx" presStyleIdx="0" presStyleCnt="2">
        <dgm:presLayoutVars>
          <dgm:bulletEnabled val="1"/>
        </dgm:presLayoutVars>
      </dgm:prSet>
      <dgm:spPr/>
    </dgm:pt>
    <dgm:pt modelId="{97F8393B-3B73-44CC-B8F4-A6EB15CE790A}" type="pres">
      <dgm:prSet presAssocID="{C5E800B0-F9BC-43CE-83D2-718341D5E53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63528CD-D765-445C-88BC-A001AC340250}" type="pres">
      <dgm:prSet presAssocID="{C5E800B0-F9BC-43CE-83D2-718341D5E53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E26B80C-150E-400A-B1D1-510827F49478}" type="presOf" srcId="{DE0DE94F-65D1-40E0-9CBA-BCECCC0DCFE9}" destId="{063528CD-D765-445C-88BC-A001AC340250}" srcOrd="0" destOrd="0" presId="urn:microsoft.com/office/officeart/2005/8/layout/vList2"/>
    <dgm:cxn modelId="{6C6F360D-899B-4C64-ACAC-1FF110C9A8E2}" srcId="{C5E800B0-F9BC-43CE-83D2-718341D5E53D}" destId="{DE0DE94F-65D1-40E0-9CBA-BCECCC0DCFE9}" srcOrd="0" destOrd="0" parTransId="{AA8F0454-B5AA-4F99-B198-F7EABA43C234}" sibTransId="{5D1F8242-62FB-4D6F-80B4-63EE2D1E6380}"/>
    <dgm:cxn modelId="{CB9D4432-A72E-4C26-9D2A-38404C52352C}" srcId="{2EAB2423-D545-4063-9FD2-5E9EDEC82D2A}" destId="{66771A1C-7CFF-490E-B277-73108755B97B}" srcOrd="2" destOrd="0" parTransId="{78C00594-896B-4FA6-87C4-A03C6BB02D32}" sibTransId="{CCE61099-F7C7-4734-8E8E-5F83BDE9B684}"/>
    <dgm:cxn modelId="{4CBC3136-02E9-470A-9C53-21C613578585}" srcId="{182D9508-E673-408F-AB3F-AA060F5628E4}" destId="{C5E800B0-F9BC-43CE-83D2-718341D5E53D}" srcOrd="1" destOrd="0" parTransId="{D2BF39CD-7CC4-402D-B272-17D2AA1BEE69}" sibTransId="{75D4448B-3D4E-4FE6-A76F-2196FACDCC9C}"/>
    <dgm:cxn modelId="{47515D5C-11CA-436B-935C-DE1277DE9CF0}" type="presOf" srcId="{C7D764CB-918F-4538-97B0-A14F828093FC}" destId="{1065B30A-913B-4A4D-83EA-9C319644D085}" srcOrd="0" destOrd="0" presId="urn:microsoft.com/office/officeart/2005/8/layout/vList2"/>
    <dgm:cxn modelId="{EEE6F371-D120-4C30-A957-4A8B5406403F}" srcId="{2EAB2423-D545-4063-9FD2-5E9EDEC82D2A}" destId="{C7D764CB-918F-4538-97B0-A14F828093FC}" srcOrd="0" destOrd="0" parTransId="{60774BF0-E033-4419-8079-66FD4334DF38}" sibTransId="{1F545E37-7093-4F62-8434-D5B8EB1A92C9}"/>
    <dgm:cxn modelId="{A51EDC7B-A44E-4F40-A1FB-E6D210D4A898}" type="presOf" srcId="{E3B57ACF-DFE5-4BE9-B039-43034E24FFFF}" destId="{1065B30A-913B-4A4D-83EA-9C319644D085}" srcOrd="0" destOrd="2" presId="urn:microsoft.com/office/officeart/2005/8/layout/vList2"/>
    <dgm:cxn modelId="{2BDE687C-4B91-4C68-B182-1844459ECC16}" srcId="{182D9508-E673-408F-AB3F-AA060F5628E4}" destId="{2EAB2423-D545-4063-9FD2-5E9EDEC82D2A}" srcOrd="0" destOrd="0" parTransId="{2CF5C53C-4F98-45A2-9C83-7FDE8CA7BDB3}" sibTransId="{A0930E9E-8D9E-42A8-8271-A1EC6D342203}"/>
    <dgm:cxn modelId="{88C6178F-074F-4BEB-B292-3AF5AE7B2C8C}" type="presOf" srcId="{3118AD01-070C-4518-AE7F-6FA2554AB625}" destId="{1065B30A-913B-4A4D-83EA-9C319644D085}" srcOrd="0" destOrd="4" presId="urn:microsoft.com/office/officeart/2005/8/layout/vList2"/>
    <dgm:cxn modelId="{60E4DB91-BF49-409A-B2A4-70BF9C70DD73}" type="presOf" srcId="{295B9D3E-6522-491B-9087-D9FD32EB4BC7}" destId="{063528CD-D765-445C-88BC-A001AC340250}" srcOrd="0" destOrd="1" presId="urn:microsoft.com/office/officeart/2005/8/layout/vList2"/>
    <dgm:cxn modelId="{DD607593-5F2B-466C-8214-E15064A7FF8A}" srcId="{66771A1C-7CFF-490E-B277-73108755B97B}" destId="{3118AD01-070C-4518-AE7F-6FA2554AB625}" srcOrd="0" destOrd="0" parTransId="{0F15ABBC-4688-43C1-9943-9F4D0A8A7FC0}" sibTransId="{158F6336-231C-4B6B-94FE-0F4A5BF730C9}"/>
    <dgm:cxn modelId="{ACC7249D-28A9-4C09-8814-301B8991B427}" srcId="{64368332-41C4-4E56-8942-4F428B5547F9}" destId="{E3B57ACF-DFE5-4BE9-B039-43034E24FFFF}" srcOrd="0" destOrd="0" parTransId="{96344FE4-AF6F-46BB-B7DE-AAB3C67FDB72}" sibTransId="{7DE96A1E-33A4-4E51-96CE-8A935EFDB134}"/>
    <dgm:cxn modelId="{5E3840A6-8FB0-41E1-824B-7E335D8CC85F}" type="presOf" srcId="{66771A1C-7CFF-490E-B277-73108755B97B}" destId="{1065B30A-913B-4A4D-83EA-9C319644D085}" srcOrd="0" destOrd="3" presId="urn:microsoft.com/office/officeart/2005/8/layout/vList2"/>
    <dgm:cxn modelId="{70D839A7-C714-4450-965D-527ECAC4A830}" type="presOf" srcId="{C5E800B0-F9BC-43CE-83D2-718341D5E53D}" destId="{97F8393B-3B73-44CC-B8F4-A6EB15CE790A}" srcOrd="0" destOrd="0" presId="urn:microsoft.com/office/officeart/2005/8/layout/vList2"/>
    <dgm:cxn modelId="{7690BCAE-0A7A-49F7-8D0B-1633301F15D0}" srcId="{2EAB2423-D545-4063-9FD2-5E9EDEC82D2A}" destId="{64368332-41C4-4E56-8942-4F428B5547F9}" srcOrd="1" destOrd="0" parTransId="{AF6FA22B-11E1-4C8E-837A-FFF12F22315F}" sibTransId="{D66E0E9C-836C-4A8C-B65A-50E67D89E9B9}"/>
    <dgm:cxn modelId="{9330C9B1-A288-4EA2-A876-98B632771ED4}" srcId="{C5E800B0-F9BC-43CE-83D2-718341D5E53D}" destId="{295B9D3E-6522-491B-9087-D9FD32EB4BC7}" srcOrd="1" destOrd="0" parTransId="{37B6E1EA-9557-4C72-A990-C412024466AB}" sibTransId="{788A090A-AAD2-4686-A09A-83E268D4860E}"/>
    <dgm:cxn modelId="{E5E688B6-C725-40F9-A70E-38E0BB94BFD6}" type="presOf" srcId="{64368332-41C4-4E56-8942-4F428B5547F9}" destId="{1065B30A-913B-4A4D-83EA-9C319644D085}" srcOrd="0" destOrd="1" presId="urn:microsoft.com/office/officeart/2005/8/layout/vList2"/>
    <dgm:cxn modelId="{E84421F0-E371-486D-9DC7-40FFFE24B932}" type="presOf" srcId="{182D9508-E673-408F-AB3F-AA060F5628E4}" destId="{465023E9-9307-4798-BEDB-E766A6CEB6BD}" srcOrd="0" destOrd="0" presId="urn:microsoft.com/office/officeart/2005/8/layout/vList2"/>
    <dgm:cxn modelId="{AB3F38F1-61CF-4B62-BB3B-4D95388A2E5B}" type="presOf" srcId="{2EAB2423-D545-4063-9FD2-5E9EDEC82D2A}" destId="{295470AE-62BC-404A-81B5-AB2161B5DDCF}" srcOrd="0" destOrd="0" presId="urn:microsoft.com/office/officeart/2005/8/layout/vList2"/>
    <dgm:cxn modelId="{720CD525-7317-4441-9C74-74C326CFD645}" type="presParOf" srcId="{465023E9-9307-4798-BEDB-E766A6CEB6BD}" destId="{295470AE-62BC-404A-81B5-AB2161B5DDCF}" srcOrd="0" destOrd="0" presId="urn:microsoft.com/office/officeart/2005/8/layout/vList2"/>
    <dgm:cxn modelId="{6E14DEE9-ADE6-4DA6-88D3-B53DAB3C5EB7}" type="presParOf" srcId="{465023E9-9307-4798-BEDB-E766A6CEB6BD}" destId="{1065B30A-913B-4A4D-83EA-9C319644D085}" srcOrd="1" destOrd="0" presId="urn:microsoft.com/office/officeart/2005/8/layout/vList2"/>
    <dgm:cxn modelId="{2D16AFC6-3C5D-4299-8F2F-093C4373A06B}" type="presParOf" srcId="{465023E9-9307-4798-BEDB-E766A6CEB6BD}" destId="{97F8393B-3B73-44CC-B8F4-A6EB15CE790A}" srcOrd="2" destOrd="0" presId="urn:microsoft.com/office/officeart/2005/8/layout/vList2"/>
    <dgm:cxn modelId="{5E5648C6-0099-42D6-BF73-99A6559F505B}" type="presParOf" srcId="{465023E9-9307-4798-BEDB-E766A6CEB6BD}" destId="{063528CD-D765-445C-88BC-A001AC34025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4641EE0-FC14-410D-89EC-24630BF41C53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191D273-F811-4624-A20C-737FB875AB29}">
      <dgm:prSet/>
      <dgm:spPr/>
      <dgm:t>
        <a:bodyPr/>
        <a:lstStyle/>
        <a:p>
          <a:r>
            <a:rPr lang="en-US"/>
            <a:t>Moffitt Cancer Center </a:t>
          </a:r>
        </a:p>
      </dgm:t>
    </dgm:pt>
    <dgm:pt modelId="{22126E36-A2CC-40EC-9AA9-61A25E6D5AD3}" type="parTrans" cxnId="{F52E93BB-2B9D-4114-82D2-CD4FADE063AD}">
      <dgm:prSet/>
      <dgm:spPr/>
      <dgm:t>
        <a:bodyPr/>
        <a:lstStyle/>
        <a:p>
          <a:endParaRPr lang="en-US"/>
        </a:p>
      </dgm:t>
    </dgm:pt>
    <dgm:pt modelId="{86A1EBCA-CC89-4228-83F5-B91D88D586B5}" type="sibTrans" cxnId="{F52E93BB-2B9D-4114-82D2-CD4FADE063AD}">
      <dgm:prSet/>
      <dgm:spPr/>
      <dgm:t>
        <a:bodyPr/>
        <a:lstStyle/>
        <a:p>
          <a:endParaRPr lang="en-US"/>
        </a:p>
      </dgm:t>
    </dgm:pt>
    <dgm:pt modelId="{C8BD65BF-A97F-4728-A726-C295E15C66D1}">
      <dgm:prSet/>
      <dgm:spPr/>
      <dgm:t>
        <a:bodyPr/>
        <a:lstStyle/>
        <a:p>
          <a:r>
            <a:rPr lang="en-US"/>
            <a:t>Reduced denials from 14% to 8% of gross charges </a:t>
          </a:r>
        </a:p>
      </dgm:t>
    </dgm:pt>
    <dgm:pt modelId="{B485FAB5-5FE1-47C8-8807-07A2B87C41E3}" type="parTrans" cxnId="{4A3F43DE-67F6-4CB1-86E5-4ECC1EB240E0}">
      <dgm:prSet/>
      <dgm:spPr/>
      <dgm:t>
        <a:bodyPr/>
        <a:lstStyle/>
        <a:p>
          <a:endParaRPr lang="en-US"/>
        </a:p>
      </dgm:t>
    </dgm:pt>
    <dgm:pt modelId="{181D30FD-9CE6-4B0F-9D13-730BCC358347}" type="sibTrans" cxnId="{4A3F43DE-67F6-4CB1-86E5-4ECC1EB240E0}">
      <dgm:prSet/>
      <dgm:spPr/>
      <dgm:t>
        <a:bodyPr/>
        <a:lstStyle/>
        <a:p>
          <a:endParaRPr lang="en-US"/>
        </a:p>
      </dgm:t>
    </dgm:pt>
    <dgm:pt modelId="{CCC284A4-8C36-4DA8-8571-CD7DF2716681}">
      <dgm:prSet/>
      <dgm:spPr/>
      <dgm:t>
        <a:bodyPr/>
        <a:lstStyle/>
        <a:p>
          <a:r>
            <a:rPr lang="en-US"/>
            <a:t>Developed interdisciplinary team </a:t>
          </a:r>
        </a:p>
      </dgm:t>
    </dgm:pt>
    <dgm:pt modelId="{7BA7DA6E-969C-4E25-9B4D-7D07EB1666AA}" type="parTrans" cxnId="{887DCD78-3CC0-47A3-BC7F-139D54D1998D}">
      <dgm:prSet/>
      <dgm:spPr/>
      <dgm:t>
        <a:bodyPr/>
        <a:lstStyle/>
        <a:p>
          <a:endParaRPr lang="en-US"/>
        </a:p>
      </dgm:t>
    </dgm:pt>
    <dgm:pt modelId="{D33473A6-E52B-481D-9424-8908F246FA0F}" type="sibTrans" cxnId="{887DCD78-3CC0-47A3-BC7F-139D54D1998D}">
      <dgm:prSet/>
      <dgm:spPr/>
      <dgm:t>
        <a:bodyPr/>
        <a:lstStyle/>
        <a:p>
          <a:endParaRPr lang="en-US"/>
        </a:p>
      </dgm:t>
    </dgm:pt>
    <dgm:pt modelId="{A431A2D0-6BA2-4CD9-A981-3E4E648679F4}">
      <dgm:prSet/>
      <dgm:spPr/>
      <dgm:t>
        <a:bodyPr/>
        <a:lstStyle/>
        <a:p>
          <a:r>
            <a:rPr lang="en-US"/>
            <a:t>Designated project manager to track data trends and conduct RCAs </a:t>
          </a:r>
        </a:p>
      </dgm:t>
    </dgm:pt>
    <dgm:pt modelId="{3D5FFC1D-10B6-40F2-A1CF-241BAA4861D9}" type="parTrans" cxnId="{71456F4C-73CE-4601-9420-83612C33EE85}">
      <dgm:prSet/>
      <dgm:spPr/>
      <dgm:t>
        <a:bodyPr/>
        <a:lstStyle/>
        <a:p>
          <a:endParaRPr lang="en-US"/>
        </a:p>
      </dgm:t>
    </dgm:pt>
    <dgm:pt modelId="{5956B5FB-0E69-4313-AE7E-6C9EC8066234}" type="sibTrans" cxnId="{71456F4C-73CE-4601-9420-83612C33EE85}">
      <dgm:prSet/>
      <dgm:spPr/>
      <dgm:t>
        <a:bodyPr/>
        <a:lstStyle/>
        <a:p>
          <a:endParaRPr lang="en-US"/>
        </a:p>
      </dgm:t>
    </dgm:pt>
    <dgm:pt modelId="{E68F2246-81FD-4D63-B018-2A93EFCA16C3}">
      <dgm:prSet/>
      <dgm:spPr/>
      <dgm:t>
        <a:bodyPr/>
        <a:lstStyle/>
        <a:p>
          <a:r>
            <a:rPr lang="en-US"/>
            <a:t>Sampled payer denial codes to determine accuracy </a:t>
          </a:r>
        </a:p>
      </dgm:t>
    </dgm:pt>
    <dgm:pt modelId="{5F9339C6-9F5B-448A-B0AB-6B17BD284D43}" type="parTrans" cxnId="{00CFCC11-5E00-427D-8197-5D5D96677FAA}">
      <dgm:prSet/>
      <dgm:spPr/>
      <dgm:t>
        <a:bodyPr/>
        <a:lstStyle/>
        <a:p>
          <a:endParaRPr lang="en-US"/>
        </a:p>
      </dgm:t>
    </dgm:pt>
    <dgm:pt modelId="{45FA9920-10D8-42BE-9A5E-517D5E4CCF50}" type="sibTrans" cxnId="{00CFCC11-5E00-427D-8197-5D5D96677FAA}">
      <dgm:prSet/>
      <dgm:spPr/>
      <dgm:t>
        <a:bodyPr/>
        <a:lstStyle/>
        <a:p>
          <a:endParaRPr lang="en-US"/>
        </a:p>
      </dgm:t>
    </dgm:pt>
    <dgm:pt modelId="{498DABD0-1A57-4CDA-B23F-71CF2E335B86}">
      <dgm:prSet/>
      <dgm:spPr/>
      <dgm:t>
        <a:bodyPr/>
        <a:lstStyle/>
        <a:p>
          <a:r>
            <a:rPr lang="en-US"/>
            <a:t>Developed subcommittees to further deep dive </a:t>
          </a:r>
        </a:p>
      </dgm:t>
    </dgm:pt>
    <dgm:pt modelId="{38556655-9CDA-4DDD-ACFD-5429D9088419}" type="parTrans" cxnId="{A5C8EA04-AFE3-42B7-A336-F2758C86C3EA}">
      <dgm:prSet/>
      <dgm:spPr/>
      <dgm:t>
        <a:bodyPr/>
        <a:lstStyle/>
        <a:p>
          <a:endParaRPr lang="en-US"/>
        </a:p>
      </dgm:t>
    </dgm:pt>
    <dgm:pt modelId="{F202F43D-B1F8-43F8-977E-88DE527AA85E}" type="sibTrans" cxnId="{A5C8EA04-AFE3-42B7-A336-F2758C86C3EA}">
      <dgm:prSet/>
      <dgm:spPr/>
      <dgm:t>
        <a:bodyPr/>
        <a:lstStyle/>
        <a:p>
          <a:endParaRPr lang="en-US"/>
        </a:p>
      </dgm:t>
    </dgm:pt>
    <dgm:pt modelId="{1DF43ABE-4400-4C67-8A67-97B57D6BB1AC}">
      <dgm:prSet/>
      <dgm:spPr/>
      <dgm:t>
        <a:bodyPr/>
        <a:lstStyle/>
        <a:p>
          <a:r>
            <a:rPr lang="en-US"/>
            <a:t>Determined KPIs </a:t>
          </a:r>
        </a:p>
      </dgm:t>
    </dgm:pt>
    <dgm:pt modelId="{7439E06B-0D1F-4006-82BF-842A699634B8}" type="parTrans" cxnId="{16052592-E10C-4DEF-8782-EC07E98BE7A5}">
      <dgm:prSet/>
      <dgm:spPr/>
      <dgm:t>
        <a:bodyPr/>
        <a:lstStyle/>
        <a:p>
          <a:endParaRPr lang="en-US"/>
        </a:p>
      </dgm:t>
    </dgm:pt>
    <dgm:pt modelId="{727AA52D-8274-4912-A940-11BECC831ECF}" type="sibTrans" cxnId="{16052592-E10C-4DEF-8782-EC07E98BE7A5}">
      <dgm:prSet/>
      <dgm:spPr/>
      <dgm:t>
        <a:bodyPr/>
        <a:lstStyle/>
        <a:p>
          <a:endParaRPr lang="en-US"/>
        </a:p>
      </dgm:t>
    </dgm:pt>
    <dgm:pt modelId="{8A0474DA-7EBA-4DCE-AA3F-065C7EE2FC5E}">
      <dgm:prSet/>
      <dgm:spPr/>
      <dgm:t>
        <a:bodyPr/>
        <a:lstStyle/>
        <a:p>
          <a:r>
            <a:rPr lang="en-US"/>
            <a:t>Developed denials dashboard </a:t>
          </a:r>
        </a:p>
      </dgm:t>
    </dgm:pt>
    <dgm:pt modelId="{71DA6D01-9FE9-4EFC-B660-0BA49FC7C63B}" type="parTrans" cxnId="{FBDB0D92-59AE-4034-B10C-B075EF7D1FDA}">
      <dgm:prSet/>
      <dgm:spPr/>
      <dgm:t>
        <a:bodyPr/>
        <a:lstStyle/>
        <a:p>
          <a:endParaRPr lang="en-US"/>
        </a:p>
      </dgm:t>
    </dgm:pt>
    <dgm:pt modelId="{D02B08A5-092D-43DA-B104-B56DA375E3DB}" type="sibTrans" cxnId="{FBDB0D92-59AE-4034-B10C-B075EF7D1FDA}">
      <dgm:prSet/>
      <dgm:spPr/>
      <dgm:t>
        <a:bodyPr/>
        <a:lstStyle/>
        <a:p>
          <a:endParaRPr lang="en-US"/>
        </a:p>
      </dgm:t>
    </dgm:pt>
    <dgm:pt modelId="{E7C9693F-9EAF-4AD1-A107-284396CB59A7}">
      <dgm:prSet/>
      <dgm:spPr/>
      <dgm:t>
        <a:bodyPr/>
        <a:lstStyle/>
        <a:p>
          <a:r>
            <a:rPr lang="en-US"/>
            <a:t>Overview of top denial opportunities </a:t>
          </a:r>
        </a:p>
      </dgm:t>
    </dgm:pt>
    <dgm:pt modelId="{EBE36225-23E8-401F-9DB6-B58572C9C275}" type="parTrans" cxnId="{5AE0BCB4-2454-4729-AA3C-652FCFEBD2C2}">
      <dgm:prSet/>
      <dgm:spPr/>
      <dgm:t>
        <a:bodyPr/>
        <a:lstStyle/>
        <a:p>
          <a:endParaRPr lang="en-US"/>
        </a:p>
      </dgm:t>
    </dgm:pt>
    <dgm:pt modelId="{4B733D30-E45F-49D2-8B8E-5958FB0C5FE6}" type="sibTrans" cxnId="{5AE0BCB4-2454-4729-AA3C-652FCFEBD2C2}">
      <dgm:prSet/>
      <dgm:spPr/>
      <dgm:t>
        <a:bodyPr/>
        <a:lstStyle/>
        <a:p>
          <a:endParaRPr lang="en-US"/>
        </a:p>
      </dgm:t>
    </dgm:pt>
    <dgm:pt modelId="{8A0A508A-45AB-44AD-8DB1-6C33CFD3D9FD}">
      <dgm:prSet/>
      <dgm:spPr/>
      <dgm:t>
        <a:bodyPr/>
        <a:lstStyle/>
        <a:p>
          <a:r>
            <a:rPr lang="en-US"/>
            <a:t>RCA review </a:t>
          </a:r>
        </a:p>
      </dgm:t>
    </dgm:pt>
    <dgm:pt modelId="{5767DEC8-D4A4-491D-A1E9-32362952A57C}" type="parTrans" cxnId="{379C7BB0-742A-40F3-BA33-D728636964DD}">
      <dgm:prSet/>
      <dgm:spPr/>
      <dgm:t>
        <a:bodyPr/>
        <a:lstStyle/>
        <a:p>
          <a:endParaRPr lang="en-US"/>
        </a:p>
      </dgm:t>
    </dgm:pt>
    <dgm:pt modelId="{AD705B9D-5314-4F56-9BC7-47C777EE8B84}" type="sibTrans" cxnId="{379C7BB0-742A-40F3-BA33-D728636964DD}">
      <dgm:prSet/>
      <dgm:spPr/>
      <dgm:t>
        <a:bodyPr/>
        <a:lstStyle/>
        <a:p>
          <a:endParaRPr lang="en-US"/>
        </a:p>
      </dgm:t>
    </dgm:pt>
    <dgm:pt modelId="{D4A9906E-EA92-410B-989B-E3529A28BD18}">
      <dgm:prSet/>
      <dgm:spPr/>
      <dgm:t>
        <a:bodyPr/>
        <a:lstStyle/>
        <a:p>
          <a:r>
            <a:rPr lang="en-US"/>
            <a:t>Department reviews: </a:t>
          </a:r>
        </a:p>
      </dgm:t>
    </dgm:pt>
    <dgm:pt modelId="{96F992BE-FAB2-49A6-AE58-63417E6F0819}" type="parTrans" cxnId="{0AA53EEE-7762-4F16-9C34-9BF38CE6FED1}">
      <dgm:prSet/>
      <dgm:spPr/>
      <dgm:t>
        <a:bodyPr/>
        <a:lstStyle/>
        <a:p>
          <a:endParaRPr lang="en-US"/>
        </a:p>
      </dgm:t>
    </dgm:pt>
    <dgm:pt modelId="{F0DF79C3-E2D3-496A-A51C-F53D61A48ACC}" type="sibTrans" cxnId="{0AA53EEE-7762-4F16-9C34-9BF38CE6FED1}">
      <dgm:prSet/>
      <dgm:spPr/>
      <dgm:t>
        <a:bodyPr/>
        <a:lstStyle/>
        <a:p>
          <a:endParaRPr lang="en-US"/>
        </a:p>
      </dgm:t>
    </dgm:pt>
    <dgm:pt modelId="{2210CF69-9828-48C3-AEA5-59F308312DF5}">
      <dgm:prSet/>
      <dgm:spPr/>
      <dgm:t>
        <a:bodyPr/>
        <a:lstStyle/>
        <a:p>
          <a:r>
            <a:rPr lang="en-US"/>
            <a:t>Case management </a:t>
          </a:r>
        </a:p>
      </dgm:t>
    </dgm:pt>
    <dgm:pt modelId="{8B68959B-0155-4029-A335-EAE083F969F9}" type="parTrans" cxnId="{69687B7F-0F1A-410C-AB71-9C820380C1AC}">
      <dgm:prSet/>
      <dgm:spPr/>
      <dgm:t>
        <a:bodyPr/>
        <a:lstStyle/>
        <a:p>
          <a:endParaRPr lang="en-US"/>
        </a:p>
      </dgm:t>
    </dgm:pt>
    <dgm:pt modelId="{EDE581E4-BC3E-440A-AA38-C9D2C830CDCF}" type="sibTrans" cxnId="{69687B7F-0F1A-410C-AB71-9C820380C1AC}">
      <dgm:prSet/>
      <dgm:spPr/>
      <dgm:t>
        <a:bodyPr/>
        <a:lstStyle/>
        <a:p>
          <a:endParaRPr lang="en-US"/>
        </a:p>
      </dgm:t>
    </dgm:pt>
    <dgm:pt modelId="{59AE02F0-3BF9-45AC-9CAF-E61C60A3EF94}">
      <dgm:prSet/>
      <dgm:spPr/>
      <dgm:t>
        <a:bodyPr/>
        <a:lstStyle/>
        <a:p>
          <a:r>
            <a:rPr lang="en-US"/>
            <a:t>HIM </a:t>
          </a:r>
        </a:p>
      </dgm:t>
    </dgm:pt>
    <dgm:pt modelId="{9C0C89DD-1C78-4CDF-B551-DCA18D3C1D7B}" type="parTrans" cxnId="{48D81007-8EB3-4AA6-8D4F-262EDEF28BD2}">
      <dgm:prSet/>
      <dgm:spPr/>
      <dgm:t>
        <a:bodyPr/>
        <a:lstStyle/>
        <a:p>
          <a:endParaRPr lang="en-US"/>
        </a:p>
      </dgm:t>
    </dgm:pt>
    <dgm:pt modelId="{DC451E7F-CB98-442F-922C-887EF2C2BEBC}" type="sibTrans" cxnId="{48D81007-8EB3-4AA6-8D4F-262EDEF28BD2}">
      <dgm:prSet/>
      <dgm:spPr/>
      <dgm:t>
        <a:bodyPr/>
        <a:lstStyle/>
        <a:p>
          <a:endParaRPr lang="en-US"/>
        </a:p>
      </dgm:t>
    </dgm:pt>
    <dgm:pt modelId="{61B77255-D65C-420E-ADCF-A20B5AB17E48}">
      <dgm:prSet/>
      <dgm:spPr/>
      <dgm:t>
        <a:bodyPr/>
        <a:lstStyle/>
        <a:p>
          <a:r>
            <a:rPr lang="en-US"/>
            <a:t>Appeals/UR </a:t>
          </a:r>
        </a:p>
      </dgm:t>
    </dgm:pt>
    <dgm:pt modelId="{2D48003E-E96D-4CCA-A7CB-433C97DAB579}" type="parTrans" cxnId="{6E296479-1DE6-4258-A327-5D328DF6503E}">
      <dgm:prSet/>
      <dgm:spPr/>
      <dgm:t>
        <a:bodyPr/>
        <a:lstStyle/>
        <a:p>
          <a:endParaRPr lang="en-US"/>
        </a:p>
      </dgm:t>
    </dgm:pt>
    <dgm:pt modelId="{8C0897A0-F976-40DE-9B50-CBE836B23914}" type="sibTrans" cxnId="{6E296479-1DE6-4258-A327-5D328DF6503E}">
      <dgm:prSet/>
      <dgm:spPr/>
      <dgm:t>
        <a:bodyPr/>
        <a:lstStyle/>
        <a:p>
          <a:endParaRPr lang="en-US"/>
        </a:p>
      </dgm:t>
    </dgm:pt>
    <dgm:pt modelId="{F0F18F9A-8B4C-425B-94D3-D99D09BC78DA}">
      <dgm:prSet/>
      <dgm:spPr/>
      <dgm:t>
        <a:bodyPr/>
        <a:lstStyle/>
        <a:p>
          <a:r>
            <a:rPr lang="en-US"/>
            <a:t>Billing </a:t>
          </a:r>
        </a:p>
      </dgm:t>
    </dgm:pt>
    <dgm:pt modelId="{9DCDAEBC-7382-496B-9500-BFF04F3A6B1A}" type="parTrans" cxnId="{8AD61F88-457D-4956-A36E-3DC7C3C11015}">
      <dgm:prSet/>
      <dgm:spPr/>
      <dgm:t>
        <a:bodyPr/>
        <a:lstStyle/>
        <a:p>
          <a:endParaRPr lang="en-US"/>
        </a:p>
      </dgm:t>
    </dgm:pt>
    <dgm:pt modelId="{54ECAE97-3489-44D6-8D67-BD2652F8B8FD}" type="sibTrans" cxnId="{8AD61F88-457D-4956-A36E-3DC7C3C11015}">
      <dgm:prSet/>
      <dgm:spPr/>
      <dgm:t>
        <a:bodyPr/>
        <a:lstStyle/>
        <a:p>
          <a:endParaRPr lang="en-US"/>
        </a:p>
      </dgm:t>
    </dgm:pt>
    <dgm:pt modelId="{4E9575C8-EE80-4B6C-B063-3B1CEE37F6C2}">
      <dgm:prSet/>
      <dgm:spPr/>
      <dgm:t>
        <a:bodyPr/>
        <a:lstStyle/>
        <a:p>
          <a:r>
            <a:rPr lang="en-US"/>
            <a:t>Coding </a:t>
          </a:r>
        </a:p>
      </dgm:t>
    </dgm:pt>
    <dgm:pt modelId="{7740B125-4E57-4E12-BB60-400D1CDE5876}" type="parTrans" cxnId="{53B00970-1E1A-42FA-9313-43692F7BCB5F}">
      <dgm:prSet/>
      <dgm:spPr/>
      <dgm:t>
        <a:bodyPr/>
        <a:lstStyle/>
        <a:p>
          <a:endParaRPr lang="en-US"/>
        </a:p>
      </dgm:t>
    </dgm:pt>
    <dgm:pt modelId="{D39C9BB6-818E-483A-8956-F3702939710A}" type="sibTrans" cxnId="{53B00970-1E1A-42FA-9313-43692F7BCB5F}">
      <dgm:prSet/>
      <dgm:spPr/>
      <dgm:t>
        <a:bodyPr/>
        <a:lstStyle/>
        <a:p>
          <a:endParaRPr lang="en-US"/>
        </a:p>
      </dgm:t>
    </dgm:pt>
    <dgm:pt modelId="{F234E233-58B9-4516-8CCC-9433B9401E2F}" type="pres">
      <dgm:prSet presAssocID="{74641EE0-FC14-410D-89EC-24630BF41C53}" presName="linear" presStyleCnt="0">
        <dgm:presLayoutVars>
          <dgm:dir/>
          <dgm:animLvl val="lvl"/>
          <dgm:resizeHandles val="exact"/>
        </dgm:presLayoutVars>
      </dgm:prSet>
      <dgm:spPr/>
    </dgm:pt>
    <dgm:pt modelId="{A0C65DCB-2C90-4BC4-86E0-B95B23E56DBD}" type="pres">
      <dgm:prSet presAssocID="{F191D273-F811-4624-A20C-737FB875AB29}" presName="parentLin" presStyleCnt="0"/>
      <dgm:spPr/>
    </dgm:pt>
    <dgm:pt modelId="{2383D8C2-F7D0-44F5-A22A-44B084182232}" type="pres">
      <dgm:prSet presAssocID="{F191D273-F811-4624-A20C-737FB875AB29}" presName="parentLeftMargin" presStyleLbl="node1" presStyleIdx="0" presStyleCnt="4"/>
      <dgm:spPr/>
    </dgm:pt>
    <dgm:pt modelId="{045F453C-7841-4287-9CE3-46D246050F58}" type="pres">
      <dgm:prSet presAssocID="{F191D273-F811-4624-A20C-737FB875AB2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5A6726F-C21E-467F-A13C-FD8A86863AB7}" type="pres">
      <dgm:prSet presAssocID="{F191D273-F811-4624-A20C-737FB875AB29}" presName="negativeSpace" presStyleCnt="0"/>
      <dgm:spPr/>
    </dgm:pt>
    <dgm:pt modelId="{4DA5D102-EE9E-4CA2-82EA-FE6A070861B0}" type="pres">
      <dgm:prSet presAssocID="{F191D273-F811-4624-A20C-737FB875AB29}" presName="childText" presStyleLbl="conFgAcc1" presStyleIdx="0" presStyleCnt="4">
        <dgm:presLayoutVars>
          <dgm:bulletEnabled val="1"/>
        </dgm:presLayoutVars>
      </dgm:prSet>
      <dgm:spPr/>
    </dgm:pt>
    <dgm:pt modelId="{75653A27-B2EA-4ABD-981E-16A380842C6C}" type="pres">
      <dgm:prSet presAssocID="{86A1EBCA-CC89-4228-83F5-B91D88D586B5}" presName="spaceBetweenRectangles" presStyleCnt="0"/>
      <dgm:spPr/>
    </dgm:pt>
    <dgm:pt modelId="{33740E62-3B94-418B-964F-8E4FE3818895}" type="pres">
      <dgm:prSet presAssocID="{CCC284A4-8C36-4DA8-8571-CD7DF2716681}" presName="parentLin" presStyleCnt="0"/>
      <dgm:spPr/>
    </dgm:pt>
    <dgm:pt modelId="{9C436087-9C12-4220-A311-AE7C4F6DF2BA}" type="pres">
      <dgm:prSet presAssocID="{CCC284A4-8C36-4DA8-8571-CD7DF2716681}" presName="parentLeftMargin" presStyleLbl="node1" presStyleIdx="0" presStyleCnt="4"/>
      <dgm:spPr/>
    </dgm:pt>
    <dgm:pt modelId="{542906A7-18B1-4DE8-8AED-34658B2998B1}" type="pres">
      <dgm:prSet presAssocID="{CCC284A4-8C36-4DA8-8571-CD7DF271668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231E052-16DE-408B-A350-8D4877099ABB}" type="pres">
      <dgm:prSet presAssocID="{CCC284A4-8C36-4DA8-8571-CD7DF2716681}" presName="negativeSpace" presStyleCnt="0"/>
      <dgm:spPr/>
    </dgm:pt>
    <dgm:pt modelId="{61F17712-FD87-4B48-AABC-DBDD59688296}" type="pres">
      <dgm:prSet presAssocID="{CCC284A4-8C36-4DA8-8571-CD7DF2716681}" presName="childText" presStyleLbl="conFgAcc1" presStyleIdx="1" presStyleCnt="4">
        <dgm:presLayoutVars>
          <dgm:bulletEnabled val="1"/>
        </dgm:presLayoutVars>
      </dgm:prSet>
      <dgm:spPr/>
    </dgm:pt>
    <dgm:pt modelId="{E948D0D1-33CE-46A0-8421-444B6C505B47}" type="pres">
      <dgm:prSet presAssocID="{D33473A6-E52B-481D-9424-8908F246FA0F}" presName="spaceBetweenRectangles" presStyleCnt="0"/>
      <dgm:spPr/>
    </dgm:pt>
    <dgm:pt modelId="{BCD39490-0DDB-412A-8C8D-6A44C568B4B3}" type="pres">
      <dgm:prSet presAssocID="{8A0474DA-7EBA-4DCE-AA3F-065C7EE2FC5E}" presName="parentLin" presStyleCnt="0"/>
      <dgm:spPr/>
    </dgm:pt>
    <dgm:pt modelId="{6A5EE5B5-7455-4186-9449-8AB3157D278E}" type="pres">
      <dgm:prSet presAssocID="{8A0474DA-7EBA-4DCE-AA3F-065C7EE2FC5E}" presName="parentLeftMargin" presStyleLbl="node1" presStyleIdx="1" presStyleCnt="4"/>
      <dgm:spPr/>
    </dgm:pt>
    <dgm:pt modelId="{69ED94AB-02FC-4CE9-B2E3-ACB4AA3E2EB0}" type="pres">
      <dgm:prSet presAssocID="{8A0474DA-7EBA-4DCE-AA3F-065C7EE2FC5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D3EF5AB-4BD9-4442-A3F5-81959ABADFF4}" type="pres">
      <dgm:prSet presAssocID="{8A0474DA-7EBA-4DCE-AA3F-065C7EE2FC5E}" presName="negativeSpace" presStyleCnt="0"/>
      <dgm:spPr/>
    </dgm:pt>
    <dgm:pt modelId="{346169BD-6AE4-4EF1-858B-610F65342C0B}" type="pres">
      <dgm:prSet presAssocID="{8A0474DA-7EBA-4DCE-AA3F-065C7EE2FC5E}" presName="childText" presStyleLbl="conFgAcc1" presStyleIdx="2" presStyleCnt="4">
        <dgm:presLayoutVars>
          <dgm:bulletEnabled val="1"/>
        </dgm:presLayoutVars>
      </dgm:prSet>
      <dgm:spPr/>
    </dgm:pt>
    <dgm:pt modelId="{9900084A-11DB-4B0F-9E3F-D0EC26927C1F}" type="pres">
      <dgm:prSet presAssocID="{D02B08A5-092D-43DA-B104-B56DA375E3DB}" presName="spaceBetweenRectangles" presStyleCnt="0"/>
      <dgm:spPr/>
    </dgm:pt>
    <dgm:pt modelId="{EA2EF73F-D05F-400B-A7CA-2C43B8DE03E3}" type="pres">
      <dgm:prSet presAssocID="{D4A9906E-EA92-410B-989B-E3529A28BD18}" presName="parentLin" presStyleCnt="0"/>
      <dgm:spPr/>
    </dgm:pt>
    <dgm:pt modelId="{9ED5D0A4-F894-4684-966A-E81FBBF3D754}" type="pres">
      <dgm:prSet presAssocID="{D4A9906E-EA92-410B-989B-E3529A28BD18}" presName="parentLeftMargin" presStyleLbl="node1" presStyleIdx="2" presStyleCnt="4"/>
      <dgm:spPr/>
    </dgm:pt>
    <dgm:pt modelId="{6BF60C26-8360-4EBF-8DB5-1A8226A05DBD}" type="pres">
      <dgm:prSet presAssocID="{D4A9906E-EA92-410B-989B-E3529A28BD1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993F97A-9734-4605-AB05-261DA33EEC6C}" type="pres">
      <dgm:prSet presAssocID="{D4A9906E-EA92-410B-989B-E3529A28BD18}" presName="negativeSpace" presStyleCnt="0"/>
      <dgm:spPr/>
    </dgm:pt>
    <dgm:pt modelId="{75CA546B-C11E-47E0-8E56-6D308513ED21}" type="pres">
      <dgm:prSet presAssocID="{D4A9906E-EA92-410B-989B-E3529A28BD1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5C8EA04-AFE3-42B7-A336-F2758C86C3EA}" srcId="{CCC284A4-8C36-4DA8-8571-CD7DF2716681}" destId="{498DABD0-1A57-4CDA-B23F-71CF2E335B86}" srcOrd="2" destOrd="0" parTransId="{38556655-9CDA-4DDD-ACFD-5429D9088419}" sibTransId="{F202F43D-B1F8-43F8-977E-88DE527AA85E}"/>
    <dgm:cxn modelId="{B2B92006-C34D-4F8C-AF22-108B7CE6A982}" type="presOf" srcId="{498DABD0-1A57-4CDA-B23F-71CF2E335B86}" destId="{61F17712-FD87-4B48-AABC-DBDD59688296}" srcOrd="0" destOrd="2" presId="urn:microsoft.com/office/officeart/2005/8/layout/list1"/>
    <dgm:cxn modelId="{48D81007-8EB3-4AA6-8D4F-262EDEF28BD2}" srcId="{D4A9906E-EA92-410B-989B-E3529A28BD18}" destId="{59AE02F0-3BF9-45AC-9CAF-E61C60A3EF94}" srcOrd="1" destOrd="0" parTransId="{9C0C89DD-1C78-4CDF-B551-DCA18D3C1D7B}" sibTransId="{DC451E7F-CB98-442F-922C-887EF2C2BEBC}"/>
    <dgm:cxn modelId="{00CFCC11-5E00-427D-8197-5D5D96677FAA}" srcId="{CCC284A4-8C36-4DA8-8571-CD7DF2716681}" destId="{E68F2246-81FD-4D63-B018-2A93EFCA16C3}" srcOrd="1" destOrd="0" parTransId="{5F9339C6-9F5B-448A-B0AB-6B17BD284D43}" sibTransId="{45FA9920-10D8-42BE-9A5E-517D5E4CCF50}"/>
    <dgm:cxn modelId="{697A3328-7A53-4C27-A974-17BDF3D80BB9}" type="presOf" srcId="{F191D273-F811-4624-A20C-737FB875AB29}" destId="{2383D8C2-F7D0-44F5-A22A-44B084182232}" srcOrd="0" destOrd="0" presId="urn:microsoft.com/office/officeart/2005/8/layout/list1"/>
    <dgm:cxn modelId="{2708682B-8596-4A3B-8EF1-6FE572E923AB}" type="presOf" srcId="{E68F2246-81FD-4D63-B018-2A93EFCA16C3}" destId="{61F17712-FD87-4B48-AABC-DBDD59688296}" srcOrd="0" destOrd="1" presId="urn:microsoft.com/office/officeart/2005/8/layout/list1"/>
    <dgm:cxn modelId="{F98F7E35-8B11-4B58-9D4E-C32F3897C696}" type="presOf" srcId="{61B77255-D65C-420E-ADCF-A20B5AB17E48}" destId="{75CA546B-C11E-47E0-8E56-6D308513ED21}" srcOrd="0" destOrd="2" presId="urn:microsoft.com/office/officeart/2005/8/layout/list1"/>
    <dgm:cxn modelId="{69D7485B-E9AE-40CE-B86F-6F1BB251A223}" type="presOf" srcId="{A431A2D0-6BA2-4CD9-A981-3E4E648679F4}" destId="{61F17712-FD87-4B48-AABC-DBDD59688296}" srcOrd="0" destOrd="0" presId="urn:microsoft.com/office/officeart/2005/8/layout/list1"/>
    <dgm:cxn modelId="{71456F4C-73CE-4601-9420-83612C33EE85}" srcId="{CCC284A4-8C36-4DA8-8571-CD7DF2716681}" destId="{A431A2D0-6BA2-4CD9-A981-3E4E648679F4}" srcOrd="0" destOrd="0" parTransId="{3D5FFC1D-10B6-40F2-A1CF-241BAA4861D9}" sibTransId="{5956B5FB-0E69-4313-AE7E-6C9EC8066234}"/>
    <dgm:cxn modelId="{21954E4F-C090-433D-894E-149247A56583}" type="presOf" srcId="{C8BD65BF-A97F-4728-A726-C295E15C66D1}" destId="{4DA5D102-EE9E-4CA2-82EA-FE6A070861B0}" srcOrd="0" destOrd="0" presId="urn:microsoft.com/office/officeart/2005/8/layout/list1"/>
    <dgm:cxn modelId="{53B00970-1E1A-42FA-9313-43692F7BCB5F}" srcId="{D4A9906E-EA92-410B-989B-E3529A28BD18}" destId="{4E9575C8-EE80-4B6C-B063-3B1CEE37F6C2}" srcOrd="4" destOrd="0" parTransId="{7740B125-4E57-4E12-BB60-400D1CDE5876}" sibTransId="{D39C9BB6-818E-483A-8956-F3702939710A}"/>
    <dgm:cxn modelId="{C412F151-3FEC-4484-8CE2-EF5906959394}" type="presOf" srcId="{F0F18F9A-8B4C-425B-94D3-D99D09BC78DA}" destId="{75CA546B-C11E-47E0-8E56-6D308513ED21}" srcOrd="0" destOrd="3" presId="urn:microsoft.com/office/officeart/2005/8/layout/list1"/>
    <dgm:cxn modelId="{153B4F73-215E-433F-89D6-E3B79EDDCBE2}" type="presOf" srcId="{F191D273-F811-4624-A20C-737FB875AB29}" destId="{045F453C-7841-4287-9CE3-46D246050F58}" srcOrd="1" destOrd="0" presId="urn:microsoft.com/office/officeart/2005/8/layout/list1"/>
    <dgm:cxn modelId="{EE828275-D030-4BF6-9421-591DFFB30F96}" type="presOf" srcId="{CCC284A4-8C36-4DA8-8571-CD7DF2716681}" destId="{542906A7-18B1-4DE8-8AED-34658B2998B1}" srcOrd="1" destOrd="0" presId="urn:microsoft.com/office/officeart/2005/8/layout/list1"/>
    <dgm:cxn modelId="{887DCD78-3CC0-47A3-BC7F-139D54D1998D}" srcId="{74641EE0-FC14-410D-89EC-24630BF41C53}" destId="{CCC284A4-8C36-4DA8-8571-CD7DF2716681}" srcOrd="1" destOrd="0" parTransId="{7BA7DA6E-969C-4E25-9B4D-7D07EB1666AA}" sibTransId="{D33473A6-E52B-481D-9424-8908F246FA0F}"/>
    <dgm:cxn modelId="{6E296479-1DE6-4258-A327-5D328DF6503E}" srcId="{D4A9906E-EA92-410B-989B-E3529A28BD18}" destId="{61B77255-D65C-420E-ADCF-A20B5AB17E48}" srcOrd="2" destOrd="0" parTransId="{2D48003E-E96D-4CCA-A7CB-433C97DAB579}" sibTransId="{8C0897A0-F976-40DE-9B50-CBE836B23914}"/>
    <dgm:cxn modelId="{69687B7F-0F1A-410C-AB71-9C820380C1AC}" srcId="{D4A9906E-EA92-410B-989B-E3529A28BD18}" destId="{2210CF69-9828-48C3-AEA5-59F308312DF5}" srcOrd="0" destOrd="0" parTransId="{8B68959B-0155-4029-A335-EAE083F969F9}" sibTransId="{EDE581E4-BC3E-440A-AA38-C9D2C830CDCF}"/>
    <dgm:cxn modelId="{8AD61F88-457D-4956-A36E-3DC7C3C11015}" srcId="{D4A9906E-EA92-410B-989B-E3529A28BD18}" destId="{F0F18F9A-8B4C-425B-94D3-D99D09BC78DA}" srcOrd="3" destOrd="0" parTransId="{9DCDAEBC-7382-496B-9500-BFF04F3A6B1A}" sibTransId="{54ECAE97-3489-44D6-8D67-BD2652F8B8FD}"/>
    <dgm:cxn modelId="{078B878D-9957-4B79-A385-03CEF31EF7B7}" type="presOf" srcId="{D4A9906E-EA92-410B-989B-E3529A28BD18}" destId="{9ED5D0A4-F894-4684-966A-E81FBBF3D754}" srcOrd="0" destOrd="0" presId="urn:microsoft.com/office/officeart/2005/8/layout/list1"/>
    <dgm:cxn modelId="{08770D91-6E62-4DF6-B0F8-75A5185F910E}" type="presOf" srcId="{4E9575C8-EE80-4B6C-B063-3B1CEE37F6C2}" destId="{75CA546B-C11E-47E0-8E56-6D308513ED21}" srcOrd="0" destOrd="4" presId="urn:microsoft.com/office/officeart/2005/8/layout/list1"/>
    <dgm:cxn modelId="{FBDB0D92-59AE-4034-B10C-B075EF7D1FDA}" srcId="{74641EE0-FC14-410D-89EC-24630BF41C53}" destId="{8A0474DA-7EBA-4DCE-AA3F-065C7EE2FC5E}" srcOrd="2" destOrd="0" parTransId="{71DA6D01-9FE9-4EFC-B660-0BA49FC7C63B}" sibTransId="{D02B08A5-092D-43DA-B104-B56DA375E3DB}"/>
    <dgm:cxn modelId="{16052592-E10C-4DEF-8782-EC07E98BE7A5}" srcId="{CCC284A4-8C36-4DA8-8571-CD7DF2716681}" destId="{1DF43ABE-4400-4C67-8A67-97B57D6BB1AC}" srcOrd="3" destOrd="0" parTransId="{7439E06B-0D1F-4006-82BF-842A699634B8}" sibTransId="{727AA52D-8274-4912-A940-11BECC831ECF}"/>
    <dgm:cxn modelId="{0FC49D95-6555-4B12-A1F1-2C02B80207BD}" type="presOf" srcId="{2210CF69-9828-48C3-AEA5-59F308312DF5}" destId="{75CA546B-C11E-47E0-8E56-6D308513ED21}" srcOrd="0" destOrd="0" presId="urn:microsoft.com/office/officeart/2005/8/layout/list1"/>
    <dgm:cxn modelId="{F3690B98-4DC8-4368-9EB9-726FDEA7D7CC}" type="presOf" srcId="{8A0A508A-45AB-44AD-8DB1-6C33CFD3D9FD}" destId="{346169BD-6AE4-4EF1-858B-610F65342C0B}" srcOrd="0" destOrd="1" presId="urn:microsoft.com/office/officeart/2005/8/layout/list1"/>
    <dgm:cxn modelId="{D106C2A8-578F-4489-80DC-59C9857153BB}" type="presOf" srcId="{74641EE0-FC14-410D-89EC-24630BF41C53}" destId="{F234E233-58B9-4516-8CCC-9433B9401E2F}" srcOrd="0" destOrd="0" presId="urn:microsoft.com/office/officeart/2005/8/layout/list1"/>
    <dgm:cxn modelId="{379C7BB0-742A-40F3-BA33-D728636964DD}" srcId="{8A0474DA-7EBA-4DCE-AA3F-065C7EE2FC5E}" destId="{8A0A508A-45AB-44AD-8DB1-6C33CFD3D9FD}" srcOrd="1" destOrd="0" parTransId="{5767DEC8-D4A4-491D-A1E9-32362952A57C}" sibTransId="{AD705B9D-5314-4F56-9BC7-47C777EE8B84}"/>
    <dgm:cxn modelId="{DA7264B2-F5D9-4D12-810B-418A0E663578}" type="presOf" srcId="{59AE02F0-3BF9-45AC-9CAF-E61C60A3EF94}" destId="{75CA546B-C11E-47E0-8E56-6D308513ED21}" srcOrd="0" destOrd="1" presId="urn:microsoft.com/office/officeart/2005/8/layout/list1"/>
    <dgm:cxn modelId="{CCAC86B3-F834-44F5-A50E-2DAFB22E1324}" type="presOf" srcId="{8A0474DA-7EBA-4DCE-AA3F-065C7EE2FC5E}" destId="{6A5EE5B5-7455-4186-9449-8AB3157D278E}" srcOrd="0" destOrd="0" presId="urn:microsoft.com/office/officeart/2005/8/layout/list1"/>
    <dgm:cxn modelId="{5AE0BCB4-2454-4729-AA3C-652FCFEBD2C2}" srcId="{8A0474DA-7EBA-4DCE-AA3F-065C7EE2FC5E}" destId="{E7C9693F-9EAF-4AD1-A107-284396CB59A7}" srcOrd="0" destOrd="0" parTransId="{EBE36225-23E8-401F-9DB6-B58572C9C275}" sibTransId="{4B733D30-E45F-49D2-8B8E-5958FB0C5FE6}"/>
    <dgm:cxn modelId="{F52E93BB-2B9D-4114-82D2-CD4FADE063AD}" srcId="{74641EE0-FC14-410D-89EC-24630BF41C53}" destId="{F191D273-F811-4624-A20C-737FB875AB29}" srcOrd="0" destOrd="0" parTransId="{22126E36-A2CC-40EC-9AA9-61A25E6D5AD3}" sibTransId="{86A1EBCA-CC89-4228-83F5-B91D88D586B5}"/>
    <dgm:cxn modelId="{9462D5BF-FD17-4243-B317-70B5DBFA7980}" type="presOf" srcId="{1DF43ABE-4400-4C67-8A67-97B57D6BB1AC}" destId="{61F17712-FD87-4B48-AABC-DBDD59688296}" srcOrd="0" destOrd="3" presId="urn:microsoft.com/office/officeart/2005/8/layout/list1"/>
    <dgm:cxn modelId="{B6A923C8-D485-416B-AA85-73109C5F5FB6}" type="presOf" srcId="{CCC284A4-8C36-4DA8-8571-CD7DF2716681}" destId="{9C436087-9C12-4220-A311-AE7C4F6DF2BA}" srcOrd="0" destOrd="0" presId="urn:microsoft.com/office/officeart/2005/8/layout/list1"/>
    <dgm:cxn modelId="{A573E3D9-A8D4-4AC7-A43D-FD0FA048271D}" type="presOf" srcId="{E7C9693F-9EAF-4AD1-A107-284396CB59A7}" destId="{346169BD-6AE4-4EF1-858B-610F65342C0B}" srcOrd="0" destOrd="0" presId="urn:microsoft.com/office/officeart/2005/8/layout/list1"/>
    <dgm:cxn modelId="{4A3F43DE-67F6-4CB1-86E5-4ECC1EB240E0}" srcId="{F191D273-F811-4624-A20C-737FB875AB29}" destId="{C8BD65BF-A97F-4728-A726-C295E15C66D1}" srcOrd="0" destOrd="0" parTransId="{B485FAB5-5FE1-47C8-8807-07A2B87C41E3}" sibTransId="{181D30FD-9CE6-4B0F-9D13-730BCC358347}"/>
    <dgm:cxn modelId="{B44E12E3-43A2-4366-9E32-5FB51DFEE897}" type="presOf" srcId="{D4A9906E-EA92-410B-989B-E3529A28BD18}" destId="{6BF60C26-8360-4EBF-8DB5-1A8226A05DBD}" srcOrd="1" destOrd="0" presId="urn:microsoft.com/office/officeart/2005/8/layout/list1"/>
    <dgm:cxn modelId="{0AA53EEE-7762-4F16-9C34-9BF38CE6FED1}" srcId="{74641EE0-FC14-410D-89EC-24630BF41C53}" destId="{D4A9906E-EA92-410B-989B-E3529A28BD18}" srcOrd="3" destOrd="0" parTransId="{96F992BE-FAB2-49A6-AE58-63417E6F0819}" sibTransId="{F0DF79C3-E2D3-496A-A51C-F53D61A48ACC}"/>
    <dgm:cxn modelId="{0DFB41F4-B149-4F86-9B80-D2A6FB2BFA13}" type="presOf" srcId="{8A0474DA-7EBA-4DCE-AA3F-065C7EE2FC5E}" destId="{69ED94AB-02FC-4CE9-B2E3-ACB4AA3E2EB0}" srcOrd="1" destOrd="0" presId="urn:microsoft.com/office/officeart/2005/8/layout/list1"/>
    <dgm:cxn modelId="{EFAD90EC-A0ED-4469-A09A-F0E0CD8FCCB9}" type="presParOf" srcId="{F234E233-58B9-4516-8CCC-9433B9401E2F}" destId="{A0C65DCB-2C90-4BC4-86E0-B95B23E56DBD}" srcOrd="0" destOrd="0" presId="urn:microsoft.com/office/officeart/2005/8/layout/list1"/>
    <dgm:cxn modelId="{AA39543E-4903-4E01-975E-DB12FB855FAF}" type="presParOf" srcId="{A0C65DCB-2C90-4BC4-86E0-B95B23E56DBD}" destId="{2383D8C2-F7D0-44F5-A22A-44B084182232}" srcOrd="0" destOrd="0" presId="urn:microsoft.com/office/officeart/2005/8/layout/list1"/>
    <dgm:cxn modelId="{C6495A4F-1D59-48FC-BCC6-0E158A8FF22D}" type="presParOf" srcId="{A0C65DCB-2C90-4BC4-86E0-B95B23E56DBD}" destId="{045F453C-7841-4287-9CE3-46D246050F58}" srcOrd="1" destOrd="0" presId="urn:microsoft.com/office/officeart/2005/8/layout/list1"/>
    <dgm:cxn modelId="{DAE22215-75A5-47CA-9D41-E77748B23163}" type="presParOf" srcId="{F234E233-58B9-4516-8CCC-9433B9401E2F}" destId="{95A6726F-C21E-467F-A13C-FD8A86863AB7}" srcOrd="1" destOrd="0" presId="urn:microsoft.com/office/officeart/2005/8/layout/list1"/>
    <dgm:cxn modelId="{EAEC4F3B-819C-402B-ABA7-FC18416041B4}" type="presParOf" srcId="{F234E233-58B9-4516-8CCC-9433B9401E2F}" destId="{4DA5D102-EE9E-4CA2-82EA-FE6A070861B0}" srcOrd="2" destOrd="0" presId="urn:microsoft.com/office/officeart/2005/8/layout/list1"/>
    <dgm:cxn modelId="{8A69ED6D-EBDF-40AF-88A1-695EF92B371C}" type="presParOf" srcId="{F234E233-58B9-4516-8CCC-9433B9401E2F}" destId="{75653A27-B2EA-4ABD-981E-16A380842C6C}" srcOrd="3" destOrd="0" presId="urn:microsoft.com/office/officeart/2005/8/layout/list1"/>
    <dgm:cxn modelId="{9577B924-0B9E-4813-89DE-FC48068D32C2}" type="presParOf" srcId="{F234E233-58B9-4516-8CCC-9433B9401E2F}" destId="{33740E62-3B94-418B-964F-8E4FE3818895}" srcOrd="4" destOrd="0" presId="urn:microsoft.com/office/officeart/2005/8/layout/list1"/>
    <dgm:cxn modelId="{16C02D1E-E2DB-49D2-BBE7-D3C88205F4A2}" type="presParOf" srcId="{33740E62-3B94-418B-964F-8E4FE3818895}" destId="{9C436087-9C12-4220-A311-AE7C4F6DF2BA}" srcOrd="0" destOrd="0" presId="urn:microsoft.com/office/officeart/2005/8/layout/list1"/>
    <dgm:cxn modelId="{92F7D18D-3AD5-459D-910B-B08B4FC18D4C}" type="presParOf" srcId="{33740E62-3B94-418B-964F-8E4FE3818895}" destId="{542906A7-18B1-4DE8-8AED-34658B2998B1}" srcOrd="1" destOrd="0" presId="urn:microsoft.com/office/officeart/2005/8/layout/list1"/>
    <dgm:cxn modelId="{F1A4559E-068C-46BC-872E-C85A428C9DA2}" type="presParOf" srcId="{F234E233-58B9-4516-8CCC-9433B9401E2F}" destId="{1231E052-16DE-408B-A350-8D4877099ABB}" srcOrd="5" destOrd="0" presId="urn:microsoft.com/office/officeart/2005/8/layout/list1"/>
    <dgm:cxn modelId="{BE785EC1-8AB2-407B-BA0D-9860F729D685}" type="presParOf" srcId="{F234E233-58B9-4516-8CCC-9433B9401E2F}" destId="{61F17712-FD87-4B48-AABC-DBDD59688296}" srcOrd="6" destOrd="0" presId="urn:microsoft.com/office/officeart/2005/8/layout/list1"/>
    <dgm:cxn modelId="{E8E3F90D-4EB8-4023-A4D1-DCFCC0B91AFD}" type="presParOf" srcId="{F234E233-58B9-4516-8CCC-9433B9401E2F}" destId="{E948D0D1-33CE-46A0-8421-444B6C505B47}" srcOrd="7" destOrd="0" presId="urn:microsoft.com/office/officeart/2005/8/layout/list1"/>
    <dgm:cxn modelId="{C1E63994-F9D8-4C82-921B-8796232296EA}" type="presParOf" srcId="{F234E233-58B9-4516-8CCC-9433B9401E2F}" destId="{BCD39490-0DDB-412A-8C8D-6A44C568B4B3}" srcOrd="8" destOrd="0" presId="urn:microsoft.com/office/officeart/2005/8/layout/list1"/>
    <dgm:cxn modelId="{7F947D9D-3444-47B5-B90C-0C16B49296DB}" type="presParOf" srcId="{BCD39490-0DDB-412A-8C8D-6A44C568B4B3}" destId="{6A5EE5B5-7455-4186-9449-8AB3157D278E}" srcOrd="0" destOrd="0" presId="urn:microsoft.com/office/officeart/2005/8/layout/list1"/>
    <dgm:cxn modelId="{5438F6B0-68D1-4002-B1C4-F4706B7A66B6}" type="presParOf" srcId="{BCD39490-0DDB-412A-8C8D-6A44C568B4B3}" destId="{69ED94AB-02FC-4CE9-B2E3-ACB4AA3E2EB0}" srcOrd="1" destOrd="0" presId="urn:microsoft.com/office/officeart/2005/8/layout/list1"/>
    <dgm:cxn modelId="{202050AB-D4E3-4471-A161-4F7C1265C1C9}" type="presParOf" srcId="{F234E233-58B9-4516-8CCC-9433B9401E2F}" destId="{1D3EF5AB-4BD9-4442-A3F5-81959ABADFF4}" srcOrd="9" destOrd="0" presId="urn:microsoft.com/office/officeart/2005/8/layout/list1"/>
    <dgm:cxn modelId="{5F4946BE-22D4-4242-BC3B-EC41487F1AC4}" type="presParOf" srcId="{F234E233-58B9-4516-8CCC-9433B9401E2F}" destId="{346169BD-6AE4-4EF1-858B-610F65342C0B}" srcOrd="10" destOrd="0" presId="urn:microsoft.com/office/officeart/2005/8/layout/list1"/>
    <dgm:cxn modelId="{F77905EC-76AE-439D-AC2E-4EB044BF9734}" type="presParOf" srcId="{F234E233-58B9-4516-8CCC-9433B9401E2F}" destId="{9900084A-11DB-4B0F-9E3F-D0EC26927C1F}" srcOrd="11" destOrd="0" presId="urn:microsoft.com/office/officeart/2005/8/layout/list1"/>
    <dgm:cxn modelId="{4AD34E7B-B5DD-4C5F-9E5F-3788FD4F147E}" type="presParOf" srcId="{F234E233-58B9-4516-8CCC-9433B9401E2F}" destId="{EA2EF73F-D05F-400B-A7CA-2C43B8DE03E3}" srcOrd="12" destOrd="0" presId="urn:microsoft.com/office/officeart/2005/8/layout/list1"/>
    <dgm:cxn modelId="{83E386DD-8A8F-4643-AF1C-ADF26B2E84CE}" type="presParOf" srcId="{EA2EF73F-D05F-400B-A7CA-2C43B8DE03E3}" destId="{9ED5D0A4-F894-4684-966A-E81FBBF3D754}" srcOrd="0" destOrd="0" presId="urn:microsoft.com/office/officeart/2005/8/layout/list1"/>
    <dgm:cxn modelId="{0922C66D-C7C6-4939-BBA6-D7BC9A8767BE}" type="presParOf" srcId="{EA2EF73F-D05F-400B-A7CA-2C43B8DE03E3}" destId="{6BF60C26-8360-4EBF-8DB5-1A8226A05DBD}" srcOrd="1" destOrd="0" presId="urn:microsoft.com/office/officeart/2005/8/layout/list1"/>
    <dgm:cxn modelId="{2BD2B293-0F85-44EB-A77B-0396E3F5DCE6}" type="presParOf" srcId="{F234E233-58B9-4516-8CCC-9433B9401E2F}" destId="{0993F97A-9734-4605-AB05-261DA33EEC6C}" srcOrd="13" destOrd="0" presId="urn:microsoft.com/office/officeart/2005/8/layout/list1"/>
    <dgm:cxn modelId="{F4C5DB45-A279-4341-BAA7-E31503717198}" type="presParOf" srcId="{F234E233-58B9-4516-8CCC-9433B9401E2F}" destId="{75CA546B-C11E-47E0-8E56-6D308513ED2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F56823A-1D59-4A3D-88C0-6D67656EDA2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E73E66E-8410-4A31-9B9A-F1C01D04932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CDI and Coding </a:t>
          </a:r>
        </a:p>
      </dgm:t>
    </dgm:pt>
    <dgm:pt modelId="{32EFC6F2-ABBE-4FF3-BA19-3002E180D6BB}" type="parTrans" cxnId="{A6A1D9BA-6B56-4262-8615-43257CBB5C0C}">
      <dgm:prSet/>
      <dgm:spPr/>
      <dgm:t>
        <a:bodyPr/>
        <a:lstStyle/>
        <a:p>
          <a:endParaRPr lang="en-US"/>
        </a:p>
      </dgm:t>
    </dgm:pt>
    <dgm:pt modelId="{B989DD5A-F9D1-4A86-BBD2-4858A28BE7B7}" type="sibTrans" cxnId="{A6A1D9BA-6B56-4262-8615-43257CBB5C0C}">
      <dgm:prSet/>
      <dgm:spPr/>
      <dgm:t>
        <a:bodyPr/>
        <a:lstStyle/>
        <a:p>
          <a:endParaRPr lang="en-US"/>
        </a:p>
      </dgm:t>
    </dgm:pt>
    <dgm:pt modelId="{210E1E45-5FB4-4B01-8869-84796AD60E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Prevent under-coding </a:t>
          </a:r>
        </a:p>
      </dgm:t>
    </dgm:pt>
    <dgm:pt modelId="{A7B929F3-C23E-4158-8429-89320D5F0DFC}" type="parTrans" cxnId="{25D96F5E-6973-4C74-9F8C-2F748DD107FA}">
      <dgm:prSet/>
      <dgm:spPr/>
      <dgm:t>
        <a:bodyPr/>
        <a:lstStyle/>
        <a:p>
          <a:endParaRPr lang="en-US"/>
        </a:p>
      </dgm:t>
    </dgm:pt>
    <dgm:pt modelId="{59B01BDC-029C-4F7A-B18A-76126D2E337D}" type="sibTrans" cxnId="{25D96F5E-6973-4C74-9F8C-2F748DD107FA}">
      <dgm:prSet/>
      <dgm:spPr/>
      <dgm:t>
        <a:bodyPr/>
        <a:lstStyle/>
        <a:p>
          <a:endParaRPr lang="en-US"/>
        </a:p>
      </dgm:t>
    </dgm:pt>
    <dgm:pt modelId="{F8CE4B25-89DF-409B-8B44-7489EC04E9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Collaborate to determine documentation improvement opportunities </a:t>
          </a:r>
        </a:p>
      </dgm:t>
    </dgm:pt>
    <dgm:pt modelId="{BD0D280B-9566-4F8C-AF5C-79B76DA5D4CF}" type="parTrans" cxnId="{5616BE0D-CCF5-4D18-AC01-4E227D157290}">
      <dgm:prSet/>
      <dgm:spPr/>
      <dgm:t>
        <a:bodyPr/>
        <a:lstStyle/>
        <a:p>
          <a:endParaRPr lang="en-US"/>
        </a:p>
      </dgm:t>
    </dgm:pt>
    <dgm:pt modelId="{DBC530DB-78F7-4EBD-A125-D17B73B8156A}" type="sibTrans" cxnId="{5616BE0D-CCF5-4D18-AC01-4E227D157290}">
      <dgm:prSet/>
      <dgm:spPr/>
      <dgm:t>
        <a:bodyPr/>
        <a:lstStyle/>
        <a:p>
          <a:endParaRPr lang="en-US"/>
        </a:p>
      </dgm:t>
    </dgm:pt>
    <dgm:pt modelId="{C8E3F678-6A9C-4787-95AC-092C60CCBCE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Revenue Integrity </a:t>
          </a:r>
        </a:p>
      </dgm:t>
    </dgm:pt>
    <dgm:pt modelId="{CE8F3858-57EA-4AC7-A922-F255FC292409}" type="parTrans" cxnId="{D89BDA87-6844-4C76-B825-B89EBB3E286D}">
      <dgm:prSet/>
      <dgm:spPr/>
      <dgm:t>
        <a:bodyPr/>
        <a:lstStyle/>
        <a:p>
          <a:endParaRPr lang="en-US"/>
        </a:p>
      </dgm:t>
    </dgm:pt>
    <dgm:pt modelId="{E96BFE19-63AF-487D-904D-866FDAEC0E1F}" type="sibTrans" cxnId="{D89BDA87-6844-4C76-B825-B89EBB3E286D}">
      <dgm:prSet/>
      <dgm:spPr/>
      <dgm:t>
        <a:bodyPr/>
        <a:lstStyle/>
        <a:p>
          <a:endParaRPr lang="en-US"/>
        </a:p>
      </dgm:t>
    </dgm:pt>
    <dgm:pt modelId="{673D9B30-2C51-467F-BD4B-3FA2F7618F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Leverage process engineers </a:t>
          </a:r>
        </a:p>
      </dgm:t>
    </dgm:pt>
    <dgm:pt modelId="{D6217904-37CB-4B15-9566-80639263FFA0}" type="parTrans" cxnId="{25C1D51A-7653-4A51-B7DC-15F6C11F197F}">
      <dgm:prSet/>
      <dgm:spPr/>
      <dgm:t>
        <a:bodyPr/>
        <a:lstStyle/>
        <a:p>
          <a:endParaRPr lang="en-US"/>
        </a:p>
      </dgm:t>
    </dgm:pt>
    <dgm:pt modelId="{8DBAB63B-AF9B-43E9-B3EF-E183C76ABCAD}" type="sibTrans" cxnId="{25C1D51A-7653-4A51-B7DC-15F6C11F197F}">
      <dgm:prSet/>
      <dgm:spPr/>
      <dgm:t>
        <a:bodyPr/>
        <a:lstStyle/>
        <a:p>
          <a:endParaRPr lang="en-US"/>
        </a:p>
      </dgm:t>
    </dgm:pt>
    <dgm:pt modelId="{A552180C-F7AA-45FF-A91C-3661659943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Value stream mapping </a:t>
          </a:r>
        </a:p>
      </dgm:t>
    </dgm:pt>
    <dgm:pt modelId="{AB38A7AA-BE0D-4087-A0C0-21C8E35D71BB}" type="parTrans" cxnId="{F72C7E22-59D3-4697-AFBA-C88FA2D9F19F}">
      <dgm:prSet/>
      <dgm:spPr/>
      <dgm:t>
        <a:bodyPr/>
        <a:lstStyle/>
        <a:p>
          <a:endParaRPr lang="en-US"/>
        </a:p>
      </dgm:t>
    </dgm:pt>
    <dgm:pt modelId="{BDDCC54A-FFFF-4B79-B1D8-CD9FCB6D74B0}" type="sibTrans" cxnId="{F72C7E22-59D3-4697-AFBA-C88FA2D9F19F}">
      <dgm:prSet/>
      <dgm:spPr/>
      <dgm:t>
        <a:bodyPr/>
        <a:lstStyle/>
        <a:p>
          <a:endParaRPr lang="en-US"/>
        </a:p>
      </dgm:t>
    </dgm:pt>
    <dgm:pt modelId="{586D4383-FC2C-4E60-BE0E-9CBF97B30C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Project management </a:t>
          </a:r>
        </a:p>
      </dgm:t>
    </dgm:pt>
    <dgm:pt modelId="{76958295-B33A-4B29-9D87-C32D9070460A}" type="parTrans" cxnId="{25115447-E541-403B-8A4A-D3A247DF6DE3}">
      <dgm:prSet/>
      <dgm:spPr/>
      <dgm:t>
        <a:bodyPr/>
        <a:lstStyle/>
        <a:p>
          <a:endParaRPr lang="en-US"/>
        </a:p>
      </dgm:t>
    </dgm:pt>
    <dgm:pt modelId="{DBB5ADF8-21D3-4DC2-B4CE-71A16259EBB6}" type="sibTrans" cxnId="{25115447-E541-403B-8A4A-D3A247DF6DE3}">
      <dgm:prSet/>
      <dgm:spPr/>
      <dgm:t>
        <a:bodyPr/>
        <a:lstStyle/>
        <a:p>
          <a:endParaRPr lang="en-US"/>
        </a:p>
      </dgm:t>
    </dgm:pt>
    <dgm:pt modelId="{0DF47F0B-4C9F-412F-A446-99335A7359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Audits </a:t>
          </a:r>
        </a:p>
      </dgm:t>
    </dgm:pt>
    <dgm:pt modelId="{8A4D5E0E-9BE8-4921-95C5-27C27DAB1FB7}" type="parTrans" cxnId="{37A087F0-0FDE-44F5-88FF-C091E8617109}">
      <dgm:prSet/>
      <dgm:spPr/>
      <dgm:t>
        <a:bodyPr/>
        <a:lstStyle/>
        <a:p>
          <a:endParaRPr lang="en-US"/>
        </a:p>
      </dgm:t>
    </dgm:pt>
    <dgm:pt modelId="{CFA4B349-AFEA-4C14-98DB-7C218EDC186A}" type="sibTrans" cxnId="{37A087F0-0FDE-44F5-88FF-C091E8617109}">
      <dgm:prSet/>
      <dgm:spPr/>
      <dgm:t>
        <a:bodyPr/>
        <a:lstStyle/>
        <a:p>
          <a:endParaRPr lang="en-US"/>
        </a:p>
      </dgm:t>
    </dgm:pt>
    <dgm:pt modelId="{3B61B3FC-F627-4555-AAC6-05595000A1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KPI development </a:t>
          </a:r>
        </a:p>
      </dgm:t>
    </dgm:pt>
    <dgm:pt modelId="{EF63CBB3-FD1D-427F-BF83-FE65FC4492BD}" type="parTrans" cxnId="{CCCC6A9A-77F6-4346-9960-1B148CD95C5F}">
      <dgm:prSet/>
      <dgm:spPr/>
      <dgm:t>
        <a:bodyPr/>
        <a:lstStyle/>
        <a:p>
          <a:endParaRPr lang="en-US"/>
        </a:p>
      </dgm:t>
    </dgm:pt>
    <dgm:pt modelId="{BD315303-7859-4CBC-9ECE-223B5CBAEB0F}" type="sibTrans" cxnId="{CCCC6A9A-77F6-4346-9960-1B148CD95C5F}">
      <dgm:prSet/>
      <dgm:spPr/>
      <dgm:t>
        <a:bodyPr/>
        <a:lstStyle/>
        <a:p>
          <a:endParaRPr lang="en-US"/>
        </a:p>
      </dgm:t>
    </dgm:pt>
    <dgm:pt modelId="{F9B038F1-4267-4EBB-8B94-8F717C114E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Lynchpin to reduce siloes </a:t>
          </a:r>
        </a:p>
      </dgm:t>
    </dgm:pt>
    <dgm:pt modelId="{54AA4A4B-47FC-4CD8-93CC-AC097B028238}" type="parTrans" cxnId="{FF32F88A-793B-4559-BEC1-E8C02CD1391D}">
      <dgm:prSet/>
      <dgm:spPr/>
      <dgm:t>
        <a:bodyPr/>
        <a:lstStyle/>
        <a:p>
          <a:endParaRPr lang="en-US"/>
        </a:p>
      </dgm:t>
    </dgm:pt>
    <dgm:pt modelId="{A45B253C-1C7C-4454-88F7-2A2CA199EDEF}" type="sibTrans" cxnId="{FF32F88A-793B-4559-BEC1-E8C02CD1391D}">
      <dgm:prSet/>
      <dgm:spPr/>
      <dgm:t>
        <a:bodyPr/>
        <a:lstStyle/>
        <a:p>
          <a:endParaRPr lang="en-US"/>
        </a:p>
      </dgm:t>
    </dgm:pt>
    <dgm:pt modelId="{AE2B7FA3-7DF6-48CB-B736-5CAE65936D2F}" type="pres">
      <dgm:prSet presAssocID="{DF56823A-1D59-4A3D-88C0-6D67656EDA2B}" presName="root" presStyleCnt="0">
        <dgm:presLayoutVars>
          <dgm:dir/>
          <dgm:resizeHandles val="exact"/>
        </dgm:presLayoutVars>
      </dgm:prSet>
      <dgm:spPr/>
    </dgm:pt>
    <dgm:pt modelId="{74A48C1B-FC4E-4E4A-A22D-8311F6F7772E}" type="pres">
      <dgm:prSet presAssocID="{AE73E66E-8410-4A31-9B9A-F1C01D04932C}" presName="compNode" presStyleCnt="0"/>
      <dgm:spPr/>
    </dgm:pt>
    <dgm:pt modelId="{4F3A625E-4FAD-4A1C-A438-D8E624E7CE0C}" type="pres">
      <dgm:prSet presAssocID="{AE73E66E-8410-4A31-9B9A-F1C01D04932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0E75DB9F-0540-4CA8-A602-905A20612071}" type="pres">
      <dgm:prSet presAssocID="{AE73E66E-8410-4A31-9B9A-F1C01D04932C}" presName="iconSpace" presStyleCnt="0"/>
      <dgm:spPr/>
    </dgm:pt>
    <dgm:pt modelId="{F097D1D9-345B-4513-BA59-6EAEE4BBFB48}" type="pres">
      <dgm:prSet presAssocID="{AE73E66E-8410-4A31-9B9A-F1C01D04932C}" presName="parTx" presStyleLbl="revTx" presStyleIdx="0" presStyleCnt="4">
        <dgm:presLayoutVars>
          <dgm:chMax val="0"/>
          <dgm:chPref val="0"/>
        </dgm:presLayoutVars>
      </dgm:prSet>
      <dgm:spPr/>
    </dgm:pt>
    <dgm:pt modelId="{0D89FD65-8738-4F22-AED5-2092B1A6A451}" type="pres">
      <dgm:prSet presAssocID="{AE73E66E-8410-4A31-9B9A-F1C01D04932C}" presName="txSpace" presStyleCnt="0"/>
      <dgm:spPr/>
    </dgm:pt>
    <dgm:pt modelId="{8DEB8734-34AE-41B9-8205-F4CA5559E820}" type="pres">
      <dgm:prSet presAssocID="{AE73E66E-8410-4A31-9B9A-F1C01D04932C}" presName="desTx" presStyleLbl="revTx" presStyleIdx="1" presStyleCnt="4">
        <dgm:presLayoutVars/>
      </dgm:prSet>
      <dgm:spPr/>
    </dgm:pt>
    <dgm:pt modelId="{F45A293B-279C-4615-AC96-40A481319E4A}" type="pres">
      <dgm:prSet presAssocID="{B989DD5A-F9D1-4A86-BBD2-4858A28BE7B7}" presName="sibTrans" presStyleCnt="0"/>
      <dgm:spPr/>
    </dgm:pt>
    <dgm:pt modelId="{54A8B5E5-B33F-4F30-844C-4C68E49A67A3}" type="pres">
      <dgm:prSet presAssocID="{C8E3F678-6A9C-4787-95AC-092C60CCBCEF}" presName="compNode" presStyleCnt="0"/>
      <dgm:spPr/>
    </dgm:pt>
    <dgm:pt modelId="{93E775D2-4070-459B-869E-F5A53CC05DAD}" type="pres">
      <dgm:prSet presAssocID="{C8E3F678-6A9C-4787-95AC-092C60CCBCE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3C67332-1488-4D1B-9322-235E28F3BECF}" type="pres">
      <dgm:prSet presAssocID="{C8E3F678-6A9C-4787-95AC-092C60CCBCEF}" presName="iconSpace" presStyleCnt="0"/>
      <dgm:spPr/>
    </dgm:pt>
    <dgm:pt modelId="{A9E71971-3D26-4F5C-AA8E-140F5F88F14E}" type="pres">
      <dgm:prSet presAssocID="{C8E3F678-6A9C-4787-95AC-092C60CCBCEF}" presName="parTx" presStyleLbl="revTx" presStyleIdx="2" presStyleCnt="4">
        <dgm:presLayoutVars>
          <dgm:chMax val="0"/>
          <dgm:chPref val="0"/>
        </dgm:presLayoutVars>
      </dgm:prSet>
      <dgm:spPr/>
    </dgm:pt>
    <dgm:pt modelId="{74117448-7056-48C2-9107-A3774611E2C1}" type="pres">
      <dgm:prSet presAssocID="{C8E3F678-6A9C-4787-95AC-092C60CCBCEF}" presName="txSpace" presStyleCnt="0"/>
      <dgm:spPr/>
    </dgm:pt>
    <dgm:pt modelId="{2F424FF5-9E67-43F8-85AB-87A7481A141D}" type="pres">
      <dgm:prSet presAssocID="{C8E3F678-6A9C-4787-95AC-092C60CCBCEF}" presName="desTx" presStyleLbl="revTx" presStyleIdx="3" presStyleCnt="4">
        <dgm:presLayoutVars/>
      </dgm:prSet>
      <dgm:spPr/>
    </dgm:pt>
  </dgm:ptLst>
  <dgm:cxnLst>
    <dgm:cxn modelId="{27860502-664E-43AF-A4B4-20A212DEB523}" type="presOf" srcId="{DF56823A-1D59-4A3D-88C0-6D67656EDA2B}" destId="{AE2B7FA3-7DF6-48CB-B736-5CAE65936D2F}" srcOrd="0" destOrd="0" presId="urn:microsoft.com/office/officeart/2018/5/layout/CenteredIconLabelDescriptionList"/>
    <dgm:cxn modelId="{5616BE0D-CCF5-4D18-AC01-4E227D157290}" srcId="{AE73E66E-8410-4A31-9B9A-F1C01D04932C}" destId="{F8CE4B25-89DF-409B-8B44-7489EC04E990}" srcOrd="1" destOrd="0" parTransId="{BD0D280B-9566-4F8C-AF5C-79B76DA5D4CF}" sibTransId="{DBC530DB-78F7-4EBD-A125-D17B73B8156A}"/>
    <dgm:cxn modelId="{27A19513-EC70-42C1-8DD8-86F5F493026F}" type="presOf" srcId="{F8CE4B25-89DF-409B-8B44-7489EC04E990}" destId="{8DEB8734-34AE-41B9-8205-F4CA5559E820}" srcOrd="0" destOrd="1" presId="urn:microsoft.com/office/officeart/2018/5/layout/CenteredIconLabelDescriptionList"/>
    <dgm:cxn modelId="{25C1D51A-7653-4A51-B7DC-15F6C11F197F}" srcId="{C8E3F678-6A9C-4787-95AC-092C60CCBCEF}" destId="{673D9B30-2C51-467F-BD4B-3FA2F7618FFE}" srcOrd="0" destOrd="0" parTransId="{D6217904-37CB-4B15-9566-80639263FFA0}" sibTransId="{8DBAB63B-AF9B-43E9-B3EF-E183C76ABCAD}"/>
    <dgm:cxn modelId="{F72C7E22-59D3-4697-AFBA-C88FA2D9F19F}" srcId="{C8E3F678-6A9C-4787-95AC-092C60CCBCEF}" destId="{A552180C-F7AA-45FF-A91C-3661659943E1}" srcOrd="1" destOrd="0" parTransId="{AB38A7AA-BE0D-4087-A0C0-21C8E35D71BB}" sibTransId="{BDDCC54A-FFFF-4B79-B1D8-CD9FCB6D74B0}"/>
    <dgm:cxn modelId="{99332339-063F-47BF-BCBF-996D207EED96}" type="presOf" srcId="{586D4383-FC2C-4E60-BE0E-9CBF97B30C64}" destId="{2F424FF5-9E67-43F8-85AB-87A7481A141D}" srcOrd="0" destOrd="2" presId="urn:microsoft.com/office/officeart/2018/5/layout/CenteredIconLabelDescriptionList"/>
    <dgm:cxn modelId="{B67D973F-9E3A-48DE-A30F-F16ED7E5F405}" type="presOf" srcId="{3B61B3FC-F627-4555-AAC6-05595000A1E4}" destId="{2F424FF5-9E67-43F8-85AB-87A7481A141D}" srcOrd="0" destOrd="4" presId="urn:microsoft.com/office/officeart/2018/5/layout/CenteredIconLabelDescriptionList"/>
    <dgm:cxn modelId="{25D96F5E-6973-4C74-9F8C-2F748DD107FA}" srcId="{AE73E66E-8410-4A31-9B9A-F1C01D04932C}" destId="{210E1E45-5FB4-4B01-8869-84796AD60E1A}" srcOrd="0" destOrd="0" parTransId="{A7B929F3-C23E-4158-8429-89320D5F0DFC}" sibTransId="{59B01BDC-029C-4F7A-B18A-76126D2E337D}"/>
    <dgm:cxn modelId="{4EDD2A42-99AD-4DFF-BD55-2EFACC4E04BD}" type="presOf" srcId="{673D9B30-2C51-467F-BD4B-3FA2F7618FFE}" destId="{2F424FF5-9E67-43F8-85AB-87A7481A141D}" srcOrd="0" destOrd="0" presId="urn:microsoft.com/office/officeart/2018/5/layout/CenteredIconLabelDescriptionList"/>
    <dgm:cxn modelId="{25115447-E541-403B-8A4A-D3A247DF6DE3}" srcId="{C8E3F678-6A9C-4787-95AC-092C60CCBCEF}" destId="{586D4383-FC2C-4E60-BE0E-9CBF97B30C64}" srcOrd="2" destOrd="0" parTransId="{76958295-B33A-4B29-9D87-C32D9070460A}" sibTransId="{DBB5ADF8-21D3-4DC2-B4CE-71A16259EBB6}"/>
    <dgm:cxn modelId="{314FCC6B-503E-4F80-8F37-C72FDA6FF37D}" type="presOf" srcId="{A552180C-F7AA-45FF-A91C-3661659943E1}" destId="{2F424FF5-9E67-43F8-85AB-87A7481A141D}" srcOrd="0" destOrd="1" presId="urn:microsoft.com/office/officeart/2018/5/layout/CenteredIconLabelDescriptionList"/>
    <dgm:cxn modelId="{988C044E-FF65-4FC5-A148-9D15A41E9948}" type="presOf" srcId="{F9B038F1-4267-4EBB-8B94-8F717C114EC7}" destId="{2F424FF5-9E67-43F8-85AB-87A7481A141D}" srcOrd="0" destOrd="5" presId="urn:microsoft.com/office/officeart/2018/5/layout/CenteredIconLabelDescriptionList"/>
    <dgm:cxn modelId="{EF505C52-C181-48B1-A6A4-59017EB72404}" type="presOf" srcId="{AE73E66E-8410-4A31-9B9A-F1C01D04932C}" destId="{F097D1D9-345B-4513-BA59-6EAEE4BBFB48}" srcOrd="0" destOrd="0" presId="urn:microsoft.com/office/officeart/2018/5/layout/CenteredIconLabelDescriptionList"/>
    <dgm:cxn modelId="{803F8D82-9D01-4543-A382-57E041B6D0FA}" type="presOf" srcId="{0DF47F0B-4C9F-412F-A446-99335A7359DE}" destId="{2F424FF5-9E67-43F8-85AB-87A7481A141D}" srcOrd="0" destOrd="3" presId="urn:microsoft.com/office/officeart/2018/5/layout/CenteredIconLabelDescriptionList"/>
    <dgm:cxn modelId="{D89BDA87-6844-4C76-B825-B89EBB3E286D}" srcId="{DF56823A-1D59-4A3D-88C0-6D67656EDA2B}" destId="{C8E3F678-6A9C-4787-95AC-092C60CCBCEF}" srcOrd="1" destOrd="0" parTransId="{CE8F3858-57EA-4AC7-A922-F255FC292409}" sibTransId="{E96BFE19-63AF-487D-904D-866FDAEC0E1F}"/>
    <dgm:cxn modelId="{FF32F88A-793B-4559-BEC1-E8C02CD1391D}" srcId="{C8E3F678-6A9C-4787-95AC-092C60CCBCEF}" destId="{F9B038F1-4267-4EBB-8B94-8F717C114EC7}" srcOrd="5" destOrd="0" parTransId="{54AA4A4B-47FC-4CD8-93CC-AC097B028238}" sibTransId="{A45B253C-1C7C-4454-88F7-2A2CA199EDEF}"/>
    <dgm:cxn modelId="{CCCC6A9A-77F6-4346-9960-1B148CD95C5F}" srcId="{C8E3F678-6A9C-4787-95AC-092C60CCBCEF}" destId="{3B61B3FC-F627-4555-AAC6-05595000A1E4}" srcOrd="4" destOrd="0" parTransId="{EF63CBB3-FD1D-427F-BF83-FE65FC4492BD}" sibTransId="{BD315303-7859-4CBC-9ECE-223B5CBAEB0F}"/>
    <dgm:cxn modelId="{A6A1D9BA-6B56-4262-8615-43257CBB5C0C}" srcId="{DF56823A-1D59-4A3D-88C0-6D67656EDA2B}" destId="{AE73E66E-8410-4A31-9B9A-F1C01D04932C}" srcOrd="0" destOrd="0" parTransId="{32EFC6F2-ABBE-4FF3-BA19-3002E180D6BB}" sibTransId="{B989DD5A-F9D1-4A86-BBD2-4858A28BE7B7}"/>
    <dgm:cxn modelId="{BC4EF4C0-99C7-44C6-92C1-B14E24E8B1AE}" type="presOf" srcId="{210E1E45-5FB4-4B01-8869-84796AD60E1A}" destId="{8DEB8734-34AE-41B9-8205-F4CA5559E820}" srcOrd="0" destOrd="0" presId="urn:microsoft.com/office/officeart/2018/5/layout/CenteredIconLabelDescriptionList"/>
    <dgm:cxn modelId="{1D87E4EA-7D53-47C0-8F31-159331BFA426}" type="presOf" srcId="{C8E3F678-6A9C-4787-95AC-092C60CCBCEF}" destId="{A9E71971-3D26-4F5C-AA8E-140F5F88F14E}" srcOrd="0" destOrd="0" presId="urn:microsoft.com/office/officeart/2018/5/layout/CenteredIconLabelDescriptionList"/>
    <dgm:cxn modelId="{37A087F0-0FDE-44F5-88FF-C091E8617109}" srcId="{C8E3F678-6A9C-4787-95AC-092C60CCBCEF}" destId="{0DF47F0B-4C9F-412F-A446-99335A7359DE}" srcOrd="3" destOrd="0" parTransId="{8A4D5E0E-9BE8-4921-95C5-27C27DAB1FB7}" sibTransId="{CFA4B349-AFEA-4C14-98DB-7C218EDC186A}"/>
    <dgm:cxn modelId="{74FD9BC2-9131-4EE4-89D7-15BF79D505D6}" type="presParOf" srcId="{AE2B7FA3-7DF6-48CB-B736-5CAE65936D2F}" destId="{74A48C1B-FC4E-4E4A-A22D-8311F6F7772E}" srcOrd="0" destOrd="0" presId="urn:microsoft.com/office/officeart/2018/5/layout/CenteredIconLabelDescriptionList"/>
    <dgm:cxn modelId="{FBA6CB12-2757-47F2-9297-5F985C67B516}" type="presParOf" srcId="{74A48C1B-FC4E-4E4A-A22D-8311F6F7772E}" destId="{4F3A625E-4FAD-4A1C-A438-D8E624E7CE0C}" srcOrd="0" destOrd="0" presId="urn:microsoft.com/office/officeart/2018/5/layout/CenteredIconLabelDescriptionList"/>
    <dgm:cxn modelId="{3EA0AFEA-9FB1-42CE-8D07-BB6CE5AD6F5D}" type="presParOf" srcId="{74A48C1B-FC4E-4E4A-A22D-8311F6F7772E}" destId="{0E75DB9F-0540-4CA8-A602-905A20612071}" srcOrd="1" destOrd="0" presId="urn:microsoft.com/office/officeart/2018/5/layout/CenteredIconLabelDescriptionList"/>
    <dgm:cxn modelId="{DAE5E5A7-882C-4201-8398-F8F1D4A74A64}" type="presParOf" srcId="{74A48C1B-FC4E-4E4A-A22D-8311F6F7772E}" destId="{F097D1D9-345B-4513-BA59-6EAEE4BBFB48}" srcOrd="2" destOrd="0" presId="urn:microsoft.com/office/officeart/2018/5/layout/CenteredIconLabelDescriptionList"/>
    <dgm:cxn modelId="{74D66EA6-20CF-495A-B811-375EC5F731B7}" type="presParOf" srcId="{74A48C1B-FC4E-4E4A-A22D-8311F6F7772E}" destId="{0D89FD65-8738-4F22-AED5-2092B1A6A451}" srcOrd="3" destOrd="0" presId="urn:microsoft.com/office/officeart/2018/5/layout/CenteredIconLabelDescriptionList"/>
    <dgm:cxn modelId="{31BA9226-A34A-40D6-AEF4-D91EFA412440}" type="presParOf" srcId="{74A48C1B-FC4E-4E4A-A22D-8311F6F7772E}" destId="{8DEB8734-34AE-41B9-8205-F4CA5559E820}" srcOrd="4" destOrd="0" presId="urn:microsoft.com/office/officeart/2018/5/layout/CenteredIconLabelDescriptionList"/>
    <dgm:cxn modelId="{18963E33-7293-432D-A939-1A562E6BF5BE}" type="presParOf" srcId="{AE2B7FA3-7DF6-48CB-B736-5CAE65936D2F}" destId="{F45A293B-279C-4615-AC96-40A481319E4A}" srcOrd="1" destOrd="0" presId="urn:microsoft.com/office/officeart/2018/5/layout/CenteredIconLabelDescriptionList"/>
    <dgm:cxn modelId="{0B44AFE1-E87B-482A-BE3C-2E8F3E2AC814}" type="presParOf" srcId="{AE2B7FA3-7DF6-48CB-B736-5CAE65936D2F}" destId="{54A8B5E5-B33F-4F30-844C-4C68E49A67A3}" srcOrd="2" destOrd="0" presId="urn:microsoft.com/office/officeart/2018/5/layout/CenteredIconLabelDescriptionList"/>
    <dgm:cxn modelId="{84607B06-5FD4-43A4-99E3-C33770F0447E}" type="presParOf" srcId="{54A8B5E5-B33F-4F30-844C-4C68E49A67A3}" destId="{93E775D2-4070-459B-869E-F5A53CC05DAD}" srcOrd="0" destOrd="0" presId="urn:microsoft.com/office/officeart/2018/5/layout/CenteredIconLabelDescriptionList"/>
    <dgm:cxn modelId="{2C1724F2-B5AF-42E2-B777-2F6224141E28}" type="presParOf" srcId="{54A8B5E5-B33F-4F30-844C-4C68E49A67A3}" destId="{93C67332-1488-4D1B-9322-235E28F3BECF}" srcOrd="1" destOrd="0" presId="urn:microsoft.com/office/officeart/2018/5/layout/CenteredIconLabelDescriptionList"/>
    <dgm:cxn modelId="{C809A2A7-290C-4FD5-BCF8-1C23CEF8B309}" type="presParOf" srcId="{54A8B5E5-B33F-4F30-844C-4C68E49A67A3}" destId="{A9E71971-3D26-4F5C-AA8E-140F5F88F14E}" srcOrd="2" destOrd="0" presId="urn:microsoft.com/office/officeart/2018/5/layout/CenteredIconLabelDescriptionList"/>
    <dgm:cxn modelId="{ADA2A6F4-F276-4454-BE89-ED6CF65FA8A1}" type="presParOf" srcId="{54A8B5E5-B33F-4F30-844C-4C68E49A67A3}" destId="{74117448-7056-48C2-9107-A3774611E2C1}" srcOrd="3" destOrd="0" presId="urn:microsoft.com/office/officeart/2018/5/layout/CenteredIconLabelDescriptionList"/>
    <dgm:cxn modelId="{4B356FCC-6F40-4874-8DE1-167C054DBC77}" type="presParOf" srcId="{54A8B5E5-B33F-4F30-844C-4C68E49A67A3}" destId="{2F424FF5-9E67-43F8-85AB-87A7481A141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E191FCA-7E34-48B1-B15A-B4473DDA88B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D72E392-4635-4D66-99B1-1620564C9E29}">
      <dgm:prSet/>
      <dgm:spPr/>
      <dgm:t>
        <a:bodyPr/>
        <a:lstStyle/>
        <a:p>
          <a:r>
            <a:rPr lang="en-US"/>
            <a:t>Lean manufacturing concept </a:t>
          </a:r>
        </a:p>
      </dgm:t>
    </dgm:pt>
    <dgm:pt modelId="{2FC6886E-274B-4270-8052-8BF27E4CED51}" type="parTrans" cxnId="{D8DAD910-8F1B-4F17-996D-4105B49AD803}">
      <dgm:prSet/>
      <dgm:spPr/>
      <dgm:t>
        <a:bodyPr/>
        <a:lstStyle/>
        <a:p>
          <a:endParaRPr lang="en-US"/>
        </a:p>
      </dgm:t>
    </dgm:pt>
    <dgm:pt modelId="{FC55587F-7A97-46C8-B752-E4414B2CC25D}" type="sibTrans" cxnId="{D8DAD910-8F1B-4F17-996D-4105B49AD803}">
      <dgm:prSet/>
      <dgm:spPr/>
      <dgm:t>
        <a:bodyPr/>
        <a:lstStyle/>
        <a:p>
          <a:endParaRPr lang="en-US"/>
        </a:p>
      </dgm:t>
    </dgm:pt>
    <dgm:pt modelId="{8080F730-6676-45CC-B114-4DFBD52EB2AD}">
      <dgm:prSet/>
      <dgm:spPr/>
      <dgm:t>
        <a:bodyPr/>
        <a:lstStyle/>
        <a:p>
          <a:r>
            <a:rPr lang="en-US"/>
            <a:t>Create a visual guide of all necessary components of a product or service </a:t>
          </a:r>
        </a:p>
      </dgm:t>
    </dgm:pt>
    <dgm:pt modelId="{17A4541C-5A6C-476E-922E-C4C9C904210E}" type="parTrans" cxnId="{6314BDBD-8A17-41AA-85BB-EE9D09582606}">
      <dgm:prSet/>
      <dgm:spPr/>
      <dgm:t>
        <a:bodyPr/>
        <a:lstStyle/>
        <a:p>
          <a:endParaRPr lang="en-US"/>
        </a:p>
      </dgm:t>
    </dgm:pt>
    <dgm:pt modelId="{F31351E5-12F3-4094-9A21-31891A6C1A93}" type="sibTrans" cxnId="{6314BDBD-8A17-41AA-85BB-EE9D09582606}">
      <dgm:prSet/>
      <dgm:spPr/>
      <dgm:t>
        <a:bodyPr/>
        <a:lstStyle/>
        <a:p>
          <a:endParaRPr lang="en-US"/>
        </a:p>
      </dgm:t>
    </dgm:pt>
    <dgm:pt modelId="{532FE8D1-A322-4053-8273-8592748BB758}">
      <dgm:prSet/>
      <dgm:spPr/>
      <dgm:t>
        <a:bodyPr/>
        <a:lstStyle/>
        <a:p>
          <a:r>
            <a:rPr lang="en-US"/>
            <a:t>Map current state </a:t>
          </a:r>
        </a:p>
      </dgm:t>
    </dgm:pt>
    <dgm:pt modelId="{3DE17B6A-B823-4FB3-BC4F-67232A1ED9CE}" type="parTrans" cxnId="{A1628999-1ED2-45BA-8521-E764F9386514}">
      <dgm:prSet/>
      <dgm:spPr/>
      <dgm:t>
        <a:bodyPr/>
        <a:lstStyle/>
        <a:p>
          <a:endParaRPr lang="en-US"/>
        </a:p>
      </dgm:t>
    </dgm:pt>
    <dgm:pt modelId="{BE3D5203-F2B5-4991-9AA3-EE6306022F29}" type="sibTrans" cxnId="{A1628999-1ED2-45BA-8521-E764F9386514}">
      <dgm:prSet/>
      <dgm:spPr/>
      <dgm:t>
        <a:bodyPr/>
        <a:lstStyle/>
        <a:p>
          <a:endParaRPr lang="en-US"/>
        </a:p>
      </dgm:t>
    </dgm:pt>
    <dgm:pt modelId="{CFE9E1CB-DBDC-46DE-AF21-38A002FD7085}">
      <dgm:prSet/>
      <dgm:spPr/>
      <dgm:t>
        <a:bodyPr/>
        <a:lstStyle/>
        <a:p>
          <a:r>
            <a:rPr lang="en-US"/>
            <a:t>Design future state </a:t>
          </a:r>
        </a:p>
      </dgm:t>
    </dgm:pt>
    <dgm:pt modelId="{08ED26FE-C3F4-43B1-BFCF-9B555A34624A}" type="parTrans" cxnId="{1730FFD0-3F57-4743-839A-E61FB9F1E66E}">
      <dgm:prSet/>
      <dgm:spPr/>
      <dgm:t>
        <a:bodyPr/>
        <a:lstStyle/>
        <a:p>
          <a:endParaRPr lang="en-US"/>
        </a:p>
      </dgm:t>
    </dgm:pt>
    <dgm:pt modelId="{B0970113-9878-4D0D-B2BA-FCA6D1ECE759}" type="sibTrans" cxnId="{1730FFD0-3F57-4743-839A-E61FB9F1E66E}">
      <dgm:prSet/>
      <dgm:spPr/>
      <dgm:t>
        <a:bodyPr/>
        <a:lstStyle/>
        <a:p>
          <a:endParaRPr lang="en-US"/>
        </a:p>
      </dgm:t>
    </dgm:pt>
    <dgm:pt modelId="{7B63FA20-3A3C-407C-927E-F4A36C5DD045}">
      <dgm:prSet/>
      <dgm:spPr/>
      <dgm:t>
        <a:bodyPr/>
        <a:lstStyle/>
        <a:p>
          <a:r>
            <a:rPr lang="en-US"/>
            <a:t>Implement changes </a:t>
          </a:r>
        </a:p>
      </dgm:t>
    </dgm:pt>
    <dgm:pt modelId="{9B82E1AD-237F-4BFF-BDD5-21DE003F5A66}" type="parTrans" cxnId="{20D3C3FE-6011-42E6-B498-3AF7772B9270}">
      <dgm:prSet/>
      <dgm:spPr/>
      <dgm:t>
        <a:bodyPr/>
        <a:lstStyle/>
        <a:p>
          <a:endParaRPr lang="en-US"/>
        </a:p>
      </dgm:t>
    </dgm:pt>
    <dgm:pt modelId="{3126840C-9DBF-49C3-9B8C-5FFD85CB76A5}" type="sibTrans" cxnId="{20D3C3FE-6011-42E6-B498-3AF7772B9270}">
      <dgm:prSet/>
      <dgm:spPr/>
      <dgm:t>
        <a:bodyPr/>
        <a:lstStyle/>
        <a:p>
          <a:endParaRPr lang="en-US"/>
        </a:p>
      </dgm:t>
    </dgm:pt>
    <dgm:pt modelId="{BEF8696F-4F6F-446C-BD32-81A72AE15343}">
      <dgm:prSet/>
      <dgm:spPr/>
      <dgm:t>
        <a:bodyPr/>
        <a:lstStyle/>
        <a:p>
          <a:r>
            <a:rPr lang="en-US"/>
            <a:t>Improve efficiency and standardization </a:t>
          </a:r>
        </a:p>
      </dgm:t>
    </dgm:pt>
    <dgm:pt modelId="{9D04C9C7-EA72-4DC5-8B68-E109197B8534}" type="parTrans" cxnId="{434DCCCC-1826-494E-B484-90E854E2ECEA}">
      <dgm:prSet/>
      <dgm:spPr/>
      <dgm:t>
        <a:bodyPr/>
        <a:lstStyle/>
        <a:p>
          <a:endParaRPr lang="en-US"/>
        </a:p>
      </dgm:t>
    </dgm:pt>
    <dgm:pt modelId="{2D44E65B-DF10-4FDC-BBC0-AC5CE50A761C}" type="sibTrans" cxnId="{434DCCCC-1826-494E-B484-90E854E2ECEA}">
      <dgm:prSet/>
      <dgm:spPr/>
      <dgm:t>
        <a:bodyPr/>
        <a:lstStyle/>
        <a:p>
          <a:endParaRPr lang="en-US"/>
        </a:p>
      </dgm:t>
    </dgm:pt>
    <dgm:pt modelId="{F5166372-34E1-4C11-9493-9DABACF78E06}" type="pres">
      <dgm:prSet presAssocID="{DE191FCA-7E34-48B1-B15A-B4473DDA88BC}" presName="root" presStyleCnt="0">
        <dgm:presLayoutVars>
          <dgm:dir/>
          <dgm:resizeHandles val="exact"/>
        </dgm:presLayoutVars>
      </dgm:prSet>
      <dgm:spPr/>
    </dgm:pt>
    <dgm:pt modelId="{822F9AC2-B2E8-4E08-9144-578C804BC615}" type="pres">
      <dgm:prSet presAssocID="{9D72E392-4635-4D66-99B1-1620564C9E29}" presName="compNode" presStyleCnt="0"/>
      <dgm:spPr/>
    </dgm:pt>
    <dgm:pt modelId="{CF45936F-EC9C-4973-852B-F3DB6A0A08E8}" type="pres">
      <dgm:prSet presAssocID="{9D72E392-4635-4D66-99B1-1620564C9E29}" presName="bgRect" presStyleLbl="bgShp" presStyleIdx="0" presStyleCnt="4"/>
      <dgm:spPr/>
    </dgm:pt>
    <dgm:pt modelId="{7860FE81-4366-4B3F-A94F-FF7476E0A4DB}" type="pres">
      <dgm:prSet presAssocID="{9D72E392-4635-4D66-99B1-1620564C9E2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A614D39-6DA8-43AD-A2DF-A7443EB420B7}" type="pres">
      <dgm:prSet presAssocID="{9D72E392-4635-4D66-99B1-1620564C9E29}" presName="spaceRect" presStyleCnt="0"/>
      <dgm:spPr/>
    </dgm:pt>
    <dgm:pt modelId="{7694C0FE-9F59-4E3F-8994-D294449CA125}" type="pres">
      <dgm:prSet presAssocID="{9D72E392-4635-4D66-99B1-1620564C9E29}" presName="parTx" presStyleLbl="revTx" presStyleIdx="0" presStyleCnt="6">
        <dgm:presLayoutVars>
          <dgm:chMax val="0"/>
          <dgm:chPref val="0"/>
        </dgm:presLayoutVars>
      </dgm:prSet>
      <dgm:spPr/>
    </dgm:pt>
    <dgm:pt modelId="{4208E741-E567-4BB7-88A6-AA88B23FC24D}" type="pres">
      <dgm:prSet presAssocID="{9D72E392-4635-4D66-99B1-1620564C9E29}" presName="desTx" presStyleLbl="revTx" presStyleIdx="1" presStyleCnt="6">
        <dgm:presLayoutVars/>
      </dgm:prSet>
      <dgm:spPr/>
    </dgm:pt>
    <dgm:pt modelId="{3E61E54A-39EA-4A33-8F59-2CC04D84A39C}" type="pres">
      <dgm:prSet presAssocID="{FC55587F-7A97-46C8-B752-E4414B2CC25D}" presName="sibTrans" presStyleCnt="0"/>
      <dgm:spPr/>
    </dgm:pt>
    <dgm:pt modelId="{9D9093AF-9332-4F38-ACB4-24E30845849D}" type="pres">
      <dgm:prSet presAssocID="{532FE8D1-A322-4053-8273-8592748BB758}" presName="compNode" presStyleCnt="0"/>
      <dgm:spPr/>
    </dgm:pt>
    <dgm:pt modelId="{1694F6C2-9E6A-48B6-9625-EC83092449D4}" type="pres">
      <dgm:prSet presAssocID="{532FE8D1-A322-4053-8273-8592748BB758}" presName="bgRect" presStyleLbl="bgShp" presStyleIdx="1" presStyleCnt="4"/>
      <dgm:spPr/>
    </dgm:pt>
    <dgm:pt modelId="{053173B2-7675-49D1-A0BD-991F9AA0BA44}" type="pres">
      <dgm:prSet presAssocID="{532FE8D1-A322-4053-8273-8592748BB75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 with solid fill"/>
        </a:ext>
      </dgm:extLst>
    </dgm:pt>
    <dgm:pt modelId="{17AA8A7B-C282-4683-A838-0B3B9CA002D0}" type="pres">
      <dgm:prSet presAssocID="{532FE8D1-A322-4053-8273-8592748BB758}" presName="spaceRect" presStyleCnt="0"/>
      <dgm:spPr/>
    </dgm:pt>
    <dgm:pt modelId="{B5611DE6-A4F9-4DDF-900D-641E56B28DD7}" type="pres">
      <dgm:prSet presAssocID="{532FE8D1-A322-4053-8273-8592748BB758}" presName="parTx" presStyleLbl="revTx" presStyleIdx="2" presStyleCnt="6">
        <dgm:presLayoutVars>
          <dgm:chMax val="0"/>
          <dgm:chPref val="0"/>
        </dgm:presLayoutVars>
      </dgm:prSet>
      <dgm:spPr/>
    </dgm:pt>
    <dgm:pt modelId="{830A60C2-044C-4D1B-8E75-5C80AD0609FB}" type="pres">
      <dgm:prSet presAssocID="{BE3D5203-F2B5-4991-9AA3-EE6306022F29}" presName="sibTrans" presStyleCnt="0"/>
      <dgm:spPr/>
    </dgm:pt>
    <dgm:pt modelId="{5AEB3257-10A4-44FC-B255-AFA528EE1F52}" type="pres">
      <dgm:prSet presAssocID="{CFE9E1CB-DBDC-46DE-AF21-38A002FD7085}" presName="compNode" presStyleCnt="0"/>
      <dgm:spPr/>
    </dgm:pt>
    <dgm:pt modelId="{B7499A63-8A99-4C0A-9990-30C2D5BA773C}" type="pres">
      <dgm:prSet presAssocID="{CFE9E1CB-DBDC-46DE-AF21-38A002FD7085}" presName="bgRect" presStyleLbl="bgShp" presStyleIdx="2" presStyleCnt="4"/>
      <dgm:spPr/>
    </dgm:pt>
    <dgm:pt modelId="{72680BA9-895D-4C7F-A546-D823920BF010}" type="pres">
      <dgm:prSet presAssocID="{CFE9E1CB-DBDC-46DE-AF21-38A002FD708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0BD3050F-EA90-4512-91F5-58BABAB21677}" type="pres">
      <dgm:prSet presAssocID="{CFE9E1CB-DBDC-46DE-AF21-38A002FD7085}" presName="spaceRect" presStyleCnt="0"/>
      <dgm:spPr/>
    </dgm:pt>
    <dgm:pt modelId="{870AA4C6-C4E2-4628-A308-6080CE709945}" type="pres">
      <dgm:prSet presAssocID="{CFE9E1CB-DBDC-46DE-AF21-38A002FD7085}" presName="parTx" presStyleLbl="revTx" presStyleIdx="3" presStyleCnt="6">
        <dgm:presLayoutVars>
          <dgm:chMax val="0"/>
          <dgm:chPref val="0"/>
        </dgm:presLayoutVars>
      </dgm:prSet>
      <dgm:spPr/>
    </dgm:pt>
    <dgm:pt modelId="{78AB72B6-B715-4D8D-BFFB-38565BAF3D14}" type="pres">
      <dgm:prSet presAssocID="{B0970113-9878-4D0D-B2BA-FCA6D1ECE759}" presName="sibTrans" presStyleCnt="0"/>
      <dgm:spPr/>
    </dgm:pt>
    <dgm:pt modelId="{ED3BBBAE-7C9A-4AA1-8C27-279124BB3AC3}" type="pres">
      <dgm:prSet presAssocID="{7B63FA20-3A3C-407C-927E-F4A36C5DD045}" presName="compNode" presStyleCnt="0"/>
      <dgm:spPr/>
    </dgm:pt>
    <dgm:pt modelId="{A06826AE-3DBF-4B49-A747-319BF1F3B8A9}" type="pres">
      <dgm:prSet presAssocID="{7B63FA20-3A3C-407C-927E-F4A36C5DD045}" presName="bgRect" presStyleLbl="bgShp" presStyleIdx="3" presStyleCnt="4"/>
      <dgm:spPr/>
    </dgm:pt>
    <dgm:pt modelId="{F0A9BED4-B009-41A6-B9B9-C4A5332B96BC}" type="pres">
      <dgm:prSet presAssocID="{7B63FA20-3A3C-407C-927E-F4A36C5DD04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F4E2A81F-52AD-4E92-9FEC-673707E00B06}" type="pres">
      <dgm:prSet presAssocID="{7B63FA20-3A3C-407C-927E-F4A36C5DD045}" presName="spaceRect" presStyleCnt="0"/>
      <dgm:spPr/>
    </dgm:pt>
    <dgm:pt modelId="{FA50587F-62C4-4CA9-B798-549E83A94A12}" type="pres">
      <dgm:prSet presAssocID="{7B63FA20-3A3C-407C-927E-F4A36C5DD045}" presName="parTx" presStyleLbl="revTx" presStyleIdx="4" presStyleCnt="6">
        <dgm:presLayoutVars>
          <dgm:chMax val="0"/>
          <dgm:chPref val="0"/>
        </dgm:presLayoutVars>
      </dgm:prSet>
      <dgm:spPr/>
    </dgm:pt>
    <dgm:pt modelId="{F78ABC8F-40AD-4466-BEC2-079ED0F2EB4D}" type="pres">
      <dgm:prSet presAssocID="{7B63FA20-3A3C-407C-927E-F4A36C5DD045}" presName="desTx" presStyleLbl="revTx" presStyleIdx="5" presStyleCnt="6">
        <dgm:presLayoutVars/>
      </dgm:prSet>
      <dgm:spPr/>
    </dgm:pt>
  </dgm:ptLst>
  <dgm:cxnLst>
    <dgm:cxn modelId="{D8DAD910-8F1B-4F17-996D-4105B49AD803}" srcId="{DE191FCA-7E34-48B1-B15A-B4473DDA88BC}" destId="{9D72E392-4635-4D66-99B1-1620564C9E29}" srcOrd="0" destOrd="0" parTransId="{2FC6886E-274B-4270-8052-8BF27E4CED51}" sibTransId="{FC55587F-7A97-46C8-B752-E4414B2CC25D}"/>
    <dgm:cxn modelId="{1B2F6B2D-68C2-4E1C-9D55-C4297E91EC7D}" type="presOf" srcId="{8080F730-6676-45CC-B114-4DFBD52EB2AD}" destId="{4208E741-E567-4BB7-88A6-AA88B23FC24D}" srcOrd="0" destOrd="0" presId="urn:microsoft.com/office/officeart/2018/2/layout/IconVerticalSolidList"/>
    <dgm:cxn modelId="{ACAF3441-0C13-4827-8BDD-286D8D2A4FE8}" type="presOf" srcId="{BEF8696F-4F6F-446C-BD32-81A72AE15343}" destId="{F78ABC8F-40AD-4466-BEC2-079ED0F2EB4D}" srcOrd="0" destOrd="0" presId="urn:microsoft.com/office/officeart/2018/2/layout/IconVerticalSolidList"/>
    <dgm:cxn modelId="{5343C26B-D6B4-46F8-B0F4-01CDE99D5488}" type="presOf" srcId="{CFE9E1CB-DBDC-46DE-AF21-38A002FD7085}" destId="{870AA4C6-C4E2-4628-A308-6080CE709945}" srcOrd="0" destOrd="0" presId="urn:microsoft.com/office/officeart/2018/2/layout/IconVerticalSolidList"/>
    <dgm:cxn modelId="{A227EA84-1DC0-4AC1-82FC-C90AEC95E37C}" type="presOf" srcId="{532FE8D1-A322-4053-8273-8592748BB758}" destId="{B5611DE6-A4F9-4DDF-900D-641E56B28DD7}" srcOrd="0" destOrd="0" presId="urn:microsoft.com/office/officeart/2018/2/layout/IconVerticalSolidList"/>
    <dgm:cxn modelId="{EEA28E93-0A41-4D4C-A6DD-981E5AB01BC4}" type="presOf" srcId="{7B63FA20-3A3C-407C-927E-F4A36C5DD045}" destId="{FA50587F-62C4-4CA9-B798-549E83A94A12}" srcOrd="0" destOrd="0" presId="urn:microsoft.com/office/officeart/2018/2/layout/IconVerticalSolidList"/>
    <dgm:cxn modelId="{A1628999-1ED2-45BA-8521-E764F9386514}" srcId="{DE191FCA-7E34-48B1-B15A-B4473DDA88BC}" destId="{532FE8D1-A322-4053-8273-8592748BB758}" srcOrd="1" destOrd="0" parTransId="{3DE17B6A-B823-4FB3-BC4F-67232A1ED9CE}" sibTransId="{BE3D5203-F2B5-4991-9AA3-EE6306022F29}"/>
    <dgm:cxn modelId="{1BD457B5-FFFF-4992-B004-6053334071C0}" type="presOf" srcId="{DE191FCA-7E34-48B1-B15A-B4473DDA88BC}" destId="{F5166372-34E1-4C11-9493-9DABACF78E06}" srcOrd="0" destOrd="0" presId="urn:microsoft.com/office/officeart/2018/2/layout/IconVerticalSolidList"/>
    <dgm:cxn modelId="{6314BDBD-8A17-41AA-85BB-EE9D09582606}" srcId="{9D72E392-4635-4D66-99B1-1620564C9E29}" destId="{8080F730-6676-45CC-B114-4DFBD52EB2AD}" srcOrd="0" destOrd="0" parTransId="{17A4541C-5A6C-476E-922E-C4C9C904210E}" sibTransId="{F31351E5-12F3-4094-9A21-31891A6C1A93}"/>
    <dgm:cxn modelId="{434DCCCC-1826-494E-B484-90E854E2ECEA}" srcId="{7B63FA20-3A3C-407C-927E-F4A36C5DD045}" destId="{BEF8696F-4F6F-446C-BD32-81A72AE15343}" srcOrd="0" destOrd="0" parTransId="{9D04C9C7-EA72-4DC5-8B68-E109197B8534}" sibTransId="{2D44E65B-DF10-4FDC-BBC0-AC5CE50A761C}"/>
    <dgm:cxn modelId="{1730FFD0-3F57-4743-839A-E61FB9F1E66E}" srcId="{DE191FCA-7E34-48B1-B15A-B4473DDA88BC}" destId="{CFE9E1CB-DBDC-46DE-AF21-38A002FD7085}" srcOrd="2" destOrd="0" parTransId="{08ED26FE-C3F4-43B1-BFCF-9B555A34624A}" sibTransId="{B0970113-9878-4D0D-B2BA-FCA6D1ECE759}"/>
    <dgm:cxn modelId="{96E903D1-8245-42AB-9FA7-328525837D0C}" type="presOf" srcId="{9D72E392-4635-4D66-99B1-1620564C9E29}" destId="{7694C0FE-9F59-4E3F-8994-D294449CA125}" srcOrd="0" destOrd="0" presId="urn:microsoft.com/office/officeart/2018/2/layout/IconVerticalSolidList"/>
    <dgm:cxn modelId="{20D3C3FE-6011-42E6-B498-3AF7772B9270}" srcId="{DE191FCA-7E34-48B1-B15A-B4473DDA88BC}" destId="{7B63FA20-3A3C-407C-927E-F4A36C5DD045}" srcOrd="3" destOrd="0" parTransId="{9B82E1AD-237F-4BFF-BDD5-21DE003F5A66}" sibTransId="{3126840C-9DBF-49C3-9B8C-5FFD85CB76A5}"/>
    <dgm:cxn modelId="{CDB0C3FB-3043-4C86-B240-738C6A155EE9}" type="presParOf" srcId="{F5166372-34E1-4C11-9493-9DABACF78E06}" destId="{822F9AC2-B2E8-4E08-9144-578C804BC615}" srcOrd="0" destOrd="0" presId="urn:microsoft.com/office/officeart/2018/2/layout/IconVerticalSolidList"/>
    <dgm:cxn modelId="{2E5FA7AC-8E64-424F-86A8-6B7150D78210}" type="presParOf" srcId="{822F9AC2-B2E8-4E08-9144-578C804BC615}" destId="{CF45936F-EC9C-4973-852B-F3DB6A0A08E8}" srcOrd="0" destOrd="0" presId="urn:microsoft.com/office/officeart/2018/2/layout/IconVerticalSolidList"/>
    <dgm:cxn modelId="{90628277-F87C-4AA0-B48D-3414E9EE5799}" type="presParOf" srcId="{822F9AC2-B2E8-4E08-9144-578C804BC615}" destId="{7860FE81-4366-4B3F-A94F-FF7476E0A4DB}" srcOrd="1" destOrd="0" presId="urn:microsoft.com/office/officeart/2018/2/layout/IconVerticalSolidList"/>
    <dgm:cxn modelId="{E4D47AE6-38C5-493D-BBB2-95A47E87921D}" type="presParOf" srcId="{822F9AC2-B2E8-4E08-9144-578C804BC615}" destId="{CA614D39-6DA8-43AD-A2DF-A7443EB420B7}" srcOrd="2" destOrd="0" presId="urn:microsoft.com/office/officeart/2018/2/layout/IconVerticalSolidList"/>
    <dgm:cxn modelId="{E5C67436-A7B7-46BE-A5A2-CD05B9A5DD79}" type="presParOf" srcId="{822F9AC2-B2E8-4E08-9144-578C804BC615}" destId="{7694C0FE-9F59-4E3F-8994-D294449CA125}" srcOrd="3" destOrd="0" presId="urn:microsoft.com/office/officeart/2018/2/layout/IconVerticalSolidList"/>
    <dgm:cxn modelId="{91E3930B-44E3-4B9E-AD11-6CAECBAFB261}" type="presParOf" srcId="{822F9AC2-B2E8-4E08-9144-578C804BC615}" destId="{4208E741-E567-4BB7-88A6-AA88B23FC24D}" srcOrd="4" destOrd="0" presId="urn:microsoft.com/office/officeart/2018/2/layout/IconVerticalSolidList"/>
    <dgm:cxn modelId="{E301FFA7-ADA2-4F2B-9378-3889E57465E9}" type="presParOf" srcId="{F5166372-34E1-4C11-9493-9DABACF78E06}" destId="{3E61E54A-39EA-4A33-8F59-2CC04D84A39C}" srcOrd="1" destOrd="0" presId="urn:microsoft.com/office/officeart/2018/2/layout/IconVerticalSolidList"/>
    <dgm:cxn modelId="{C3C6E303-E39D-4EA4-B0F1-8990C6053131}" type="presParOf" srcId="{F5166372-34E1-4C11-9493-9DABACF78E06}" destId="{9D9093AF-9332-4F38-ACB4-24E30845849D}" srcOrd="2" destOrd="0" presId="urn:microsoft.com/office/officeart/2018/2/layout/IconVerticalSolidList"/>
    <dgm:cxn modelId="{5150524D-1D9C-49B5-B598-91CBD0C6BDD0}" type="presParOf" srcId="{9D9093AF-9332-4F38-ACB4-24E30845849D}" destId="{1694F6C2-9E6A-48B6-9625-EC83092449D4}" srcOrd="0" destOrd="0" presId="urn:microsoft.com/office/officeart/2018/2/layout/IconVerticalSolidList"/>
    <dgm:cxn modelId="{AE1CC816-F6B0-41E1-81DE-16C9AAAD8070}" type="presParOf" srcId="{9D9093AF-9332-4F38-ACB4-24E30845849D}" destId="{053173B2-7675-49D1-A0BD-991F9AA0BA44}" srcOrd="1" destOrd="0" presId="urn:microsoft.com/office/officeart/2018/2/layout/IconVerticalSolidList"/>
    <dgm:cxn modelId="{FB9D65D2-DA00-496A-B289-A7D2C431A257}" type="presParOf" srcId="{9D9093AF-9332-4F38-ACB4-24E30845849D}" destId="{17AA8A7B-C282-4683-A838-0B3B9CA002D0}" srcOrd="2" destOrd="0" presId="urn:microsoft.com/office/officeart/2018/2/layout/IconVerticalSolidList"/>
    <dgm:cxn modelId="{2B8AFD25-055F-4EC4-A500-EFC9306631C4}" type="presParOf" srcId="{9D9093AF-9332-4F38-ACB4-24E30845849D}" destId="{B5611DE6-A4F9-4DDF-900D-641E56B28DD7}" srcOrd="3" destOrd="0" presId="urn:microsoft.com/office/officeart/2018/2/layout/IconVerticalSolidList"/>
    <dgm:cxn modelId="{A7216C97-6C11-4758-9878-0CF91ED70D59}" type="presParOf" srcId="{F5166372-34E1-4C11-9493-9DABACF78E06}" destId="{830A60C2-044C-4D1B-8E75-5C80AD0609FB}" srcOrd="3" destOrd="0" presId="urn:microsoft.com/office/officeart/2018/2/layout/IconVerticalSolidList"/>
    <dgm:cxn modelId="{43F00FDC-A068-444C-A586-B366B9190B47}" type="presParOf" srcId="{F5166372-34E1-4C11-9493-9DABACF78E06}" destId="{5AEB3257-10A4-44FC-B255-AFA528EE1F52}" srcOrd="4" destOrd="0" presId="urn:microsoft.com/office/officeart/2018/2/layout/IconVerticalSolidList"/>
    <dgm:cxn modelId="{50C3EBD1-80F8-4CF3-93C6-79C3DC29E09B}" type="presParOf" srcId="{5AEB3257-10A4-44FC-B255-AFA528EE1F52}" destId="{B7499A63-8A99-4C0A-9990-30C2D5BA773C}" srcOrd="0" destOrd="0" presId="urn:microsoft.com/office/officeart/2018/2/layout/IconVerticalSolidList"/>
    <dgm:cxn modelId="{F97F9EA1-5B54-467B-A973-2748B21A1765}" type="presParOf" srcId="{5AEB3257-10A4-44FC-B255-AFA528EE1F52}" destId="{72680BA9-895D-4C7F-A546-D823920BF010}" srcOrd="1" destOrd="0" presId="urn:microsoft.com/office/officeart/2018/2/layout/IconVerticalSolidList"/>
    <dgm:cxn modelId="{55795CAD-D826-4816-84BA-6810B99A717C}" type="presParOf" srcId="{5AEB3257-10A4-44FC-B255-AFA528EE1F52}" destId="{0BD3050F-EA90-4512-91F5-58BABAB21677}" srcOrd="2" destOrd="0" presId="urn:microsoft.com/office/officeart/2018/2/layout/IconVerticalSolidList"/>
    <dgm:cxn modelId="{DDDA7E3C-E6F3-42AF-A14E-48609AA9A4B6}" type="presParOf" srcId="{5AEB3257-10A4-44FC-B255-AFA528EE1F52}" destId="{870AA4C6-C4E2-4628-A308-6080CE709945}" srcOrd="3" destOrd="0" presId="urn:microsoft.com/office/officeart/2018/2/layout/IconVerticalSolidList"/>
    <dgm:cxn modelId="{F083C3D2-C911-4304-ABD4-E3591102F1C7}" type="presParOf" srcId="{F5166372-34E1-4C11-9493-9DABACF78E06}" destId="{78AB72B6-B715-4D8D-BFFB-38565BAF3D14}" srcOrd="5" destOrd="0" presId="urn:microsoft.com/office/officeart/2018/2/layout/IconVerticalSolidList"/>
    <dgm:cxn modelId="{A2A9F3C5-396C-437D-8CFA-FD0C48479227}" type="presParOf" srcId="{F5166372-34E1-4C11-9493-9DABACF78E06}" destId="{ED3BBBAE-7C9A-4AA1-8C27-279124BB3AC3}" srcOrd="6" destOrd="0" presId="urn:microsoft.com/office/officeart/2018/2/layout/IconVerticalSolidList"/>
    <dgm:cxn modelId="{2E85E584-D4B3-4637-8274-08ADF4D66D77}" type="presParOf" srcId="{ED3BBBAE-7C9A-4AA1-8C27-279124BB3AC3}" destId="{A06826AE-3DBF-4B49-A747-319BF1F3B8A9}" srcOrd="0" destOrd="0" presId="urn:microsoft.com/office/officeart/2018/2/layout/IconVerticalSolidList"/>
    <dgm:cxn modelId="{B9F8A25E-AD99-4A1D-80F9-B39B55BF43CE}" type="presParOf" srcId="{ED3BBBAE-7C9A-4AA1-8C27-279124BB3AC3}" destId="{F0A9BED4-B009-41A6-B9B9-C4A5332B96BC}" srcOrd="1" destOrd="0" presId="urn:microsoft.com/office/officeart/2018/2/layout/IconVerticalSolidList"/>
    <dgm:cxn modelId="{05C7B5B9-A14C-43F3-8296-77433DF3F32E}" type="presParOf" srcId="{ED3BBBAE-7C9A-4AA1-8C27-279124BB3AC3}" destId="{F4E2A81F-52AD-4E92-9FEC-673707E00B06}" srcOrd="2" destOrd="0" presId="urn:microsoft.com/office/officeart/2018/2/layout/IconVerticalSolidList"/>
    <dgm:cxn modelId="{23DD60B6-8C96-4DAC-AE95-D095736AC306}" type="presParOf" srcId="{ED3BBBAE-7C9A-4AA1-8C27-279124BB3AC3}" destId="{FA50587F-62C4-4CA9-B798-549E83A94A12}" srcOrd="3" destOrd="0" presId="urn:microsoft.com/office/officeart/2018/2/layout/IconVerticalSolidList"/>
    <dgm:cxn modelId="{1C944123-202E-4B00-AD8B-383811B2E4E8}" type="presParOf" srcId="{ED3BBBAE-7C9A-4AA1-8C27-279124BB3AC3}" destId="{F78ABC8F-40AD-4466-BEC2-079ED0F2EB4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D8A7FA-D834-47A8-B6D4-CD1BBE47D93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A56063F-DC58-4756-833C-041CB9D1DED3}">
      <dgm:prSet/>
      <dgm:spPr/>
      <dgm:t>
        <a:bodyPr/>
        <a:lstStyle/>
        <a:p>
          <a:r>
            <a:rPr lang="en-US"/>
            <a:t>Jan 1 2024 2MN ruling went into effect for MA plans </a:t>
          </a:r>
        </a:p>
      </dgm:t>
    </dgm:pt>
    <dgm:pt modelId="{07DC7B66-383C-4E98-80D3-296D5F4B4F12}" type="parTrans" cxnId="{A27B8AA8-202F-44F6-8AEE-5CE5830E07BB}">
      <dgm:prSet/>
      <dgm:spPr/>
      <dgm:t>
        <a:bodyPr/>
        <a:lstStyle/>
        <a:p>
          <a:endParaRPr lang="en-US"/>
        </a:p>
      </dgm:t>
    </dgm:pt>
    <dgm:pt modelId="{CFAFD13B-1521-4261-82D9-9A79CD7ED274}" type="sibTrans" cxnId="{A27B8AA8-202F-44F6-8AEE-5CE5830E07BB}">
      <dgm:prSet/>
      <dgm:spPr/>
      <dgm:t>
        <a:bodyPr/>
        <a:lstStyle/>
        <a:p>
          <a:endParaRPr lang="en-US"/>
        </a:p>
      </dgm:t>
    </dgm:pt>
    <dgm:pt modelId="{35BC0D6B-E01D-4C9F-975B-7785BB0192A9}">
      <dgm:prSet/>
      <dgm:spPr/>
      <dgm:t>
        <a:bodyPr/>
        <a:lstStyle/>
        <a:p>
          <a:r>
            <a:rPr lang="en-US"/>
            <a:t>Potential boon vs potential audit explosion </a:t>
          </a:r>
        </a:p>
      </dgm:t>
    </dgm:pt>
    <dgm:pt modelId="{532B9BB8-5A20-4835-82C4-15576ADDA4C3}" type="parTrans" cxnId="{7A3AF91F-93FC-4202-9D45-32021F13691A}">
      <dgm:prSet/>
      <dgm:spPr/>
      <dgm:t>
        <a:bodyPr/>
        <a:lstStyle/>
        <a:p>
          <a:endParaRPr lang="en-US"/>
        </a:p>
      </dgm:t>
    </dgm:pt>
    <dgm:pt modelId="{D5457674-C40D-4525-AAAD-1FDF78A183F2}" type="sibTrans" cxnId="{7A3AF91F-93FC-4202-9D45-32021F13691A}">
      <dgm:prSet/>
      <dgm:spPr/>
      <dgm:t>
        <a:bodyPr/>
        <a:lstStyle/>
        <a:p>
          <a:endParaRPr lang="en-US"/>
        </a:p>
      </dgm:t>
    </dgm:pt>
    <dgm:pt modelId="{6718617F-88AC-48BD-AEA3-2ADC60AAB681}">
      <dgm:prSet/>
      <dgm:spPr/>
      <dgm:t>
        <a:bodyPr/>
        <a:lstStyle/>
        <a:p>
          <a:r>
            <a:rPr lang="en-US" dirty="0"/>
            <a:t>Risk adjustment payment changes</a:t>
          </a:r>
        </a:p>
      </dgm:t>
    </dgm:pt>
    <dgm:pt modelId="{7DFC89A0-2A3F-4F81-874C-E2AB8D50D718}" type="parTrans" cxnId="{D9EABF76-9510-4163-B82E-A4459A93068B}">
      <dgm:prSet/>
      <dgm:spPr/>
      <dgm:t>
        <a:bodyPr/>
        <a:lstStyle/>
        <a:p>
          <a:endParaRPr lang="en-US"/>
        </a:p>
      </dgm:t>
    </dgm:pt>
    <dgm:pt modelId="{860DA659-270A-4A1D-94B0-CE802C602361}" type="sibTrans" cxnId="{D9EABF76-9510-4163-B82E-A4459A93068B}">
      <dgm:prSet/>
      <dgm:spPr/>
      <dgm:t>
        <a:bodyPr/>
        <a:lstStyle/>
        <a:p>
          <a:endParaRPr lang="en-US"/>
        </a:p>
      </dgm:t>
    </dgm:pt>
    <dgm:pt modelId="{BDA74358-9589-4BC8-81C6-E767C37A9CD6}">
      <dgm:prSet/>
      <dgm:spPr/>
      <dgm:t>
        <a:bodyPr/>
        <a:lstStyle/>
        <a:p>
          <a:r>
            <a:rPr lang="en-US"/>
            <a:t>Decreases MA rates by 2.16% to better align with FFS rates </a:t>
          </a:r>
        </a:p>
      </dgm:t>
    </dgm:pt>
    <dgm:pt modelId="{312A6429-33CC-4982-AB38-53C5FDAE1F65}" type="parTrans" cxnId="{5069846F-8F3B-4F0F-9EA6-CE197ABD4BF2}">
      <dgm:prSet/>
      <dgm:spPr/>
      <dgm:t>
        <a:bodyPr/>
        <a:lstStyle/>
        <a:p>
          <a:endParaRPr lang="en-US"/>
        </a:p>
      </dgm:t>
    </dgm:pt>
    <dgm:pt modelId="{B431CF22-C033-4D79-85C7-B5A54FD1669F}" type="sibTrans" cxnId="{5069846F-8F3B-4F0F-9EA6-CE197ABD4BF2}">
      <dgm:prSet/>
      <dgm:spPr/>
      <dgm:t>
        <a:bodyPr/>
        <a:lstStyle/>
        <a:p>
          <a:endParaRPr lang="en-US"/>
        </a:p>
      </dgm:t>
    </dgm:pt>
    <dgm:pt modelId="{E6DA2191-911F-407D-B77E-4955D5590B6A}">
      <dgm:prSet/>
      <dgm:spPr/>
      <dgm:t>
        <a:bodyPr/>
        <a:lstStyle/>
        <a:p>
          <a:r>
            <a:rPr lang="en-US"/>
            <a:t>CMS can recoup overpayments from MA plans across entire contracts</a:t>
          </a:r>
          <a:endParaRPr lang="en-US" dirty="0"/>
        </a:p>
      </dgm:t>
    </dgm:pt>
    <dgm:pt modelId="{AD8F176E-7AD6-4A3E-8F7A-AB671F16B4BF}" type="parTrans" cxnId="{1209080D-8AEE-47D3-94B2-74EB4440782E}">
      <dgm:prSet/>
      <dgm:spPr/>
      <dgm:t>
        <a:bodyPr/>
        <a:lstStyle/>
        <a:p>
          <a:endParaRPr lang="en-US"/>
        </a:p>
      </dgm:t>
    </dgm:pt>
    <dgm:pt modelId="{25041C56-A42F-4D81-AEEA-8E5EF82E8E8F}" type="sibTrans" cxnId="{1209080D-8AEE-47D3-94B2-74EB4440782E}">
      <dgm:prSet/>
      <dgm:spPr/>
      <dgm:t>
        <a:bodyPr/>
        <a:lstStyle/>
        <a:p>
          <a:endParaRPr lang="en-US"/>
        </a:p>
      </dgm:t>
    </dgm:pt>
    <dgm:pt modelId="{941EB0FC-ED25-4C0E-BE43-299C9E118389}">
      <dgm:prSet/>
      <dgm:spPr/>
      <dgm:t>
        <a:bodyPr/>
        <a:lstStyle/>
        <a:p>
          <a:r>
            <a:rPr lang="en-US" dirty="0"/>
            <a:t>Estimated $4.7B in recoups from 2023-2032 </a:t>
          </a:r>
        </a:p>
      </dgm:t>
    </dgm:pt>
    <dgm:pt modelId="{F2B2040F-DE71-4555-BB2B-BC95D771EC81}" type="parTrans" cxnId="{312900BA-D529-420C-9DC3-72D3B8C5D488}">
      <dgm:prSet/>
      <dgm:spPr/>
      <dgm:t>
        <a:bodyPr/>
        <a:lstStyle/>
        <a:p>
          <a:endParaRPr lang="en-US"/>
        </a:p>
      </dgm:t>
    </dgm:pt>
    <dgm:pt modelId="{EBEDF86E-1FCD-4198-A504-0C2DFABD0523}" type="sibTrans" cxnId="{312900BA-D529-420C-9DC3-72D3B8C5D488}">
      <dgm:prSet/>
      <dgm:spPr/>
      <dgm:t>
        <a:bodyPr/>
        <a:lstStyle/>
        <a:p>
          <a:endParaRPr lang="en-US"/>
        </a:p>
      </dgm:t>
    </dgm:pt>
    <dgm:pt modelId="{258EF11D-A7D7-4271-9B12-9610D2987E0B}">
      <dgm:prSet/>
      <dgm:spPr/>
      <dgm:t>
        <a:bodyPr/>
        <a:lstStyle/>
        <a:p>
          <a:r>
            <a:rPr lang="en-US" dirty="0"/>
            <a:t>Across the board capitation rate decrease </a:t>
          </a:r>
        </a:p>
      </dgm:t>
    </dgm:pt>
    <dgm:pt modelId="{70145AED-AB06-4570-8F53-D71C620B7E6E}" type="parTrans" cxnId="{87072AB7-373B-4445-A424-E334F141D226}">
      <dgm:prSet/>
      <dgm:spPr/>
      <dgm:t>
        <a:bodyPr/>
        <a:lstStyle/>
        <a:p>
          <a:endParaRPr lang="en-US"/>
        </a:p>
      </dgm:t>
    </dgm:pt>
    <dgm:pt modelId="{5D9AC21F-065B-4A6F-858E-5A0EA0E57DC1}" type="sibTrans" cxnId="{87072AB7-373B-4445-A424-E334F141D226}">
      <dgm:prSet/>
      <dgm:spPr/>
      <dgm:t>
        <a:bodyPr/>
        <a:lstStyle/>
        <a:p>
          <a:endParaRPr lang="en-US"/>
        </a:p>
      </dgm:t>
    </dgm:pt>
    <dgm:pt modelId="{837A0B86-ADD6-4ABA-9852-F08C6D126387}">
      <dgm:prSet/>
      <dgm:spPr/>
      <dgm:t>
        <a:bodyPr/>
        <a:lstStyle/>
        <a:p>
          <a:r>
            <a:rPr lang="en-US"/>
            <a:t>More federal government focus on prior auths and denials </a:t>
          </a:r>
        </a:p>
      </dgm:t>
    </dgm:pt>
    <dgm:pt modelId="{26ACC195-A0F2-4002-9DF0-E2A2092C07F9}" type="parTrans" cxnId="{9A546841-8713-4D49-8423-9D1E62B3096A}">
      <dgm:prSet/>
      <dgm:spPr/>
      <dgm:t>
        <a:bodyPr/>
        <a:lstStyle/>
        <a:p>
          <a:endParaRPr lang="en-US"/>
        </a:p>
      </dgm:t>
    </dgm:pt>
    <dgm:pt modelId="{B75A5989-C1CD-4541-B2CF-045478753D48}" type="sibTrans" cxnId="{9A546841-8713-4D49-8423-9D1E62B3096A}">
      <dgm:prSet/>
      <dgm:spPr/>
      <dgm:t>
        <a:bodyPr/>
        <a:lstStyle/>
        <a:p>
          <a:endParaRPr lang="en-US"/>
        </a:p>
      </dgm:t>
    </dgm:pt>
    <dgm:pt modelId="{5ECA2C4A-D515-4D82-B9DE-E415AE8262B5}" type="pres">
      <dgm:prSet presAssocID="{C4D8A7FA-D834-47A8-B6D4-CD1BBE47D932}" presName="Name0" presStyleCnt="0">
        <dgm:presLayoutVars>
          <dgm:dir/>
          <dgm:animLvl val="lvl"/>
          <dgm:resizeHandles val="exact"/>
        </dgm:presLayoutVars>
      </dgm:prSet>
      <dgm:spPr/>
    </dgm:pt>
    <dgm:pt modelId="{5C81EC85-C05E-400C-BA62-A3AE088BD3FD}" type="pres">
      <dgm:prSet presAssocID="{7A56063F-DC58-4756-833C-041CB9D1DED3}" presName="linNode" presStyleCnt="0"/>
      <dgm:spPr/>
    </dgm:pt>
    <dgm:pt modelId="{A8E19CFF-AAB1-46E9-B9F4-54A65328DBE3}" type="pres">
      <dgm:prSet presAssocID="{7A56063F-DC58-4756-833C-041CB9D1DED3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1D6E4502-B78C-4DB4-B21C-98F24EC16788}" type="pres">
      <dgm:prSet presAssocID="{7A56063F-DC58-4756-833C-041CB9D1DED3}" presName="descendantText" presStyleLbl="alignAccFollowNode1" presStyleIdx="0" presStyleCnt="3">
        <dgm:presLayoutVars>
          <dgm:bulletEnabled val="1"/>
        </dgm:presLayoutVars>
      </dgm:prSet>
      <dgm:spPr/>
    </dgm:pt>
    <dgm:pt modelId="{F012D0E8-D1BB-4687-B4E2-2F607F2018D6}" type="pres">
      <dgm:prSet presAssocID="{CFAFD13B-1521-4261-82D9-9A79CD7ED274}" presName="sp" presStyleCnt="0"/>
      <dgm:spPr/>
    </dgm:pt>
    <dgm:pt modelId="{5F54ABC8-E6F8-4D08-A886-B8A1AB03E68D}" type="pres">
      <dgm:prSet presAssocID="{6718617F-88AC-48BD-AEA3-2ADC60AAB681}" presName="linNode" presStyleCnt="0"/>
      <dgm:spPr/>
    </dgm:pt>
    <dgm:pt modelId="{DEDBCFF1-A04F-4E28-9E6A-87FBBCF65573}" type="pres">
      <dgm:prSet presAssocID="{6718617F-88AC-48BD-AEA3-2ADC60AAB681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E8D9D9AC-5518-4B46-8038-19B84EA4D0D5}" type="pres">
      <dgm:prSet presAssocID="{6718617F-88AC-48BD-AEA3-2ADC60AAB681}" presName="descendantText" presStyleLbl="alignAccFollowNode1" presStyleIdx="1" presStyleCnt="3">
        <dgm:presLayoutVars>
          <dgm:bulletEnabled val="1"/>
        </dgm:presLayoutVars>
      </dgm:prSet>
      <dgm:spPr/>
    </dgm:pt>
    <dgm:pt modelId="{21F82085-12F1-4AAB-ABDF-74CCD8CD74EF}" type="pres">
      <dgm:prSet presAssocID="{860DA659-270A-4A1D-94B0-CE802C602361}" presName="sp" presStyleCnt="0"/>
      <dgm:spPr/>
    </dgm:pt>
    <dgm:pt modelId="{60A7945B-A37D-4571-9160-5FF3FCDE625D}" type="pres">
      <dgm:prSet presAssocID="{E6DA2191-911F-407D-B77E-4955D5590B6A}" presName="linNode" presStyleCnt="0"/>
      <dgm:spPr/>
    </dgm:pt>
    <dgm:pt modelId="{D7496BEF-397C-49BE-9DF6-1D5D8D381449}" type="pres">
      <dgm:prSet presAssocID="{E6DA2191-911F-407D-B77E-4955D5590B6A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B7FA874E-1C1D-47F0-81DA-E1EB1A20D4C3}" type="pres">
      <dgm:prSet presAssocID="{E6DA2191-911F-407D-B77E-4955D5590B6A}" presName="descendantText" presStyleLbl="alignAccFollowNode1" presStyleIdx="2" presStyleCnt="3">
        <dgm:presLayoutVars>
          <dgm:bulletEnabled val="1"/>
        </dgm:presLayoutVars>
      </dgm:prSet>
      <dgm:spPr/>
    </dgm:pt>
    <dgm:pt modelId="{F8EF1618-5ED6-4D30-9D13-6AD87D864749}" type="pres">
      <dgm:prSet presAssocID="{25041C56-A42F-4D81-AEEA-8E5EF82E8E8F}" presName="sp" presStyleCnt="0"/>
      <dgm:spPr/>
    </dgm:pt>
    <dgm:pt modelId="{15B8A077-B2E3-4272-BB1E-7AFE6957DE98}" type="pres">
      <dgm:prSet presAssocID="{258EF11D-A7D7-4271-9B12-9610D2987E0B}" presName="linNode" presStyleCnt="0"/>
      <dgm:spPr/>
    </dgm:pt>
    <dgm:pt modelId="{EEC5C72E-71B7-4B3F-8AE6-43E24FF504CF}" type="pres">
      <dgm:prSet presAssocID="{258EF11D-A7D7-4271-9B12-9610D2987E0B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53501128-23F6-4D65-898D-A0D108F7491E}" type="pres">
      <dgm:prSet presAssocID="{5D9AC21F-065B-4A6F-858E-5A0EA0E57DC1}" presName="sp" presStyleCnt="0"/>
      <dgm:spPr/>
    </dgm:pt>
    <dgm:pt modelId="{B1146B07-4049-4768-8C05-439C9AE8DE7B}" type="pres">
      <dgm:prSet presAssocID="{837A0B86-ADD6-4ABA-9852-F08C6D126387}" presName="linNode" presStyleCnt="0"/>
      <dgm:spPr/>
    </dgm:pt>
    <dgm:pt modelId="{C3596D14-97AE-42CA-ADBB-B3833FF7E921}" type="pres">
      <dgm:prSet presAssocID="{837A0B86-ADD6-4ABA-9852-F08C6D126387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1209080D-8AEE-47D3-94B2-74EB4440782E}" srcId="{C4D8A7FA-D834-47A8-B6D4-CD1BBE47D932}" destId="{E6DA2191-911F-407D-B77E-4955D5590B6A}" srcOrd="2" destOrd="0" parTransId="{AD8F176E-7AD6-4A3E-8F7A-AB671F16B4BF}" sibTransId="{25041C56-A42F-4D81-AEEA-8E5EF82E8E8F}"/>
    <dgm:cxn modelId="{7A3AF91F-93FC-4202-9D45-32021F13691A}" srcId="{7A56063F-DC58-4756-833C-041CB9D1DED3}" destId="{35BC0D6B-E01D-4C9F-975B-7785BB0192A9}" srcOrd="0" destOrd="0" parTransId="{532B9BB8-5A20-4835-82C4-15576ADDA4C3}" sibTransId="{D5457674-C40D-4525-AAAD-1FDF78A183F2}"/>
    <dgm:cxn modelId="{9A546841-8713-4D49-8423-9D1E62B3096A}" srcId="{C4D8A7FA-D834-47A8-B6D4-CD1BBE47D932}" destId="{837A0B86-ADD6-4ABA-9852-F08C6D126387}" srcOrd="4" destOrd="0" parTransId="{26ACC195-A0F2-4002-9DF0-E2A2092C07F9}" sibTransId="{B75A5989-C1CD-4541-B2CF-045478753D48}"/>
    <dgm:cxn modelId="{7040866C-1080-4343-A93D-F7C7C8C136B9}" type="presOf" srcId="{6718617F-88AC-48BD-AEA3-2ADC60AAB681}" destId="{DEDBCFF1-A04F-4E28-9E6A-87FBBCF65573}" srcOrd="0" destOrd="0" presId="urn:microsoft.com/office/officeart/2005/8/layout/vList5"/>
    <dgm:cxn modelId="{5069846F-8F3B-4F0F-9EA6-CE197ABD4BF2}" srcId="{6718617F-88AC-48BD-AEA3-2ADC60AAB681}" destId="{BDA74358-9589-4BC8-81C6-E767C37A9CD6}" srcOrd="0" destOrd="0" parTransId="{312A6429-33CC-4982-AB38-53C5FDAE1F65}" sibTransId="{B431CF22-C033-4D79-85C7-B5A54FD1669F}"/>
    <dgm:cxn modelId="{E0793C70-6AE2-449C-9A9F-B510FD5783B9}" type="presOf" srcId="{7A56063F-DC58-4756-833C-041CB9D1DED3}" destId="{A8E19CFF-AAB1-46E9-B9F4-54A65328DBE3}" srcOrd="0" destOrd="0" presId="urn:microsoft.com/office/officeart/2005/8/layout/vList5"/>
    <dgm:cxn modelId="{D9EABF76-9510-4163-B82E-A4459A93068B}" srcId="{C4D8A7FA-D834-47A8-B6D4-CD1BBE47D932}" destId="{6718617F-88AC-48BD-AEA3-2ADC60AAB681}" srcOrd="1" destOrd="0" parTransId="{7DFC89A0-2A3F-4F81-874C-E2AB8D50D718}" sibTransId="{860DA659-270A-4A1D-94B0-CE802C602361}"/>
    <dgm:cxn modelId="{CA3BEE82-48EC-4C5F-8CBA-AC1E24516A63}" type="presOf" srcId="{941EB0FC-ED25-4C0E-BE43-299C9E118389}" destId="{B7FA874E-1C1D-47F0-81DA-E1EB1A20D4C3}" srcOrd="0" destOrd="0" presId="urn:microsoft.com/office/officeart/2005/8/layout/vList5"/>
    <dgm:cxn modelId="{A27B8AA8-202F-44F6-8AEE-5CE5830E07BB}" srcId="{C4D8A7FA-D834-47A8-B6D4-CD1BBE47D932}" destId="{7A56063F-DC58-4756-833C-041CB9D1DED3}" srcOrd="0" destOrd="0" parTransId="{07DC7B66-383C-4E98-80D3-296D5F4B4F12}" sibTransId="{CFAFD13B-1521-4261-82D9-9A79CD7ED274}"/>
    <dgm:cxn modelId="{B1C224AA-E8E4-4F44-AB0F-56807D45A557}" type="presOf" srcId="{BDA74358-9589-4BC8-81C6-E767C37A9CD6}" destId="{E8D9D9AC-5518-4B46-8038-19B84EA4D0D5}" srcOrd="0" destOrd="0" presId="urn:microsoft.com/office/officeart/2005/8/layout/vList5"/>
    <dgm:cxn modelId="{7628A1AD-17F0-4E8B-8F9C-E96F363A4303}" type="presOf" srcId="{E6DA2191-911F-407D-B77E-4955D5590B6A}" destId="{D7496BEF-397C-49BE-9DF6-1D5D8D381449}" srcOrd="0" destOrd="0" presId="urn:microsoft.com/office/officeart/2005/8/layout/vList5"/>
    <dgm:cxn modelId="{87072AB7-373B-4445-A424-E334F141D226}" srcId="{C4D8A7FA-D834-47A8-B6D4-CD1BBE47D932}" destId="{258EF11D-A7D7-4271-9B12-9610D2987E0B}" srcOrd="3" destOrd="0" parTransId="{70145AED-AB06-4570-8F53-D71C620B7E6E}" sibTransId="{5D9AC21F-065B-4A6F-858E-5A0EA0E57DC1}"/>
    <dgm:cxn modelId="{0E1ECEB9-A9D1-44E6-959C-BFC70C012B5C}" type="presOf" srcId="{35BC0D6B-E01D-4C9F-975B-7785BB0192A9}" destId="{1D6E4502-B78C-4DB4-B21C-98F24EC16788}" srcOrd="0" destOrd="0" presId="urn:microsoft.com/office/officeart/2005/8/layout/vList5"/>
    <dgm:cxn modelId="{312900BA-D529-420C-9DC3-72D3B8C5D488}" srcId="{E6DA2191-911F-407D-B77E-4955D5590B6A}" destId="{941EB0FC-ED25-4C0E-BE43-299C9E118389}" srcOrd="0" destOrd="0" parTransId="{F2B2040F-DE71-4555-BB2B-BC95D771EC81}" sibTransId="{EBEDF86E-1FCD-4198-A504-0C2DFABD0523}"/>
    <dgm:cxn modelId="{5E44DBD3-6AD9-44C6-B223-BFDE3D7DAFDA}" type="presOf" srcId="{C4D8A7FA-D834-47A8-B6D4-CD1BBE47D932}" destId="{5ECA2C4A-D515-4D82-B9DE-E415AE8262B5}" srcOrd="0" destOrd="0" presId="urn:microsoft.com/office/officeart/2005/8/layout/vList5"/>
    <dgm:cxn modelId="{9187AED9-698D-402E-9AB0-0D8FC411DAAE}" type="presOf" srcId="{837A0B86-ADD6-4ABA-9852-F08C6D126387}" destId="{C3596D14-97AE-42CA-ADBB-B3833FF7E921}" srcOrd="0" destOrd="0" presId="urn:microsoft.com/office/officeart/2005/8/layout/vList5"/>
    <dgm:cxn modelId="{395BA2ED-71C6-4D9B-BAA0-949BEAC73608}" type="presOf" srcId="{258EF11D-A7D7-4271-9B12-9610D2987E0B}" destId="{EEC5C72E-71B7-4B3F-8AE6-43E24FF504CF}" srcOrd="0" destOrd="0" presId="urn:microsoft.com/office/officeart/2005/8/layout/vList5"/>
    <dgm:cxn modelId="{F9E97906-FEEA-4994-9781-ACDA4B86DC14}" type="presParOf" srcId="{5ECA2C4A-D515-4D82-B9DE-E415AE8262B5}" destId="{5C81EC85-C05E-400C-BA62-A3AE088BD3FD}" srcOrd="0" destOrd="0" presId="urn:microsoft.com/office/officeart/2005/8/layout/vList5"/>
    <dgm:cxn modelId="{889F03DF-229B-46E0-A170-4FD8AC16E829}" type="presParOf" srcId="{5C81EC85-C05E-400C-BA62-A3AE088BD3FD}" destId="{A8E19CFF-AAB1-46E9-B9F4-54A65328DBE3}" srcOrd="0" destOrd="0" presId="urn:microsoft.com/office/officeart/2005/8/layout/vList5"/>
    <dgm:cxn modelId="{08E841E8-C1B5-499E-B99E-8EB9034739DE}" type="presParOf" srcId="{5C81EC85-C05E-400C-BA62-A3AE088BD3FD}" destId="{1D6E4502-B78C-4DB4-B21C-98F24EC16788}" srcOrd="1" destOrd="0" presId="urn:microsoft.com/office/officeart/2005/8/layout/vList5"/>
    <dgm:cxn modelId="{3D1202A3-BCE4-4B7A-8002-ECA6A9ED1840}" type="presParOf" srcId="{5ECA2C4A-D515-4D82-B9DE-E415AE8262B5}" destId="{F012D0E8-D1BB-4687-B4E2-2F607F2018D6}" srcOrd="1" destOrd="0" presId="urn:microsoft.com/office/officeart/2005/8/layout/vList5"/>
    <dgm:cxn modelId="{DC213963-0089-4260-BB64-4F1C9DCA6895}" type="presParOf" srcId="{5ECA2C4A-D515-4D82-B9DE-E415AE8262B5}" destId="{5F54ABC8-E6F8-4D08-A886-B8A1AB03E68D}" srcOrd="2" destOrd="0" presId="urn:microsoft.com/office/officeart/2005/8/layout/vList5"/>
    <dgm:cxn modelId="{43765887-805A-4431-B9DA-85312864E3A4}" type="presParOf" srcId="{5F54ABC8-E6F8-4D08-A886-B8A1AB03E68D}" destId="{DEDBCFF1-A04F-4E28-9E6A-87FBBCF65573}" srcOrd="0" destOrd="0" presId="urn:microsoft.com/office/officeart/2005/8/layout/vList5"/>
    <dgm:cxn modelId="{522E5AE4-F860-4E37-9DBA-1E000F9A7B17}" type="presParOf" srcId="{5F54ABC8-E6F8-4D08-A886-B8A1AB03E68D}" destId="{E8D9D9AC-5518-4B46-8038-19B84EA4D0D5}" srcOrd="1" destOrd="0" presId="urn:microsoft.com/office/officeart/2005/8/layout/vList5"/>
    <dgm:cxn modelId="{D5060BDE-76A8-47E4-A8D3-D64AD8FC21E8}" type="presParOf" srcId="{5ECA2C4A-D515-4D82-B9DE-E415AE8262B5}" destId="{21F82085-12F1-4AAB-ABDF-74CCD8CD74EF}" srcOrd="3" destOrd="0" presId="urn:microsoft.com/office/officeart/2005/8/layout/vList5"/>
    <dgm:cxn modelId="{256D8C8C-E777-4159-B227-1F3E23A4DB79}" type="presParOf" srcId="{5ECA2C4A-D515-4D82-B9DE-E415AE8262B5}" destId="{60A7945B-A37D-4571-9160-5FF3FCDE625D}" srcOrd="4" destOrd="0" presId="urn:microsoft.com/office/officeart/2005/8/layout/vList5"/>
    <dgm:cxn modelId="{7ED85622-D2B5-4DAC-B9CC-AD8CD7B3194D}" type="presParOf" srcId="{60A7945B-A37D-4571-9160-5FF3FCDE625D}" destId="{D7496BEF-397C-49BE-9DF6-1D5D8D381449}" srcOrd="0" destOrd="0" presId="urn:microsoft.com/office/officeart/2005/8/layout/vList5"/>
    <dgm:cxn modelId="{91E8079B-A32D-43FB-A240-C23C146AB9FC}" type="presParOf" srcId="{60A7945B-A37D-4571-9160-5FF3FCDE625D}" destId="{B7FA874E-1C1D-47F0-81DA-E1EB1A20D4C3}" srcOrd="1" destOrd="0" presId="urn:microsoft.com/office/officeart/2005/8/layout/vList5"/>
    <dgm:cxn modelId="{952B3AED-091B-4E01-8965-9F9902BB194F}" type="presParOf" srcId="{5ECA2C4A-D515-4D82-B9DE-E415AE8262B5}" destId="{F8EF1618-5ED6-4D30-9D13-6AD87D864749}" srcOrd="5" destOrd="0" presId="urn:microsoft.com/office/officeart/2005/8/layout/vList5"/>
    <dgm:cxn modelId="{C9F1EC04-8D79-49B2-BF91-48F61784B2B4}" type="presParOf" srcId="{5ECA2C4A-D515-4D82-B9DE-E415AE8262B5}" destId="{15B8A077-B2E3-4272-BB1E-7AFE6957DE98}" srcOrd="6" destOrd="0" presId="urn:microsoft.com/office/officeart/2005/8/layout/vList5"/>
    <dgm:cxn modelId="{AD1B8C48-B671-427F-9C37-71F0208CED6B}" type="presParOf" srcId="{15B8A077-B2E3-4272-BB1E-7AFE6957DE98}" destId="{EEC5C72E-71B7-4B3F-8AE6-43E24FF504CF}" srcOrd="0" destOrd="0" presId="urn:microsoft.com/office/officeart/2005/8/layout/vList5"/>
    <dgm:cxn modelId="{CDB59914-E9BE-4750-B464-05DDCEC829EA}" type="presParOf" srcId="{5ECA2C4A-D515-4D82-B9DE-E415AE8262B5}" destId="{53501128-23F6-4D65-898D-A0D108F7491E}" srcOrd="7" destOrd="0" presId="urn:microsoft.com/office/officeart/2005/8/layout/vList5"/>
    <dgm:cxn modelId="{D46868E0-2394-4507-8153-F5FE65E89E7D}" type="presParOf" srcId="{5ECA2C4A-D515-4D82-B9DE-E415AE8262B5}" destId="{B1146B07-4049-4768-8C05-439C9AE8DE7B}" srcOrd="8" destOrd="0" presId="urn:microsoft.com/office/officeart/2005/8/layout/vList5"/>
    <dgm:cxn modelId="{5ECE82E5-A043-41F8-8669-AFC3C3C28AD8}" type="presParOf" srcId="{B1146B07-4049-4768-8C05-439C9AE8DE7B}" destId="{C3596D14-97AE-42CA-ADBB-B3833FF7E92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855C71-8B44-4D02-8458-C81642C3D58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86D902C-5A1D-46E2-A558-EF68C764E529}">
      <dgm:prSet/>
      <dgm:spPr/>
      <dgm:t>
        <a:bodyPr/>
        <a:lstStyle/>
        <a:p>
          <a:r>
            <a:rPr lang="en-US"/>
            <a:t>MA plans must adhere to LCD and NCD criteria </a:t>
          </a:r>
        </a:p>
      </dgm:t>
    </dgm:pt>
    <dgm:pt modelId="{36DE9DD5-6E70-42C2-8340-239A19B4281B}" type="parTrans" cxnId="{E543DBA0-9286-41B2-9483-2BCBF182E34C}">
      <dgm:prSet/>
      <dgm:spPr/>
      <dgm:t>
        <a:bodyPr/>
        <a:lstStyle/>
        <a:p>
          <a:endParaRPr lang="en-US"/>
        </a:p>
      </dgm:t>
    </dgm:pt>
    <dgm:pt modelId="{09763A83-23D9-4A01-BA43-12A6A4C0AE6D}" type="sibTrans" cxnId="{E543DBA0-9286-41B2-9483-2BCBF182E34C}">
      <dgm:prSet/>
      <dgm:spPr/>
      <dgm:t>
        <a:bodyPr/>
        <a:lstStyle/>
        <a:p>
          <a:endParaRPr lang="en-US"/>
        </a:p>
      </dgm:t>
    </dgm:pt>
    <dgm:pt modelId="{6B68A79C-967E-4D7D-BC35-02C9ECCA92F9}">
      <dgm:prSet/>
      <dgm:spPr/>
      <dgm:t>
        <a:bodyPr/>
        <a:lstStyle/>
        <a:p>
          <a:r>
            <a:rPr lang="en-US" dirty="0"/>
            <a:t>Are you monitoring compliance with this requirement? </a:t>
          </a:r>
        </a:p>
      </dgm:t>
    </dgm:pt>
    <dgm:pt modelId="{12AFB252-7628-4D1C-9A78-4521D66F5A77}" type="parTrans" cxnId="{E76194E1-90AB-4EBD-92A9-0F395A219988}">
      <dgm:prSet/>
      <dgm:spPr/>
      <dgm:t>
        <a:bodyPr/>
        <a:lstStyle/>
        <a:p>
          <a:endParaRPr lang="en-US"/>
        </a:p>
      </dgm:t>
    </dgm:pt>
    <dgm:pt modelId="{4C41BF2E-783B-4311-87D2-29D1B16F5F24}" type="sibTrans" cxnId="{E76194E1-90AB-4EBD-92A9-0F395A219988}">
      <dgm:prSet/>
      <dgm:spPr/>
      <dgm:t>
        <a:bodyPr/>
        <a:lstStyle/>
        <a:p>
          <a:endParaRPr lang="en-US"/>
        </a:p>
      </dgm:t>
    </dgm:pt>
    <dgm:pt modelId="{8687FF82-B441-4D28-8EB7-88BD1A0513AB}">
      <dgm:prSet/>
      <dgm:spPr/>
      <dgm:t>
        <a:bodyPr/>
        <a:lstStyle/>
        <a:p>
          <a:r>
            <a:rPr lang="en-US"/>
            <a:t>Requires interdisciplinary clinical, appeals/denials, billing, and legal team </a:t>
          </a:r>
        </a:p>
      </dgm:t>
    </dgm:pt>
    <dgm:pt modelId="{BA6E355E-75F7-4928-AEBD-A8A1F3ADBE48}" type="parTrans" cxnId="{F1AEA589-3624-4933-9E5A-11F64DE68BD7}">
      <dgm:prSet/>
      <dgm:spPr/>
      <dgm:t>
        <a:bodyPr/>
        <a:lstStyle/>
        <a:p>
          <a:endParaRPr lang="en-US"/>
        </a:p>
      </dgm:t>
    </dgm:pt>
    <dgm:pt modelId="{4F3F2D46-AFC3-45F6-A2FB-299D8E012871}" type="sibTrans" cxnId="{F1AEA589-3624-4933-9E5A-11F64DE68BD7}">
      <dgm:prSet/>
      <dgm:spPr/>
      <dgm:t>
        <a:bodyPr/>
        <a:lstStyle/>
        <a:p>
          <a:endParaRPr lang="en-US"/>
        </a:p>
      </dgm:t>
    </dgm:pt>
    <dgm:pt modelId="{BEBCCC54-E16B-4051-825B-831AAD5C7A1E}">
      <dgm:prSet/>
      <dgm:spPr/>
      <dgm:t>
        <a:bodyPr/>
        <a:lstStyle/>
        <a:p>
          <a:r>
            <a:rPr lang="en-US" dirty="0"/>
            <a:t>Extended validity of PAs </a:t>
          </a:r>
        </a:p>
      </dgm:t>
    </dgm:pt>
    <dgm:pt modelId="{B99CD132-7BF0-4DE7-90A8-049919FB3EA4}" type="parTrans" cxnId="{BE47984D-BD7F-44A8-9983-67E5D96320CD}">
      <dgm:prSet/>
      <dgm:spPr/>
      <dgm:t>
        <a:bodyPr/>
        <a:lstStyle/>
        <a:p>
          <a:endParaRPr lang="en-US"/>
        </a:p>
      </dgm:t>
    </dgm:pt>
    <dgm:pt modelId="{3C0B0CBD-F939-48E7-B141-3BDE463A5F80}" type="sibTrans" cxnId="{BE47984D-BD7F-44A8-9983-67E5D96320CD}">
      <dgm:prSet/>
      <dgm:spPr/>
      <dgm:t>
        <a:bodyPr/>
        <a:lstStyle/>
        <a:p>
          <a:endParaRPr lang="en-US"/>
        </a:p>
      </dgm:t>
    </dgm:pt>
    <dgm:pt modelId="{C224456F-87B7-49FE-9E49-F8B7CB00A988}">
      <dgm:prSet/>
      <dgm:spPr/>
      <dgm:t>
        <a:bodyPr/>
        <a:lstStyle/>
        <a:p>
          <a:r>
            <a:rPr lang="en-US" dirty="0"/>
            <a:t>PAs are valid for approved course of treatment as long as is medically necessary </a:t>
          </a:r>
        </a:p>
      </dgm:t>
    </dgm:pt>
    <dgm:pt modelId="{078B93C9-A046-4B8D-A93E-6B365CBE483B}" type="parTrans" cxnId="{8BF9B4CF-86EF-4A5D-AFDE-3A0F74036433}">
      <dgm:prSet/>
      <dgm:spPr/>
      <dgm:t>
        <a:bodyPr/>
        <a:lstStyle/>
        <a:p>
          <a:endParaRPr lang="en-US"/>
        </a:p>
      </dgm:t>
    </dgm:pt>
    <dgm:pt modelId="{A5ACD266-3C78-46D4-A560-3666492BDC9D}" type="sibTrans" cxnId="{8BF9B4CF-86EF-4A5D-AFDE-3A0F74036433}">
      <dgm:prSet/>
      <dgm:spPr/>
      <dgm:t>
        <a:bodyPr/>
        <a:lstStyle/>
        <a:p>
          <a:endParaRPr lang="en-US"/>
        </a:p>
      </dgm:t>
    </dgm:pt>
    <dgm:pt modelId="{E72DEBC0-935A-4FE2-BE01-9D85434AB4E0}">
      <dgm:prSet/>
      <dgm:spPr/>
      <dgm:t>
        <a:bodyPr/>
        <a:lstStyle/>
        <a:p>
          <a:r>
            <a:rPr lang="en-US"/>
            <a:t>Cannot require additional auths for each treatment in a prescribed series </a:t>
          </a:r>
        </a:p>
      </dgm:t>
    </dgm:pt>
    <dgm:pt modelId="{34FDBFF0-834A-47EA-80AB-C1C283662D44}" type="parTrans" cxnId="{BB95DD66-8C76-4C95-AF4E-CE562EA36AA6}">
      <dgm:prSet/>
      <dgm:spPr/>
      <dgm:t>
        <a:bodyPr/>
        <a:lstStyle/>
        <a:p>
          <a:endParaRPr lang="en-US"/>
        </a:p>
      </dgm:t>
    </dgm:pt>
    <dgm:pt modelId="{57673952-0DB1-41C7-BCDB-9E5EFC9F43AE}" type="sibTrans" cxnId="{BB95DD66-8C76-4C95-AF4E-CE562EA36AA6}">
      <dgm:prSet/>
      <dgm:spPr/>
      <dgm:t>
        <a:bodyPr/>
        <a:lstStyle/>
        <a:p>
          <a:endParaRPr lang="en-US"/>
        </a:p>
      </dgm:t>
    </dgm:pt>
    <dgm:pt modelId="{BB6BAA15-4A5E-4679-BB47-E77E0EBDF6D2}">
      <dgm:prSet/>
      <dgm:spPr/>
      <dgm:t>
        <a:bodyPr/>
        <a:lstStyle/>
        <a:p>
          <a:r>
            <a:rPr lang="en-US"/>
            <a:t>Relevant MD experience </a:t>
          </a:r>
        </a:p>
      </dgm:t>
    </dgm:pt>
    <dgm:pt modelId="{9C292294-A668-4F83-BF46-2E1F54875852}" type="parTrans" cxnId="{F12FD80C-F42E-4403-9E20-8F9F9A225590}">
      <dgm:prSet/>
      <dgm:spPr/>
      <dgm:t>
        <a:bodyPr/>
        <a:lstStyle/>
        <a:p>
          <a:endParaRPr lang="en-US"/>
        </a:p>
      </dgm:t>
    </dgm:pt>
    <dgm:pt modelId="{432A3676-97A5-43B5-9645-5582F6FE5FAA}" type="sibTrans" cxnId="{F12FD80C-F42E-4403-9E20-8F9F9A225590}">
      <dgm:prSet/>
      <dgm:spPr/>
      <dgm:t>
        <a:bodyPr/>
        <a:lstStyle/>
        <a:p>
          <a:endParaRPr lang="en-US"/>
        </a:p>
      </dgm:t>
    </dgm:pt>
    <dgm:pt modelId="{F442D348-74B7-46D0-82C0-2711D44DF429}">
      <dgm:prSet/>
      <dgm:spPr/>
      <dgm:t>
        <a:bodyPr/>
        <a:lstStyle/>
        <a:p>
          <a:r>
            <a:rPr lang="en-US"/>
            <a:t>Health plan MDs reviewed prior auths must have expertise in the service area</a:t>
          </a:r>
        </a:p>
      </dgm:t>
    </dgm:pt>
    <dgm:pt modelId="{20CBFB26-1CB8-4FAC-A444-7F4726355A79}" type="parTrans" cxnId="{0D15D170-551C-413E-BD44-2F4F8FA4A779}">
      <dgm:prSet/>
      <dgm:spPr/>
      <dgm:t>
        <a:bodyPr/>
        <a:lstStyle/>
        <a:p>
          <a:endParaRPr lang="en-US"/>
        </a:p>
      </dgm:t>
    </dgm:pt>
    <dgm:pt modelId="{A23697F8-2E17-44D2-A9BB-3E6F1F67F337}" type="sibTrans" cxnId="{0D15D170-551C-413E-BD44-2F4F8FA4A779}">
      <dgm:prSet/>
      <dgm:spPr/>
      <dgm:t>
        <a:bodyPr/>
        <a:lstStyle/>
        <a:p>
          <a:endParaRPr lang="en-US"/>
        </a:p>
      </dgm:t>
    </dgm:pt>
    <dgm:pt modelId="{5A44DD33-6640-49F0-B513-DFCC3C49B98A}">
      <dgm:prSet/>
      <dgm:spPr/>
      <dgm:t>
        <a:bodyPr/>
        <a:lstStyle/>
        <a:p>
          <a:r>
            <a:rPr lang="en-US"/>
            <a:t>90-day transition period when changing MA plans</a:t>
          </a:r>
        </a:p>
      </dgm:t>
    </dgm:pt>
    <dgm:pt modelId="{2146A3CD-8C8E-4DC1-A854-B8F37AE09E5C}" type="parTrans" cxnId="{641D5314-7594-4080-AB65-64D9D283CE20}">
      <dgm:prSet/>
      <dgm:spPr/>
      <dgm:t>
        <a:bodyPr/>
        <a:lstStyle/>
        <a:p>
          <a:endParaRPr lang="en-US"/>
        </a:p>
      </dgm:t>
    </dgm:pt>
    <dgm:pt modelId="{82EC598B-E57C-4F63-A837-72B0317F57B9}" type="sibTrans" cxnId="{641D5314-7594-4080-AB65-64D9D283CE20}">
      <dgm:prSet/>
      <dgm:spPr/>
      <dgm:t>
        <a:bodyPr/>
        <a:lstStyle/>
        <a:p>
          <a:endParaRPr lang="en-US"/>
        </a:p>
      </dgm:t>
    </dgm:pt>
    <dgm:pt modelId="{00909D1A-7892-4AA0-BBB7-5CB61F5C44D2}">
      <dgm:prSet/>
      <dgm:spPr/>
      <dgm:t>
        <a:bodyPr/>
        <a:lstStyle/>
        <a:p>
          <a:r>
            <a:rPr lang="en-US"/>
            <a:t>New payer must honor the previous payer’s PA for 90 days </a:t>
          </a:r>
        </a:p>
      </dgm:t>
    </dgm:pt>
    <dgm:pt modelId="{7295BF6B-64FC-4857-96AA-50513A6BB524}" type="parTrans" cxnId="{193F6122-7649-4091-AF4D-F3D929DA02D1}">
      <dgm:prSet/>
      <dgm:spPr/>
      <dgm:t>
        <a:bodyPr/>
        <a:lstStyle/>
        <a:p>
          <a:endParaRPr lang="en-US"/>
        </a:p>
      </dgm:t>
    </dgm:pt>
    <dgm:pt modelId="{1202D64C-827B-441F-9690-43151838DC82}" type="sibTrans" cxnId="{193F6122-7649-4091-AF4D-F3D929DA02D1}">
      <dgm:prSet/>
      <dgm:spPr/>
      <dgm:t>
        <a:bodyPr/>
        <a:lstStyle/>
        <a:p>
          <a:endParaRPr lang="en-US"/>
        </a:p>
      </dgm:t>
    </dgm:pt>
    <dgm:pt modelId="{41AB1167-FAFF-4239-965E-06CBE6CCCDCB}" type="pres">
      <dgm:prSet presAssocID="{CD855C71-8B44-4D02-8458-C81642C3D583}" presName="Name0" presStyleCnt="0">
        <dgm:presLayoutVars>
          <dgm:dir/>
          <dgm:animLvl val="lvl"/>
          <dgm:resizeHandles val="exact"/>
        </dgm:presLayoutVars>
      </dgm:prSet>
      <dgm:spPr/>
    </dgm:pt>
    <dgm:pt modelId="{D52D1FFF-D9A4-4AB7-9E70-593B3B5DE9F7}" type="pres">
      <dgm:prSet presAssocID="{986D902C-5A1D-46E2-A558-EF68C764E529}" presName="composite" presStyleCnt="0"/>
      <dgm:spPr/>
    </dgm:pt>
    <dgm:pt modelId="{51FD71AA-5B94-4A06-8CE0-18A475341CA5}" type="pres">
      <dgm:prSet presAssocID="{986D902C-5A1D-46E2-A558-EF68C764E52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00DBE403-BB50-457A-B9E1-6D58FE996F47}" type="pres">
      <dgm:prSet presAssocID="{986D902C-5A1D-46E2-A558-EF68C764E529}" presName="desTx" presStyleLbl="alignAccFollowNode1" presStyleIdx="0" presStyleCnt="4">
        <dgm:presLayoutVars>
          <dgm:bulletEnabled val="1"/>
        </dgm:presLayoutVars>
      </dgm:prSet>
      <dgm:spPr/>
    </dgm:pt>
    <dgm:pt modelId="{51FCFC6A-E064-45D9-9897-22BDF6822D66}" type="pres">
      <dgm:prSet presAssocID="{09763A83-23D9-4A01-BA43-12A6A4C0AE6D}" presName="space" presStyleCnt="0"/>
      <dgm:spPr/>
    </dgm:pt>
    <dgm:pt modelId="{FCE12150-7716-4B34-84D3-F5241CC56BB3}" type="pres">
      <dgm:prSet presAssocID="{BEBCCC54-E16B-4051-825B-831AAD5C7A1E}" presName="composite" presStyleCnt="0"/>
      <dgm:spPr/>
    </dgm:pt>
    <dgm:pt modelId="{5D62B478-D206-42E6-AC6F-4E4204340427}" type="pres">
      <dgm:prSet presAssocID="{BEBCCC54-E16B-4051-825B-831AAD5C7A1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B18E7A8-CBF7-461E-A0C4-214C7B5D6F29}" type="pres">
      <dgm:prSet presAssocID="{BEBCCC54-E16B-4051-825B-831AAD5C7A1E}" presName="desTx" presStyleLbl="alignAccFollowNode1" presStyleIdx="1" presStyleCnt="4">
        <dgm:presLayoutVars>
          <dgm:bulletEnabled val="1"/>
        </dgm:presLayoutVars>
      </dgm:prSet>
      <dgm:spPr/>
    </dgm:pt>
    <dgm:pt modelId="{789A47DF-0ECB-4CA6-8D29-50C8AE9CD142}" type="pres">
      <dgm:prSet presAssocID="{3C0B0CBD-F939-48E7-B141-3BDE463A5F80}" presName="space" presStyleCnt="0"/>
      <dgm:spPr/>
    </dgm:pt>
    <dgm:pt modelId="{77004613-58F9-4EA9-84AB-0262EBE6A41B}" type="pres">
      <dgm:prSet presAssocID="{BB6BAA15-4A5E-4679-BB47-E77E0EBDF6D2}" presName="composite" presStyleCnt="0"/>
      <dgm:spPr/>
    </dgm:pt>
    <dgm:pt modelId="{A1BC99B1-C405-4F07-980C-4F6DFCEF4235}" type="pres">
      <dgm:prSet presAssocID="{BB6BAA15-4A5E-4679-BB47-E77E0EBDF6D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7EB5D92F-4EC0-40C0-AE36-9807E9087FEC}" type="pres">
      <dgm:prSet presAssocID="{BB6BAA15-4A5E-4679-BB47-E77E0EBDF6D2}" presName="desTx" presStyleLbl="alignAccFollowNode1" presStyleIdx="2" presStyleCnt="4">
        <dgm:presLayoutVars>
          <dgm:bulletEnabled val="1"/>
        </dgm:presLayoutVars>
      </dgm:prSet>
      <dgm:spPr/>
    </dgm:pt>
    <dgm:pt modelId="{835C90C5-7D3A-476C-A149-6C4F0AD73532}" type="pres">
      <dgm:prSet presAssocID="{432A3676-97A5-43B5-9645-5582F6FE5FAA}" presName="space" presStyleCnt="0"/>
      <dgm:spPr/>
    </dgm:pt>
    <dgm:pt modelId="{898E8FF9-FB72-4A69-AF62-CE8F147495BF}" type="pres">
      <dgm:prSet presAssocID="{5A44DD33-6640-49F0-B513-DFCC3C49B98A}" presName="composite" presStyleCnt="0"/>
      <dgm:spPr/>
    </dgm:pt>
    <dgm:pt modelId="{873AB480-B0DE-4D16-BCD2-746500E340F2}" type="pres">
      <dgm:prSet presAssocID="{5A44DD33-6640-49F0-B513-DFCC3C49B98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DEC08BFD-83C3-48F8-AA0B-56F29F4C56A3}" type="pres">
      <dgm:prSet presAssocID="{5A44DD33-6640-49F0-B513-DFCC3C49B98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7D8C1009-35E0-494B-BD0A-A108C6E78335}" type="presOf" srcId="{C224456F-87B7-49FE-9E49-F8B7CB00A988}" destId="{0B18E7A8-CBF7-461E-A0C4-214C7B5D6F29}" srcOrd="0" destOrd="0" presId="urn:microsoft.com/office/officeart/2005/8/layout/hList1"/>
    <dgm:cxn modelId="{F12FD80C-F42E-4403-9E20-8F9F9A225590}" srcId="{CD855C71-8B44-4D02-8458-C81642C3D583}" destId="{BB6BAA15-4A5E-4679-BB47-E77E0EBDF6D2}" srcOrd="2" destOrd="0" parTransId="{9C292294-A668-4F83-BF46-2E1F54875852}" sibTransId="{432A3676-97A5-43B5-9645-5582F6FE5FAA}"/>
    <dgm:cxn modelId="{641D5314-7594-4080-AB65-64D9D283CE20}" srcId="{CD855C71-8B44-4D02-8458-C81642C3D583}" destId="{5A44DD33-6640-49F0-B513-DFCC3C49B98A}" srcOrd="3" destOrd="0" parTransId="{2146A3CD-8C8E-4DC1-A854-B8F37AE09E5C}" sibTransId="{82EC598B-E57C-4F63-A837-72B0317F57B9}"/>
    <dgm:cxn modelId="{193F6122-7649-4091-AF4D-F3D929DA02D1}" srcId="{5A44DD33-6640-49F0-B513-DFCC3C49B98A}" destId="{00909D1A-7892-4AA0-BBB7-5CB61F5C44D2}" srcOrd="0" destOrd="0" parTransId="{7295BF6B-64FC-4857-96AA-50513A6BB524}" sibTransId="{1202D64C-827B-441F-9690-43151838DC82}"/>
    <dgm:cxn modelId="{8AE9232D-C162-4FD8-9EE3-1E865E6338EB}" type="presOf" srcId="{6B68A79C-967E-4D7D-BC35-02C9ECCA92F9}" destId="{00DBE403-BB50-457A-B9E1-6D58FE996F47}" srcOrd="0" destOrd="0" presId="urn:microsoft.com/office/officeart/2005/8/layout/hList1"/>
    <dgm:cxn modelId="{3AB3B03F-DA95-4B60-9CE9-E24FBF8D484D}" type="presOf" srcId="{00909D1A-7892-4AA0-BBB7-5CB61F5C44D2}" destId="{DEC08BFD-83C3-48F8-AA0B-56F29F4C56A3}" srcOrd="0" destOrd="0" presId="urn:microsoft.com/office/officeart/2005/8/layout/hList1"/>
    <dgm:cxn modelId="{8222F163-13AB-43AB-A81C-FE5BA4F78ECB}" type="presOf" srcId="{BB6BAA15-4A5E-4679-BB47-E77E0EBDF6D2}" destId="{A1BC99B1-C405-4F07-980C-4F6DFCEF4235}" srcOrd="0" destOrd="0" presId="urn:microsoft.com/office/officeart/2005/8/layout/hList1"/>
    <dgm:cxn modelId="{BB95DD66-8C76-4C95-AF4E-CE562EA36AA6}" srcId="{BEBCCC54-E16B-4051-825B-831AAD5C7A1E}" destId="{E72DEBC0-935A-4FE2-BE01-9D85434AB4E0}" srcOrd="1" destOrd="0" parTransId="{34FDBFF0-834A-47EA-80AB-C1C283662D44}" sibTransId="{57673952-0DB1-41C7-BCDB-9E5EFC9F43AE}"/>
    <dgm:cxn modelId="{BE47984D-BD7F-44A8-9983-67E5D96320CD}" srcId="{CD855C71-8B44-4D02-8458-C81642C3D583}" destId="{BEBCCC54-E16B-4051-825B-831AAD5C7A1E}" srcOrd="1" destOrd="0" parTransId="{B99CD132-7BF0-4DE7-90A8-049919FB3EA4}" sibTransId="{3C0B0CBD-F939-48E7-B141-3BDE463A5F80}"/>
    <dgm:cxn modelId="{0D15D170-551C-413E-BD44-2F4F8FA4A779}" srcId="{BB6BAA15-4A5E-4679-BB47-E77E0EBDF6D2}" destId="{F442D348-74B7-46D0-82C0-2711D44DF429}" srcOrd="0" destOrd="0" parTransId="{20CBFB26-1CB8-4FAC-A444-7F4726355A79}" sibTransId="{A23697F8-2E17-44D2-A9BB-3E6F1F67F337}"/>
    <dgm:cxn modelId="{42846772-395D-4EDB-B38D-317D45A876D1}" type="presOf" srcId="{986D902C-5A1D-46E2-A558-EF68C764E529}" destId="{51FD71AA-5B94-4A06-8CE0-18A475341CA5}" srcOrd="0" destOrd="0" presId="urn:microsoft.com/office/officeart/2005/8/layout/hList1"/>
    <dgm:cxn modelId="{F1AEA589-3624-4933-9E5A-11F64DE68BD7}" srcId="{986D902C-5A1D-46E2-A558-EF68C764E529}" destId="{8687FF82-B441-4D28-8EB7-88BD1A0513AB}" srcOrd="1" destOrd="0" parTransId="{BA6E355E-75F7-4928-AEBD-A8A1F3ADBE48}" sibTransId="{4F3F2D46-AFC3-45F6-A2FB-299D8E012871}"/>
    <dgm:cxn modelId="{B7B95991-314D-4CF9-98AA-C052DAB721A5}" type="presOf" srcId="{5A44DD33-6640-49F0-B513-DFCC3C49B98A}" destId="{873AB480-B0DE-4D16-BCD2-746500E340F2}" srcOrd="0" destOrd="0" presId="urn:microsoft.com/office/officeart/2005/8/layout/hList1"/>
    <dgm:cxn modelId="{693DFB9F-3F6E-4A71-9BAA-6A24B1EE5546}" type="presOf" srcId="{F442D348-74B7-46D0-82C0-2711D44DF429}" destId="{7EB5D92F-4EC0-40C0-AE36-9807E9087FEC}" srcOrd="0" destOrd="0" presId="urn:microsoft.com/office/officeart/2005/8/layout/hList1"/>
    <dgm:cxn modelId="{E543DBA0-9286-41B2-9483-2BCBF182E34C}" srcId="{CD855C71-8B44-4D02-8458-C81642C3D583}" destId="{986D902C-5A1D-46E2-A558-EF68C764E529}" srcOrd="0" destOrd="0" parTransId="{36DE9DD5-6E70-42C2-8340-239A19B4281B}" sibTransId="{09763A83-23D9-4A01-BA43-12A6A4C0AE6D}"/>
    <dgm:cxn modelId="{2256C9A7-A987-48E7-BEF2-E72D81E5EDBF}" type="presOf" srcId="{E72DEBC0-935A-4FE2-BE01-9D85434AB4E0}" destId="{0B18E7A8-CBF7-461E-A0C4-214C7B5D6F29}" srcOrd="0" destOrd="1" presId="urn:microsoft.com/office/officeart/2005/8/layout/hList1"/>
    <dgm:cxn modelId="{0F97ACB0-8426-408D-9A90-B78B6716B19E}" type="presOf" srcId="{8687FF82-B441-4D28-8EB7-88BD1A0513AB}" destId="{00DBE403-BB50-457A-B9E1-6D58FE996F47}" srcOrd="0" destOrd="1" presId="urn:microsoft.com/office/officeart/2005/8/layout/hList1"/>
    <dgm:cxn modelId="{C894D8B6-D551-4496-9CB4-8EBCA1176F4B}" type="presOf" srcId="{CD855C71-8B44-4D02-8458-C81642C3D583}" destId="{41AB1167-FAFF-4239-965E-06CBE6CCCDCB}" srcOrd="0" destOrd="0" presId="urn:microsoft.com/office/officeart/2005/8/layout/hList1"/>
    <dgm:cxn modelId="{F40EADC3-2A4A-4DF5-978B-95E0FE2AEF6E}" type="presOf" srcId="{BEBCCC54-E16B-4051-825B-831AAD5C7A1E}" destId="{5D62B478-D206-42E6-AC6F-4E4204340427}" srcOrd="0" destOrd="0" presId="urn:microsoft.com/office/officeart/2005/8/layout/hList1"/>
    <dgm:cxn modelId="{8BF9B4CF-86EF-4A5D-AFDE-3A0F74036433}" srcId="{BEBCCC54-E16B-4051-825B-831AAD5C7A1E}" destId="{C224456F-87B7-49FE-9E49-F8B7CB00A988}" srcOrd="0" destOrd="0" parTransId="{078B93C9-A046-4B8D-A93E-6B365CBE483B}" sibTransId="{A5ACD266-3C78-46D4-A560-3666492BDC9D}"/>
    <dgm:cxn modelId="{E76194E1-90AB-4EBD-92A9-0F395A219988}" srcId="{986D902C-5A1D-46E2-A558-EF68C764E529}" destId="{6B68A79C-967E-4D7D-BC35-02C9ECCA92F9}" srcOrd="0" destOrd="0" parTransId="{12AFB252-7628-4D1C-9A78-4521D66F5A77}" sibTransId="{4C41BF2E-783B-4311-87D2-29D1B16F5F24}"/>
    <dgm:cxn modelId="{E5CB8D16-B4D2-4A63-A5FD-8E9873DF6776}" type="presParOf" srcId="{41AB1167-FAFF-4239-965E-06CBE6CCCDCB}" destId="{D52D1FFF-D9A4-4AB7-9E70-593B3B5DE9F7}" srcOrd="0" destOrd="0" presId="urn:microsoft.com/office/officeart/2005/8/layout/hList1"/>
    <dgm:cxn modelId="{E4913083-3B0B-498A-BB8A-4D1B22C646F2}" type="presParOf" srcId="{D52D1FFF-D9A4-4AB7-9E70-593B3B5DE9F7}" destId="{51FD71AA-5B94-4A06-8CE0-18A475341CA5}" srcOrd="0" destOrd="0" presId="urn:microsoft.com/office/officeart/2005/8/layout/hList1"/>
    <dgm:cxn modelId="{922F8AA4-1BF4-455B-8AB4-5B78AA1F9A16}" type="presParOf" srcId="{D52D1FFF-D9A4-4AB7-9E70-593B3B5DE9F7}" destId="{00DBE403-BB50-457A-B9E1-6D58FE996F47}" srcOrd="1" destOrd="0" presId="urn:microsoft.com/office/officeart/2005/8/layout/hList1"/>
    <dgm:cxn modelId="{C3AF5585-E709-488A-B24E-2E02B3E075DF}" type="presParOf" srcId="{41AB1167-FAFF-4239-965E-06CBE6CCCDCB}" destId="{51FCFC6A-E064-45D9-9897-22BDF6822D66}" srcOrd="1" destOrd="0" presId="urn:microsoft.com/office/officeart/2005/8/layout/hList1"/>
    <dgm:cxn modelId="{20937546-1981-465E-9F59-BA9C56BF9901}" type="presParOf" srcId="{41AB1167-FAFF-4239-965E-06CBE6CCCDCB}" destId="{FCE12150-7716-4B34-84D3-F5241CC56BB3}" srcOrd="2" destOrd="0" presId="urn:microsoft.com/office/officeart/2005/8/layout/hList1"/>
    <dgm:cxn modelId="{6BDDC385-9403-44C4-BA9B-7FA8D560CF7E}" type="presParOf" srcId="{FCE12150-7716-4B34-84D3-F5241CC56BB3}" destId="{5D62B478-D206-42E6-AC6F-4E4204340427}" srcOrd="0" destOrd="0" presId="urn:microsoft.com/office/officeart/2005/8/layout/hList1"/>
    <dgm:cxn modelId="{AE11C515-1A2E-4C7B-B307-F5C5944F6FDF}" type="presParOf" srcId="{FCE12150-7716-4B34-84D3-F5241CC56BB3}" destId="{0B18E7A8-CBF7-461E-A0C4-214C7B5D6F29}" srcOrd="1" destOrd="0" presId="urn:microsoft.com/office/officeart/2005/8/layout/hList1"/>
    <dgm:cxn modelId="{32B615F3-AC78-428A-A8D9-A95DB8F3E3AA}" type="presParOf" srcId="{41AB1167-FAFF-4239-965E-06CBE6CCCDCB}" destId="{789A47DF-0ECB-4CA6-8D29-50C8AE9CD142}" srcOrd="3" destOrd="0" presId="urn:microsoft.com/office/officeart/2005/8/layout/hList1"/>
    <dgm:cxn modelId="{0A81670A-E0F3-4343-ABE0-6A6A7CE7B17F}" type="presParOf" srcId="{41AB1167-FAFF-4239-965E-06CBE6CCCDCB}" destId="{77004613-58F9-4EA9-84AB-0262EBE6A41B}" srcOrd="4" destOrd="0" presId="urn:microsoft.com/office/officeart/2005/8/layout/hList1"/>
    <dgm:cxn modelId="{02908DB9-A4F5-44E5-A356-3298DEAEC025}" type="presParOf" srcId="{77004613-58F9-4EA9-84AB-0262EBE6A41B}" destId="{A1BC99B1-C405-4F07-980C-4F6DFCEF4235}" srcOrd="0" destOrd="0" presId="urn:microsoft.com/office/officeart/2005/8/layout/hList1"/>
    <dgm:cxn modelId="{2D952260-E324-4D82-A8A5-05DFDE4DC104}" type="presParOf" srcId="{77004613-58F9-4EA9-84AB-0262EBE6A41B}" destId="{7EB5D92F-4EC0-40C0-AE36-9807E9087FEC}" srcOrd="1" destOrd="0" presId="urn:microsoft.com/office/officeart/2005/8/layout/hList1"/>
    <dgm:cxn modelId="{FB63B9F0-70A9-4C05-911C-05DCE2A1922B}" type="presParOf" srcId="{41AB1167-FAFF-4239-965E-06CBE6CCCDCB}" destId="{835C90C5-7D3A-476C-A149-6C4F0AD73532}" srcOrd="5" destOrd="0" presId="urn:microsoft.com/office/officeart/2005/8/layout/hList1"/>
    <dgm:cxn modelId="{6A5573A8-3C7C-4B80-BEF8-3C32CC0B921C}" type="presParOf" srcId="{41AB1167-FAFF-4239-965E-06CBE6CCCDCB}" destId="{898E8FF9-FB72-4A69-AF62-CE8F147495BF}" srcOrd="6" destOrd="0" presId="urn:microsoft.com/office/officeart/2005/8/layout/hList1"/>
    <dgm:cxn modelId="{5EE00D77-CE1A-4CCE-9567-A1F56DA752C8}" type="presParOf" srcId="{898E8FF9-FB72-4A69-AF62-CE8F147495BF}" destId="{873AB480-B0DE-4D16-BCD2-746500E340F2}" srcOrd="0" destOrd="0" presId="urn:microsoft.com/office/officeart/2005/8/layout/hList1"/>
    <dgm:cxn modelId="{9478C988-FCC2-4FFF-9F2F-AAF1B3131F07}" type="presParOf" srcId="{898E8FF9-FB72-4A69-AF62-CE8F147495BF}" destId="{DEC08BFD-83C3-48F8-AA0B-56F29F4C56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4D6736-7DEA-45E2-80AC-425F56A871F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2D3BD8-0B7B-4E22-A1AE-B7FD1E6A9C25}">
      <dgm:prSet/>
      <dgm:spPr/>
      <dgm:t>
        <a:bodyPr/>
        <a:lstStyle/>
        <a:p>
          <a:r>
            <a:rPr lang="en-US"/>
            <a:t>Proposal CMS-0057-P: Advancing Interoperability and Improving Prior Authorization Processes Rule</a:t>
          </a:r>
        </a:p>
      </dgm:t>
    </dgm:pt>
    <dgm:pt modelId="{6F33AC6E-DAC3-4211-A122-4083C37F0FF9}" type="parTrans" cxnId="{A7B68A43-A187-486C-BCBB-0300758BAF02}">
      <dgm:prSet/>
      <dgm:spPr/>
      <dgm:t>
        <a:bodyPr/>
        <a:lstStyle/>
        <a:p>
          <a:endParaRPr lang="en-US"/>
        </a:p>
      </dgm:t>
    </dgm:pt>
    <dgm:pt modelId="{96DF35AA-B23E-4F69-A448-211D9466E4C5}" type="sibTrans" cxnId="{A7B68A43-A187-486C-BCBB-0300758BAF02}">
      <dgm:prSet/>
      <dgm:spPr/>
      <dgm:t>
        <a:bodyPr/>
        <a:lstStyle/>
        <a:p>
          <a:endParaRPr lang="en-US"/>
        </a:p>
      </dgm:t>
    </dgm:pt>
    <dgm:pt modelId="{42E70862-83ED-4E63-8B96-1812C9088CB9}">
      <dgm:prSet/>
      <dgm:spPr/>
      <dgm:t>
        <a:bodyPr/>
        <a:lstStyle/>
        <a:p>
          <a:r>
            <a:rPr lang="en-US" dirty="0"/>
            <a:t>Establish application programming interface (API) to allow providers access to PA requests and decisions  </a:t>
          </a:r>
        </a:p>
      </dgm:t>
    </dgm:pt>
    <dgm:pt modelId="{6C385091-3BEC-427B-87C8-A0B891003949}" type="parTrans" cxnId="{680091D8-20C5-4860-9F35-D6FB5CC03ADE}">
      <dgm:prSet/>
      <dgm:spPr/>
      <dgm:t>
        <a:bodyPr/>
        <a:lstStyle/>
        <a:p>
          <a:endParaRPr lang="en-US"/>
        </a:p>
      </dgm:t>
    </dgm:pt>
    <dgm:pt modelId="{0D8317E9-9C0A-46EE-B875-84EE727397E1}" type="sibTrans" cxnId="{680091D8-20C5-4860-9F35-D6FB5CC03ADE}">
      <dgm:prSet/>
      <dgm:spPr/>
      <dgm:t>
        <a:bodyPr/>
        <a:lstStyle/>
        <a:p>
          <a:endParaRPr lang="en-US"/>
        </a:p>
      </dgm:t>
    </dgm:pt>
    <dgm:pt modelId="{375C2E3E-A436-4A3D-90BC-4A353727D3EA}">
      <dgm:prSet/>
      <dgm:spPr/>
      <dgm:t>
        <a:bodyPr/>
        <a:lstStyle/>
        <a:p>
          <a:r>
            <a:rPr lang="en-US"/>
            <a:t>Must include prior auth decision information in the patient access API </a:t>
          </a:r>
        </a:p>
      </dgm:t>
    </dgm:pt>
    <dgm:pt modelId="{280D309F-09E8-4456-B954-BBE43202A6E3}" type="parTrans" cxnId="{B1785A5B-C4C8-4880-91F6-677A916C03FC}">
      <dgm:prSet/>
      <dgm:spPr/>
      <dgm:t>
        <a:bodyPr/>
        <a:lstStyle/>
        <a:p>
          <a:endParaRPr lang="en-US"/>
        </a:p>
      </dgm:t>
    </dgm:pt>
    <dgm:pt modelId="{E26172EA-B559-4B75-B75F-9A98A6653808}" type="sibTrans" cxnId="{B1785A5B-C4C8-4880-91F6-677A916C03FC}">
      <dgm:prSet/>
      <dgm:spPr/>
      <dgm:t>
        <a:bodyPr/>
        <a:lstStyle/>
        <a:p>
          <a:endParaRPr lang="en-US"/>
        </a:p>
      </dgm:t>
    </dgm:pt>
    <dgm:pt modelId="{FE2364CE-A3BD-46DE-905A-3BA4A53F9AE5}">
      <dgm:prSet/>
      <dgm:spPr/>
      <dgm:t>
        <a:bodyPr/>
        <a:lstStyle/>
        <a:p>
          <a:r>
            <a:rPr lang="en-US"/>
            <a:t>Payer to payer data exchange when patients switch health plans </a:t>
          </a:r>
        </a:p>
      </dgm:t>
    </dgm:pt>
    <dgm:pt modelId="{91237871-574C-4D9A-998C-7E12A760A72F}" type="parTrans" cxnId="{443BF9DB-750A-4B20-9209-677B87ED91F9}">
      <dgm:prSet/>
      <dgm:spPr/>
      <dgm:t>
        <a:bodyPr/>
        <a:lstStyle/>
        <a:p>
          <a:endParaRPr lang="en-US"/>
        </a:p>
      </dgm:t>
    </dgm:pt>
    <dgm:pt modelId="{2E5F7EC1-5F1D-4F04-AA95-92B4AD86B2EB}" type="sibTrans" cxnId="{443BF9DB-750A-4B20-9209-677B87ED91F9}">
      <dgm:prSet/>
      <dgm:spPr/>
      <dgm:t>
        <a:bodyPr/>
        <a:lstStyle/>
        <a:p>
          <a:endParaRPr lang="en-US"/>
        </a:p>
      </dgm:t>
    </dgm:pt>
    <dgm:pt modelId="{C328E747-0AFB-4FAA-BD4C-04386AC68D1B}">
      <dgm:prSet/>
      <dgm:spPr/>
      <dgm:t>
        <a:bodyPr/>
        <a:lstStyle/>
        <a:p>
          <a:r>
            <a:rPr lang="en-US" b="0" i="0" dirty="0"/>
            <a:t>Prior Authorization Requirements, Documentation, and Decision (PARDD) API - </a:t>
          </a:r>
          <a:r>
            <a:rPr lang="en-US" dirty="0"/>
            <a:t>Specific reasons and timeframes for approval/denial </a:t>
          </a:r>
        </a:p>
      </dgm:t>
    </dgm:pt>
    <dgm:pt modelId="{CAD61445-33EC-451B-8B21-56097766A1E0}" type="parTrans" cxnId="{5D57AF19-159F-45C7-A450-143F08261BB1}">
      <dgm:prSet/>
      <dgm:spPr/>
      <dgm:t>
        <a:bodyPr/>
        <a:lstStyle/>
        <a:p>
          <a:endParaRPr lang="en-US"/>
        </a:p>
      </dgm:t>
    </dgm:pt>
    <dgm:pt modelId="{E258D3ED-03A2-488C-84AF-38A74C086DCF}" type="sibTrans" cxnId="{5D57AF19-159F-45C7-A450-143F08261BB1}">
      <dgm:prSet/>
      <dgm:spPr/>
      <dgm:t>
        <a:bodyPr/>
        <a:lstStyle/>
        <a:p>
          <a:endParaRPr lang="en-US"/>
        </a:p>
      </dgm:t>
    </dgm:pt>
    <dgm:pt modelId="{4DA05345-317C-439E-AC27-4D03DCEF2571}">
      <dgm:prSet/>
      <dgm:spPr/>
      <dgm:t>
        <a:bodyPr/>
        <a:lstStyle/>
        <a:p>
          <a:r>
            <a:rPr lang="en-US" b="0" i="0"/>
            <a:t>Improving Seniors’ Timely Access to Care Act proposal </a:t>
          </a:r>
          <a:endParaRPr lang="en-US"/>
        </a:p>
      </dgm:t>
    </dgm:pt>
    <dgm:pt modelId="{561DFD5E-0F45-4546-8C70-A2E782ABF774}" type="parTrans" cxnId="{64B0533A-DDE2-4DE9-9E0B-3EC67323272D}">
      <dgm:prSet/>
      <dgm:spPr/>
      <dgm:t>
        <a:bodyPr/>
        <a:lstStyle/>
        <a:p>
          <a:endParaRPr lang="en-US"/>
        </a:p>
      </dgm:t>
    </dgm:pt>
    <dgm:pt modelId="{568DB10D-727B-4D67-B0A4-9534CA0F0019}" type="sibTrans" cxnId="{64B0533A-DDE2-4DE9-9E0B-3EC67323272D}">
      <dgm:prSet/>
      <dgm:spPr/>
      <dgm:t>
        <a:bodyPr/>
        <a:lstStyle/>
        <a:p>
          <a:endParaRPr lang="en-US"/>
        </a:p>
      </dgm:t>
    </dgm:pt>
    <dgm:pt modelId="{6B5655DF-AF9C-4F27-817F-90ABE3063EBE}">
      <dgm:prSet/>
      <dgm:spPr/>
      <dgm:t>
        <a:bodyPr/>
        <a:lstStyle/>
        <a:p>
          <a:r>
            <a:rPr lang="en-US"/>
            <a:t>Would mandate real time PA decisions for routinely approved services </a:t>
          </a:r>
        </a:p>
      </dgm:t>
    </dgm:pt>
    <dgm:pt modelId="{5252A672-9463-41D8-8837-279E592FC193}" type="parTrans" cxnId="{A65F20E6-4140-497D-9B43-E27007AA62B9}">
      <dgm:prSet/>
      <dgm:spPr/>
      <dgm:t>
        <a:bodyPr/>
        <a:lstStyle/>
        <a:p>
          <a:endParaRPr lang="en-US"/>
        </a:p>
      </dgm:t>
    </dgm:pt>
    <dgm:pt modelId="{E60DBBA9-CFA3-45E9-9C73-66279B481B3F}" type="sibTrans" cxnId="{A65F20E6-4140-497D-9B43-E27007AA62B9}">
      <dgm:prSet/>
      <dgm:spPr/>
      <dgm:t>
        <a:bodyPr/>
        <a:lstStyle/>
        <a:p>
          <a:endParaRPr lang="en-US"/>
        </a:p>
      </dgm:t>
    </dgm:pt>
    <dgm:pt modelId="{602E81BF-6C51-4078-9BA2-D6DA1DCDCEA9}">
      <dgm:prSet/>
      <dgm:spPr/>
      <dgm:t>
        <a:bodyPr/>
        <a:lstStyle/>
        <a:p>
          <a:r>
            <a:rPr lang="en-US" b="0" i="0"/>
            <a:t>MA plans would be required to report their PA approval and denial rates </a:t>
          </a:r>
          <a:endParaRPr lang="en-US"/>
        </a:p>
      </dgm:t>
    </dgm:pt>
    <dgm:pt modelId="{7E949DE0-021B-4412-AA88-7F7093783142}" type="parTrans" cxnId="{82B7A84F-496C-4BDC-B77B-BAF1A9C9F10A}">
      <dgm:prSet/>
      <dgm:spPr/>
      <dgm:t>
        <a:bodyPr/>
        <a:lstStyle/>
        <a:p>
          <a:endParaRPr lang="en-US"/>
        </a:p>
      </dgm:t>
    </dgm:pt>
    <dgm:pt modelId="{804B04C6-1B99-40D3-B862-447CFFB27C4E}" type="sibTrans" cxnId="{82B7A84F-496C-4BDC-B77B-BAF1A9C9F10A}">
      <dgm:prSet/>
      <dgm:spPr/>
      <dgm:t>
        <a:bodyPr/>
        <a:lstStyle/>
        <a:p>
          <a:endParaRPr lang="en-US"/>
        </a:p>
      </dgm:t>
    </dgm:pt>
    <dgm:pt modelId="{F121986C-7C20-4120-A860-EECE26326E68}" type="pres">
      <dgm:prSet presAssocID="{D64D6736-7DEA-45E2-80AC-425F56A871F4}" presName="Name0" presStyleCnt="0">
        <dgm:presLayoutVars>
          <dgm:dir/>
          <dgm:animLvl val="lvl"/>
          <dgm:resizeHandles val="exact"/>
        </dgm:presLayoutVars>
      </dgm:prSet>
      <dgm:spPr/>
    </dgm:pt>
    <dgm:pt modelId="{C2A979F7-D186-4561-8C39-B20C8B516A40}" type="pres">
      <dgm:prSet presAssocID="{C12D3BD8-0B7B-4E22-A1AE-B7FD1E6A9C25}" presName="composite" presStyleCnt="0"/>
      <dgm:spPr/>
    </dgm:pt>
    <dgm:pt modelId="{55901512-5EE3-4676-9761-1D8443AFCF92}" type="pres">
      <dgm:prSet presAssocID="{C12D3BD8-0B7B-4E22-A1AE-B7FD1E6A9C2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930ACDE-4CE5-4FDD-8C1F-2BD4866BBFD6}" type="pres">
      <dgm:prSet presAssocID="{C12D3BD8-0B7B-4E22-A1AE-B7FD1E6A9C25}" presName="desTx" presStyleLbl="alignAccFollowNode1" presStyleIdx="0" presStyleCnt="2">
        <dgm:presLayoutVars>
          <dgm:bulletEnabled val="1"/>
        </dgm:presLayoutVars>
      </dgm:prSet>
      <dgm:spPr/>
    </dgm:pt>
    <dgm:pt modelId="{B9F5A1C6-1404-4463-98B7-4AACE00533C7}" type="pres">
      <dgm:prSet presAssocID="{96DF35AA-B23E-4F69-A448-211D9466E4C5}" presName="space" presStyleCnt="0"/>
      <dgm:spPr/>
    </dgm:pt>
    <dgm:pt modelId="{143968B1-3E11-49C3-9216-15B6725B71D6}" type="pres">
      <dgm:prSet presAssocID="{4DA05345-317C-439E-AC27-4D03DCEF2571}" presName="composite" presStyleCnt="0"/>
      <dgm:spPr/>
    </dgm:pt>
    <dgm:pt modelId="{3E865058-0B5E-4F6E-9C03-C1C4840C7F91}" type="pres">
      <dgm:prSet presAssocID="{4DA05345-317C-439E-AC27-4D03DCEF257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2F79B69-833F-4E48-AB19-FA3A22173FDD}" type="pres">
      <dgm:prSet presAssocID="{4DA05345-317C-439E-AC27-4D03DCEF257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7530C04-1681-4338-A13B-3B95D7E96709}" type="presOf" srcId="{C12D3BD8-0B7B-4E22-A1AE-B7FD1E6A9C25}" destId="{55901512-5EE3-4676-9761-1D8443AFCF92}" srcOrd="0" destOrd="0" presId="urn:microsoft.com/office/officeart/2005/8/layout/hList1"/>
    <dgm:cxn modelId="{A75FD80C-751F-4336-8132-307A8105672A}" type="presOf" srcId="{C328E747-0AFB-4FAA-BD4C-04386AC68D1B}" destId="{B930ACDE-4CE5-4FDD-8C1F-2BD4866BBFD6}" srcOrd="0" destOrd="3" presId="urn:microsoft.com/office/officeart/2005/8/layout/hList1"/>
    <dgm:cxn modelId="{5D57AF19-159F-45C7-A450-143F08261BB1}" srcId="{C12D3BD8-0B7B-4E22-A1AE-B7FD1E6A9C25}" destId="{C328E747-0AFB-4FAA-BD4C-04386AC68D1B}" srcOrd="3" destOrd="0" parTransId="{CAD61445-33EC-451B-8B21-56097766A1E0}" sibTransId="{E258D3ED-03A2-488C-84AF-38A74C086DCF}"/>
    <dgm:cxn modelId="{46DD1D27-31D7-49EC-B9E6-BE92F4E0A06D}" type="presOf" srcId="{602E81BF-6C51-4078-9BA2-D6DA1DCDCEA9}" destId="{B2F79B69-833F-4E48-AB19-FA3A22173FDD}" srcOrd="0" destOrd="1" presId="urn:microsoft.com/office/officeart/2005/8/layout/hList1"/>
    <dgm:cxn modelId="{96E54D37-9452-4DC9-A4A0-3BC6BB687416}" type="presOf" srcId="{42E70862-83ED-4E63-8B96-1812C9088CB9}" destId="{B930ACDE-4CE5-4FDD-8C1F-2BD4866BBFD6}" srcOrd="0" destOrd="0" presId="urn:microsoft.com/office/officeart/2005/8/layout/hList1"/>
    <dgm:cxn modelId="{64B0533A-DDE2-4DE9-9E0B-3EC67323272D}" srcId="{D64D6736-7DEA-45E2-80AC-425F56A871F4}" destId="{4DA05345-317C-439E-AC27-4D03DCEF2571}" srcOrd="1" destOrd="0" parTransId="{561DFD5E-0F45-4546-8C70-A2E782ABF774}" sibTransId="{568DB10D-727B-4D67-B0A4-9534CA0F0019}"/>
    <dgm:cxn modelId="{B1785A5B-C4C8-4880-91F6-677A916C03FC}" srcId="{C12D3BD8-0B7B-4E22-A1AE-B7FD1E6A9C25}" destId="{375C2E3E-A436-4A3D-90BC-4A353727D3EA}" srcOrd="1" destOrd="0" parTransId="{280D309F-09E8-4456-B954-BBE43202A6E3}" sibTransId="{E26172EA-B559-4B75-B75F-9A98A6653808}"/>
    <dgm:cxn modelId="{A7B68A43-A187-486C-BCBB-0300758BAF02}" srcId="{D64D6736-7DEA-45E2-80AC-425F56A871F4}" destId="{C12D3BD8-0B7B-4E22-A1AE-B7FD1E6A9C25}" srcOrd="0" destOrd="0" parTransId="{6F33AC6E-DAC3-4211-A122-4083C37F0FF9}" sibTransId="{96DF35AA-B23E-4F69-A448-211D9466E4C5}"/>
    <dgm:cxn modelId="{82B7A84F-496C-4BDC-B77B-BAF1A9C9F10A}" srcId="{4DA05345-317C-439E-AC27-4D03DCEF2571}" destId="{602E81BF-6C51-4078-9BA2-D6DA1DCDCEA9}" srcOrd="1" destOrd="0" parTransId="{7E949DE0-021B-4412-AA88-7F7093783142}" sibTransId="{804B04C6-1B99-40D3-B862-447CFFB27C4E}"/>
    <dgm:cxn modelId="{C5053F86-1D0B-43B7-82FA-FFDF117AD96C}" type="presOf" srcId="{6B5655DF-AF9C-4F27-817F-90ABE3063EBE}" destId="{B2F79B69-833F-4E48-AB19-FA3A22173FDD}" srcOrd="0" destOrd="0" presId="urn:microsoft.com/office/officeart/2005/8/layout/hList1"/>
    <dgm:cxn modelId="{625DADA6-F5BF-406B-8AD5-28DA05D22F9A}" type="presOf" srcId="{375C2E3E-A436-4A3D-90BC-4A353727D3EA}" destId="{B930ACDE-4CE5-4FDD-8C1F-2BD4866BBFD6}" srcOrd="0" destOrd="1" presId="urn:microsoft.com/office/officeart/2005/8/layout/hList1"/>
    <dgm:cxn modelId="{4968D9CF-6C7D-4837-ADFA-8CE2FCA6E58C}" type="presOf" srcId="{FE2364CE-A3BD-46DE-905A-3BA4A53F9AE5}" destId="{B930ACDE-4CE5-4FDD-8C1F-2BD4866BBFD6}" srcOrd="0" destOrd="2" presId="urn:microsoft.com/office/officeart/2005/8/layout/hList1"/>
    <dgm:cxn modelId="{680091D8-20C5-4860-9F35-D6FB5CC03ADE}" srcId="{C12D3BD8-0B7B-4E22-A1AE-B7FD1E6A9C25}" destId="{42E70862-83ED-4E63-8B96-1812C9088CB9}" srcOrd="0" destOrd="0" parTransId="{6C385091-3BEC-427B-87C8-A0B891003949}" sibTransId="{0D8317E9-9C0A-46EE-B875-84EE727397E1}"/>
    <dgm:cxn modelId="{443BF9DB-750A-4B20-9209-677B87ED91F9}" srcId="{C12D3BD8-0B7B-4E22-A1AE-B7FD1E6A9C25}" destId="{FE2364CE-A3BD-46DE-905A-3BA4A53F9AE5}" srcOrd="2" destOrd="0" parTransId="{91237871-574C-4D9A-998C-7E12A760A72F}" sibTransId="{2E5F7EC1-5F1D-4F04-AA95-92B4AD86B2EB}"/>
    <dgm:cxn modelId="{BA3A32DF-EFA2-4904-9B27-A340E5242171}" type="presOf" srcId="{4DA05345-317C-439E-AC27-4D03DCEF2571}" destId="{3E865058-0B5E-4F6E-9C03-C1C4840C7F91}" srcOrd="0" destOrd="0" presId="urn:microsoft.com/office/officeart/2005/8/layout/hList1"/>
    <dgm:cxn modelId="{51F4C4E1-2659-4275-9748-65456E84F741}" type="presOf" srcId="{D64D6736-7DEA-45E2-80AC-425F56A871F4}" destId="{F121986C-7C20-4120-A860-EECE26326E68}" srcOrd="0" destOrd="0" presId="urn:microsoft.com/office/officeart/2005/8/layout/hList1"/>
    <dgm:cxn modelId="{A65F20E6-4140-497D-9B43-E27007AA62B9}" srcId="{4DA05345-317C-439E-AC27-4D03DCEF2571}" destId="{6B5655DF-AF9C-4F27-817F-90ABE3063EBE}" srcOrd="0" destOrd="0" parTransId="{5252A672-9463-41D8-8837-279E592FC193}" sibTransId="{E60DBBA9-CFA3-45E9-9C73-66279B481B3F}"/>
    <dgm:cxn modelId="{1923741F-E21F-4D99-9579-0E1F932DCFB2}" type="presParOf" srcId="{F121986C-7C20-4120-A860-EECE26326E68}" destId="{C2A979F7-D186-4561-8C39-B20C8B516A40}" srcOrd="0" destOrd="0" presId="urn:microsoft.com/office/officeart/2005/8/layout/hList1"/>
    <dgm:cxn modelId="{E2C92FCD-C2C3-4CFA-AF6F-27CAC152269B}" type="presParOf" srcId="{C2A979F7-D186-4561-8C39-B20C8B516A40}" destId="{55901512-5EE3-4676-9761-1D8443AFCF92}" srcOrd="0" destOrd="0" presId="urn:microsoft.com/office/officeart/2005/8/layout/hList1"/>
    <dgm:cxn modelId="{EE92E102-2715-4E0D-96BC-DDBCA893D48C}" type="presParOf" srcId="{C2A979F7-D186-4561-8C39-B20C8B516A40}" destId="{B930ACDE-4CE5-4FDD-8C1F-2BD4866BBFD6}" srcOrd="1" destOrd="0" presId="urn:microsoft.com/office/officeart/2005/8/layout/hList1"/>
    <dgm:cxn modelId="{122AB7E6-5384-4284-8DE3-12C1FE0EFF35}" type="presParOf" srcId="{F121986C-7C20-4120-A860-EECE26326E68}" destId="{B9F5A1C6-1404-4463-98B7-4AACE00533C7}" srcOrd="1" destOrd="0" presId="urn:microsoft.com/office/officeart/2005/8/layout/hList1"/>
    <dgm:cxn modelId="{1B24291B-2FC6-4E6A-8F2B-D75E151A6B35}" type="presParOf" srcId="{F121986C-7C20-4120-A860-EECE26326E68}" destId="{143968B1-3E11-49C3-9216-15B6725B71D6}" srcOrd="2" destOrd="0" presId="urn:microsoft.com/office/officeart/2005/8/layout/hList1"/>
    <dgm:cxn modelId="{A5296836-A6DD-4874-AC49-F8FBE9F60294}" type="presParOf" srcId="{143968B1-3E11-49C3-9216-15B6725B71D6}" destId="{3E865058-0B5E-4F6E-9C03-C1C4840C7F91}" srcOrd="0" destOrd="0" presId="urn:microsoft.com/office/officeart/2005/8/layout/hList1"/>
    <dgm:cxn modelId="{F12477A8-1BE5-4593-85B3-2FCACFAA2A63}" type="presParOf" srcId="{143968B1-3E11-49C3-9216-15B6725B71D6}" destId="{B2F79B69-833F-4E48-AB19-FA3A22173F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C018A0-BBA2-442C-BDB4-41EB132C52BE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BAB00E-6C69-46F5-8A23-459720196F6F}">
      <dgm:prSet/>
      <dgm:spPr/>
      <dgm:t>
        <a:bodyPr/>
        <a:lstStyle/>
        <a:p>
          <a:r>
            <a:rPr lang="en-US"/>
            <a:t>Consolidate</a:t>
          </a:r>
        </a:p>
      </dgm:t>
    </dgm:pt>
    <dgm:pt modelId="{3A9FCB6F-C9FF-41C2-9BC3-2401CAD6C784}" type="parTrans" cxnId="{E6AC8D94-F3B3-4A43-A818-6DB1F8F4C52D}">
      <dgm:prSet/>
      <dgm:spPr/>
      <dgm:t>
        <a:bodyPr/>
        <a:lstStyle/>
        <a:p>
          <a:endParaRPr lang="en-US"/>
        </a:p>
      </dgm:t>
    </dgm:pt>
    <dgm:pt modelId="{081FB3AD-45B1-468F-A129-66810434BBD5}" type="sibTrans" cxnId="{E6AC8D94-F3B3-4A43-A818-6DB1F8F4C52D}">
      <dgm:prSet/>
      <dgm:spPr/>
      <dgm:t>
        <a:bodyPr/>
        <a:lstStyle/>
        <a:p>
          <a:endParaRPr lang="en-US"/>
        </a:p>
      </dgm:t>
    </dgm:pt>
    <dgm:pt modelId="{703A8F4C-140D-4E9C-A45D-BD787CD3133F}">
      <dgm:prSet/>
      <dgm:spPr/>
      <dgm:t>
        <a:bodyPr/>
        <a:lstStyle/>
        <a:p>
          <a:r>
            <a:rPr lang="en-US"/>
            <a:t>Consolidate your system</a:t>
          </a:r>
        </a:p>
      </dgm:t>
    </dgm:pt>
    <dgm:pt modelId="{5DC55B55-1DA6-4C32-A8DD-9B2221F22592}" type="parTrans" cxnId="{575CE90D-FBED-4C3F-A18B-685EBD9662DC}">
      <dgm:prSet/>
      <dgm:spPr/>
      <dgm:t>
        <a:bodyPr/>
        <a:lstStyle/>
        <a:p>
          <a:endParaRPr lang="en-US"/>
        </a:p>
      </dgm:t>
    </dgm:pt>
    <dgm:pt modelId="{70677833-018C-4837-913B-2A0B25EF7132}" type="sibTrans" cxnId="{575CE90D-FBED-4C3F-A18B-685EBD9662DC}">
      <dgm:prSet/>
      <dgm:spPr/>
      <dgm:t>
        <a:bodyPr/>
        <a:lstStyle/>
        <a:p>
          <a:endParaRPr lang="en-US"/>
        </a:p>
      </dgm:t>
    </dgm:pt>
    <dgm:pt modelId="{1152BCF3-D8EA-4EC5-9B68-BAB0A88B3101}">
      <dgm:prSet/>
      <dgm:spPr/>
      <dgm:t>
        <a:bodyPr/>
        <a:lstStyle/>
        <a:p>
          <a:r>
            <a:rPr lang="en-US"/>
            <a:t>Many health systems have grown through M&amp;As and have not fully realized new efficiencies and synergies system-wide. </a:t>
          </a:r>
        </a:p>
      </dgm:t>
    </dgm:pt>
    <dgm:pt modelId="{2AB9F40C-7D6E-4D21-95C8-59CC93D548C4}" type="parTrans" cxnId="{C9AE8865-DBFB-4B91-91C9-B5C4FE35338A}">
      <dgm:prSet/>
      <dgm:spPr/>
      <dgm:t>
        <a:bodyPr/>
        <a:lstStyle/>
        <a:p>
          <a:endParaRPr lang="en-US"/>
        </a:p>
      </dgm:t>
    </dgm:pt>
    <dgm:pt modelId="{B21FD240-9B2D-44C5-942B-A2807AE6B5B5}" type="sibTrans" cxnId="{C9AE8865-DBFB-4B91-91C9-B5C4FE35338A}">
      <dgm:prSet/>
      <dgm:spPr/>
      <dgm:t>
        <a:bodyPr/>
        <a:lstStyle/>
        <a:p>
          <a:endParaRPr lang="en-US"/>
        </a:p>
      </dgm:t>
    </dgm:pt>
    <dgm:pt modelId="{AD0D5B8C-BA1D-4793-B458-BC028F5560BD}">
      <dgm:prSet/>
      <dgm:spPr/>
      <dgm:t>
        <a:bodyPr/>
        <a:lstStyle/>
        <a:p>
          <a:r>
            <a:rPr lang="en-US" dirty="0"/>
            <a:t>Innovate</a:t>
          </a:r>
        </a:p>
      </dgm:t>
    </dgm:pt>
    <dgm:pt modelId="{F8578371-EDFC-4FD7-9936-E27E151D7098}" type="parTrans" cxnId="{F2763BDF-E72A-42DB-B9D3-41DCDCA8E6E1}">
      <dgm:prSet/>
      <dgm:spPr/>
      <dgm:t>
        <a:bodyPr/>
        <a:lstStyle/>
        <a:p>
          <a:endParaRPr lang="en-US"/>
        </a:p>
      </dgm:t>
    </dgm:pt>
    <dgm:pt modelId="{66EB2153-0A20-4ED2-9B02-402339A47993}" type="sibTrans" cxnId="{F2763BDF-E72A-42DB-B9D3-41DCDCA8E6E1}">
      <dgm:prSet/>
      <dgm:spPr/>
      <dgm:t>
        <a:bodyPr/>
        <a:lstStyle/>
        <a:p>
          <a:endParaRPr lang="en-US"/>
        </a:p>
      </dgm:t>
    </dgm:pt>
    <dgm:pt modelId="{AAA5EF72-E409-47EE-A9D0-D5A658789E4B}">
      <dgm:prSet/>
      <dgm:spPr/>
      <dgm:t>
        <a:bodyPr/>
        <a:lstStyle/>
        <a:p>
          <a:r>
            <a:rPr lang="en-US"/>
            <a:t>Think outside the box </a:t>
          </a:r>
        </a:p>
      </dgm:t>
    </dgm:pt>
    <dgm:pt modelId="{BDDCAA68-3412-4B14-977F-2A45FD67A65D}" type="parTrans" cxnId="{9D212A0E-C803-4E0B-950F-18126B4EB4E1}">
      <dgm:prSet/>
      <dgm:spPr/>
      <dgm:t>
        <a:bodyPr/>
        <a:lstStyle/>
        <a:p>
          <a:endParaRPr lang="en-US"/>
        </a:p>
      </dgm:t>
    </dgm:pt>
    <dgm:pt modelId="{059F60D1-CF33-4096-9C41-07D49858EDEA}" type="sibTrans" cxnId="{9D212A0E-C803-4E0B-950F-18126B4EB4E1}">
      <dgm:prSet/>
      <dgm:spPr/>
      <dgm:t>
        <a:bodyPr/>
        <a:lstStyle/>
        <a:p>
          <a:endParaRPr lang="en-US"/>
        </a:p>
      </dgm:t>
    </dgm:pt>
    <dgm:pt modelId="{B63557EB-8C18-4AA5-B988-5555F780B6BF}">
      <dgm:prSet/>
      <dgm:spPr/>
      <dgm:t>
        <a:bodyPr/>
        <a:lstStyle/>
        <a:p>
          <a:r>
            <a:rPr lang="en-US"/>
            <a:t>Many hospitals and health systems have reduced costs and increased efficiencies, but long-term sustainability may require organizational restructuring. </a:t>
          </a:r>
        </a:p>
      </dgm:t>
    </dgm:pt>
    <dgm:pt modelId="{2362270F-ABA6-4076-BE6C-5350E9673047}" type="parTrans" cxnId="{AA6EC7F0-4E6E-4299-9A0A-7014E7E44869}">
      <dgm:prSet/>
      <dgm:spPr/>
      <dgm:t>
        <a:bodyPr/>
        <a:lstStyle/>
        <a:p>
          <a:endParaRPr lang="en-US"/>
        </a:p>
      </dgm:t>
    </dgm:pt>
    <dgm:pt modelId="{27531FC0-5EED-4157-99AD-DC10B5841097}" type="sibTrans" cxnId="{AA6EC7F0-4E6E-4299-9A0A-7014E7E44869}">
      <dgm:prSet/>
      <dgm:spPr/>
      <dgm:t>
        <a:bodyPr/>
        <a:lstStyle/>
        <a:p>
          <a:endParaRPr lang="en-US"/>
        </a:p>
      </dgm:t>
    </dgm:pt>
    <dgm:pt modelId="{0AF3C115-D0DE-4F15-8E80-E7BCAF95F5DE}">
      <dgm:prSet/>
      <dgm:spPr/>
      <dgm:t>
        <a:bodyPr/>
        <a:lstStyle/>
        <a:p>
          <a:r>
            <a:rPr lang="en-US"/>
            <a:t>Improve</a:t>
          </a:r>
        </a:p>
      </dgm:t>
    </dgm:pt>
    <dgm:pt modelId="{E6A052F8-7C92-4E91-B54B-797B9ECD3288}" type="parTrans" cxnId="{2F375785-D216-4F8C-AAD1-155F92550273}">
      <dgm:prSet/>
      <dgm:spPr/>
      <dgm:t>
        <a:bodyPr/>
        <a:lstStyle/>
        <a:p>
          <a:endParaRPr lang="en-US"/>
        </a:p>
      </dgm:t>
    </dgm:pt>
    <dgm:pt modelId="{F539D916-04B9-4A77-8755-0311A8F8F76B}" type="sibTrans" cxnId="{2F375785-D216-4F8C-AAD1-155F92550273}">
      <dgm:prSet/>
      <dgm:spPr/>
      <dgm:t>
        <a:bodyPr/>
        <a:lstStyle/>
        <a:p>
          <a:endParaRPr lang="en-US"/>
        </a:p>
      </dgm:t>
    </dgm:pt>
    <dgm:pt modelId="{A35CA19C-8709-489E-A211-EBDA99591A80}">
      <dgm:prSet/>
      <dgm:spPr/>
      <dgm:t>
        <a:bodyPr/>
        <a:lstStyle/>
        <a:p>
          <a:r>
            <a:rPr lang="en-US"/>
            <a:t>Improve revenue cycle systems </a:t>
          </a:r>
        </a:p>
      </dgm:t>
    </dgm:pt>
    <dgm:pt modelId="{D9131D6D-C738-4589-9C6A-056398AF7D01}" type="parTrans" cxnId="{9534FB19-1E9B-4751-942F-5711EAA66FA5}">
      <dgm:prSet/>
      <dgm:spPr/>
      <dgm:t>
        <a:bodyPr/>
        <a:lstStyle/>
        <a:p>
          <a:endParaRPr lang="en-US"/>
        </a:p>
      </dgm:t>
    </dgm:pt>
    <dgm:pt modelId="{BC6DAD04-DC2F-48DB-AB93-F78D39AE8C9B}" type="sibTrans" cxnId="{9534FB19-1E9B-4751-942F-5711EAA66FA5}">
      <dgm:prSet/>
      <dgm:spPr/>
      <dgm:t>
        <a:bodyPr/>
        <a:lstStyle/>
        <a:p>
          <a:endParaRPr lang="en-US"/>
        </a:p>
      </dgm:t>
    </dgm:pt>
    <dgm:pt modelId="{0E7EBDB6-F6EC-4375-97E1-43D88D99E7DC}">
      <dgm:prSet/>
      <dgm:spPr/>
      <dgm:t>
        <a:bodyPr/>
        <a:lstStyle/>
        <a:p>
          <a:r>
            <a:rPr lang="en-US"/>
            <a:t>Determine where you’re leaving money on the table. </a:t>
          </a:r>
        </a:p>
      </dgm:t>
    </dgm:pt>
    <dgm:pt modelId="{B6AABF2A-0CD1-4B74-A763-480B4F457D3C}" type="parTrans" cxnId="{478DC1A5-4F4D-44E0-B751-E895D03720A1}">
      <dgm:prSet/>
      <dgm:spPr/>
      <dgm:t>
        <a:bodyPr/>
        <a:lstStyle/>
        <a:p>
          <a:endParaRPr lang="en-US"/>
        </a:p>
      </dgm:t>
    </dgm:pt>
    <dgm:pt modelId="{FC803E7F-1808-4072-89C0-C36935C7CFBC}" type="sibTrans" cxnId="{478DC1A5-4F4D-44E0-B751-E895D03720A1}">
      <dgm:prSet/>
      <dgm:spPr/>
      <dgm:t>
        <a:bodyPr/>
        <a:lstStyle/>
        <a:p>
          <a:endParaRPr lang="en-US"/>
        </a:p>
      </dgm:t>
    </dgm:pt>
    <dgm:pt modelId="{BB474E4D-0751-4FDA-B22E-F9606721FE95}" type="pres">
      <dgm:prSet presAssocID="{1EC018A0-BBA2-442C-BDB4-41EB132C52BE}" presName="Name0" presStyleCnt="0">
        <dgm:presLayoutVars>
          <dgm:dir/>
          <dgm:animLvl val="lvl"/>
          <dgm:resizeHandles val="exact"/>
        </dgm:presLayoutVars>
      </dgm:prSet>
      <dgm:spPr/>
    </dgm:pt>
    <dgm:pt modelId="{D044F296-0902-4611-AB5D-9D44AE094786}" type="pres">
      <dgm:prSet presAssocID="{0ABAB00E-6C69-46F5-8A23-459720196F6F}" presName="composite" presStyleCnt="0"/>
      <dgm:spPr/>
    </dgm:pt>
    <dgm:pt modelId="{5F0C1E4F-3582-4AE9-A74E-3176D1FBAF5E}" type="pres">
      <dgm:prSet presAssocID="{0ABAB00E-6C69-46F5-8A23-459720196F6F}" presName="parTx" presStyleLbl="alignNode1" presStyleIdx="0" presStyleCnt="3">
        <dgm:presLayoutVars>
          <dgm:chMax val="0"/>
          <dgm:chPref val="0"/>
        </dgm:presLayoutVars>
      </dgm:prSet>
      <dgm:spPr/>
    </dgm:pt>
    <dgm:pt modelId="{722AC5EB-DE2E-4ACD-A52D-807314E216C5}" type="pres">
      <dgm:prSet presAssocID="{0ABAB00E-6C69-46F5-8A23-459720196F6F}" presName="desTx" presStyleLbl="alignAccFollowNode1" presStyleIdx="0" presStyleCnt="3">
        <dgm:presLayoutVars/>
      </dgm:prSet>
      <dgm:spPr/>
    </dgm:pt>
    <dgm:pt modelId="{B28F6551-9EFD-43CB-A67D-714BDD9D6C25}" type="pres">
      <dgm:prSet presAssocID="{081FB3AD-45B1-468F-A129-66810434BBD5}" presName="space" presStyleCnt="0"/>
      <dgm:spPr/>
    </dgm:pt>
    <dgm:pt modelId="{1AC91313-CEAE-43EC-AFD1-3F0CA30096AF}" type="pres">
      <dgm:prSet presAssocID="{AD0D5B8C-BA1D-4793-B458-BC028F5560BD}" presName="composite" presStyleCnt="0"/>
      <dgm:spPr/>
    </dgm:pt>
    <dgm:pt modelId="{4F60DA75-B4D7-4B14-BA1E-CACFA57D1EE5}" type="pres">
      <dgm:prSet presAssocID="{AD0D5B8C-BA1D-4793-B458-BC028F5560BD}" presName="parTx" presStyleLbl="alignNode1" presStyleIdx="1" presStyleCnt="3">
        <dgm:presLayoutVars>
          <dgm:chMax val="0"/>
          <dgm:chPref val="0"/>
        </dgm:presLayoutVars>
      </dgm:prSet>
      <dgm:spPr/>
    </dgm:pt>
    <dgm:pt modelId="{96999043-1646-4493-B900-19B595A38F01}" type="pres">
      <dgm:prSet presAssocID="{AD0D5B8C-BA1D-4793-B458-BC028F5560BD}" presName="desTx" presStyleLbl="alignAccFollowNode1" presStyleIdx="1" presStyleCnt="3">
        <dgm:presLayoutVars/>
      </dgm:prSet>
      <dgm:spPr/>
    </dgm:pt>
    <dgm:pt modelId="{EDA96720-83A1-4738-9962-902AD7C759A3}" type="pres">
      <dgm:prSet presAssocID="{66EB2153-0A20-4ED2-9B02-402339A47993}" presName="space" presStyleCnt="0"/>
      <dgm:spPr/>
    </dgm:pt>
    <dgm:pt modelId="{732DDE43-71C7-4062-9A88-C422AADF7AF0}" type="pres">
      <dgm:prSet presAssocID="{0AF3C115-D0DE-4F15-8E80-E7BCAF95F5DE}" presName="composite" presStyleCnt="0"/>
      <dgm:spPr/>
    </dgm:pt>
    <dgm:pt modelId="{606FBEE8-D4C3-44D1-9970-3E20CDC56E5D}" type="pres">
      <dgm:prSet presAssocID="{0AF3C115-D0DE-4F15-8E80-E7BCAF95F5DE}" presName="parTx" presStyleLbl="alignNode1" presStyleIdx="2" presStyleCnt="3">
        <dgm:presLayoutVars>
          <dgm:chMax val="0"/>
          <dgm:chPref val="0"/>
        </dgm:presLayoutVars>
      </dgm:prSet>
      <dgm:spPr/>
    </dgm:pt>
    <dgm:pt modelId="{7FC0A663-7B6E-429A-A214-BE7BE3DC1B94}" type="pres">
      <dgm:prSet presAssocID="{0AF3C115-D0DE-4F15-8E80-E7BCAF95F5DE}" presName="desTx" presStyleLbl="alignAccFollowNode1" presStyleIdx="2" presStyleCnt="3">
        <dgm:presLayoutVars/>
      </dgm:prSet>
      <dgm:spPr/>
    </dgm:pt>
  </dgm:ptLst>
  <dgm:cxnLst>
    <dgm:cxn modelId="{575CE90D-FBED-4C3F-A18B-685EBD9662DC}" srcId="{0ABAB00E-6C69-46F5-8A23-459720196F6F}" destId="{703A8F4C-140D-4E9C-A45D-BD787CD3133F}" srcOrd="0" destOrd="0" parTransId="{5DC55B55-1DA6-4C32-A8DD-9B2221F22592}" sibTransId="{70677833-018C-4837-913B-2A0B25EF7132}"/>
    <dgm:cxn modelId="{9D212A0E-C803-4E0B-950F-18126B4EB4E1}" srcId="{AD0D5B8C-BA1D-4793-B458-BC028F5560BD}" destId="{AAA5EF72-E409-47EE-A9D0-D5A658789E4B}" srcOrd="0" destOrd="0" parTransId="{BDDCAA68-3412-4B14-977F-2A45FD67A65D}" sibTransId="{059F60D1-CF33-4096-9C41-07D49858EDEA}"/>
    <dgm:cxn modelId="{9534FB19-1E9B-4751-942F-5711EAA66FA5}" srcId="{0AF3C115-D0DE-4F15-8E80-E7BCAF95F5DE}" destId="{A35CA19C-8709-489E-A211-EBDA99591A80}" srcOrd="0" destOrd="0" parTransId="{D9131D6D-C738-4589-9C6A-056398AF7D01}" sibTransId="{BC6DAD04-DC2F-48DB-AB93-F78D39AE8C9B}"/>
    <dgm:cxn modelId="{943A4C1C-8983-423C-A8D1-68312879B826}" type="presOf" srcId="{A35CA19C-8709-489E-A211-EBDA99591A80}" destId="{7FC0A663-7B6E-429A-A214-BE7BE3DC1B94}" srcOrd="0" destOrd="0" presId="urn:microsoft.com/office/officeart/2016/7/layout/HorizontalActionList"/>
    <dgm:cxn modelId="{11224337-3119-4A7B-9F9B-044F76D2F96B}" type="presOf" srcId="{1152BCF3-D8EA-4EC5-9B68-BAB0A88B3101}" destId="{722AC5EB-DE2E-4ACD-A52D-807314E216C5}" srcOrd="0" destOrd="1" presId="urn:microsoft.com/office/officeart/2016/7/layout/HorizontalActionList"/>
    <dgm:cxn modelId="{542AFC40-0F37-4F72-BFC9-DCC733E9E446}" type="presOf" srcId="{1EC018A0-BBA2-442C-BDB4-41EB132C52BE}" destId="{BB474E4D-0751-4FDA-B22E-F9606721FE95}" srcOrd="0" destOrd="0" presId="urn:microsoft.com/office/officeart/2016/7/layout/HorizontalActionList"/>
    <dgm:cxn modelId="{581CE464-D05D-4428-A62F-F0DF3B7D6030}" type="presOf" srcId="{0AF3C115-D0DE-4F15-8E80-E7BCAF95F5DE}" destId="{606FBEE8-D4C3-44D1-9970-3E20CDC56E5D}" srcOrd="0" destOrd="0" presId="urn:microsoft.com/office/officeart/2016/7/layout/HorizontalActionList"/>
    <dgm:cxn modelId="{C9AE8865-DBFB-4B91-91C9-B5C4FE35338A}" srcId="{703A8F4C-140D-4E9C-A45D-BD787CD3133F}" destId="{1152BCF3-D8EA-4EC5-9B68-BAB0A88B3101}" srcOrd="0" destOrd="0" parTransId="{2AB9F40C-7D6E-4D21-95C8-59CC93D548C4}" sibTransId="{B21FD240-9B2D-44C5-942B-A2807AE6B5B5}"/>
    <dgm:cxn modelId="{2F375785-D216-4F8C-AAD1-155F92550273}" srcId="{1EC018A0-BBA2-442C-BDB4-41EB132C52BE}" destId="{0AF3C115-D0DE-4F15-8E80-E7BCAF95F5DE}" srcOrd="2" destOrd="0" parTransId="{E6A052F8-7C92-4E91-B54B-797B9ECD3288}" sibTransId="{F539D916-04B9-4A77-8755-0311A8F8F76B}"/>
    <dgm:cxn modelId="{9550BA91-105E-4AD0-861C-1EE5B63036E1}" type="presOf" srcId="{703A8F4C-140D-4E9C-A45D-BD787CD3133F}" destId="{722AC5EB-DE2E-4ACD-A52D-807314E216C5}" srcOrd="0" destOrd="0" presId="urn:microsoft.com/office/officeart/2016/7/layout/HorizontalActionList"/>
    <dgm:cxn modelId="{E6AC8D94-F3B3-4A43-A818-6DB1F8F4C52D}" srcId="{1EC018A0-BBA2-442C-BDB4-41EB132C52BE}" destId="{0ABAB00E-6C69-46F5-8A23-459720196F6F}" srcOrd="0" destOrd="0" parTransId="{3A9FCB6F-C9FF-41C2-9BC3-2401CAD6C784}" sibTransId="{081FB3AD-45B1-468F-A129-66810434BBD5}"/>
    <dgm:cxn modelId="{28B46EA3-058E-4D4D-B296-4F827C1CDA3B}" type="presOf" srcId="{AD0D5B8C-BA1D-4793-B458-BC028F5560BD}" destId="{4F60DA75-B4D7-4B14-BA1E-CACFA57D1EE5}" srcOrd="0" destOrd="0" presId="urn:microsoft.com/office/officeart/2016/7/layout/HorizontalActionList"/>
    <dgm:cxn modelId="{478DC1A5-4F4D-44E0-B751-E895D03720A1}" srcId="{A35CA19C-8709-489E-A211-EBDA99591A80}" destId="{0E7EBDB6-F6EC-4375-97E1-43D88D99E7DC}" srcOrd="0" destOrd="0" parTransId="{B6AABF2A-0CD1-4B74-A763-480B4F457D3C}" sibTransId="{FC803E7F-1808-4072-89C0-C36935C7CFBC}"/>
    <dgm:cxn modelId="{6072FBB9-9A5B-4E38-A279-14FEA5E3BC36}" type="presOf" srcId="{0E7EBDB6-F6EC-4375-97E1-43D88D99E7DC}" destId="{7FC0A663-7B6E-429A-A214-BE7BE3DC1B94}" srcOrd="0" destOrd="1" presId="urn:microsoft.com/office/officeart/2016/7/layout/HorizontalActionList"/>
    <dgm:cxn modelId="{28AB95BA-6A4A-4F9A-9EC9-C17FE7610AA3}" type="presOf" srcId="{0ABAB00E-6C69-46F5-8A23-459720196F6F}" destId="{5F0C1E4F-3582-4AE9-A74E-3176D1FBAF5E}" srcOrd="0" destOrd="0" presId="urn:microsoft.com/office/officeart/2016/7/layout/HorizontalActionList"/>
    <dgm:cxn modelId="{1C7203CB-DA23-4DF1-B5D9-FBE70605E869}" type="presOf" srcId="{B63557EB-8C18-4AA5-B988-5555F780B6BF}" destId="{96999043-1646-4493-B900-19B595A38F01}" srcOrd="0" destOrd="1" presId="urn:microsoft.com/office/officeart/2016/7/layout/HorizontalActionList"/>
    <dgm:cxn modelId="{F2763BDF-E72A-42DB-B9D3-41DCDCA8E6E1}" srcId="{1EC018A0-BBA2-442C-BDB4-41EB132C52BE}" destId="{AD0D5B8C-BA1D-4793-B458-BC028F5560BD}" srcOrd="1" destOrd="0" parTransId="{F8578371-EDFC-4FD7-9936-E27E151D7098}" sibTransId="{66EB2153-0A20-4ED2-9B02-402339A47993}"/>
    <dgm:cxn modelId="{3EA2D0E2-AA72-47BA-B033-E613F8C322B8}" type="presOf" srcId="{AAA5EF72-E409-47EE-A9D0-D5A658789E4B}" destId="{96999043-1646-4493-B900-19B595A38F01}" srcOrd="0" destOrd="0" presId="urn:microsoft.com/office/officeart/2016/7/layout/HorizontalActionList"/>
    <dgm:cxn modelId="{AA6EC7F0-4E6E-4299-9A0A-7014E7E44869}" srcId="{AAA5EF72-E409-47EE-A9D0-D5A658789E4B}" destId="{B63557EB-8C18-4AA5-B988-5555F780B6BF}" srcOrd="0" destOrd="0" parTransId="{2362270F-ABA6-4076-BE6C-5350E9673047}" sibTransId="{27531FC0-5EED-4157-99AD-DC10B5841097}"/>
    <dgm:cxn modelId="{5498BCD1-8E30-40D9-99C3-D87EB96775BE}" type="presParOf" srcId="{BB474E4D-0751-4FDA-B22E-F9606721FE95}" destId="{D044F296-0902-4611-AB5D-9D44AE094786}" srcOrd="0" destOrd="0" presId="urn:microsoft.com/office/officeart/2016/7/layout/HorizontalActionList"/>
    <dgm:cxn modelId="{58BE9BCE-2595-4704-8D8A-6FEC6201D870}" type="presParOf" srcId="{D044F296-0902-4611-AB5D-9D44AE094786}" destId="{5F0C1E4F-3582-4AE9-A74E-3176D1FBAF5E}" srcOrd="0" destOrd="0" presId="urn:microsoft.com/office/officeart/2016/7/layout/HorizontalActionList"/>
    <dgm:cxn modelId="{095A08B6-02D7-4D3E-BB55-86B688C372C5}" type="presParOf" srcId="{D044F296-0902-4611-AB5D-9D44AE094786}" destId="{722AC5EB-DE2E-4ACD-A52D-807314E216C5}" srcOrd="1" destOrd="0" presId="urn:microsoft.com/office/officeart/2016/7/layout/HorizontalActionList"/>
    <dgm:cxn modelId="{482FDFB9-41CA-4E69-AC69-990E1DBAF1D0}" type="presParOf" srcId="{BB474E4D-0751-4FDA-B22E-F9606721FE95}" destId="{B28F6551-9EFD-43CB-A67D-714BDD9D6C25}" srcOrd="1" destOrd="0" presId="urn:microsoft.com/office/officeart/2016/7/layout/HorizontalActionList"/>
    <dgm:cxn modelId="{EECB04DD-C612-4E4C-A90A-F18FC55F57B9}" type="presParOf" srcId="{BB474E4D-0751-4FDA-B22E-F9606721FE95}" destId="{1AC91313-CEAE-43EC-AFD1-3F0CA30096AF}" srcOrd="2" destOrd="0" presId="urn:microsoft.com/office/officeart/2016/7/layout/HorizontalActionList"/>
    <dgm:cxn modelId="{7E59EF68-92C6-47B8-9C54-427595410985}" type="presParOf" srcId="{1AC91313-CEAE-43EC-AFD1-3F0CA30096AF}" destId="{4F60DA75-B4D7-4B14-BA1E-CACFA57D1EE5}" srcOrd="0" destOrd="0" presId="urn:microsoft.com/office/officeart/2016/7/layout/HorizontalActionList"/>
    <dgm:cxn modelId="{E47D1712-AA2E-4EDC-8F10-26694B638E2E}" type="presParOf" srcId="{1AC91313-CEAE-43EC-AFD1-3F0CA30096AF}" destId="{96999043-1646-4493-B900-19B595A38F01}" srcOrd="1" destOrd="0" presId="urn:microsoft.com/office/officeart/2016/7/layout/HorizontalActionList"/>
    <dgm:cxn modelId="{D9604A61-9A28-43EB-91BF-7EB08B9124C5}" type="presParOf" srcId="{BB474E4D-0751-4FDA-B22E-F9606721FE95}" destId="{EDA96720-83A1-4738-9962-902AD7C759A3}" srcOrd="3" destOrd="0" presId="urn:microsoft.com/office/officeart/2016/7/layout/HorizontalActionList"/>
    <dgm:cxn modelId="{E4FE40AA-DCEE-4834-A3E6-53EC8B04B74A}" type="presParOf" srcId="{BB474E4D-0751-4FDA-B22E-F9606721FE95}" destId="{732DDE43-71C7-4062-9A88-C422AADF7AF0}" srcOrd="4" destOrd="0" presId="urn:microsoft.com/office/officeart/2016/7/layout/HorizontalActionList"/>
    <dgm:cxn modelId="{C65E5A62-8819-4B66-82F4-CFA6BC1D3BE4}" type="presParOf" srcId="{732DDE43-71C7-4062-9A88-C422AADF7AF0}" destId="{606FBEE8-D4C3-44D1-9970-3E20CDC56E5D}" srcOrd="0" destOrd="0" presId="urn:microsoft.com/office/officeart/2016/7/layout/HorizontalActionList"/>
    <dgm:cxn modelId="{A628DACD-45A5-49E8-AA70-B797009470D0}" type="presParOf" srcId="{732DDE43-71C7-4062-9A88-C422AADF7AF0}" destId="{7FC0A663-7B6E-429A-A214-BE7BE3DC1B94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8C2737-2439-4D2F-A209-F498241C98B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52E8FF3-E0DF-4810-8DC3-D953986926E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Through 2020, denials increased 23%, compared to 2016 </a:t>
          </a:r>
        </a:p>
      </dgm:t>
    </dgm:pt>
    <dgm:pt modelId="{FC3AC3B4-1B94-4F4E-9899-6B1F3365976B}" type="parTrans" cxnId="{6F58E23A-99ED-4F37-9D6F-9B40E6A7AD13}">
      <dgm:prSet/>
      <dgm:spPr/>
      <dgm:t>
        <a:bodyPr/>
        <a:lstStyle/>
        <a:p>
          <a:endParaRPr lang="en-US"/>
        </a:p>
      </dgm:t>
    </dgm:pt>
    <dgm:pt modelId="{C5546BA9-8E9E-4674-B4BD-EB0057DF6DE9}" type="sibTrans" cxnId="{6F58E23A-99ED-4F37-9D6F-9B40E6A7AD13}">
      <dgm:prSet/>
      <dgm:spPr/>
      <dgm:t>
        <a:bodyPr/>
        <a:lstStyle/>
        <a:p>
          <a:endParaRPr lang="en-US"/>
        </a:p>
      </dgm:t>
    </dgm:pt>
    <dgm:pt modelId="{C86536EA-6A1E-4E8E-8513-6D084F30930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Medical necessity denials doubled between 2017 and 2019 (27% to 53%) </a:t>
          </a:r>
        </a:p>
      </dgm:t>
    </dgm:pt>
    <dgm:pt modelId="{2D96E322-BC0F-48C7-8385-2E07292F35C3}" type="parTrans" cxnId="{F5D48B04-3152-4665-8053-CFAFCED19FC0}">
      <dgm:prSet/>
      <dgm:spPr/>
      <dgm:t>
        <a:bodyPr/>
        <a:lstStyle/>
        <a:p>
          <a:endParaRPr lang="en-US"/>
        </a:p>
      </dgm:t>
    </dgm:pt>
    <dgm:pt modelId="{35503DD7-93EB-47E9-BB24-91B0F0B0CD92}" type="sibTrans" cxnId="{F5D48B04-3152-4665-8053-CFAFCED19FC0}">
      <dgm:prSet/>
      <dgm:spPr/>
      <dgm:t>
        <a:bodyPr/>
        <a:lstStyle/>
        <a:p>
          <a:endParaRPr lang="en-US"/>
        </a:p>
      </dgm:t>
    </dgm:pt>
    <dgm:pt modelId="{E11E2884-A1B6-4E1E-89E6-51B751F58AC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Success rate for denial overturns (all payers) in 2021 was 45% </a:t>
          </a:r>
        </a:p>
      </dgm:t>
    </dgm:pt>
    <dgm:pt modelId="{77D7CD29-1012-482D-8488-CBDBB9949610}" type="parTrans" cxnId="{2280A3B0-4AE4-41A4-A80B-D3C928583E0E}">
      <dgm:prSet/>
      <dgm:spPr/>
      <dgm:t>
        <a:bodyPr/>
        <a:lstStyle/>
        <a:p>
          <a:endParaRPr lang="en-US"/>
        </a:p>
      </dgm:t>
    </dgm:pt>
    <dgm:pt modelId="{7107C217-6150-476A-BED7-82048E645073}" type="sibTrans" cxnId="{2280A3B0-4AE4-41A4-A80B-D3C928583E0E}">
      <dgm:prSet/>
      <dgm:spPr/>
      <dgm:t>
        <a:bodyPr/>
        <a:lstStyle/>
        <a:p>
          <a:endParaRPr lang="en-US"/>
        </a:p>
      </dgm:t>
    </dgm:pt>
    <dgm:pt modelId="{5DE1C9E9-DDCF-4A2B-9CCE-7323AB35DA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Down from 56% from previous years </a:t>
          </a:r>
        </a:p>
      </dgm:t>
    </dgm:pt>
    <dgm:pt modelId="{5729945F-858A-47CD-AA8B-A4EC58A829F5}" type="parTrans" cxnId="{3F66D52A-EA5F-47DA-86C6-DF3F065BFD7C}">
      <dgm:prSet/>
      <dgm:spPr/>
      <dgm:t>
        <a:bodyPr/>
        <a:lstStyle/>
        <a:p>
          <a:endParaRPr lang="en-US"/>
        </a:p>
      </dgm:t>
    </dgm:pt>
    <dgm:pt modelId="{038C8F77-610C-4B23-8627-67AE4DA8D11D}" type="sibTrans" cxnId="{3F66D52A-EA5F-47DA-86C6-DF3F065BFD7C}">
      <dgm:prSet/>
      <dgm:spPr/>
      <dgm:t>
        <a:bodyPr/>
        <a:lstStyle/>
        <a:p>
          <a:endParaRPr lang="en-US"/>
        </a:p>
      </dgm:t>
    </dgm:pt>
    <dgm:pt modelId="{EE4122C7-5F1B-4A87-939F-C83BC489CC3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In 2023 American Hospital Association (AHA) found Medicare Advantage denials increased 56% from Jan 2022 to July 2023 </a:t>
          </a:r>
        </a:p>
      </dgm:t>
    </dgm:pt>
    <dgm:pt modelId="{BBA349DA-88C9-4F04-81D8-C2E50D661B3C}" type="parTrans" cxnId="{BBDEA514-89A8-42B5-AB41-A7E97CE516AF}">
      <dgm:prSet/>
      <dgm:spPr/>
      <dgm:t>
        <a:bodyPr/>
        <a:lstStyle/>
        <a:p>
          <a:endParaRPr lang="en-US"/>
        </a:p>
      </dgm:t>
    </dgm:pt>
    <dgm:pt modelId="{A2020B16-46DC-4ACC-9FAB-E91122C54717}" type="sibTrans" cxnId="{BBDEA514-89A8-42B5-AB41-A7E97CE516AF}">
      <dgm:prSet/>
      <dgm:spPr/>
      <dgm:t>
        <a:bodyPr/>
        <a:lstStyle/>
        <a:p>
          <a:endParaRPr lang="en-US"/>
        </a:p>
      </dgm:t>
    </dgm:pt>
    <dgm:pt modelId="{F0CF0B38-2127-4FE3-BD29-6DAAE3E390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Commercial denials increased 20% in same period </a:t>
          </a:r>
        </a:p>
      </dgm:t>
    </dgm:pt>
    <dgm:pt modelId="{267751E8-C8F1-466C-81B1-DDCE0D74A459}" type="parTrans" cxnId="{CDD3682E-810D-47CE-9BD1-C066865461FA}">
      <dgm:prSet/>
      <dgm:spPr/>
      <dgm:t>
        <a:bodyPr/>
        <a:lstStyle/>
        <a:p>
          <a:endParaRPr lang="en-US"/>
        </a:p>
      </dgm:t>
    </dgm:pt>
    <dgm:pt modelId="{41F6BD2E-3B6B-4D59-A51C-F5F698598E1E}" type="sibTrans" cxnId="{CDD3682E-810D-47CE-9BD1-C066865461FA}">
      <dgm:prSet/>
      <dgm:spPr/>
      <dgm:t>
        <a:bodyPr/>
        <a:lstStyle/>
        <a:p>
          <a:endParaRPr lang="en-US"/>
        </a:p>
      </dgm:t>
    </dgm:pt>
    <dgm:pt modelId="{10D16885-29DD-4A0F-B8E0-57F028EBA697}">
      <dgm:prSet/>
      <dgm:spPr/>
      <dgm:t>
        <a:bodyPr/>
        <a:lstStyle/>
        <a:p>
          <a:pPr>
            <a:lnSpc>
              <a:spcPct val="100000"/>
            </a:lnSpc>
            <a:buClrTx/>
            <a:buSzTx/>
            <a:buFontTx/>
            <a:buNone/>
          </a:pPr>
          <a:r>
            <a:rPr lang="en-US" b="1" dirty="0"/>
            <a:t>In an Advisory Board survey, only 12% of hospitals reported alignment with payers in providing value-based services</a:t>
          </a:r>
        </a:p>
      </dgm:t>
    </dgm:pt>
    <dgm:pt modelId="{336D7319-331B-4C5D-9468-CAF65B5F771E}" type="parTrans" cxnId="{953F9CDF-EEBF-4F63-9A50-06837FD53DF0}">
      <dgm:prSet/>
      <dgm:spPr/>
      <dgm:t>
        <a:bodyPr/>
        <a:lstStyle/>
        <a:p>
          <a:endParaRPr lang="en-US"/>
        </a:p>
      </dgm:t>
    </dgm:pt>
    <dgm:pt modelId="{E355C804-6486-466A-93EF-8ACDA160FB8C}" type="sibTrans" cxnId="{953F9CDF-EEBF-4F63-9A50-06837FD53DF0}">
      <dgm:prSet/>
      <dgm:spPr/>
      <dgm:t>
        <a:bodyPr/>
        <a:lstStyle/>
        <a:p>
          <a:endParaRPr lang="en-US"/>
        </a:p>
      </dgm:t>
    </dgm:pt>
    <dgm:pt modelId="{579F4325-1706-421D-A901-C930ADE13A3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June 2023 hospitals had a median of 124 days cash on hand, down 28% from Jan 2022</a:t>
          </a:r>
        </a:p>
      </dgm:t>
    </dgm:pt>
    <dgm:pt modelId="{D81EE8AA-87A3-4C7E-A322-3D4CC53402D8}" type="parTrans" cxnId="{4505F999-DDDC-4A62-9130-C701109BF98E}">
      <dgm:prSet/>
      <dgm:spPr/>
      <dgm:t>
        <a:bodyPr/>
        <a:lstStyle/>
        <a:p>
          <a:endParaRPr lang="en-US"/>
        </a:p>
      </dgm:t>
    </dgm:pt>
    <dgm:pt modelId="{DC6BB2B3-396B-4F02-90B4-E855FFB5E7E3}" type="sibTrans" cxnId="{4505F999-DDDC-4A62-9130-C701109BF98E}">
      <dgm:prSet/>
      <dgm:spPr/>
      <dgm:t>
        <a:bodyPr/>
        <a:lstStyle/>
        <a:p>
          <a:endParaRPr lang="en-US"/>
        </a:p>
      </dgm:t>
    </dgm:pt>
    <dgm:pt modelId="{014DF9D8-2287-4957-BA9C-313CB1BB7A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Misalignment between payers and providers not going away </a:t>
          </a:r>
        </a:p>
      </dgm:t>
    </dgm:pt>
    <dgm:pt modelId="{A81C16EF-9C05-42BF-AB85-63525BEA4C38}" type="parTrans" cxnId="{46C4F54F-E9FA-4B1E-9FA2-69F38D6F3186}">
      <dgm:prSet/>
      <dgm:spPr/>
      <dgm:t>
        <a:bodyPr/>
        <a:lstStyle/>
        <a:p>
          <a:endParaRPr lang="en-US"/>
        </a:p>
      </dgm:t>
    </dgm:pt>
    <dgm:pt modelId="{C213E613-59F9-4757-AC6A-F91332517981}" type="sibTrans" cxnId="{46C4F54F-E9FA-4B1E-9FA2-69F38D6F3186}">
      <dgm:prSet/>
      <dgm:spPr/>
      <dgm:t>
        <a:bodyPr/>
        <a:lstStyle/>
        <a:p>
          <a:endParaRPr lang="en-US"/>
        </a:p>
      </dgm:t>
    </dgm:pt>
    <dgm:pt modelId="{FAE3E74A-3C53-4A96-BACF-B684B7813905}" type="pres">
      <dgm:prSet presAssocID="{238C2737-2439-4D2F-A209-F498241C98B3}" presName="root" presStyleCnt="0">
        <dgm:presLayoutVars>
          <dgm:dir/>
          <dgm:resizeHandles val="exact"/>
        </dgm:presLayoutVars>
      </dgm:prSet>
      <dgm:spPr/>
    </dgm:pt>
    <dgm:pt modelId="{2B9638EF-B57E-4E22-A6E8-5E7A07226B53}" type="pres">
      <dgm:prSet presAssocID="{052E8FF3-E0DF-4810-8DC3-D953986926E2}" presName="compNode" presStyleCnt="0"/>
      <dgm:spPr/>
    </dgm:pt>
    <dgm:pt modelId="{F1CF6153-D32F-4C11-A099-5781A4B4D390}" type="pres">
      <dgm:prSet presAssocID="{052E8FF3-E0DF-4810-8DC3-D953986926E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vil Face Outline"/>
        </a:ext>
      </dgm:extLst>
    </dgm:pt>
    <dgm:pt modelId="{6CD511F3-78F2-472C-B1F3-D84F0577086B}" type="pres">
      <dgm:prSet presAssocID="{052E8FF3-E0DF-4810-8DC3-D953986926E2}" presName="iconSpace" presStyleCnt="0"/>
      <dgm:spPr/>
    </dgm:pt>
    <dgm:pt modelId="{0B48ECDB-D9DB-4E07-8ED3-F27009EAFB76}" type="pres">
      <dgm:prSet presAssocID="{052E8FF3-E0DF-4810-8DC3-D953986926E2}" presName="parTx" presStyleLbl="revTx" presStyleIdx="0" presStyleCnt="12">
        <dgm:presLayoutVars>
          <dgm:chMax val="0"/>
          <dgm:chPref val="0"/>
        </dgm:presLayoutVars>
      </dgm:prSet>
      <dgm:spPr/>
    </dgm:pt>
    <dgm:pt modelId="{A2AB4FFA-5DB4-48F6-BCE0-CC6D8452E92A}" type="pres">
      <dgm:prSet presAssocID="{052E8FF3-E0DF-4810-8DC3-D953986926E2}" presName="txSpace" presStyleCnt="0"/>
      <dgm:spPr/>
    </dgm:pt>
    <dgm:pt modelId="{08F63EB3-E33E-45CA-AE52-BFFFF724F080}" type="pres">
      <dgm:prSet presAssocID="{052E8FF3-E0DF-4810-8DC3-D953986926E2}" presName="desTx" presStyleLbl="revTx" presStyleIdx="1" presStyleCnt="12">
        <dgm:presLayoutVars/>
      </dgm:prSet>
      <dgm:spPr/>
    </dgm:pt>
    <dgm:pt modelId="{131F2247-0B5C-4AE8-AB45-B6B0CC2F579A}" type="pres">
      <dgm:prSet presAssocID="{C5546BA9-8E9E-4674-B4BD-EB0057DF6DE9}" presName="sibTrans" presStyleCnt="0"/>
      <dgm:spPr/>
    </dgm:pt>
    <dgm:pt modelId="{EC175F5C-B5E1-4FA0-B56E-D7B4C2960099}" type="pres">
      <dgm:prSet presAssocID="{C86536EA-6A1E-4E8E-8513-6D084F30930A}" presName="compNode" presStyleCnt="0"/>
      <dgm:spPr/>
    </dgm:pt>
    <dgm:pt modelId="{66108C47-A2E1-45B5-8721-68410AB9B1C6}" type="pres">
      <dgm:prSet presAssocID="{C86536EA-6A1E-4E8E-8513-6D084F30930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1E328194-F9D4-4ABA-8AF7-848DFBDE2B1B}" type="pres">
      <dgm:prSet presAssocID="{C86536EA-6A1E-4E8E-8513-6D084F30930A}" presName="iconSpace" presStyleCnt="0"/>
      <dgm:spPr/>
    </dgm:pt>
    <dgm:pt modelId="{503FBCE1-8967-4622-98DD-9B27FCB62ADB}" type="pres">
      <dgm:prSet presAssocID="{C86536EA-6A1E-4E8E-8513-6D084F30930A}" presName="parTx" presStyleLbl="revTx" presStyleIdx="2" presStyleCnt="12">
        <dgm:presLayoutVars>
          <dgm:chMax val="0"/>
          <dgm:chPref val="0"/>
        </dgm:presLayoutVars>
      </dgm:prSet>
      <dgm:spPr/>
    </dgm:pt>
    <dgm:pt modelId="{76F47040-E171-40AC-829B-6889FFACC4DB}" type="pres">
      <dgm:prSet presAssocID="{C86536EA-6A1E-4E8E-8513-6D084F30930A}" presName="txSpace" presStyleCnt="0"/>
      <dgm:spPr/>
    </dgm:pt>
    <dgm:pt modelId="{9EFBF012-6996-43BA-A3EF-0C2C3097A552}" type="pres">
      <dgm:prSet presAssocID="{C86536EA-6A1E-4E8E-8513-6D084F30930A}" presName="desTx" presStyleLbl="revTx" presStyleIdx="3" presStyleCnt="12">
        <dgm:presLayoutVars/>
      </dgm:prSet>
      <dgm:spPr/>
    </dgm:pt>
    <dgm:pt modelId="{FF0F4C9F-1321-4D0D-ACFB-AFCD0BC645D0}" type="pres">
      <dgm:prSet presAssocID="{35503DD7-93EB-47E9-BB24-91B0F0B0CD92}" presName="sibTrans" presStyleCnt="0"/>
      <dgm:spPr/>
    </dgm:pt>
    <dgm:pt modelId="{503E21FC-3E39-42E1-8554-EBD989C6D4C6}" type="pres">
      <dgm:prSet presAssocID="{E11E2884-A1B6-4E1E-89E6-51B751F58AC4}" presName="compNode" presStyleCnt="0"/>
      <dgm:spPr/>
    </dgm:pt>
    <dgm:pt modelId="{6DC00924-5997-474D-B67D-D7B10BD2C7AE}" type="pres">
      <dgm:prSet presAssocID="{E11E2884-A1B6-4E1E-89E6-51B751F58AC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984DB6B4-F909-4E09-8B36-5109A72E472E}" type="pres">
      <dgm:prSet presAssocID="{E11E2884-A1B6-4E1E-89E6-51B751F58AC4}" presName="iconSpace" presStyleCnt="0"/>
      <dgm:spPr/>
    </dgm:pt>
    <dgm:pt modelId="{2C53E834-C92C-4FF4-AB0C-CF035CC79637}" type="pres">
      <dgm:prSet presAssocID="{E11E2884-A1B6-4E1E-89E6-51B751F58AC4}" presName="parTx" presStyleLbl="revTx" presStyleIdx="4" presStyleCnt="12">
        <dgm:presLayoutVars>
          <dgm:chMax val="0"/>
          <dgm:chPref val="0"/>
        </dgm:presLayoutVars>
      </dgm:prSet>
      <dgm:spPr/>
    </dgm:pt>
    <dgm:pt modelId="{B18EA505-D4AA-480D-A35A-E95D61D72C42}" type="pres">
      <dgm:prSet presAssocID="{E11E2884-A1B6-4E1E-89E6-51B751F58AC4}" presName="txSpace" presStyleCnt="0"/>
      <dgm:spPr/>
    </dgm:pt>
    <dgm:pt modelId="{B7BA1FEF-9C62-44CE-80EF-82DAC70229E0}" type="pres">
      <dgm:prSet presAssocID="{E11E2884-A1B6-4E1E-89E6-51B751F58AC4}" presName="desTx" presStyleLbl="revTx" presStyleIdx="5" presStyleCnt="12">
        <dgm:presLayoutVars/>
      </dgm:prSet>
      <dgm:spPr/>
    </dgm:pt>
    <dgm:pt modelId="{5406E6BC-8868-4BBC-AA5B-7901BD259F7E}" type="pres">
      <dgm:prSet presAssocID="{7107C217-6150-476A-BED7-82048E645073}" presName="sibTrans" presStyleCnt="0"/>
      <dgm:spPr/>
    </dgm:pt>
    <dgm:pt modelId="{617FF9B5-D488-422A-8115-F6582B042F3F}" type="pres">
      <dgm:prSet presAssocID="{EE4122C7-5F1B-4A87-939F-C83BC489CC3E}" presName="compNode" presStyleCnt="0"/>
      <dgm:spPr/>
    </dgm:pt>
    <dgm:pt modelId="{3040A805-1350-4F11-8EFE-04670D7ED71A}" type="pres">
      <dgm:prSet presAssocID="{EE4122C7-5F1B-4A87-939F-C83BC489CC3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B2C1D6E9-8846-4296-94C7-0695E84E5A06}" type="pres">
      <dgm:prSet presAssocID="{EE4122C7-5F1B-4A87-939F-C83BC489CC3E}" presName="iconSpace" presStyleCnt="0"/>
      <dgm:spPr/>
    </dgm:pt>
    <dgm:pt modelId="{396AE914-97C2-40E3-98EF-A65D2BD17232}" type="pres">
      <dgm:prSet presAssocID="{EE4122C7-5F1B-4A87-939F-C83BC489CC3E}" presName="parTx" presStyleLbl="revTx" presStyleIdx="6" presStyleCnt="12">
        <dgm:presLayoutVars>
          <dgm:chMax val="0"/>
          <dgm:chPref val="0"/>
        </dgm:presLayoutVars>
      </dgm:prSet>
      <dgm:spPr/>
    </dgm:pt>
    <dgm:pt modelId="{9BEFB749-27C8-46BB-A866-B21B86FC54A6}" type="pres">
      <dgm:prSet presAssocID="{EE4122C7-5F1B-4A87-939F-C83BC489CC3E}" presName="txSpace" presStyleCnt="0"/>
      <dgm:spPr/>
    </dgm:pt>
    <dgm:pt modelId="{7A3CEA8A-A59D-4D8F-B729-A0D0C30AC568}" type="pres">
      <dgm:prSet presAssocID="{EE4122C7-5F1B-4A87-939F-C83BC489CC3E}" presName="desTx" presStyleLbl="revTx" presStyleIdx="7" presStyleCnt="12">
        <dgm:presLayoutVars/>
      </dgm:prSet>
      <dgm:spPr/>
    </dgm:pt>
    <dgm:pt modelId="{518BDA0C-7015-4C78-91D7-969BD148C18D}" type="pres">
      <dgm:prSet presAssocID="{A2020B16-46DC-4ACC-9FAB-E91122C54717}" presName="sibTrans" presStyleCnt="0"/>
      <dgm:spPr/>
    </dgm:pt>
    <dgm:pt modelId="{576AFA93-2FBA-4AEE-8349-E8AE182247A5}" type="pres">
      <dgm:prSet presAssocID="{579F4325-1706-421D-A901-C930ADE13A3F}" presName="compNode" presStyleCnt="0"/>
      <dgm:spPr/>
    </dgm:pt>
    <dgm:pt modelId="{4DA5B22E-7D78-49BC-BE43-C2ACC0EAE3FC}" type="pres">
      <dgm:prSet presAssocID="{579F4325-1706-421D-A901-C930ADE13A3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23EA5354-848E-4062-9E0C-580237DA1CB5}" type="pres">
      <dgm:prSet presAssocID="{579F4325-1706-421D-A901-C930ADE13A3F}" presName="iconSpace" presStyleCnt="0"/>
      <dgm:spPr/>
    </dgm:pt>
    <dgm:pt modelId="{D47B108C-1CE0-4FF8-A4DE-2C9E2ADE2292}" type="pres">
      <dgm:prSet presAssocID="{579F4325-1706-421D-A901-C930ADE13A3F}" presName="parTx" presStyleLbl="revTx" presStyleIdx="8" presStyleCnt="12">
        <dgm:presLayoutVars>
          <dgm:chMax val="0"/>
          <dgm:chPref val="0"/>
        </dgm:presLayoutVars>
      </dgm:prSet>
      <dgm:spPr/>
    </dgm:pt>
    <dgm:pt modelId="{0357DE95-2617-4A0E-9956-939CDB4CCF66}" type="pres">
      <dgm:prSet presAssocID="{579F4325-1706-421D-A901-C930ADE13A3F}" presName="txSpace" presStyleCnt="0"/>
      <dgm:spPr/>
    </dgm:pt>
    <dgm:pt modelId="{3A3290F3-FCC0-4376-8823-F615C4FACAD9}" type="pres">
      <dgm:prSet presAssocID="{579F4325-1706-421D-A901-C930ADE13A3F}" presName="desTx" presStyleLbl="revTx" presStyleIdx="9" presStyleCnt="12" custLinFactX="13240" custLinFactNeighborX="100000" custLinFactNeighborY="-1947">
        <dgm:presLayoutVars/>
      </dgm:prSet>
      <dgm:spPr/>
    </dgm:pt>
    <dgm:pt modelId="{403F6DF3-B3E3-4517-9171-30C1BB683501}" type="pres">
      <dgm:prSet presAssocID="{DC6BB2B3-396B-4F02-90B4-E855FFB5E7E3}" presName="sibTrans" presStyleCnt="0"/>
      <dgm:spPr/>
    </dgm:pt>
    <dgm:pt modelId="{6AA5FE7D-AE1F-4F89-A7DE-989652709D88}" type="pres">
      <dgm:prSet presAssocID="{10D16885-29DD-4A0F-B8E0-57F028EBA697}" presName="compNode" presStyleCnt="0"/>
      <dgm:spPr/>
    </dgm:pt>
    <dgm:pt modelId="{823600BC-6B05-4A21-8D36-F65D24A50038}" type="pres">
      <dgm:prSet presAssocID="{10D16885-29DD-4A0F-B8E0-57F028EBA69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745DE2DB-97BB-4BFB-9931-E0068A8522CC}" type="pres">
      <dgm:prSet presAssocID="{10D16885-29DD-4A0F-B8E0-57F028EBA697}" presName="iconSpace" presStyleCnt="0"/>
      <dgm:spPr/>
    </dgm:pt>
    <dgm:pt modelId="{D8B14CC5-756D-405D-82A0-B0AE3FF3F78E}" type="pres">
      <dgm:prSet presAssocID="{10D16885-29DD-4A0F-B8E0-57F028EBA697}" presName="parTx" presStyleLbl="revTx" presStyleIdx="10" presStyleCnt="12">
        <dgm:presLayoutVars>
          <dgm:chMax val="0"/>
          <dgm:chPref val="0"/>
        </dgm:presLayoutVars>
      </dgm:prSet>
      <dgm:spPr/>
    </dgm:pt>
    <dgm:pt modelId="{D355412F-E687-461C-B57F-2E69A00B5B64}" type="pres">
      <dgm:prSet presAssocID="{10D16885-29DD-4A0F-B8E0-57F028EBA697}" presName="txSpace" presStyleCnt="0"/>
      <dgm:spPr/>
    </dgm:pt>
    <dgm:pt modelId="{41D5C601-3FCD-4A1A-8ADB-10AF24258E01}" type="pres">
      <dgm:prSet presAssocID="{10D16885-29DD-4A0F-B8E0-57F028EBA697}" presName="desTx" presStyleLbl="revTx" presStyleIdx="11" presStyleCnt="12">
        <dgm:presLayoutVars/>
      </dgm:prSet>
      <dgm:spPr/>
    </dgm:pt>
  </dgm:ptLst>
  <dgm:cxnLst>
    <dgm:cxn modelId="{F5D48B04-3152-4665-8053-CFAFCED19FC0}" srcId="{238C2737-2439-4D2F-A209-F498241C98B3}" destId="{C86536EA-6A1E-4E8E-8513-6D084F30930A}" srcOrd="1" destOrd="0" parTransId="{2D96E322-BC0F-48C7-8385-2E07292F35C3}" sibTransId="{35503DD7-93EB-47E9-BB24-91B0F0B0CD92}"/>
    <dgm:cxn modelId="{BBDEA514-89A8-42B5-AB41-A7E97CE516AF}" srcId="{238C2737-2439-4D2F-A209-F498241C98B3}" destId="{EE4122C7-5F1B-4A87-939F-C83BC489CC3E}" srcOrd="3" destOrd="0" parTransId="{BBA349DA-88C9-4F04-81D8-C2E50D661B3C}" sibTransId="{A2020B16-46DC-4ACC-9FAB-E91122C54717}"/>
    <dgm:cxn modelId="{78522F16-28E7-4FB3-B0F7-FA9518F4AF00}" type="presOf" srcId="{C86536EA-6A1E-4E8E-8513-6D084F30930A}" destId="{503FBCE1-8967-4622-98DD-9B27FCB62ADB}" srcOrd="0" destOrd="0" presId="urn:microsoft.com/office/officeart/2018/2/layout/IconLabelDescriptionList"/>
    <dgm:cxn modelId="{6AC8AE16-BAC2-48BE-914F-2874E2DF8FD0}" type="presOf" srcId="{014DF9D8-2287-4957-BA9C-313CB1BB7A3B}" destId="{3A3290F3-FCC0-4376-8823-F615C4FACAD9}" srcOrd="0" destOrd="0" presId="urn:microsoft.com/office/officeart/2018/2/layout/IconLabelDescriptionList"/>
    <dgm:cxn modelId="{3F66D52A-EA5F-47DA-86C6-DF3F065BFD7C}" srcId="{E11E2884-A1B6-4E1E-89E6-51B751F58AC4}" destId="{5DE1C9E9-DDCF-4A2B-9CCE-7323AB35DACD}" srcOrd="0" destOrd="0" parTransId="{5729945F-858A-47CD-AA8B-A4EC58A829F5}" sibTransId="{038C8F77-610C-4B23-8627-67AE4DA8D11D}"/>
    <dgm:cxn modelId="{CDD3682E-810D-47CE-9BD1-C066865461FA}" srcId="{EE4122C7-5F1B-4A87-939F-C83BC489CC3E}" destId="{F0CF0B38-2127-4FE3-BD29-6DAAE3E39041}" srcOrd="0" destOrd="0" parTransId="{267751E8-C8F1-466C-81B1-DDCE0D74A459}" sibTransId="{41F6BD2E-3B6B-4D59-A51C-F5F698598E1E}"/>
    <dgm:cxn modelId="{A338942F-D1DD-4697-AB34-25DCD91D5386}" type="presOf" srcId="{F0CF0B38-2127-4FE3-BD29-6DAAE3E39041}" destId="{7A3CEA8A-A59D-4D8F-B729-A0D0C30AC568}" srcOrd="0" destOrd="0" presId="urn:microsoft.com/office/officeart/2018/2/layout/IconLabelDescriptionList"/>
    <dgm:cxn modelId="{3AEA1239-1ECE-417A-8EC2-0E7182CC9A63}" type="presOf" srcId="{10D16885-29DD-4A0F-B8E0-57F028EBA697}" destId="{D8B14CC5-756D-405D-82A0-B0AE3FF3F78E}" srcOrd="0" destOrd="0" presId="urn:microsoft.com/office/officeart/2018/2/layout/IconLabelDescriptionList"/>
    <dgm:cxn modelId="{6F58E23A-99ED-4F37-9D6F-9B40E6A7AD13}" srcId="{238C2737-2439-4D2F-A209-F498241C98B3}" destId="{052E8FF3-E0DF-4810-8DC3-D953986926E2}" srcOrd="0" destOrd="0" parTransId="{FC3AC3B4-1B94-4F4E-9899-6B1F3365976B}" sibTransId="{C5546BA9-8E9E-4674-B4BD-EB0057DF6DE9}"/>
    <dgm:cxn modelId="{46C4F54F-E9FA-4B1E-9FA2-69F38D6F3186}" srcId="{579F4325-1706-421D-A901-C930ADE13A3F}" destId="{014DF9D8-2287-4957-BA9C-313CB1BB7A3B}" srcOrd="0" destOrd="0" parTransId="{A81C16EF-9C05-42BF-AB85-63525BEA4C38}" sibTransId="{C213E613-59F9-4757-AC6A-F91332517981}"/>
    <dgm:cxn modelId="{EC80E47F-7F05-4C24-88C9-DB365EB57A13}" type="presOf" srcId="{5DE1C9E9-DDCF-4A2B-9CCE-7323AB35DACD}" destId="{B7BA1FEF-9C62-44CE-80EF-82DAC70229E0}" srcOrd="0" destOrd="0" presId="urn:microsoft.com/office/officeart/2018/2/layout/IconLabelDescriptionList"/>
    <dgm:cxn modelId="{BA980994-B6C6-419F-B049-1F2799D90101}" type="presOf" srcId="{052E8FF3-E0DF-4810-8DC3-D953986926E2}" destId="{0B48ECDB-D9DB-4E07-8ED3-F27009EAFB76}" srcOrd="0" destOrd="0" presId="urn:microsoft.com/office/officeart/2018/2/layout/IconLabelDescriptionList"/>
    <dgm:cxn modelId="{4505F999-DDDC-4A62-9130-C701109BF98E}" srcId="{238C2737-2439-4D2F-A209-F498241C98B3}" destId="{579F4325-1706-421D-A901-C930ADE13A3F}" srcOrd="4" destOrd="0" parTransId="{D81EE8AA-87A3-4C7E-A322-3D4CC53402D8}" sibTransId="{DC6BB2B3-396B-4F02-90B4-E855FFB5E7E3}"/>
    <dgm:cxn modelId="{5ED8C89C-B51E-45FB-A5DB-3401AAB3EACB}" type="presOf" srcId="{579F4325-1706-421D-A901-C930ADE13A3F}" destId="{D47B108C-1CE0-4FF8-A4DE-2C9E2ADE2292}" srcOrd="0" destOrd="0" presId="urn:microsoft.com/office/officeart/2018/2/layout/IconLabelDescriptionList"/>
    <dgm:cxn modelId="{4DF6C9AA-54D1-4910-9DD6-AC532498C94A}" type="presOf" srcId="{238C2737-2439-4D2F-A209-F498241C98B3}" destId="{FAE3E74A-3C53-4A96-BACF-B684B7813905}" srcOrd="0" destOrd="0" presId="urn:microsoft.com/office/officeart/2018/2/layout/IconLabelDescriptionList"/>
    <dgm:cxn modelId="{2280A3B0-4AE4-41A4-A80B-D3C928583E0E}" srcId="{238C2737-2439-4D2F-A209-F498241C98B3}" destId="{E11E2884-A1B6-4E1E-89E6-51B751F58AC4}" srcOrd="2" destOrd="0" parTransId="{77D7CD29-1012-482D-8488-CBDBB9949610}" sibTransId="{7107C217-6150-476A-BED7-82048E645073}"/>
    <dgm:cxn modelId="{8D770CBD-019F-49F8-B4DE-0F7D0B595C3B}" type="presOf" srcId="{EE4122C7-5F1B-4A87-939F-C83BC489CC3E}" destId="{396AE914-97C2-40E3-98EF-A65D2BD17232}" srcOrd="0" destOrd="0" presId="urn:microsoft.com/office/officeart/2018/2/layout/IconLabelDescriptionList"/>
    <dgm:cxn modelId="{CA273AC0-879F-4FB7-B209-C651068DA56B}" type="presOf" srcId="{E11E2884-A1B6-4E1E-89E6-51B751F58AC4}" destId="{2C53E834-C92C-4FF4-AB0C-CF035CC79637}" srcOrd="0" destOrd="0" presId="urn:microsoft.com/office/officeart/2018/2/layout/IconLabelDescriptionList"/>
    <dgm:cxn modelId="{953F9CDF-EEBF-4F63-9A50-06837FD53DF0}" srcId="{238C2737-2439-4D2F-A209-F498241C98B3}" destId="{10D16885-29DD-4A0F-B8E0-57F028EBA697}" srcOrd="5" destOrd="0" parTransId="{336D7319-331B-4C5D-9468-CAF65B5F771E}" sibTransId="{E355C804-6486-466A-93EF-8ACDA160FB8C}"/>
    <dgm:cxn modelId="{18A1C451-B4F8-442A-835E-98CFABCAE959}" type="presParOf" srcId="{FAE3E74A-3C53-4A96-BACF-B684B7813905}" destId="{2B9638EF-B57E-4E22-A6E8-5E7A07226B53}" srcOrd="0" destOrd="0" presId="urn:microsoft.com/office/officeart/2018/2/layout/IconLabelDescriptionList"/>
    <dgm:cxn modelId="{970610AA-2643-4812-8608-658D1278AE10}" type="presParOf" srcId="{2B9638EF-B57E-4E22-A6E8-5E7A07226B53}" destId="{F1CF6153-D32F-4C11-A099-5781A4B4D390}" srcOrd="0" destOrd="0" presId="urn:microsoft.com/office/officeart/2018/2/layout/IconLabelDescriptionList"/>
    <dgm:cxn modelId="{D6180DBD-8335-4E73-BCAE-86E4AC38C163}" type="presParOf" srcId="{2B9638EF-B57E-4E22-A6E8-5E7A07226B53}" destId="{6CD511F3-78F2-472C-B1F3-D84F0577086B}" srcOrd="1" destOrd="0" presId="urn:microsoft.com/office/officeart/2018/2/layout/IconLabelDescriptionList"/>
    <dgm:cxn modelId="{28131B0D-FFBA-4CF8-93B4-421AD0C0DE36}" type="presParOf" srcId="{2B9638EF-B57E-4E22-A6E8-5E7A07226B53}" destId="{0B48ECDB-D9DB-4E07-8ED3-F27009EAFB76}" srcOrd="2" destOrd="0" presId="urn:microsoft.com/office/officeart/2018/2/layout/IconLabelDescriptionList"/>
    <dgm:cxn modelId="{86B00BC5-0541-4354-912F-0DDF557FBB8E}" type="presParOf" srcId="{2B9638EF-B57E-4E22-A6E8-5E7A07226B53}" destId="{A2AB4FFA-5DB4-48F6-BCE0-CC6D8452E92A}" srcOrd="3" destOrd="0" presId="urn:microsoft.com/office/officeart/2018/2/layout/IconLabelDescriptionList"/>
    <dgm:cxn modelId="{642AB842-B09A-4104-9933-E2F7C21AA1E4}" type="presParOf" srcId="{2B9638EF-B57E-4E22-A6E8-5E7A07226B53}" destId="{08F63EB3-E33E-45CA-AE52-BFFFF724F080}" srcOrd="4" destOrd="0" presId="urn:microsoft.com/office/officeart/2018/2/layout/IconLabelDescriptionList"/>
    <dgm:cxn modelId="{1689BD39-3699-4D32-B246-4D0C16A9741B}" type="presParOf" srcId="{FAE3E74A-3C53-4A96-BACF-B684B7813905}" destId="{131F2247-0B5C-4AE8-AB45-B6B0CC2F579A}" srcOrd="1" destOrd="0" presId="urn:microsoft.com/office/officeart/2018/2/layout/IconLabelDescriptionList"/>
    <dgm:cxn modelId="{591222B9-6375-4D6F-B948-478F192BF560}" type="presParOf" srcId="{FAE3E74A-3C53-4A96-BACF-B684B7813905}" destId="{EC175F5C-B5E1-4FA0-B56E-D7B4C2960099}" srcOrd="2" destOrd="0" presId="urn:microsoft.com/office/officeart/2018/2/layout/IconLabelDescriptionList"/>
    <dgm:cxn modelId="{DC6D7260-FFD1-4518-9F07-F2151424F1C4}" type="presParOf" srcId="{EC175F5C-B5E1-4FA0-B56E-D7B4C2960099}" destId="{66108C47-A2E1-45B5-8721-68410AB9B1C6}" srcOrd="0" destOrd="0" presId="urn:microsoft.com/office/officeart/2018/2/layout/IconLabelDescriptionList"/>
    <dgm:cxn modelId="{E3DACB9F-CF42-43FA-B776-CAB49E181B71}" type="presParOf" srcId="{EC175F5C-B5E1-4FA0-B56E-D7B4C2960099}" destId="{1E328194-F9D4-4ABA-8AF7-848DFBDE2B1B}" srcOrd="1" destOrd="0" presId="urn:microsoft.com/office/officeart/2018/2/layout/IconLabelDescriptionList"/>
    <dgm:cxn modelId="{04ADA627-8E81-43C5-AF73-8D547275C425}" type="presParOf" srcId="{EC175F5C-B5E1-4FA0-B56E-D7B4C2960099}" destId="{503FBCE1-8967-4622-98DD-9B27FCB62ADB}" srcOrd="2" destOrd="0" presId="urn:microsoft.com/office/officeart/2018/2/layout/IconLabelDescriptionList"/>
    <dgm:cxn modelId="{4966BD76-9E74-4C31-A5CB-E1718D92875F}" type="presParOf" srcId="{EC175F5C-B5E1-4FA0-B56E-D7B4C2960099}" destId="{76F47040-E171-40AC-829B-6889FFACC4DB}" srcOrd="3" destOrd="0" presId="urn:microsoft.com/office/officeart/2018/2/layout/IconLabelDescriptionList"/>
    <dgm:cxn modelId="{36CAEC29-13E2-4259-A0F8-2C2013DE1CEA}" type="presParOf" srcId="{EC175F5C-B5E1-4FA0-B56E-D7B4C2960099}" destId="{9EFBF012-6996-43BA-A3EF-0C2C3097A552}" srcOrd="4" destOrd="0" presId="urn:microsoft.com/office/officeart/2018/2/layout/IconLabelDescriptionList"/>
    <dgm:cxn modelId="{B0865245-3B53-4B4C-BC86-02626D0981DC}" type="presParOf" srcId="{FAE3E74A-3C53-4A96-BACF-B684B7813905}" destId="{FF0F4C9F-1321-4D0D-ACFB-AFCD0BC645D0}" srcOrd="3" destOrd="0" presId="urn:microsoft.com/office/officeart/2018/2/layout/IconLabelDescriptionList"/>
    <dgm:cxn modelId="{1760AA5E-6E5D-4BA4-9B5F-56460ED4E9F6}" type="presParOf" srcId="{FAE3E74A-3C53-4A96-BACF-B684B7813905}" destId="{503E21FC-3E39-42E1-8554-EBD989C6D4C6}" srcOrd="4" destOrd="0" presId="urn:microsoft.com/office/officeart/2018/2/layout/IconLabelDescriptionList"/>
    <dgm:cxn modelId="{0B9E9D7C-141B-41A7-8BF8-B06444822EEE}" type="presParOf" srcId="{503E21FC-3E39-42E1-8554-EBD989C6D4C6}" destId="{6DC00924-5997-474D-B67D-D7B10BD2C7AE}" srcOrd="0" destOrd="0" presId="urn:microsoft.com/office/officeart/2018/2/layout/IconLabelDescriptionList"/>
    <dgm:cxn modelId="{DEA77025-D2EB-45A3-801A-E91B217FFCE7}" type="presParOf" srcId="{503E21FC-3E39-42E1-8554-EBD989C6D4C6}" destId="{984DB6B4-F909-4E09-8B36-5109A72E472E}" srcOrd="1" destOrd="0" presId="urn:microsoft.com/office/officeart/2018/2/layout/IconLabelDescriptionList"/>
    <dgm:cxn modelId="{E83E74A6-6DE5-4913-8EDE-4AFEC85D0A38}" type="presParOf" srcId="{503E21FC-3E39-42E1-8554-EBD989C6D4C6}" destId="{2C53E834-C92C-4FF4-AB0C-CF035CC79637}" srcOrd="2" destOrd="0" presId="urn:microsoft.com/office/officeart/2018/2/layout/IconLabelDescriptionList"/>
    <dgm:cxn modelId="{0C9D8F3E-A38B-42E0-A05E-9B2F5107D1EF}" type="presParOf" srcId="{503E21FC-3E39-42E1-8554-EBD989C6D4C6}" destId="{B18EA505-D4AA-480D-A35A-E95D61D72C42}" srcOrd="3" destOrd="0" presId="urn:microsoft.com/office/officeart/2018/2/layout/IconLabelDescriptionList"/>
    <dgm:cxn modelId="{137BF6F3-99D6-4B3E-908A-6D8047C08B5A}" type="presParOf" srcId="{503E21FC-3E39-42E1-8554-EBD989C6D4C6}" destId="{B7BA1FEF-9C62-44CE-80EF-82DAC70229E0}" srcOrd="4" destOrd="0" presId="urn:microsoft.com/office/officeart/2018/2/layout/IconLabelDescriptionList"/>
    <dgm:cxn modelId="{A4591634-D48C-4B3A-9F93-652A1B7CB29B}" type="presParOf" srcId="{FAE3E74A-3C53-4A96-BACF-B684B7813905}" destId="{5406E6BC-8868-4BBC-AA5B-7901BD259F7E}" srcOrd="5" destOrd="0" presId="urn:microsoft.com/office/officeart/2018/2/layout/IconLabelDescriptionList"/>
    <dgm:cxn modelId="{21A9C548-DCFB-4214-BA64-17598C3E7772}" type="presParOf" srcId="{FAE3E74A-3C53-4A96-BACF-B684B7813905}" destId="{617FF9B5-D488-422A-8115-F6582B042F3F}" srcOrd="6" destOrd="0" presId="urn:microsoft.com/office/officeart/2018/2/layout/IconLabelDescriptionList"/>
    <dgm:cxn modelId="{5DDBD61A-A4D7-467F-9C26-EA935C93B199}" type="presParOf" srcId="{617FF9B5-D488-422A-8115-F6582B042F3F}" destId="{3040A805-1350-4F11-8EFE-04670D7ED71A}" srcOrd="0" destOrd="0" presId="urn:microsoft.com/office/officeart/2018/2/layout/IconLabelDescriptionList"/>
    <dgm:cxn modelId="{75494F24-358A-43E6-9AEF-AA0F6643774A}" type="presParOf" srcId="{617FF9B5-D488-422A-8115-F6582B042F3F}" destId="{B2C1D6E9-8846-4296-94C7-0695E84E5A06}" srcOrd="1" destOrd="0" presId="urn:microsoft.com/office/officeart/2018/2/layout/IconLabelDescriptionList"/>
    <dgm:cxn modelId="{02A888B5-8DD1-4E17-BECF-14904878D74B}" type="presParOf" srcId="{617FF9B5-D488-422A-8115-F6582B042F3F}" destId="{396AE914-97C2-40E3-98EF-A65D2BD17232}" srcOrd="2" destOrd="0" presId="urn:microsoft.com/office/officeart/2018/2/layout/IconLabelDescriptionList"/>
    <dgm:cxn modelId="{5090CED3-4A0D-4952-931F-0B58F935AE18}" type="presParOf" srcId="{617FF9B5-D488-422A-8115-F6582B042F3F}" destId="{9BEFB749-27C8-46BB-A866-B21B86FC54A6}" srcOrd="3" destOrd="0" presId="urn:microsoft.com/office/officeart/2018/2/layout/IconLabelDescriptionList"/>
    <dgm:cxn modelId="{D48684D0-B9FB-43D7-824E-C9C33465A22F}" type="presParOf" srcId="{617FF9B5-D488-422A-8115-F6582B042F3F}" destId="{7A3CEA8A-A59D-4D8F-B729-A0D0C30AC568}" srcOrd="4" destOrd="0" presId="urn:microsoft.com/office/officeart/2018/2/layout/IconLabelDescriptionList"/>
    <dgm:cxn modelId="{614B4328-C423-4AC6-BE24-B85034CCED61}" type="presParOf" srcId="{FAE3E74A-3C53-4A96-BACF-B684B7813905}" destId="{518BDA0C-7015-4C78-91D7-969BD148C18D}" srcOrd="7" destOrd="0" presId="urn:microsoft.com/office/officeart/2018/2/layout/IconLabelDescriptionList"/>
    <dgm:cxn modelId="{9DAD4E19-ABEC-4531-98D7-DA3B320664EC}" type="presParOf" srcId="{FAE3E74A-3C53-4A96-BACF-B684B7813905}" destId="{576AFA93-2FBA-4AEE-8349-E8AE182247A5}" srcOrd="8" destOrd="0" presId="urn:microsoft.com/office/officeart/2018/2/layout/IconLabelDescriptionList"/>
    <dgm:cxn modelId="{BA226E33-1559-489F-B67D-2D711CE9BCFB}" type="presParOf" srcId="{576AFA93-2FBA-4AEE-8349-E8AE182247A5}" destId="{4DA5B22E-7D78-49BC-BE43-C2ACC0EAE3FC}" srcOrd="0" destOrd="0" presId="urn:microsoft.com/office/officeart/2018/2/layout/IconLabelDescriptionList"/>
    <dgm:cxn modelId="{340D383C-F230-4523-B63B-5E30706C654F}" type="presParOf" srcId="{576AFA93-2FBA-4AEE-8349-E8AE182247A5}" destId="{23EA5354-848E-4062-9E0C-580237DA1CB5}" srcOrd="1" destOrd="0" presId="urn:microsoft.com/office/officeart/2018/2/layout/IconLabelDescriptionList"/>
    <dgm:cxn modelId="{3EE2A3B8-EA46-443D-8BB6-B114D88ECDBA}" type="presParOf" srcId="{576AFA93-2FBA-4AEE-8349-E8AE182247A5}" destId="{D47B108C-1CE0-4FF8-A4DE-2C9E2ADE2292}" srcOrd="2" destOrd="0" presId="urn:microsoft.com/office/officeart/2018/2/layout/IconLabelDescriptionList"/>
    <dgm:cxn modelId="{DC9B2D0B-F2D6-4EEA-B6D0-5D992DBD243B}" type="presParOf" srcId="{576AFA93-2FBA-4AEE-8349-E8AE182247A5}" destId="{0357DE95-2617-4A0E-9956-939CDB4CCF66}" srcOrd="3" destOrd="0" presId="urn:microsoft.com/office/officeart/2018/2/layout/IconLabelDescriptionList"/>
    <dgm:cxn modelId="{0175D93F-2931-4315-AF4F-319CA659926F}" type="presParOf" srcId="{576AFA93-2FBA-4AEE-8349-E8AE182247A5}" destId="{3A3290F3-FCC0-4376-8823-F615C4FACAD9}" srcOrd="4" destOrd="0" presId="urn:microsoft.com/office/officeart/2018/2/layout/IconLabelDescriptionList"/>
    <dgm:cxn modelId="{7BF7E6FC-7273-40F4-92EA-E47AFE221B6C}" type="presParOf" srcId="{FAE3E74A-3C53-4A96-BACF-B684B7813905}" destId="{403F6DF3-B3E3-4517-9171-30C1BB683501}" srcOrd="9" destOrd="0" presId="urn:microsoft.com/office/officeart/2018/2/layout/IconLabelDescriptionList"/>
    <dgm:cxn modelId="{350DF18C-59B9-4119-8D09-4E67E88A2614}" type="presParOf" srcId="{FAE3E74A-3C53-4A96-BACF-B684B7813905}" destId="{6AA5FE7D-AE1F-4F89-A7DE-989652709D88}" srcOrd="10" destOrd="0" presId="urn:microsoft.com/office/officeart/2018/2/layout/IconLabelDescriptionList"/>
    <dgm:cxn modelId="{B1DC68CE-98FD-4B54-A689-B022B4773731}" type="presParOf" srcId="{6AA5FE7D-AE1F-4F89-A7DE-989652709D88}" destId="{823600BC-6B05-4A21-8D36-F65D24A50038}" srcOrd="0" destOrd="0" presId="urn:microsoft.com/office/officeart/2018/2/layout/IconLabelDescriptionList"/>
    <dgm:cxn modelId="{C6D07E56-05F0-4C83-9E77-1360879EFCE2}" type="presParOf" srcId="{6AA5FE7D-AE1F-4F89-A7DE-989652709D88}" destId="{745DE2DB-97BB-4BFB-9931-E0068A8522CC}" srcOrd="1" destOrd="0" presId="urn:microsoft.com/office/officeart/2018/2/layout/IconLabelDescriptionList"/>
    <dgm:cxn modelId="{48A673FE-BCF1-4458-B129-54D088218385}" type="presParOf" srcId="{6AA5FE7D-AE1F-4F89-A7DE-989652709D88}" destId="{D8B14CC5-756D-405D-82A0-B0AE3FF3F78E}" srcOrd="2" destOrd="0" presId="urn:microsoft.com/office/officeart/2018/2/layout/IconLabelDescriptionList"/>
    <dgm:cxn modelId="{17A34FEA-8F28-4264-88B9-FE5B0F0CFC1A}" type="presParOf" srcId="{6AA5FE7D-AE1F-4F89-A7DE-989652709D88}" destId="{D355412F-E687-461C-B57F-2E69A00B5B64}" srcOrd="3" destOrd="0" presId="urn:microsoft.com/office/officeart/2018/2/layout/IconLabelDescriptionList"/>
    <dgm:cxn modelId="{52310626-E315-48DD-9702-33379C983F4F}" type="presParOf" srcId="{6AA5FE7D-AE1F-4F89-A7DE-989652709D88}" destId="{41D5C601-3FCD-4A1A-8ADB-10AF24258E01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944E96-B8D1-4659-A914-71861B7EF985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BAF4539-3B8E-4645-858E-8551539BBE23}">
      <dgm:prSet/>
      <dgm:spPr/>
      <dgm:t>
        <a:bodyPr/>
        <a:lstStyle/>
        <a:p>
          <a:r>
            <a:rPr lang="en-US"/>
            <a:t>Physician Feedback </a:t>
          </a:r>
        </a:p>
      </dgm:t>
    </dgm:pt>
    <dgm:pt modelId="{7D89D28A-1B4E-49C4-A1A7-C71D956D7CFF}" type="parTrans" cxnId="{5DE54D3E-DE25-4B04-A9E3-4E695188A929}">
      <dgm:prSet/>
      <dgm:spPr/>
      <dgm:t>
        <a:bodyPr/>
        <a:lstStyle/>
        <a:p>
          <a:endParaRPr lang="en-US"/>
        </a:p>
      </dgm:t>
    </dgm:pt>
    <dgm:pt modelId="{1A403029-CFD0-44DE-BD9E-5B9A41BFB1DA}" type="sibTrans" cxnId="{5DE54D3E-DE25-4B04-A9E3-4E695188A929}">
      <dgm:prSet/>
      <dgm:spPr/>
      <dgm:t>
        <a:bodyPr/>
        <a:lstStyle/>
        <a:p>
          <a:endParaRPr lang="en-US"/>
        </a:p>
      </dgm:t>
    </dgm:pt>
    <dgm:pt modelId="{EE2E5800-18AD-4E11-A7A8-9D4C7A974CD8}">
      <dgm:prSet/>
      <dgm:spPr/>
      <dgm:t>
        <a:bodyPr/>
        <a:lstStyle/>
        <a:p>
          <a:r>
            <a:rPr lang="en-US"/>
            <a:t>2022 American Medical Association survey found 90% of providers report prior auths becoming more burdensome</a:t>
          </a:r>
        </a:p>
      </dgm:t>
    </dgm:pt>
    <dgm:pt modelId="{D67E2CB8-2462-4C3C-8E21-B803A7B91624}" type="parTrans" cxnId="{ED987580-E9E4-4D2A-AFDB-C0F523B8B69F}">
      <dgm:prSet/>
      <dgm:spPr/>
      <dgm:t>
        <a:bodyPr/>
        <a:lstStyle/>
        <a:p>
          <a:endParaRPr lang="en-US"/>
        </a:p>
      </dgm:t>
    </dgm:pt>
    <dgm:pt modelId="{3110D532-5D44-4541-8572-4F04DA706CF7}" type="sibTrans" cxnId="{ED987580-E9E4-4D2A-AFDB-C0F523B8B69F}">
      <dgm:prSet/>
      <dgm:spPr/>
      <dgm:t>
        <a:bodyPr/>
        <a:lstStyle/>
        <a:p>
          <a:endParaRPr lang="en-US"/>
        </a:p>
      </dgm:t>
    </dgm:pt>
    <dgm:pt modelId="{07A0B0E8-2DBC-4BBC-B459-BA702FDC943E}">
      <dgm:prSet/>
      <dgm:spPr/>
      <dgm:t>
        <a:bodyPr/>
        <a:lstStyle/>
        <a:p>
          <a:r>
            <a:rPr lang="en-US"/>
            <a:t>64% of MDs state step therapy mandates lead to inefficient care </a:t>
          </a:r>
        </a:p>
      </dgm:t>
    </dgm:pt>
    <dgm:pt modelId="{13B19DE7-92FC-4D5A-9CEE-60DF57CB68D6}" type="parTrans" cxnId="{E3B16F93-5A71-4CCA-A161-9AD0EF82545A}">
      <dgm:prSet/>
      <dgm:spPr/>
      <dgm:t>
        <a:bodyPr/>
        <a:lstStyle/>
        <a:p>
          <a:endParaRPr lang="en-US"/>
        </a:p>
      </dgm:t>
    </dgm:pt>
    <dgm:pt modelId="{3168AEAD-3671-4FB5-9288-CFBCCDD1F1CC}" type="sibTrans" cxnId="{E3B16F93-5A71-4CCA-A161-9AD0EF82545A}">
      <dgm:prSet/>
      <dgm:spPr/>
      <dgm:t>
        <a:bodyPr/>
        <a:lstStyle/>
        <a:p>
          <a:endParaRPr lang="en-US"/>
        </a:p>
      </dgm:t>
    </dgm:pt>
    <dgm:pt modelId="{0E33BBBD-C085-4F08-B7FB-3F0D0B5B82A3}">
      <dgm:prSet/>
      <dgm:spPr/>
      <dgm:t>
        <a:bodyPr/>
        <a:lstStyle/>
        <a:p>
          <a:r>
            <a:rPr lang="en-US"/>
            <a:t>46% MDs reported PA delays led to ER care </a:t>
          </a:r>
        </a:p>
      </dgm:t>
    </dgm:pt>
    <dgm:pt modelId="{3477BA28-1F93-4E6D-8260-6490A2D37D36}" type="parTrans" cxnId="{9B04B540-28A1-438E-9643-1B70175776FE}">
      <dgm:prSet/>
      <dgm:spPr/>
      <dgm:t>
        <a:bodyPr/>
        <a:lstStyle/>
        <a:p>
          <a:endParaRPr lang="en-US"/>
        </a:p>
      </dgm:t>
    </dgm:pt>
    <dgm:pt modelId="{D7178EBA-7447-4F21-809B-97CEDB451D3C}" type="sibTrans" cxnId="{9B04B540-28A1-438E-9643-1B70175776FE}">
      <dgm:prSet/>
      <dgm:spPr/>
      <dgm:t>
        <a:bodyPr/>
        <a:lstStyle/>
        <a:p>
          <a:endParaRPr lang="en-US"/>
        </a:p>
      </dgm:t>
    </dgm:pt>
    <dgm:pt modelId="{CDCB4F00-33A0-4A3B-B42B-6B747D40401A}">
      <dgm:prSet/>
      <dgm:spPr/>
      <dgm:t>
        <a:bodyPr/>
        <a:lstStyle/>
        <a:p>
          <a:r>
            <a:rPr lang="en-US"/>
            <a:t>No alignment between payers </a:t>
          </a:r>
        </a:p>
      </dgm:t>
    </dgm:pt>
    <dgm:pt modelId="{42DA093A-4340-43B7-B81E-5AC4A6188D85}" type="parTrans" cxnId="{FBE3B61F-BCEF-4BF5-9864-C54ABF80D2F7}">
      <dgm:prSet/>
      <dgm:spPr/>
      <dgm:t>
        <a:bodyPr/>
        <a:lstStyle/>
        <a:p>
          <a:endParaRPr lang="en-US"/>
        </a:p>
      </dgm:t>
    </dgm:pt>
    <dgm:pt modelId="{981CF60A-B4AD-4984-A074-0EB7D9FD0353}" type="sibTrans" cxnId="{FBE3B61F-BCEF-4BF5-9864-C54ABF80D2F7}">
      <dgm:prSet/>
      <dgm:spPr/>
      <dgm:t>
        <a:bodyPr/>
        <a:lstStyle/>
        <a:p>
          <a:endParaRPr lang="en-US"/>
        </a:p>
      </dgm:t>
    </dgm:pt>
    <dgm:pt modelId="{13827D22-E95E-41BB-BB83-525676FF9CE4}">
      <dgm:prSet/>
      <dgm:spPr/>
      <dgm:t>
        <a:bodyPr/>
        <a:lstStyle/>
        <a:p>
          <a:r>
            <a:rPr lang="en-US"/>
            <a:t>Opportunities for standardized processes </a:t>
          </a:r>
        </a:p>
      </dgm:t>
    </dgm:pt>
    <dgm:pt modelId="{EB3794ED-7459-4389-A474-8C633C42410E}" type="parTrans" cxnId="{02CEFAA9-0047-48D1-A8A1-44DC7F1B0431}">
      <dgm:prSet/>
      <dgm:spPr/>
      <dgm:t>
        <a:bodyPr/>
        <a:lstStyle/>
        <a:p>
          <a:endParaRPr lang="en-US"/>
        </a:p>
      </dgm:t>
    </dgm:pt>
    <dgm:pt modelId="{BDCBEF56-D1F0-45B2-9B1D-71F6C010AC6F}" type="sibTrans" cxnId="{02CEFAA9-0047-48D1-A8A1-44DC7F1B0431}">
      <dgm:prSet/>
      <dgm:spPr/>
      <dgm:t>
        <a:bodyPr/>
        <a:lstStyle/>
        <a:p>
          <a:endParaRPr lang="en-US"/>
        </a:p>
      </dgm:t>
    </dgm:pt>
    <dgm:pt modelId="{369D6106-D530-4B9A-8041-771DCBEFDCB9}">
      <dgm:prSet/>
      <dgm:spPr/>
      <dgm:t>
        <a:bodyPr/>
        <a:lstStyle/>
        <a:p>
          <a:r>
            <a:rPr lang="en-US"/>
            <a:t>Who completes the PA? </a:t>
          </a:r>
        </a:p>
      </dgm:t>
    </dgm:pt>
    <dgm:pt modelId="{E997D592-FACA-465D-B077-4C800ABA65D9}" type="parTrans" cxnId="{4BA535A9-F34E-41DE-A04A-4A52DE4E3B29}">
      <dgm:prSet/>
      <dgm:spPr/>
      <dgm:t>
        <a:bodyPr/>
        <a:lstStyle/>
        <a:p>
          <a:endParaRPr lang="en-US"/>
        </a:p>
      </dgm:t>
    </dgm:pt>
    <dgm:pt modelId="{44040F0F-9650-48C4-A8EA-69E22276A2CC}" type="sibTrans" cxnId="{4BA535A9-F34E-41DE-A04A-4A52DE4E3B29}">
      <dgm:prSet/>
      <dgm:spPr/>
      <dgm:t>
        <a:bodyPr/>
        <a:lstStyle/>
        <a:p>
          <a:endParaRPr lang="en-US"/>
        </a:p>
      </dgm:t>
    </dgm:pt>
    <dgm:pt modelId="{268B55D9-4EBC-4F29-91DB-3A39F0DA2327}">
      <dgm:prSet/>
      <dgm:spPr/>
      <dgm:t>
        <a:bodyPr/>
        <a:lstStyle/>
        <a:p>
          <a:r>
            <a:rPr lang="en-US"/>
            <a:t>Who completes benefits and eligibility check? </a:t>
          </a:r>
        </a:p>
      </dgm:t>
    </dgm:pt>
    <dgm:pt modelId="{CDBDF237-9934-4665-BACA-BF47CCEB3673}" type="parTrans" cxnId="{07F518DE-93FA-4195-A4D2-A859DBBE62CD}">
      <dgm:prSet/>
      <dgm:spPr/>
      <dgm:t>
        <a:bodyPr/>
        <a:lstStyle/>
        <a:p>
          <a:endParaRPr lang="en-US"/>
        </a:p>
      </dgm:t>
    </dgm:pt>
    <dgm:pt modelId="{5742D3C6-8ABE-4BFF-BA91-46BB21E5B3CB}" type="sibTrans" cxnId="{07F518DE-93FA-4195-A4D2-A859DBBE62CD}">
      <dgm:prSet/>
      <dgm:spPr/>
      <dgm:t>
        <a:bodyPr/>
        <a:lstStyle/>
        <a:p>
          <a:endParaRPr lang="en-US"/>
        </a:p>
      </dgm:t>
    </dgm:pt>
    <dgm:pt modelId="{E1A9BB0E-8E78-44E6-9F45-69D36EC34680}">
      <dgm:prSet/>
      <dgm:spPr/>
      <dgm:t>
        <a:bodyPr/>
        <a:lstStyle/>
        <a:p>
          <a:r>
            <a:rPr lang="en-US"/>
            <a:t>Up-front or POS collections?</a:t>
          </a:r>
        </a:p>
      </dgm:t>
    </dgm:pt>
    <dgm:pt modelId="{6E5DEA3C-C8D0-45F8-8042-E459F79CA281}" type="parTrans" cxnId="{16C50A7D-1500-413C-9422-DEA1B3EAC7A7}">
      <dgm:prSet/>
      <dgm:spPr/>
      <dgm:t>
        <a:bodyPr/>
        <a:lstStyle/>
        <a:p>
          <a:endParaRPr lang="en-US"/>
        </a:p>
      </dgm:t>
    </dgm:pt>
    <dgm:pt modelId="{61AF4807-CF6C-4A08-B077-B8CD8C1B0348}" type="sibTrans" cxnId="{16C50A7D-1500-413C-9422-DEA1B3EAC7A7}">
      <dgm:prSet/>
      <dgm:spPr/>
      <dgm:t>
        <a:bodyPr/>
        <a:lstStyle/>
        <a:p>
          <a:endParaRPr lang="en-US"/>
        </a:p>
      </dgm:t>
    </dgm:pt>
    <dgm:pt modelId="{E4DB6D26-D684-4F24-86FD-2213FA7FB468}">
      <dgm:prSet/>
      <dgm:spPr/>
      <dgm:t>
        <a:bodyPr/>
        <a:lstStyle/>
        <a:p>
          <a:r>
            <a:rPr lang="en-US"/>
            <a:t>Are CPT codes required for scheduling? </a:t>
          </a:r>
        </a:p>
      </dgm:t>
    </dgm:pt>
    <dgm:pt modelId="{752B4D2B-8A6C-4C3F-A091-958928FB3021}" type="parTrans" cxnId="{325031F1-5377-4730-A24F-6F451D8CB11C}">
      <dgm:prSet/>
      <dgm:spPr/>
      <dgm:t>
        <a:bodyPr/>
        <a:lstStyle/>
        <a:p>
          <a:endParaRPr lang="en-US"/>
        </a:p>
      </dgm:t>
    </dgm:pt>
    <dgm:pt modelId="{6409287F-6B6F-460D-8D13-3211F5899B68}" type="sibTrans" cxnId="{325031F1-5377-4730-A24F-6F451D8CB11C}">
      <dgm:prSet/>
      <dgm:spPr/>
      <dgm:t>
        <a:bodyPr/>
        <a:lstStyle/>
        <a:p>
          <a:endParaRPr lang="en-US"/>
        </a:p>
      </dgm:t>
    </dgm:pt>
    <dgm:pt modelId="{46F8ECA5-F706-41F6-AD83-9C9D98F88F18}" type="pres">
      <dgm:prSet presAssocID="{A1944E96-B8D1-4659-A914-71861B7EF985}" presName="Name0" presStyleCnt="0">
        <dgm:presLayoutVars>
          <dgm:dir/>
          <dgm:animLvl val="lvl"/>
          <dgm:resizeHandles val="exact"/>
        </dgm:presLayoutVars>
      </dgm:prSet>
      <dgm:spPr/>
    </dgm:pt>
    <dgm:pt modelId="{E9B4B4FA-7949-4AC5-BE2A-731DA7775139}" type="pres">
      <dgm:prSet presAssocID="{8BAF4539-3B8E-4645-858E-8551539BBE23}" presName="composite" presStyleCnt="0"/>
      <dgm:spPr/>
    </dgm:pt>
    <dgm:pt modelId="{B4E2A4E6-E538-4CBC-9A6F-5D54125A0314}" type="pres">
      <dgm:prSet presAssocID="{8BAF4539-3B8E-4645-858E-8551539BBE2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9744372-069C-4D3B-8BCE-102A9FE50D68}" type="pres">
      <dgm:prSet presAssocID="{8BAF4539-3B8E-4645-858E-8551539BBE23}" presName="desTx" presStyleLbl="alignAccFollowNode1" presStyleIdx="0" presStyleCnt="2">
        <dgm:presLayoutVars>
          <dgm:bulletEnabled val="1"/>
        </dgm:presLayoutVars>
      </dgm:prSet>
      <dgm:spPr/>
    </dgm:pt>
    <dgm:pt modelId="{948A8AA9-3E5F-42A3-8BDE-55744B750AF1}" type="pres">
      <dgm:prSet presAssocID="{1A403029-CFD0-44DE-BD9E-5B9A41BFB1DA}" presName="space" presStyleCnt="0"/>
      <dgm:spPr/>
    </dgm:pt>
    <dgm:pt modelId="{50B1AF6C-ED42-47F9-BFBB-BFBE4D2D0DC1}" type="pres">
      <dgm:prSet presAssocID="{13827D22-E95E-41BB-BB83-525676FF9CE4}" presName="composite" presStyleCnt="0"/>
      <dgm:spPr/>
    </dgm:pt>
    <dgm:pt modelId="{5091D4E1-99B3-4D98-8FD1-08CD3B8A376C}" type="pres">
      <dgm:prSet presAssocID="{13827D22-E95E-41BB-BB83-525676FF9CE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C15401C-3480-49C9-A879-17EA581D1416}" type="pres">
      <dgm:prSet presAssocID="{13827D22-E95E-41BB-BB83-525676FF9CE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3DF2005-A03F-4CDC-8CCF-E9DB0D017A56}" type="presOf" srcId="{E1A9BB0E-8E78-44E6-9F45-69D36EC34680}" destId="{AC15401C-3480-49C9-A879-17EA581D1416}" srcOrd="0" destOrd="2" presId="urn:microsoft.com/office/officeart/2005/8/layout/hList1"/>
    <dgm:cxn modelId="{19C36708-351A-4689-A3B1-E29850F11E42}" type="presOf" srcId="{0E33BBBD-C085-4F08-B7FB-3F0D0B5B82A3}" destId="{39744372-069C-4D3B-8BCE-102A9FE50D68}" srcOrd="0" destOrd="2" presId="urn:microsoft.com/office/officeart/2005/8/layout/hList1"/>
    <dgm:cxn modelId="{FBE3B61F-BCEF-4BF5-9864-C54ABF80D2F7}" srcId="{8BAF4539-3B8E-4645-858E-8551539BBE23}" destId="{CDCB4F00-33A0-4A3B-B42B-6B747D40401A}" srcOrd="3" destOrd="0" parTransId="{42DA093A-4340-43B7-B81E-5AC4A6188D85}" sibTransId="{981CF60A-B4AD-4984-A074-0EB7D9FD0353}"/>
    <dgm:cxn modelId="{5DE54D3E-DE25-4B04-A9E3-4E695188A929}" srcId="{A1944E96-B8D1-4659-A914-71861B7EF985}" destId="{8BAF4539-3B8E-4645-858E-8551539BBE23}" srcOrd="0" destOrd="0" parTransId="{7D89D28A-1B4E-49C4-A1A7-C71D956D7CFF}" sibTransId="{1A403029-CFD0-44DE-BD9E-5B9A41BFB1DA}"/>
    <dgm:cxn modelId="{9B04B540-28A1-438E-9643-1B70175776FE}" srcId="{8BAF4539-3B8E-4645-858E-8551539BBE23}" destId="{0E33BBBD-C085-4F08-B7FB-3F0D0B5B82A3}" srcOrd="2" destOrd="0" parTransId="{3477BA28-1F93-4E6D-8260-6490A2D37D36}" sibTransId="{D7178EBA-7447-4F21-809B-97CEDB451D3C}"/>
    <dgm:cxn modelId="{0EC3D340-AEF8-4E40-B516-63EB3B82BAEA}" type="presOf" srcId="{07A0B0E8-2DBC-4BBC-B459-BA702FDC943E}" destId="{39744372-069C-4D3B-8BCE-102A9FE50D68}" srcOrd="0" destOrd="1" presId="urn:microsoft.com/office/officeart/2005/8/layout/hList1"/>
    <dgm:cxn modelId="{6307C262-D0C6-40CE-A6C8-49AEC0926A7B}" type="presOf" srcId="{13827D22-E95E-41BB-BB83-525676FF9CE4}" destId="{5091D4E1-99B3-4D98-8FD1-08CD3B8A376C}" srcOrd="0" destOrd="0" presId="urn:microsoft.com/office/officeart/2005/8/layout/hList1"/>
    <dgm:cxn modelId="{E6199664-35F4-4A6B-B0A4-D1A04AD35C24}" type="presOf" srcId="{E4DB6D26-D684-4F24-86FD-2213FA7FB468}" destId="{AC15401C-3480-49C9-A879-17EA581D1416}" srcOrd="0" destOrd="3" presId="urn:microsoft.com/office/officeart/2005/8/layout/hList1"/>
    <dgm:cxn modelId="{C592EB48-A1E8-4CA2-A891-F8DAC41477F8}" type="presOf" srcId="{EE2E5800-18AD-4E11-A7A8-9D4C7A974CD8}" destId="{39744372-069C-4D3B-8BCE-102A9FE50D68}" srcOrd="0" destOrd="0" presId="urn:microsoft.com/office/officeart/2005/8/layout/hList1"/>
    <dgm:cxn modelId="{59A48451-8883-46C1-92C5-20B9DA0F94C4}" type="presOf" srcId="{A1944E96-B8D1-4659-A914-71861B7EF985}" destId="{46F8ECA5-F706-41F6-AD83-9C9D98F88F18}" srcOrd="0" destOrd="0" presId="urn:microsoft.com/office/officeart/2005/8/layout/hList1"/>
    <dgm:cxn modelId="{9D289472-73B3-49BF-9556-8E023D3F663E}" type="presOf" srcId="{268B55D9-4EBC-4F29-91DB-3A39F0DA2327}" destId="{AC15401C-3480-49C9-A879-17EA581D1416}" srcOrd="0" destOrd="1" presId="urn:microsoft.com/office/officeart/2005/8/layout/hList1"/>
    <dgm:cxn modelId="{13792673-9F41-4606-A243-62D27765EDCF}" type="presOf" srcId="{CDCB4F00-33A0-4A3B-B42B-6B747D40401A}" destId="{39744372-069C-4D3B-8BCE-102A9FE50D68}" srcOrd="0" destOrd="3" presId="urn:microsoft.com/office/officeart/2005/8/layout/hList1"/>
    <dgm:cxn modelId="{5FBD287B-2899-4C42-81E1-1A951F69069C}" type="presOf" srcId="{8BAF4539-3B8E-4645-858E-8551539BBE23}" destId="{B4E2A4E6-E538-4CBC-9A6F-5D54125A0314}" srcOrd="0" destOrd="0" presId="urn:microsoft.com/office/officeart/2005/8/layout/hList1"/>
    <dgm:cxn modelId="{16C50A7D-1500-413C-9422-DEA1B3EAC7A7}" srcId="{13827D22-E95E-41BB-BB83-525676FF9CE4}" destId="{E1A9BB0E-8E78-44E6-9F45-69D36EC34680}" srcOrd="2" destOrd="0" parTransId="{6E5DEA3C-C8D0-45F8-8042-E459F79CA281}" sibTransId="{61AF4807-CF6C-4A08-B077-B8CD8C1B0348}"/>
    <dgm:cxn modelId="{ED987580-E9E4-4D2A-AFDB-C0F523B8B69F}" srcId="{8BAF4539-3B8E-4645-858E-8551539BBE23}" destId="{EE2E5800-18AD-4E11-A7A8-9D4C7A974CD8}" srcOrd="0" destOrd="0" parTransId="{D67E2CB8-2462-4C3C-8E21-B803A7B91624}" sibTransId="{3110D532-5D44-4541-8572-4F04DA706CF7}"/>
    <dgm:cxn modelId="{E3B16F93-5A71-4CCA-A161-9AD0EF82545A}" srcId="{8BAF4539-3B8E-4645-858E-8551539BBE23}" destId="{07A0B0E8-2DBC-4BBC-B459-BA702FDC943E}" srcOrd="1" destOrd="0" parTransId="{13B19DE7-92FC-4D5A-9CEE-60DF57CB68D6}" sibTransId="{3168AEAD-3671-4FB5-9288-CFBCCDD1F1CC}"/>
    <dgm:cxn modelId="{4BA535A9-F34E-41DE-A04A-4A52DE4E3B29}" srcId="{13827D22-E95E-41BB-BB83-525676FF9CE4}" destId="{369D6106-D530-4B9A-8041-771DCBEFDCB9}" srcOrd="0" destOrd="0" parTransId="{E997D592-FACA-465D-B077-4C800ABA65D9}" sibTransId="{44040F0F-9650-48C4-A8EA-69E22276A2CC}"/>
    <dgm:cxn modelId="{02CEFAA9-0047-48D1-A8A1-44DC7F1B0431}" srcId="{A1944E96-B8D1-4659-A914-71861B7EF985}" destId="{13827D22-E95E-41BB-BB83-525676FF9CE4}" srcOrd="1" destOrd="0" parTransId="{EB3794ED-7459-4389-A474-8C633C42410E}" sibTransId="{BDCBEF56-D1F0-45B2-9B1D-71F6C010AC6F}"/>
    <dgm:cxn modelId="{D4F5F8D7-DF9D-44EA-8A84-32FD7DCFD5CE}" type="presOf" srcId="{369D6106-D530-4B9A-8041-771DCBEFDCB9}" destId="{AC15401C-3480-49C9-A879-17EA581D1416}" srcOrd="0" destOrd="0" presId="urn:microsoft.com/office/officeart/2005/8/layout/hList1"/>
    <dgm:cxn modelId="{07F518DE-93FA-4195-A4D2-A859DBBE62CD}" srcId="{13827D22-E95E-41BB-BB83-525676FF9CE4}" destId="{268B55D9-4EBC-4F29-91DB-3A39F0DA2327}" srcOrd="1" destOrd="0" parTransId="{CDBDF237-9934-4665-BACA-BF47CCEB3673}" sibTransId="{5742D3C6-8ABE-4BFF-BA91-46BB21E5B3CB}"/>
    <dgm:cxn modelId="{325031F1-5377-4730-A24F-6F451D8CB11C}" srcId="{13827D22-E95E-41BB-BB83-525676FF9CE4}" destId="{E4DB6D26-D684-4F24-86FD-2213FA7FB468}" srcOrd="3" destOrd="0" parTransId="{752B4D2B-8A6C-4C3F-A091-958928FB3021}" sibTransId="{6409287F-6B6F-460D-8D13-3211F5899B68}"/>
    <dgm:cxn modelId="{B3C95643-A530-4FA5-A490-F3114507AD7B}" type="presParOf" srcId="{46F8ECA5-F706-41F6-AD83-9C9D98F88F18}" destId="{E9B4B4FA-7949-4AC5-BE2A-731DA7775139}" srcOrd="0" destOrd="0" presId="urn:microsoft.com/office/officeart/2005/8/layout/hList1"/>
    <dgm:cxn modelId="{9A5EB234-7FA3-4F26-BBC5-B8855DF0A6BA}" type="presParOf" srcId="{E9B4B4FA-7949-4AC5-BE2A-731DA7775139}" destId="{B4E2A4E6-E538-4CBC-9A6F-5D54125A0314}" srcOrd="0" destOrd="0" presId="urn:microsoft.com/office/officeart/2005/8/layout/hList1"/>
    <dgm:cxn modelId="{67DF63F6-56B5-4C09-BA30-B3351A4199F1}" type="presParOf" srcId="{E9B4B4FA-7949-4AC5-BE2A-731DA7775139}" destId="{39744372-069C-4D3B-8BCE-102A9FE50D68}" srcOrd="1" destOrd="0" presId="urn:microsoft.com/office/officeart/2005/8/layout/hList1"/>
    <dgm:cxn modelId="{241C5E01-D617-42A4-9564-0BF2F2CCF918}" type="presParOf" srcId="{46F8ECA5-F706-41F6-AD83-9C9D98F88F18}" destId="{948A8AA9-3E5F-42A3-8BDE-55744B750AF1}" srcOrd="1" destOrd="0" presId="urn:microsoft.com/office/officeart/2005/8/layout/hList1"/>
    <dgm:cxn modelId="{C6522890-9254-4D00-AC1B-7EB6B31D95B7}" type="presParOf" srcId="{46F8ECA5-F706-41F6-AD83-9C9D98F88F18}" destId="{50B1AF6C-ED42-47F9-BFBB-BFBE4D2D0DC1}" srcOrd="2" destOrd="0" presId="urn:microsoft.com/office/officeart/2005/8/layout/hList1"/>
    <dgm:cxn modelId="{8823C725-5385-47A5-8723-82846C775823}" type="presParOf" srcId="{50B1AF6C-ED42-47F9-BFBB-BFBE4D2D0DC1}" destId="{5091D4E1-99B3-4D98-8FD1-08CD3B8A376C}" srcOrd="0" destOrd="0" presId="urn:microsoft.com/office/officeart/2005/8/layout/hList1"/>
    <dgm:cxn modelId="{E6670009-83CF-4FD9-9734-913A5B80D941}" type="presParOf" srcId="{50B1AF6C-ED42-47F9-BFBB-BFBE4D2D0DC1}" destId="{AC15401C-3480-49C9-A879-17EA581D141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A1D3A7-B907-4770-837D-6BB435F4C95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5B119DE-7A11-4D08-BE75-F740DD731D56}">
      <dgm:prSet/>
      <dgm:spPr/>
      <dgm:t>
        <a:bodyPr/>
        <a:lstStyle/>
        <a:p>
          <a:r>
            <a:rPr lang="en-US" dirty="0"/>
            <a:t>Academic medical center in Texas</a:t>
          </a:r>
        </a:p>
      </dgm:t>
    </dgm:pt>
    <dgm:pt modelId="{D67B6A42-58BD-4C27-8F52-CE7458CD5D0C}" type="parTrans" cxnId="{FDE01E13-022F-4D7A-BD0D-69D80AE421E6}">
      <dgm:prSet/>
      <dgm:spPr/>
      <dgm:t>
        <a:bodyPr/>
        <a:lstStyle/>
        <a:p>
          <a:endParaRPr lang="en-US"/>
        </a:p>
      </dgm:t>
    </dgm:pt>
    <dgm:pt modelId="{60DAF6C6-9ED2-4DD8-AED4-1C0DA8FD72CF}" type="sibTrans" cxnId="{FDE01E13-022F-4D7A-BD0D-69D80AE421E6}">
      <dgm:prSet/>
      <dgm:spPr/>
      <dgm:t>
        <a:bodyPr/>
        <a:lstStyle/>
        <a:p>
          <a:endParaRPr lang="en-US"/>
        </a:p>
      </dgm:t>
    </dgm:pt>
    <dgm:pt modelId="{CF9088B1-9581-4BC9-8850-B73D9682D3B5}">
      <dgm:prSet/>
      <dgm:spPr/>
      <dgm:t>
        <a:bodyPr/>
        <a:lstStyle/>
        <a:p>
          <a:r>
            <a:rPr lang="en-US"/>
            <a:t>$21M denied charges in one year r/t prior auths</a:t>
          </a:r>
        </a:p>
      </dgm:t>
    </dgm:pt>
    <dgm:pt modelId="{B34F9D91-A8A8-4D0C-A39B-70229E0BA24B}" type="parTrans" cxnId="{C86DE280-3FBD-46CC-B21A-0B284F286853}">
      <dgm:prSet/>
      <dgm:spPr/>
      <dgm:t>
        <a:bodyPr/>
        <a:lstStyle/>
        <a:p>
          <a:endParaRPr lang="en-US"/>
        </a:p>
      </dgm:t>
    </dgm:pt>
    <dgm:pt modelId="{8ECB53B2-D412-47E3-AFAC-130EAC0C6D54}" type="sibTrans" cxnId="{C86DE280-3FBD-46CC-B21A-0B284F286853}">
      <dgm:prSet/>
      <dgm:spPr/>
      <dgm:t>
        <a:bodyPr/>
        <a:lstStyle/>
        <a:p>
          <a:endParaRPr lang="en-US"/>
        </a:p>
      </dgm:t>
    </dgm:pt>
    <dgm:pt modelId="{9E630FF8-FBF5-4773-A105-5A1CCDCF7172}">
      <dgm:prSet/>
      <dgm:spPr/>
      <dgm:t>
        <a:bodyPr/>
        <a:lstStyle/>
        <a:p>
          <a:r>
            <a:rPr lang="en-US"/>
            <a:t>Performed RCAs in the highest denial specialty areas </a:t>
          </a:r>
        </a:p>
      </dgm:t>
    </dgm:pt>
    <dgm:pt modelId="{E377C2A4-5C9D-474E-A928-C127AA2BA35E}" type="parTrans" cxnId="{8A8FE084-2D60-4A80-A869-834550981A91}">
      <dgm:prSet/>
      <dgm:spPr/>
      <dgm:t>
        <a:bodyPr/>
        <a:lstStyle/>
        <a:p>
          <a:endParaRPr lang="en-US"/>
        </a:p>
      </dgm:t>
    </dgm:pt>
    <dgm:pt modelId="{67620558-B14E-4244-BD56-4E9461E9855E}" type="sibTrans" cxnId="{8A8FE084-2D60-4A80-A869-834550981A91}">
      <dgm:prSet/>
      <dgm:spPr/>
      <dgm:t>
        <a:bodyPr/>
        <a:lstStyle/>
        <a:p>
          <a:endParaRPr lang="en-US"/>
        </a:p>
      </dgm:t>
    </dgm:pt>
    <dgm:pt modelId="{50558C42-24DD-49E9-AB36-1E8D69A24B8F}">
      <dgm:prSet/>
      <dgm:spPr/>
      <dgm:t>
        <a:bodyPr/>
        <a:lstStyle/>
        <a:p>
          <a:r>
            <a:rPr lang="en-US"/>
            <a:t>Plastics, Urology and Vascular</a:t>
          </a:r>
        </a:p>
      </dgm:t>
    </dgm:pt>
    <dgm:pt modelId="{807941FA-46FA-47F1-AB9E-8E674F0830FE}" type="parTrans" cxnId="{0878D312-8661-46FB-9710-630E6D30057A}">
      <dgm:prSet/>
      <dgm:spPr/>
      <dgm:t>
        <a:bodyPr/>
        <a:lstStyle/>
        <a:p>
          <a:endParaRPr lang="en-US"/>
        </a:p>
      </dgm:t>
    </dgm:pt>
    <dgm:pt modelId="{AF383266-B3A9-462C-AEAA-AF9125BA2C43}" type="sibTrans" cxnId="{0878D312-8661-46FB-9710-630E6D30057A}">
      <dgm:prSet/>
      <dgm:spPr/>
      <dgm:t>
        <a:bodyPr/>
        <a:lstStyle/>
        <a:p>
          <a:endParaRPr lang="en-US"/>
        </a:p>
      </dgm:t>
    </dgm:pt>
    <dgm:pt modelId="{167EEAD0-E88B-4DBA-9852-7B9202B61606}">
      <dgm:prSet/>
      <dgm:spPr/>
      <dgm:t>
        <a:bodyPr/>
        <a:lstStyle/>
        <a:p>
          <a:r>
            <a:rPr lang="en-US" dirty="0"/>
            <a:t>No single standard pre-auth process</a:t>
          </a:r>
        </a:p>
      </dgm:t>
    </dgm:pt>
    <dgm:pt modelId="{55E229A9-6571-4CCC-A8AA-10242AF21FD3}" type="parTrans" cxnId="{A781E6C8-B766-4687-9DD0-687D8E474906}">
      <dgm:prSet/>
      <dgm:spPr/>
      <dgm:t>
        <a:bodyPr/>
        <a:lstStyle/>
        <a:p>
          <a:endParaRPr lang="en-US"/>
        </a:p>
      </dgm:t>
    </dgm:pt>
    <dgm:pt modelId="{86888482-B7ED-4AD9-9094-74D41D9A62F8}" type="sibTrans" cxnId="{A781E6C8-B766-4687-9DD0-687D8E474906}">
      <dgm:prSet/>
      <dgm:spPr/>
      <dgm:t>
        <a:bodyPr/>
        <a:lstStyle/>
        <a:p>
          <a:endParaRPr lang="en-US"/>
        </a:p>
      </dgm:t>
    </dgm:pt>
    <dgm:pt modelId="{2A7FC148-7E76-414C-8740-AE40AFB963DF}">
      <dgm:prSet/>
      <dgm:spPr/>
      <dgm:t>
        <a:bodyPr/>
        <a:lstStyle/>
        <a:p>
          <a:r>
            <a:rPr lang="en-US" dirty="0"/>
            <a:t>There was no clear delineation of which pre-</a:t>
          </a:r>
          <a:r>
            <a:rPr lang="en-US" dirty="0" err="1"/>
            <a:t>auths</a:t>
          </a:r>
          <a:r>
            <a:rPr lang="en-US" dirty="0"/>
            <a:t> were done by surgeon office vs. central scheduling </a:t>
          </a:r>
        </a:p>
      </dgm:t>
    </dgm:pt>
    <dgm:pt modelId="{C341E02C-527C-4066-927B-775D38BE38CE}" type="parTrans" cxnId="{D3A45B1A-1BF2-4CCE-B675-8A5E406DED7A}">
      <dgm:prSet/>
      <dgm:spPr/>
      <dgm:t>
        <a:bodyPr/>
        <a:lstStyle/>
        <a:p>
          <a:endParaRPr lang="en-US"/>
        </a:p>
      </dgm:t>
    </dgm:pt>
    <dgm:pt modelId="{C5FC22E3-F3A1-404F-A3A9-9140A231088E}" type="sibTrans" cxnId="{D3A45B1A-1BF2-4CCE-B675-8A5E406DED7A}">
      <dgm:prSet/>
      <dgm:spPr/>
      <dgm:t>
        <a:bodyPr/>
        <a:lstStyle/>
        <a:p>
          <a:endParaRPr lang="en-US"/>
        </a:p>
      </dgm:t>
    </dgm:pt>
    <dgm:pt modelId="{4BA05A5F-589A-4A5F-BE09-A4155D0105E9}">
      <dgm:prSet/>
      <dgm:spPr/>
      <dgm:t>
        <a:bodyPr/>
        <a:lstStyle/>
        <a:p>
          <a:r>
            <a:rPr lang="en-US"/>
            <a:t>Interdisciplinary team: scheduling, clinical, billing </a:t>
          </a:r>
        </a:p>
      </dgm:t>
    </dgm:pt>
    <dgm:pt modelId="{960422B6-46E3-4E67-BAD5-9A054624B6C6}" type="parTrans" cxnId="{340BF6D2-CB9E-479B-A185-A189E3B04A59}">
      <dgm:prSet/>
      <dgm:spPr/>
      <dgm:t>
        <a:bodyPr/>
        <a:lstStyle/>
        <a:p>
          <a:endParaRPr lang="en-US"/>
        </a:p>
      </dgm:t>
    </dgm:pt>
    <dgm:pt modelId="{FDAA6503-EFBC-4BD5-8115-0045532D806E}" type="sibTrans" cxnId="{340BF6D2-CB9E-479B-A185-A189E3B04A59}">
      <dgm:prSet/>
      <dgm:spPr/>
      <dgm:t>
        <a:bodyPr/>
        <a:lstStyle/>
        <a:p>
          <a:endParaRPr lang="en-US"/>
        </a:p>
      </dgm:t>
    </dgm:pt>
    <dgm:pt modelId="{2FA77A8B-6EFF-4A0C-AEC6-EEDE8B025318}">
      <dgm:prSet/>
      <dgm:spPr/>
      <dgm:t>
        <a:bodyPr/>
        <a:lstStyle/>
        <a:p>
          <a:r>
            <a:rPr lang="en-US"/>
            <a:t>Eliminated write-offs in their 3 target areas</a:t>
          </a:r>
        </a:p>
      </dgm:t>
    </dgm:pt>
    <dgm:pt modelId="{DA2980AB-E1D4-456B-AFFC-0A97168E6CB3}" type="parTrans" cxnId="{14A75A48-1003-4657-876A-B554C81838D6}">
      <dgm:prSet/>
      <dgm:spPr/>
      <dgm:t>
        <a:bodyPr/>
        <a:lstStyle/>
        <a:p>
          <a:endParaRPr lang="en-US"/>
        </a:p>
      </dgm:t>
    </dgm:pt>
    <dgm:pt modelId="{7134D4C6-6915-48A0-8148-C5D0C28B9795}" type="sibTrans" cxnId="{14A75A48-1003-4657-876A-B554C81838D6}">
      <dgm:prSet/>
      <dgm:spPr/>
      <dgm:t>
        <a:bodyPr/>
        <a:lstStyle/>
        <a:p>
          <a:endParaRPr lang="en-US"/>
        </a:p>
      </dgm:t>
    </dgm:pt>
    <dgm:pt modelId="{94AB75F8-5A8A-4900-8D8C-362CCECC7A30}">
      <dgm:prSet/>
      <dgm:spPr/>
      <dgm:t>
        <a:bodyPr/>
        <a:lstStyle/>
        <a:p>
          <a:r>
            <a:rPr lang="en-US"/>
            <a:t>Educated staff on pre-auth requirements </a:t>
          </a:r>
        </a:p>
      </dgm:t>
    </dgm:pt>
    <dgm:pt modelId="{55DC4AA0-E808-4ACC-99E6-211F1A3D95BD}" type="parTrans" cxnId="{566CF9E2-0180-44FA-AC8E-88A58F7BCE23}">
      <dgm:prSet/>
      <dgm:spPr/>
      <dgm:t>
        <a:bodyPr/>
        <a:lstStyle/>
        <a:p>
          <a:endParaRPr lang="en-US"/>
        </a:p>
      </dgm:t>
    </dgm:pt>
    <dgm:pt modelId="{693DD62F-4513-4CB2-8FF4-43E2896BF4A6}" type="sibTrans" cxnId="{566CF9E2-0180-44FA-AC8E-88A58F7BCE23}">
      <dgm:prSet/>
      <dgm:spPr/>
      <dgm:t>
        <a:bodyPr/>
        <a:lstStyle/>
        <a:p>
          <a:endParaRPr lang="en-US"/>
        </a:p>
      </dgm:t>
    </dgm:pt>
    <dgm:pt modelId="{516CCA68-6F24-47EC-A370-3F58DBCD811F}">
      <dgm:prSet/>
      <dgm:spPr/>
      <dgm:t>
        <a:bodyPr/>
        <a:lstStyle/>
        <a:p>
          <a:r>
            <a:rPr lang="en-US"/>
            <a:t>Developed CPT and payer cheat sheets </a:t>
          </a:r>
        </a:p>
      </dgm:t>
    </dgm:pt>
    <dgm:pt modelId="{5C85BA97-2C39-4623-B4A8-CF2EC0B42C71}" type="parTrans" cxnId="{A477FD13-1EA8-4284-85A0-F2246BFF1E19}">
      <dgm:prSet/>
      <dgm:spPr/>
      <dgm:t>
        <a:bodyPr/>
        <a:lstStyle/>
        <a:p>
          <a:endParaRPr lang="en-US"/>
        </a:p>
      </dgm:t>
    </dgm:pt>
    <dgm:pt modelId="{48F8AAAF-4857-4FC7-B354-681C8732EB1D}" type="sibTrans" cxnId="{A477FD13-1EA8-4284-85A0-F2246BFF1E19}">
      <dgm:prSet/>
      <dgm:spPr/>
      <dgm:t>
        <a:bodyPr/>
        <a:lstStyle/>
        <a:p>
          <a:endParaRPr lang="en-US"/>
        </a:p>
      </dgm:t>
    </dgm:pt>
    <dgm:pt modelId="{0EC3C617-A8FD-40F2-9374-EF0150C1FA30}">
      <dgm:prSet/>
      <dgm:spPr/>
      <dgm:t>
        <a:bodyPr/>
        <a:lstStyle/>
        <a:p>
          <a:r>
            <a:rPr lang="en-US"/>
            <a:t>Required CPTs for scheduling </a:t>
          </a:r>
        </a:p>
      </dgm:t>
    </dgm:pt>
    <dgm:pt modelId="{178D8492-9703-4AC0-A0F3-81DED5A5C71E}" type="parTrans" cxnId="{A278824A-03AB-4111-B4B7-40536BC620D0}">
      <dgm:prSet/>
      <dgm:spPr/>
      <dgm:t>
        <a:bodyPr/>
        <a:lstStyle/>
        <a:p>
          <a:endParaRPr lang="en-US"/>
        </a:p>
      </dgm:t>
    </dgm:pt>
    <dgm:pt modelId="{0B9588DF-3C49-4B43-97F3-613A5A928CEA}" type="sibTrans" cxnId="{A278824A-03AB-4111-B4B7-40536BC620D0}">
      <dgm:prSet/>
      <dgm:spPr/>
      <dgm:t>
        <a:bodyPr/>
        <a:lstStyle/>
        <a:p>
          <a:endParaRPr lang="en-US"/>
        </a:p>
      </dgm:t>
    </dgm:pt>
    <dgm:pt modelId="{99225BD9-177B-4126-B6A7-02D5B1B0231F}" type="pres">
      <dgm:prSet presAssocID="{68A1D3A7-B907-4770-837D-6BB435F4C95D}" presName="linear" presStyleCnt="0">
        <dgm:presLayoutVars>
          <dgm:animLvl val="lvl"/>
          <dgm:resizeHandles val="exact"/>
        </dgm:presLayoutVars>
      </dgm:prSet>
      <dgm:spPr/>
    </dgm:pt>
    <dgm:pt modelId="{80621C34-307D-47C9-BD72-239EA8E94D91}" type="pres">
      <dgm:prSet presAssocID="{35B119DE-7A11-4D08-BE75-F740DD731D5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2644F32-DD67-467C-AB17-70DA174CBA96}" type="pres">
      <dgm:prSet presAssocID="{35B119DE-7A11-4D08-BE75-F740DD731D56}" presName="childText" presStyleLbl="revTx" presStyleIdx="0" presStyleCnt="4">
        <dgm:presLayoutVars>
          <dgm:bulletEnabled val="1"/>
        </dgm:presLayoutVars>
      </dgm:prSet>
      <dgm:spPr/>
    </dgm:pt>
    <dgm:pt modelId="{05706936-3C86-4641-A2BF-D87AFB641438}" type="pres">
      <dgm:prSet presAssocID="{9E630FF8-FBF5-4773-A105-5A1CCDCF717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B454F1A-0A07-41C4-B63D-8FFCAC582274}" type="pres">
      <dgm:prSet presAssocID="{9E630FF8-FBF5-4773-A105-5A1CCDCF7172}" presName="childText" presStyleLbl="revTx" presStyleIdx="1" presStyleCnt="4">
        <dgm:presLayoutVars>
          <dgm:bulletEnabled val="1"/>
        </dgm:presLayoutVars>
      </dgm:prSet>
      <dgm:spPr/>
    </dgm:pt>
    <dgm:pt modelId="{85DAA371-F76B-4B04-9EFB-14A0C1B2D778}" type="pres">
      <dgm:prSet presAssocID="{167EEAD0-E88B-4DBA-9852-7B9202B6160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71D6D2A-3635-419A-BEE7-0C7BAF0325E0}" type="pres">
      <dgm:prSet presAssocID="{167EEAD0-E88B-4DBA-9852-7B9202B61606}" presName="childText" presStyleLbl="revTx" presStyleIdx="2" presStyleCnt="4">
        <dgm:presLayoutVars>
          <dgm:bulletEnabled val="1"/>
        </dgm:presLayoutVars>
      </dgm:prSet>
      <dgm:spPr/>
    </dgm:pt>
    <dgm:pt modelId="{4D9A8921-2EEA-459C-B737-1989DBD406FC}" type="pres">
      <dgm:prSet presAssocID="{4BA05A5F-589A-4A5F-BE09-A4155D0105E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7B9A764-3C71-44CA-B4CB-16FC6F93EA19}" type="pres">
      <dgm:prSet presAssocID="{4BA05A5F-589A-4A5F-BE09-A4155D0105E9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0878D312-8661-46FB-9710-630E6D30057A}" srcId="{9E630FF8-FBF5-4773-A105-5A1CCDCF7172}" destId="{50558C42-24DD-49E9-AB36-1E8D69A24B8F}" srcOrd="0" destOrd="0" parTransId="{807941FA-46FA-47F1-AB9E-8E674F0830FE}" sibTransId="{AF383266-B3A9-462C-AEAA-AF9125BA2C43}"/>
    <dgm:cxn modelId="{FDE01E13-022F-4D7A-BD0D-69D80AE421E6}" srcId="{68A1D3A7-B907-4770-837D-6BB435F4C95D}" destId="{35B119DE-7A11-4D08-BE75-F740DD731D56}" srcOrd="0" destOrd="0" parTransId="{D67B6A42-58BD-4C27-8F52-CE7458CD5D0C}" sibTransId="{60DAF6C6-9ED2-4DD8-AED4-1C0DA8FD72CF}"/>
    <dgm:cxn modelId="{A477FD13-1EA8-4284-85A0-F2246BFF1E19}" srcId="{4BA05A5F-589A-4A5F-BE09-A4155D0105E9}" destId="{516CCA68-6F24-47EC-A370-3F58DBCD811F}" srcOrd="2" destOrd="0" parTransId="{5C85BA97-2C39-4623-B4A8-CF2EC0B42C71}" sibTransId="{48F8AAAF-4857-4FC7-B354-681C8732EB1D}"/>
    <dgm:cxn modelId="{D3A45B1A-1BF2-4CCE-B675-8A5E406DED7A}" srcId="{167EEAD0-E88B-4DBA-9852-7B9202B61606}" destId="{2A7FC148-7E76-414C-8740-AE40AFB963DF}" srcOrd="0" destOrd="0" parTransId="{C341E02C-527C-4066-927B-775D38BE38CE}" sibTransId="{C5FC22E3-F3A1-404F-A3A9-9140A231088E}"/>
    <dgm:cxn modelId="{91FFAB1A-A19D-405F-B312-C22812F7E5C6}" type="presOf" srcId="{50558C42-24DD-49E9-AB36-1E8D69A24B8F}" destId="{7B454F1A-0A07-41C4-B63D-8FFCAC582274}" srcOrd="0" destOrd="0" presId="urn:microsoft.com/office/officeart/2005/8/layout/vList2"/>
    <dgm:cxn modelId="{D651C41F-08E0-4B4B-8FA2-7FF9F496EEE5}" type="presOf" srcId="{4BA05A5F-589A-4A5F-BE09-A4155D0105E9}" destId="{4D9A8921-2EEA-459C-B737-1989DBD406FC}" srcOrd="0" destOrd="0" presId="urn:microsoft.com/office/officeart/2005/8/layout/vList2"/>
    <dgm:cxn modelId="{14A75A48-1003-4657-876A-B554C81838D6}" srcId="{4BA05A5F-589A-4A5F-BE09-A4155D0105E9}" destId="{2FA77A8B-6EFF-4A0C-AEC6-EEDE8B025318}" srcOrd="0" destOrd="0" parTransId="{DA2980AB-E1D4-456B-AFFC-0A97168E6CB3}" sibTransId="{7134D4C6-6915-48A0-8148-C5D0C28B9795}"/>
    <dgm:cxn modelId="{A278824A-03AB-4111-B4B7-40536BC620D0}" srcId="{4BA05A5F-589A-4A5F-BE09-A4155D0105E9}" destId="{0EC3C617-A8FD-40F2-9374-EF0150C1FA30}" srcOrd="3" destOrd="0" parTransId="{178D8492-9703-4AC0-A0F3-81DED5A5C71E}" sibTransId="{0B9588DF-3C49-4B43-97F3-613A5A928CEA}"/>
    <dgm:cxn modelId="{ED5BF86C-83CB-420A-A88E-9781BAE8254B}" type="presOf" srcId="{2A7FC148-7E76-414C-8740-AE40AFB963DF}" destId="{271D6D2A-3635-419A-BEE7-0C7BAF0325E0}" srcOrd="0" destOrd="0" presId="urn:microsoft.com/office/officeart/2005/8/layout/vList2"/>
    <dgm:cxn modelId="{A2CBD04D-A080-4FF8-ADDB-F24D281D6C4D}" type="presOf" srcId="{CF9088B1-9581-4BC9-8850-B73D9682D3B5}" destId="{82644F32-DD67-467C-AB17-70DA174CBA96}" srcOrd="0" destOrd="0" presId="urn:microsoft.com/office/officeart/2005/8/layout/vList2"/>
    <dgm:cxn modelId="{AD47E558-4481-422E-BF25-030DCEE1CD37}" type="presOf" srcId="{9E630FF8-FBF5-4773-A105-5A1CCDCF7172}" destId="{05706936-3C86-4641-A2BF-D87AFB641438}" srcOrd="0" destOrd="0" presId="urn:microsoft.com/office/officeart/2005/8/layout/vList2"/>
    <dgm:cxn modelId="{5E48CB7C-91DD-4031-9BF1-EC3D43B53B6E}" type="presOf" srcId="{516CCA68-6F24-47EC-A370-3F58DBCD811F}" destId="{97B9A764-3C71-44CA-B4CB-16FC6F93EA19}" srcOrd="0" destOrd="2" presId="urn:microsoft.com/office/officeart/2005/8/layout/vList2"/>
    <dgm:cxn modelId="{C86DE280-3FBD-46CC-B21A-0B284F286853}" srcId="{35B119DE-7A11-4D08-BE75-F740DD731D56}" destId="{CF9088B1-9581-4BC9-8850-B73D9682D3B5}" srcOrd="0" destOrd="0" parTransId="{B34F9D91-A8A8-4D0C-A39B-70229E0BA24B}" sibTransId="{8ECB53B2-D412-47E3-AFAC-130EAC0C6D54}"/>
    <dgm:cxn modelId="{ECA44481-BC1E-453E-AA6F-89ADCADAE031}" type="presOf" srcId="{35B119DE-7A11-4D08-BE75-F740DD731D56}" destId="{80621C34-307D-47C9-BD72-239EA8E94D91}" srcOrd="0" destOrd="0" presId="urn:microsoft.com/office/officeart/2005/8/layout/vList2"/>
    <dgm:cxn modelId="{8A8FE084-2D60-4A80-A869-834550981A91}" srcId="{68A1D3A7-B907-4770-837D-6BB435F4C95D}" destId="{9E630FF8-FBF5-4773-A105-5A1CCDCF7172}" srcOrd="1" destOrd="0" parTransId="{E377C2A4-5C9D-474E-A928-C127AA2BA35E}" sibTransId="{67620558-B14E-4244-BD56-4E9461E9855E}"/>
    <dgm:cxn modelId="{8616049A-A75E-4D4D-9236-7EFE2810ED35}" type="presOf" srcId="{68A1D3A7-B907-4770-837D-6BB435F4C95D}" destId="{99225BD9-177B-4126-B6A7-02D5B1B0231F}" srcOrd="0" destOrd="0" presId="urn:microsoft.com/office/officeart/2005/8/layout/vList2"/>
    <dgm:cxn modelId="{F40BECBA-7DE3-4FB0-9C99-92B638ECFEFB}" type="presOf" srcId="{94AB75F8-5A8A-4900-8D8C-362CCECC7A30}" destId="{97B9A764-3C71-44CA-B4CB-16FC6F93EA19}" srcOrd="0" destOrd="1" presId="urn:microsoft.com/office/officeart/2005/8/layout/vList2"/>
    <dgm:cxn modelId="{24E60FC1-3111-46ED-97BB-287FBF0E20CB}" type="presOf" srcId="{167EEAD0-E88B-4DBA-9852-7B9202B61606}" destId="{85DAA371-F76B-4B04-9EFB-14A0C1B2D778}" srcOrd="0" destOrd="0" presId="urn:microsoft.com/office/officeart/2005/8/layout/vList2"/>
    <dgm:cxn modelId="{A781E6C8-B766-4687-9DD0-687D8E474906}" srcId="{68A1D3A7-B907-4770-837D-6BB435F4C95D}" destId="{167EEAD0-E88B-4DBA-9852-7B9202B61606}" srcOrd="2" destOrd="0" parTransId="{55E229A9-6571-4CCC-A8AA-10242AF21FD3}" sibTransId="{86888482-B7ED-4AD9-9094-74D41D9A62F8}"/>
    <dgm:cxn modelId="{C9F1FBCA-4E36-4C81-AA1C-8F5DEA1F2558}" type="presOf" srcId="{0EC3C617-A8FD-40F2-9374-EF0150C1FA30}" destId="{97B9A764-3C71-44CA-B4CB-16FC6F93EA19}" srcOrd="0" destOrd="3" presId="urn:microsoft.com/office/officeart/2005/8/layout/vList2"/>
    <dgm:cxn modelId="{0C0C2ACB-C7FC-49F9-A802-1D277A5A2878}" type="presOf" srcId="{2FA77A8B-6EFF-4A0C-AEC6-EEDE8B025318}" destId="{97B9A764-3C71-44CA-B4CB-16FC6F93EA19}" srcOrd="0" destOrd="0" presId="urn:microsoft.com/office/officeart/2005/8/layout/vList2"/>
    <dgm:cxn modelId="{340BF6D2-CB9E-479B-A185-A189E3B04A59}" srcId="{68A1D3A7-B907-4770-837D-6BB435F4C95D}" destId="{4BA05A5F-589A-4A5F-BE09-A4155D0105E9}" srcOrd="3" destOrd="0" parTransId="{960422B6-46E3-4E67-BAD5-9A054624B6C6}" sibTransId="{FDAA6503-EFBC-4BD5-8115-0045532D806E}"/>
    <dgm:cxn modelId="{566CF9E2-0180-44FA-AC8E-88A58F7BCE23}" srcId="{4BA05A5F-589A-4A5F-BE09-A4155D0105E9}" destId="{94AB75F8-5A8A-4900-8D8C-362CCECC7A30}" srcOrd="1" destOrd="0" parTransId="{55DC4AA0-E808-4ACC-99E6-211F1A3D95BD}" sibTransId="{693DD62F-4513-4CB2-8FF4-43E2896BF4A6}"/>
    <dgm:cxn modelId="{473424E1-B79C-478C-9E24-AB663DC5DDEE}" type="presParOf" srcId="{99225BD9-177B-4126-B6A7-02D5B1B0231F}" destId="{80621C34-307D-47C9-BD72-239EA8E94D91}" srcOrd="0" destOrd="0" presId="urn:microsoft.com/office/officeart/2005/8/layout/vList2"/>
    <dgm:cxn modelId="{F6C1D485-B6A5-4B8A-B61B-38CC09AF9B04}" type="presParOf" srcId="{99225BD9-177B-4126-B6A7-02D5B1B0231F}" destId="{82644F32-DD67-467C-AB17-70DA174CBA96}" srcOrd="1" destOrd="0" presId="urn:microsoft.com/office/officeart/2005/8/layout/vList2"/>
    <dgm:cxn modelId="{AB557D50-0977-49B3-B685-36BE6662B090}" type="presParOf" srcId="{99225BD9-177B-4126-B6A7-02D5B1B0231F}" destId="{05706936-3C86-4641-A2BF-D87AFB641438}" srcOrd="2" destOrd="0" presId="urn:microsoft.com/office/officeart/2005/8/layout/vList2"/>
    <dgm:cxn modelId="{50207637-885B-4110-8257-B6E5C2651646}" type="presParOf" srcId="{99225BD9-177B-4126-B6A7-02D5B1B0231F}" destId="{7B454F1A-0A07-41C4-B63D-8FFCAC582274}" srcOrd="3" destOrd="0" presId="urn:microsoft.com/office/officeart/2005/8/layout/vList2"/>
    <dgm:cxn modelId="{F3E48C29-7D79-4024-AD4C-3541260487F8}" type="presParOf" srcId="{99225BD9-177B-4126-B6A7-02D5B1B0231F}" destId="{85DAA371-F76B-4B04-9EFB-14A0C1B2D778}" srcOrd="4" destOrd="0" presId="urn:microsoft.com/office/officeart/2005/8/layout/vList2"/>
    <dgm:cxn modelId="{AB8128B3-51A7-46E4-B84A-1E81816226EE}" type="presParOf" srcId="{99225BD9-177B-4126-B6A7-02D5B1B0231F}" destId="{271D6D2A-3635-419A-BEE7-0C7BAF0325E0}" srcOrd="5" destOrd="0" presId="urn:microsoft.com/office/officeart/2005/8/layout/vList2"/>
    <dgm:cxn modelId="{ADE7D17F-F665-46C4-B765-633658F567BE}" type="presParOf" srcId="{99225BD9-177B-4126-B6A7-02D5B1B0231F}" destId="{4D9A8921-2EEA-459C-B737-1989DBD406FC}" srcOrd="6" destOrd="0" presId="urn:microsoft.com/office/officeart/2005/8/layout/vList2"/>
    <dgm:cxn modelId="{8416071F-3A5C-4461-AB02-D51093EFCBCD}" type="presParOf" srcId="{99225BD9-177B-4126-B6A7-02D5B1B0231F}" destId="{97B9A764-3C71-44CA-B4CB-16FC6F93EA1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5262A6-373F-47C5-AF05-845B56DF1A6C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2A24DCE-FD8A-4AC4-B444-1BA5A1EB08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Black sheep of the revenue cycle</a:t>
          </a:r>
        </a:p>
      </dgm:t>
    </dgm:pt>
    <dgm:pt modelId="{CDCDBC7E-5E50-45C4-B8A5-B351D5164AF2}" type="parTrans" cxnId="{A875872B-75D9-47E7-AF5A-67EB86AE722D}">
      <dgm:prSet/>
      <dgm:spPr/>
      <dgm:t>
        <a:bodyPr/>
        <a:lstStyle/>
        <a:p>
          <a:endParaRPr lang="en-US"/>
        </a:p>
      </dgm:t>
    </dgm:pt>
    <dgm:pt modelId="{9CF60DF2-75AE-4F6B-B847-3D0419BC876E}" type="sibTrans" cxnId="{A875872B-75D9-47E7-AF5A-67EB86AE722D}">
      <dgm:prSet/>
      <dgm:spPr/>
      <dgm:t>
        <a:bodyPr/>
        <a:lstStyle/>
        <a:p>
          <a:endParaRPr lang="en-US"/>
        </a:p>
      </dgm:t>
    </dgm:pt>
    <dgm:pt modelId="{BBADB852-75BC-4E43-9788-0BA406757C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Tends to be bounced around between RCM and Nursing reporting lines </a:t>
          </a:r>
        </a:p>
      </dgm:t>
    </dgm:pt>
    <dgm:pt modelId="{E36E461A-7BD6-4304-8793-9AD3E0D87F5F}" type="parTrans" cxnId="{F056BA48-7FC6-4F4B-90F8-87DE5D26A70D}">
      <dgm:prSet/>
      <dgm:spPr/>
      <dgm:t>
        <a:bodyPr/>
        <a:lstStyle/>
        <a:p>
          <a:endParaRPr lang="en-US"/>
        </a:p>
      </dgm:t>
    </dgm:pt>
    <dgm:pt modelId="{2A36A5BB-4F4B-4FEB-B5EF-9A6F6DBEDFF6}" type="sibTrans" cxnId="{F056BA48-7FC6-4F4B-90F8-87DE5D26A70D}">
      <dgm:prSet/>
      <dgm:spPr/>
      <dgm:t>
        <a:bodyPr/>
        <a:lstStyle/>
        <a:p>
          <a:endParaRPr lang="en-US"/>
        </a:p>
      </dgm:t>
    </dgm:pt>
    <dgm:pt modelId="{43C31EE4-CE37-4F2A-8F1A-709F6D7A4B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NOT a function – it’s a discipline </a:t>
          </a:r>
        </a:p>
      </dgm:t>
    </dgm:pt>
    <dgm:pt modelId="{F6CE4AA1-937D-400D-B5FC-C4A86552ED8F}" type="parTrans" cxnId="{4C5A7F2D-F87C-4527-8E2C-912C28C6550B}">
      <dgm:prSet/>
      <dgm:spPr/>
      <dgm:t>
        <a:bodyPr/>
        <a:lstStyle/>
        <a:p>
          <a:endParaRPr lang="en-US"/>
        </a:p>
      </dgm:t>
    </dgm:pt>
    <dgm:pt modelId="{14555142-41D3-4BA5-BA79-F47E3E44E6AA}" type="sibTrans" cxnId="{4C5A7F2D-F87C-4527-8E2C-912C28C6550B}">
      <dgm:prSet/>
      <dgm:spPr/>
      <dgm:t>
        <a:bodyPr/>
        <a:lstStyle/>
        <a:p>
          <a:endParaRPr lang="en-US"/>
        </a:p>
      </dgm:t>
    </dgm:pt>
    <dgm:pt modelId="{5F24A557-4F91-41CB-BA39-7344975A19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Specialized form of case management </a:t>
          </a:r>
        </a:p>
      </dgm:t>
    </dgm:pt>
    <dgm:pt modelId="{93B5E491-77C9-4544-86BA-E8BE0B74E822}" type="parTrans" cxnId="{C74FF162-2393-495E-BD72-BB7F6641415B}">
      <dgm:prSet/>
      <dgm:spPr/>
      <dgm:t>
        <a:bodyPr/>
        <a:lstStyle/>
        <a:p>
          <a:endParaRPr lang="en-US"/>
        </a:p>
      </dgm:t>
    </dgm:pt>
    <dgm:pt modelId="{28D5F748-233C-471C-BA08-378C4F01ED75}" type="sibTrans" cxnId="{C74FF162-2393-495E-BD72-BB7F6641415B}">
      <dgm:prSet/>
      <dgm:spPr/>
      <dgm:t>
        <a:bodyPr/>
        <a:lstStyle/>
        <a:p>
          <a:endParaRPr lang="en-US"/>
        </a:p>
      </dgm:t>
    </dgm:pt>
    <dgm:pt modelId="{FED57FA9-8820-4CFE-9DE7-6984227460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UR best practices align with the revenue cycle: </a:t>
          </a:r>
        </a:p>
      </dgm:t>
    </dgm:pt>
    <dgm:pt modelId="{C3024383-AFE9-4E2C-A27F-25FB44D6E390}" type="parTrans" cxnId="{1CCED6D9-AD22-43FA-8270-B2B3ECAA142E}">
      <dgm:prSet/>
      <dgm:spPr/>
      <dgm:t>
        <a:bodyPr/>
        <a:lstStyle/>
        <a:p>
          <a:endParaRPr lang="en-US"/>
        </a:p>
      </dgm:t>
    </dgm:pt>
    <dgm:pt modelId="{27CD003D-564E-4165-90B6-004CC141385C}" type="sibTrans" cxnId="{1CCED6D9-AD22-43FA-8270-B2B3ECAA142E}">
      <dgm:prSet/>
      <dgm:spPr/>
      <dgm:t>
        <a:bodyPr/>
        <a:lstStyle/>
        <a:p>
          <a:endParaRPr lang="en-US"/>
        </a:p>
      </dgm:t>
    </dgm:pt>
    <dgm:pt modelId="{0B532FBE-2E4B-4658-8809-74778C1C51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Know the insurer </a:t>
          </a:r>
        </a:p>
      </dgm:t>
    </dgm:pt>
    <dgm:pt modelId="{C788218B-8613-4B87-96FA-5B69CDB613B3}" type="parTrans" cxnId="{4B2D493C-D368-4A29-95A3-EC5F1C1163FE}">
      <dgm:prSet/>
      <dgm:spPr/>
      <dgm:t>
        <a:bodyPr/>
        <a:lstStyle/>
        <a:p>
          <a:endParaRPr lang="en-US"/>
        </a:p>
      </dgm:t>
    </dgm:pt>
    <dgm:pt modelId="{8A457E4F-98AB-4CCC-A71C-722A0C234C96}" type="sibTrans" cxnId="{4B2D493C-D368-4A29-95A3-EC5F1C1163FE}">
      <dgm:prSet/>
      <dgm:spPr/>
      <dgm:t>
        <a:bodyPr/>
        <a:lstStyle/>
        <a:p>
          <a:endParaRPr lang="en-US"/>
        </a:p>
      </dgm:t>
    </dgm:pt>
    <dgm:pt modelId="{9DAF3B1A-5119-41F1-B551-155EA82295D6}">
      <dgm:prSet/>
      <dgm:spPr/>
      <dgm:t>
        <a:bodyPr/>
        <a:lstStyle/>
        <a:p>
          <a:r>
            <a:rPr lang="en-US"/>
            <a:t>Coverage policies, submission requirements, deadlines, P2P process </a:t>
          </a:r>
        </a:p>
      </dgm:t>
    </dgm:pt>
    <dgm:pt modelId="{FA585266-D040-4694-A9F5-D5BF4416FD5F}" type="parTrans" cxnId="{361F5592-3B3D-4B32-AB3E-8EE4EB241AB0}">
      <dgm:prSet/>
      <dgm:spPr/>
      <dgm:t>
        <a:bodyPr/>
        <a:lstStyle/>
        <a:p>
          <a:endParaRPr lang="en-US"/>
        </a:p>
      </dgm:t>
    </dgm:pt>
    <dgm:pt modelId="{77B71E41-8E2E-4732-8DFE-C34825859FAB}" type="sibTrans" cxnId="{361F5592-3B3D-4B32-AB3E-8EE4EB241AB0}">
      <dgm:prSet/>
      <dgm:spPr/>
      <dgm:t>
        <a:bodyPr/>
        <a:lstStyle/>
        <a:p>
          <a:endParaRPr lang="en-US"/>
        </a:p>
      </dgm:t>
    </dgm:pt>
    <dgm:pt modelId="{70534818-7D9D-42E6-8A26-8C1FDC1F18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Insurers use ‘guidelines’ (McG or IQ, typically)</a:t>
          </a:r>
        </a:p>
      </dgm:t>
    </dgm:pt>
    <dgm:pt modelId="{474B73B5-3B63-4C8B-9F6F-B4E465143BE1}" type="parTrans" cxnId="{DFF0954D-8506-4D89-8359-6717B7374718}">
      <dgm:prSet/>
      <dgm:spPr/>
      <dgm:t>
        <a:bodyPr/>
        <a:lstStyle/>
        <a:p>
          <a:endParaRPr lang="en-US"/>
        </a:p>
      </dgm:t>
    </dgm:pt>
    <dgm:pt modelId="{26DBE158-E373-4DF7-AEB6-3E265B136BFC}" type="sibTrans" cxnId="{DFF0954D-8506-4D89-8359-6717B7374718}">
      <dgm:prSet/>
      <dgm:spPr/>
      <dgm:t>
        <a:bodyPr/>
        <a:lstStyle/>
        <a:p>
          <a:endParaRPr lang="en-US"/>
        </a:p>
      </dgm:t>
    </dgm:pt>
    <dgm:pt modelId="{AD052293-C889-4AC2-9D82-CBFAF00175FF}">
      <dgm:prSet/>
      <dgm:spPr/>
      <dgm:t>
        <a:bodyPr/>
        <a:lstStyle/>
        <a:p>
          <a:r>
            <a:rPr lang="en-US"/>
            <a:t>UR should know when to bypass them </a:t>
          </a:r>
        </a:p>
      </dgm:t>
    </dgm:pt>
    <dgm:pt modelId="{8D65379E-CD9A-4C94-9F77-4BD6F4DAB884}" type="parTrans" cxnId="{D186889F-8EB6-42B3-8D56-09E9F08587A3}">
      <dgm:prSet/>
      <dgm:spPr/>
      <dgm:t>
        <a:bodyPr/>
        <a:lstStyle/>
        <a:p>
          <a:endParaRPr lang="en-US"/>
        </a:p>
      </dgm:t>
    </dgm:pt>
    <dgm:pt modelId="{092A8A79-0CC4-457E-8B24-C34AF4A0E229}" type="sibTrans" cxnId="{D186889F-8EB6-42B3-8D56-09E9F08587A3}">
      <dgm:prSet/>
      <dgm:spPr/>
      <dgm:t>
        <a:bodyPr/>
        <a:lstStyle/>
        <a:p>
          <a:endParaRPr lang="en-US"/>
        </a:p>
      </dgm:t>
    </dgm:pt>
    <dgm:pt modelId="{9AA497E6-4799-40C0-915A-CEB365D5C9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Best practice integrates communication between access, UR, PFS, case management, and physicians </a:t>
          </a:r>
        </a:p>
      </dgm:t>
    </dgm:pt>
    <dgm:pt modelId="{4CDDDF5C-AC57-4D30-908B-7294F2F4A227}" type="parTrans" cxnId="{97D198BF-0AFD-4FF6-A5B4-FD85C4C72E03}">
      <dgm:prSet/>
      <dgm:spPr/>
      <dgm:t>
        <a:bodyPr/>
        <a:lstStyle/>
        <a:p>
          <a:endParaRPr lang="en-US"/>
        </a:p>
      </dgm:t>
    </dgm:pt>
    <dgm:pt modelId="{01CD4571-BA35-4BCB-BC6C-06940141364E}" type="sibTrans" cxnId="{97D198BF-0AFD-4FF6-A5B4-FD85C4C72E03}">
      <dgm:prSet/>
      <dgm:spPr/>
      <dgm:t>
        <a:bodyPr/>
        <a:lstStyle/>
        <a:p>
          <a:endParaRPr lang="en-US"/>
        </a:p>
      </dgm:t>
    </dgm:pt>
    <dgm:pt modelId="{217F4B2D-38EF-4E84-BC83-BF81A852CB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Can be the canary in the coal mine </a:t>
          </a:r>
        </a:p>
      </dgm:t>
    </dgm:pt>
    <dgm:pt modelId="{E147A02F-0EA8-4C56-8CED-487D904820FE}" type="parTrans" cxnId="{CA67CA3B-F70E-457A-9082-D9A0632285C4}">
      <dgm:prSet/>
      <dgm:spPr/>
      <dgm:t>
        <a:bodyPr/>
        <a:lstStyle/>
        <a:p>
          <a:endParaRPr lang="en-US"/>
        </a:p>
      </dgm:t>
    </dgm:pt>
    <dgm:pt modelId="{BEB4A32E-140C-40AE-82B9-6B9CBE0A7F6A}" type="sibTrans" cxnId="{CA67CA3B-F70E-457A-9082-D9A0632285C4}">
      <dgm:prSet/>
      <dgm:spPr/>
      <dgm:t>
        <a:bodyPr/>
        <a:lstStyle/>
        <a:p>
          <a:endParaRPr lang="en-US"/>
        </a:p>
      </dgm:t>
    </dgm:pt>
    <dgm:pt modelId="{6262589B-7873-4E3D-A74B-564F724CED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UR sees upticks in denials and OBS rates before the appeals/denials team does </a:t>
          </a:r>
        </a:p>
      </dgm:t>
    </dgm:pt>
    <dgm:pt modelId="{419D6A4D-FA08-442E-B8FF-9E9D0E595EBA}" type="parTrans" cxnId="{6E491E47-9DC5-425C-9377-A1C5C9CAB5DE}">
      <dgm:prSet/>
      <dgm:spPr/>
      <dgm:t>
        <a:bodyPr/>
        <a:lstStyle/>
        <a:p>
          <a:endParaRPr lang="en-US"/>
        </a:p>
      </dgm:t>
    </dgm:pt>
    <dgm:pt modelId="{FC7701B9-DDCC-449B-A36E-1613EAF90008}" type="sibTrans" cxnId="{6E491E47-9DC5-425C-9377-A1C5C9CAB5DE}">
      <dgm:prSet/>
      <dgm:spPr/>
      <dgm:t>
        <a:bodyPr/>
        <a:lstStyle/>
        <a:p>
          <a:endParaRPr lang="en-US"/>
        </a:p>
      </dgm:t>
    </dgm:pt>
    <dgm:pt modelId="{B562F59B-CC72-4C11-91E5-4C7C553890F1}" type="pres">
      <dgm:prSet presAssocID="{1B5262A6-373F-47C5-AF05-845B56DF1A6C}" presName="linear" presStyleCnt="0">
        <dgm:presLayoutVars>
          <dgm:animLvl val="lvl"/>
          <dgm:resizeHandles val="exact"/>
        </dgm:presLayoutVars>
      </dgm:prSet>
      <dgm:spPr/>
    </dgm:pt>
    <dgm:pt modelId="{87B7BBA6-F940-46DC-BA6C-1C7FBB72C785}" type="pres">
      <dgm:prSet presAssocID="{32A24DCE-FD8A-4AC4-B444-1BA5A1EB083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1EBDD0F-CF7E-4D1D-AB98-A746A27DBBD7}" type="pres">
      <dgm:prSet presAssocID="{32A24DCE-FD8A-4AC4-B444-1BA5A1EB0835}" presName="childText" presStyleLbl="revTx" presStyleIdx="0" presStyleCnt="4">
        <dgm:presLayoutVars>
          <dgm:bulletEnabled val="1"/>
        </dgm:presLayoutVars>
      </dgm:prSet>
      <dgm:spPr/>
    </dgm:pt>
    <dgm:pt modelId="{9972FA3D-4E99-4DD4-8BA3-52338F161514}" type="pres">
      <dgm:prSet presAssocID="{43C31EE4-CE37-4F2A-8F1A-709F6D7A4BA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2EF43AC-ACF4-49EE-89D8-1F488C3AB570}" type="pres">
      <dgm:prSet presAssocID="{43C31EE4-CE37-4F2A-8F1A-709F6D7A4BAC}" presName="childText" presStyleLbl="revTx" presStyleIdx="1" presStyleCnt="4">
        <dgm:presLayoutVars>
          <dgm:bulletEnabled val="1"/>
        </dgm:presLayoutVars>
      </dgm:prSet>
      <dgm:spPr/>
    </dgm:pt>
    <dgm:pt modelId="{14128411-1088-443D-B7B3-87435E8FC575}" type="pres">
      <dgm:prSet presAssocID="{FED57FA9-8820-4CFE-9DE7-6984227460C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0069C4B-7394-431B-B4D5-AF301BD64E2A}" type="pres">
      <dgm:prSet presAssocID="{FED57FA9-8820-4CFE-9DE7-6984227460C0}" presName="childText" presStyleLbl="revTx" presStyleIdx="2" presStyleCnt="4">
        <dgm:presLayoutVars>
          <dgm:bulletEnabled val="1"/>
        </dgm:presLayoutVars>
      </dgm:prSet>
      <dgm:spPr/>
    </dgm:pt>
    <dgm:pt modelId="{7F93B7D9-297E-4F0A-87BF-951E8E39E788}" type="pres">
      <dgm:prSet presAssocID="{217F4B2D-38EF-4E84-BC83-BF81A852CB6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16A8598-9292-45A2-9155-1322C2FF850F}" type="pres">
      <dgm:prSet presAssocID="{217F4B2D-38EF-4E84-BC83-BF81A852CB60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9843BF0A-1674-4BCA-8845-00BF901DB4D6}" type="presOf" srcId="{BBADB852-75BC-4E43-9788-0BA406757CBD}" destId="{11EBDD0F-CF7E-4D1D-AB98-A746A27DBBD7}" srcOrd="0" destOrd="0" presId="urn:microsoft.com/office/officeart/2005/8/layout/vList2"/>
    <dgm:cxn modelId="{A875872B-75D9-47E7-AF5A-67EB86AE722D}" srcId="{1B5262A6-373F-47C5-AF05-845B56DF1A6C}" destId="{32A24DCE-FD8A-4AC4-B444-1BA5A1EB0835}" srcOrd="0" destOrd="0" parTransId="{CDCDBC7E-5E50-45C4-B8A5-B351D5164AF2}" sibTransId="{9CF60DF2-75AE-4F6B-B847-3D0419BC876E}"/>
    <dgm:cxn modelId="{4C5A7F2D-F87C-4527-8E2C-912C28C6550B}" srcId="{1B5262A6-373F-47C5-AF05-845B56DF1A6C}" destId="{43C31EE4-CE37-4F2A-8F1A-709F6D7A4BAC}" srcOrd="1" destOrd="0" parTransId="{F6CE4AA1-937D-400D-B5FC-C4A86552ED8F}" sibTransId="{14555142-41D3-4BA5-BA79-F47E3E44E6AA}"/>
    <dgm:cxn modelId="{62B63E37-A4AB-4DB6-AE32-60396E159E70}" type="presOf" srcId="{1B5262A6-373F-47C5-AF05-845B56DF1A6C}" destId="{B562F59B-CC72-4C11-91E5-4C7C553890F1}" srcOrd="0" destOrd="0" presId="urn:microsoft.com/office/officeart/2005/8/layout/vList2"/>
    <dgm:cxn modelId="{CA67CA3B-F70E-457A-9082-D9A0632285C4}" srcId="{1B5262A6-373F-47C5-AF05-845B56DF1A6C}" destId="{217F4B2D-38EF-4E84-BC83-BF81A852CB60}" srcOrd="3" destOrd="0" parTransId="{E147A02F-0EA8-4C56-8CED-487D904820FE}" sibTransId="{BEB4A32E-140C-40AE-82B9-6B9CBE0A7F6A}"/>
    <dgm:cxn modelId="{4B2D493C-D368-4A29-95A3-EC5F1C1163FE}" srcId="{FED57FA9-8820-4CFE-9DE7-6984227460C0}" destId="{0B532FBE-2E4B-4658-8809-74778C1C5101}" srcOrd="0" destOrd="0" parTransId="{C788218B-8613-4B87-96FA-5B69CDB613B3}" sibTransId="{8A457E4F-98AB-4CCC-A71C-722A0C234C96}"/>
    <dgm:cxn modelId="{1CE3A441-B787-40DD-A042-D76D2475F5A4}" type="presOf" srcId="{32A24DCE-FD8A-4AC4-B444-1BA5A1EB0835}" destId="{87B7BBA6-F940-46DC-BA6C-1C7FBB72C785}" srcOrd="0" destOrd="0" presId="urn:microsoft.com/office/officeart/2005/8/layout/vList2"/>
    <dgm:cxn modelId="{C74FF162-2393-495E-BD72-BB7F6641415B}" srcId="{43C31EE4-CE37-4F2A-8F1A-709F6D7A4BAC}" destId="{5F24A557-4F91-41CB-BA39-7344975A1983}" srcOrd="0" destOrd="0" parTransId="{93B5E491-77C9-4544-86BA-E8BE0B74E822}" sibTransId="{28D5F748-233C-471C-BA08-378C4F01ED75}"/>
    <dgm:cxn modelId="{6E491E47-9DC5-425C-9377-A1C5C9CAB5DE}" srcId="{217F4B2D-38EF-4E84-BC83-BF81A852CB60}" destId="{6262589B-7873-4E3D-A74B-564F724CED4F}" srcOrd="0" destOrd="0" parTransId="{419D6A4D-FA08-442E-B8FF-9E9D0E595EBA}" sibTransId="{FC7701B9-DDCC-449B-A36E-1613EAF90008}"/>
    <dgm:cxn modelId="{C4B73667-0922-4C70-A8DD-28C047F9C2AB}" type="presOf" srcId="{0B532FBE-2E4B-4658-8809-74778C1C5101}" destId="{A0069C4B-7394-431B-B4D5-AF301BD64E2A}" srcOrd="0" destOrd="0" presId="urn:microsoft.com/office/officeart/2005/8/layout/vList2"/>
    <dgm:cxn modelId="{E7381568-7C54-41E6-91C4-7C184A8E00E9}" type="presOf" srcId="{FED57FA9-8820-4CFE-9DE7-6984227460C0}" destId="{14128411-1088-443D-B7B3-87435E8FC575}" srcOrd="0" destOrd="0" presId="urn:microsoft.com/office/officeart/2005/8/layout/vList2"/>
    <dgm:cxn modelId="{F056BA48-7FC6-4F4B-90F8-87DE5D26A70D}" srcId="{32A24DCE-FD8A-4AC4-B444-1BA5A1EB0835}" destId="{BBADB852-75BC-4E43-9788-0BA406757CBD}" srcOrd="0" destOrd="0" parTransId="{E36E461A-7BD6-4304-8793-9AD3E0D87F5F}" sibTransId="{2A36A5BB-4F4B-4FEB-B5EF-9A6F6DBEDFF6}"/>
    <dgm:cxn modelId="{DFF0954D-8506-4D89-8359-6717B7374718}" srcId="{FED57FA9-8820-4CFE-9DE7-6984227460C0}" destId="{70534818-7D9D-42E6-8A26-8C1FDC1F189A}" srcOrd="1" destOrd="0" parTransId="{474B73B5-3B63-4C8B-9F6F-B4E465143BE1}" sibTransId="{26DBE158-E373-4DF7-AEB6-3E265B136BFC}"/>
    <dgm:cxn modelId="{29F4EB53-8A14-410C-BEAA-51D714BB6A3D}" type="presOf" srcId="{6262589B-7873-4E3D-A74B-564F724CED4F}" destId="{416A8598-9292-45A2-9155-1322C2FF850F}" srcOrd="0" destOrd="0" presId="urn:microsoft.com/office/officeart/2005/8/layout/vList2"/>
    <dgm:cxn modelId="{8CC02879-1E8E-4E8A-BEC8-7FA34CB7BA01}" type="presOf" srcId="{5F24A557-4F91-41CB-BA39-7344975A1983}" destId="{72EF43AC-ACF4-49EE-89D8-1F488C3AB570}" srcOrd="0" destOrd="0" presId="urn:microsoft.com/office/officeart/2005/8/layout/vList2"/>
    <dgm:cxn modelId="{361F5592-3B3D-4B32-AB3E-8EE4EB241AB0}" srcId="{0B532FBE-2E4B-4658-8809-74778C1C5101}" destId="{9DAF3B1A-5119-41F1-B551-155EA82295D6}" srcOrd="0" destOrd="0" parTransId="{FA585266-D040-4694-A9F5-D5BF4416FD5F}" sibTransId="{77B71E41-8E2E-4732-8DFE-C34825859FAB}"/>
    <dgm:cxn modelId="{55F4CA92-C37A-40BA-98EF-96B825434ED3}" type="presOf" srcId="{217F4B2D-38EF-4E84-BC83-BF81A852CB60}" destId="{7F93B7D9-297E-4F0A-87BF-951E8E39E788}" srcOrd="0" destOrd="0" presId="urn:microsoft.com/office/officeart/2005/8/layout/vList2"/>
    <dgm:cxn modelId="{D186889F-8EB6-42B3-8D56-09E9F08587A3}" srcId="{70534818-7D9D-42E6-8A26-8C1FDC1F189A}" destId="{AD052293-C889-4AC2-9D82-CBFAF00175FF}" srcOrd="0" destOrd="0" parTransId="{8D65379E-CD9A-4C94-9F77-4BD6F4DAB884}" sibTransId="{092A8A79-0CC4-457E-8B24-C34AF4A0E229}"/>
    <dgm:cxn modelId="{B7BA8FA9-7381-4249-A39B-ECE6D4E7BCD8}" type="presOf" srcId="{9DAF3B1A-5119-41F1-B551-155EA82295D6}" destId="{A0069C4B-7394-431B-B4D5-AF301BD64E2A}" srcOrd="0" destOrd="1" presId="urn:microsoft.com/office/officeart/2005/8/layout/vList2"/>
    <dgm:cxn modelId="{CED3ECBA-DECA-4481-855B-36DE73450ED8}" type="presOf" srcId="{9AA497E6-4799-40C0-915A-CEB365D5C9FE}" destId="{A0069C4B-7394-431B-B4D5-AF301BD64E2A}" srcOrd="0" destOrd="4" presId="urn:microsoft.com/office/officeart/2005/8/layout/vList2"/>
    <dgm:cxn modelId="{97D198BF-0AFD-4FF6-A5B4-FD85C4C72E03}" srcId="{FED57FA9-8820-4CFE-9DE7-6984227460C0}" destId="{9AA497E6-4799-40C0-915A-CEB365D5C9FE}" srcOrd="2" destOrd="0" parTransId="{4CDDDF5C-AC57-4D30-908B-7294F2F4A227}" sibTransId="{01CD4571-BA35-4BCB-BC6C-06940141364E}"/>
    <dgm:cxn modelId="{325EC5C7-E593-445C-82CE-5BB89D99F4AE}" type="presOf" srcId="{43C31EE4-CE37-4F2A-8F1A-709F6D7A4BAC}" destId="{9972FA3D-4E99-4DD4-8BA3-52338F161514}" srcOrd="0" destOrd="0" presId="urn:microsoft.com/office/officeart/2005/8/layout/vList2"/>
    <dgm:cxn modelId="{1CCED6D9-AD22-43FA-8270-B2B3ECAA142E}" srcId="{1B5262A6-373F-47C5-AF05-845B56DF1A6C}" destId="{FED57FA9-8820-4CFE-9DE7-6984227460C0}" srcOrd="2" destOrd="0" parTransId="{C3024383-AFE9-4E2C-A27F-25FB44D6E390}" sibTransId="{27CD003D-564E-4165-90B6-004CC141385C}"/>
    <dgm:cxn modelId="{AE6B3EE1-A4A6-48B7-8D26-1C4BCC4F8D7E}" type="presOf" srcId="{AD052293-C889-4AC2-9D82-CBFAF00175FF}" destId="{A0069C4B-7394-431B-B4D5-AF301BD64E2A}" srcOrd="0" destOrd="3" presId="urn:microsoft.com/office/officeart/2005/8/layout/vList2"/>
    <dgm:cxn modelId="{88FB3FF6-7754-4E43-BE7E-7BFB8CBA0821}" type="presOf" srcId="{70534818-7D9D-42E6-8A26-8C1FDC1F189A}" destId="{A0069C4B-7394-431B-B4D5-AF301BD64E2A}" srcOrd="0" destOrd="2" presId="urn:microsoft.com/office/officeart/2005/8/layout/vList2"/>
    <dgm:cxn modelId="{E069782E-7E39-41D9-B2E0-210EEB91D1C7}" type="presParOf" srcId="{B562F59B-CC72-4C11-91E5-4C7C553890F1}" destId="{87B7BBA6-F940-46DC-BA6C-1C7FBB72C785}" srcOrd="0" destOrd="0" presId="urn:microsoft.com/office/officeart/2005/8/layout/vList2"/>
    <dgm:cxn modelId="{171720D0-6D7A-4E9F-B6B8-2420C134A6A2}" type="presParOf" srcId="{B562F59B-CC72-4C11-91E5-4C7C553890F1}" destId="{11EBDD0F-CF7E-4D1D-AB98-A746A27DBBD7}" srcOrd="1" destOrd="0" presId="urn:microsoft.com/office/officeart/2005/8/layout/vList2"/>
    <dgm:cxn modelId="{9C2D2965-A4F5-41DC-8621-9EEE554F74B5}" type="presParOf" srcId="{B562F59B-CC72-4C11-91E5-4C7C553890F1}" destId="{9972FA3D-4E99-4DD4-8BA3-52338F161514}" srcOrd="2" destOrd="0" presId="urn:microsoft.com/office/officeart/2005/8/layout/vList2"/>
    <dgm:cxn modelId="{D7C16A56-1D3E-45A4-AA71-A02D92411B22}" type="presParOf" srcId="{B562F59B-CC72-4C11-91E5-4C7C553890F1}" destId="{72EF43AC-ACF4-49EE-89D8-1F488C3AB570}" srcOrd="3" destOrd="0" presId="urn:microsoft.com/office/officeart/2005/8/layout/vList2"/>
    <dgm:cxn modelId="{1AA9C1EC-7A92-4469-83A7-F4DD79094F4F}" type="presParOf" srcId="{B562F59B-CC72-4C11-91E5-4C7C553890F1}" destId="{14128411-1088-443D-B7B3-87435E8FC575}" srcOrd="4" destOrd="0" presId="urn:microsoft.com/office/officeart/2005/8/layout/vList2"/>
    <dgm:cxn modelId="{4BC98704-BF72-43A6-9EDD-7D83F2CC3AB6}" type="presParOf" srcId="{B562F59B-CC72-4C11-91E5-4C7C553890F1}" destId="{A0069C4B-7394-431B-B4D5-AF301BD64E2A}" srcOrd="5" destOrd="0" presId="urn:microsoft.com/office/officeart/2005/8/layout/vList2"/>
    <dgm:cxn modelId="{335B192D-6E3C-479E-A761-70280DFE452A}" type="presParOf" srcId="{B562F59B-CC72-4C11-91E5-4C7C553890F1}" destId="{7F93B7D9-297E-4F0A-87BF-951E8E39E788}" srcOrd="6" destOrd="0" presId="urn:microsoft.com/office/officeart/2005/8/layout/vList2"/>
    <dgm:cxn modelId="{391EF1AD-9F47-43A8-A8F8-C11E14094FF5}" type="presParOf" srcId="{B562F59B-CC72-4C11-91E5-4C7C553890F1}" destId="{416A8598-9292-45A2-9155-1322C2FF850F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7C5B8-B8B5-4CE3-8DEB-FB76C7B8FD94}">
      <dsp:nvSpPr>
        <dsp:cNvPr id="0" name=""/>
        <dsp:cNvSpPr/>
      </dsp:nvSpPr>
      <dsp:spPr>
        <a:xfrm>
          <a:off x="1184265" y="267195"/>
          <a:ext cx="1272796" cy="12727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A7C5A-06D6-45E2-AFE3-E046452CB994}">
      <dsp:nvSpPr>
        <dsp:cNvPr id="0" name=""/>
        <dsp:cNvSpPr/>
      </dsp:nvSpPr>
      <dsp:spPr>
        <a:xfrm>
          <a:off x="2382" y="1772145"/>
          <a:ext cx="3636562" cy="545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2022: </a:t>
          </a:r>
        </a:p>
      </dsp:txBody>
      <dsp:txXfrm>
        <a:off x="2382" y="1772145"/>
        <a:ext cx="3636562" cy="545484"/>
      </dsp:txXfrm>
    </dsp:sp>
    <dsp:sp modelId="{E2C3CDE4-C686-4719-802A-FEC540FD14D2}">
      <dsp:nvSpPr>
        <dsp:cNvPr id="0" name=""/>
        <dsp:cNvSpPr/>
      </dsp:nvSpPr>
      <dsp:spPr>
        <a:xfrm>
          <a:off x="2382" y="2425608"/>
          <a:ext cx="3636562" cy="3240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Worst year on record for hospital finances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Operating losses were unprecedented </a:t>
          </a:r>
        </a:p>
        <a:p>
          <a:pPr marL="27432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/>
            <a:t>50% of hospitals finished 2022 with negative margins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Kauffman Hall reported operating margins were 0.3% </a:t>
          </a:r>
        </a:p>
        <a:p>
          <a:pPr marL="27432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/>
            <a:t>Improved in 2023 to 1.2%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According to Crowe RCA, 2022 was highest year for take backs since they began tracking </a:t>
          </a:r>
        </a:p>
      </dsp:txBody>
      <dsp:txXfrm>
        <a:off x="2382" y="2425608"/>
        <a:ext cx="3636562" cy="3240496"/>
      </dsp:txXfrm>
    </dsp:sp>
    <dsp:sp modelId="{9A5ED2E7-3220-4E59-A088-85D76B28DCF7}">
      <dsp:nvSpPr>
        <dsp:cNvPr id="0" name=""/>
        <dsp:cNvSpPr/>
      </dsp:nvSpPr>
      <dsp:spPr>
        <a:xfrm>
          <a:off x="5457226" y="267195"/>
          <a:ext cx="1272796" cy="12727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A86C3-ACDA-4285-AE00-4DD74A184110}">
      <dsp:nvSpPr>
        <dsp:cNvPr id="0" name=""/>
        <dsp:cNvSpPr/>
      </dsp:nvSpPr>
      <dsp:spPr>
        <a:xfrm>
          <a:off x="4275343" y="1772145"/>
          <a:ext cx="3636562" cy="545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2023: </a:t>
          </a:r>
        </a:p>
      </dsp:txBody>
      <dsp:txXfrm>
        <a:off x="4275343" y="1772145"/>
        <a:ext cx="3636562" cy="545484"/>
      </dsp:txXfrm>
    </dsp:sp>
    <dsp:sp modelId="{8B08378F-FB57-4021-8491-8111106FAF41}">
      <dsp:nvSpPr>
        <dsp:cNvPr id="0" name=""/>
        <dsp:cNvSpPr/>
      </dsp:nvSpPr>
      <dsp:spPr>
        <a:xfrm>
          <a:off x="4275343" y="2425608"/>
          <a:ext cx="3636562" cy="3240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4x more external audits compared to previous years </a:t>
          </a:r>
        </a:p>
        <a:p>
          <a:pPr marL="27432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/>
            <a:t>Grew 23% compared to 2022 </a:t>
          </a:r>
        </a:p>
        <a:p>
          <a:pPr marL="27432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/>
            <a:t>Inpatient grew by 32%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170% increase in hierarchical conditions coding audits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300% DRG audit increase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54% specialty drug increase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 plans crossed threshold to represent 51% of all Medicare beneficiaries </a:t>
          </a:r>
        </a:p>
      </dsp:txBody>
      <dsp:txXfrm>
        <a:off x="4275343" y="2425608"/>
        <a:ext cx="3636562" cy="32404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C4D06-D857-4F0E-BC62-B073F8D12959}">
      <dsp:nvSpPr>
        <dsp:cNvPr id="0" name=""/>
        <dsp:cNvSpPr/>
      </dsp:nvSpPr>
      <dsp:spPr>
        <a:xfrm>
          <a:off x="4108" y="61046"/>
          <a:ext cx="2470500" cy="8069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2 midnight benchmark applies to Medicare Advantage plans</a:t>
          </a:r>
        </a:p>
      </dsp:txBody>
      <dsp:txXfrm>
        <a:off x="4108" y="61046"/>
        <a:ext cx="2470500" cy="806906"/>
      </dsp:txXfrm>
    </dsp:sp>
    <dsp:sp modelId="{9AE7D643-C19B-4AD0-AD8B-601D31D6871F}">
      <dsp:nvSpPr>
        <dsp:cNvPr id="0" name=""/>
        <dsp:cNvSpPr/>
      </dsp:nvSpPr>
      <dsp:spPr>
        <a:xfrm>
          <a:off x="4108" y="867953"/>
          <a:ext cx="2470500" cy="326380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Start of care is presentation, not admission order </a:t>
          </a:r>
        </a:p>
      </dsp:txBody>
      <dsp:txXfrm>
        <a:off x="4108" y="867953"/>
        <a:ext cx="2470500" cy="3263805"/>
      </dsp:txXfrm>
    </dsp:sp>
    <dsp:sp modelId="{D2416069-5860-4F5D-B80C-97B19C109469}">
      <dsp:nvSpPr>
        <dsp:cNvPr id="0" name=""/>
        <dsp:cNvSpPr/>
      </dsp:nvSpPr>
      <dsp:spPr>
        <a:xfrm>
          <a:off x="2820479" y="61046"/>
          <a:ext cx="2470500" cy="806906"/>
        </a:xfrm>
        <a:prstGeom prst="rect">
          <a:avLst/>
        </a:prstGeom>
        <a:solidFill>
          <a:schemeClr val="accent2">
            <a:hueOff val="37813"/>
            <a:satOff val="4346"/>
            <a:lumOff val="-3464"/>
            <a:alphaOff val="0"/>
          </a:schemeClr>
        </a:solidFill>
        <a:ln w="12700" cap="flat" cmpd="sng" algn="ctr">
          <a:solidFill>
            <a:schemeClr val="accent2">
              <a:hueOff val="37813"/>
              <a:satOff val="4346"/>
              <a:lumOff val="-3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MAs must make their coverage criteria publicly accessible (no pay walls) </a:t>
          </a:r>
        </a:p>
      </dsp:txBody>
      <dsp:txXfrm>
        <a:off x="2820479" y="61046"/>
        <a:ext cx="2470500" cy="806906"/>
      </dsp:txXfrm>
    </dsp:sp>
    <dsp:sp modelId="{62D8551F-1E6D-411A-8E81-3294C05EA2F9}">
      <dsp:nvSpPr>
        <dsp:cNvPr id="0" name=""/>
        <dsp:cNvSpPr/>
      </dsp:nvSpPr>
      <dsp:spPr>
        <a:xfrm>
          <a:off x="2820479" y="867953"/>
          <a:ext cx="2470500" cy="3263805"/>
        </a:xfrm>
        <a:prstGeom prst="rect">
          <a:avLst/>
        </a:prstGeom>
        <a:solidFill>
          <a:schemeClr val="accent2">
            <a:tint val="40000"/>
            <a:alpha val="90000"/>
            <a:hueOff val="143101"/>
            <a:satOff val="2643"/>
            <a:lumOff val="-29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3101"/>
              <a:satOff val="2643"/>
              <a:lumOff val="-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Must be based on current evidence-based practice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Must be based on treatment of specific diseases or conditions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Must include the sources – peer reviewed journal articles, etc.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Must demonstrate that the clinical benefits of the criteria outweigh the risks</a:t>
          </a:r>
        </a:p>
      </dsp:txBody>
      <dsp:txXfrm>
        <a:off x="2820479" y="867953"/>
        <a:ext cx="2470500" cy="3263805"/>
      </dsp:txXfrm>
    </dsp:sp>
    <dsp:sp modelId="{50501A8D-E9F2-4B4A-8D96-554BBAD011C1}">
      <dsp:nvSpPr>
        <dsp:cNvPr id="0" name=""/>
        <dsp:cNvSpPr/>
      </dsp:nvSpPr>
      <dsp:spPr>
        <a:xfrm>
          <a:off x="5636849" y="61046"/>
          <a:ext cx="2470500" cy="806906"/>
        </a:xfrm>
        <a:prstGeom prst="rect">
          <a:avLst/>
        </a:prstGeom>
        <a:solidFill>
          <a:schemeClr val="accent2">
            <a:hueOff val="75626"/>
            <a:satOff val="8693"/>
            <a:lumOff val="-6929"/>
            <a:alphaOff val="0"/>
          </a:schemeClr>
        </a:solidFill>
        <a:ln w="12700" cap="flat" cmpd="sng" algn="ctr">
          <a:solidFill>
            <a:schemeClr val="accent2">
              <a:hueOff val="75626"/>
              <a:satOff val="8693"/>
              <a:lumOff val="-69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Hospital-level services: </a:t>
          </a:r>
        </a:p>
      </dsp:txBody>
      <dsp:txXfrm>
        <a:off x="5636849" y="61046"/>
        <a:ext cx="2470500" cy="806906"/>
      </dsp:txXfrm>
    </dsp:sp>
    <dsp:sp modelId="{48F9A040-9B4A-4F78-8C70-A42A790B0F0B}">
      <dsp:nvSpPr>
        <dsp:cNvPr id="0" name=""/>
        <dsp:cNvSpPr/>
      </dsp:nvSpPr>
      <dsp:spPr>
        <a:xfrm>
          <a:off x="5636849" y="867953"/>
          <a:ext cx="2470500" cy="3263805"/>
        </a:xfrm>
        <a:prstGeom prst="rect">
          <a:avLst/>
        </a:prstGeom>
        <a:solidFill>
          <a:schemeClr val="accent2">
            <a:tint val="40000"/>
            <a:alpha val="90000"/>
            <a:hueOff val="286202"/>
            <a:satOff val="5285"/>
            <a:lumOff val="-5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86202"/>
              <a:satOff val="5285"/>
              <a:lumOff val="-5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CMS does NOT address intensity, only that the services provided were hospital-level (as opposed to SNF, infusion center)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Interpretation: McG or IQ screening guidelines for </a:t>
          </a:r>
          <a:r>
            <a:rPr lang="en-US" sz="1600" i="1" kern="1200"/>
            <a:t>OBS or INPT </a:t>
          </a:r>
          <a:r>
            <a:rPr lang="en-US" sz="1600" kern="1200"/>
            <a:t>= hospital level care </a:t>
          </a:r>
        </a:p>
      </dsp:txBody>
      <dsp:txXfrm>
        <a:off x="5636849" y="867953"/>
        <a:ext cx="2470500" cy="3263805"/>
      </dsp:txXfrm>
    </dsp:sp>
    <dsp:sp modelId="{5957418C-6F3F-46C6-937E-7D1938264492}">
      <dsp:nvSpPr>
        <dsp:cNvPr id="0" name=""/>
        <dsp:cNvSpPr/>
      </dsp:nvSpPr>
      <dsp:spPr>
        <a:xfrm>
          <a:off x="8453219" y="61046"/>
          <a:ext cx="2470500" cy="806906"/>
        </a:xfrm>
        <a:prstGeom prst="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MA plans must establish a UM Committee </a:t>
          </a:r>
        </a:p>
      </dsp:txBody>
      <dsp:txXfrm>
        <a:off x="8453219" y="61046"/>
        <a:ext cx="2470500" cy="806906"/>
      </dsp:txXfrm>
    </dsp:sp>
    <dsp:sp modelId="{9427B3DF-5C4B-417A-8CBA-1F2C43EB3D3F}">
      <dsp:nvSpPr>
        <dsp:cNvPr id="0" name=""/>
        <dsp:cNvSpPr/>
      </dsp:nvSpPr>
      <dsp:spPr>
        <a:xfrm>
          <a:off x="8453219" y="867953"/>
          <a:ext cx="2470500" cy="3263805"/>
        </a:xfrm>
        <a:prstGeom prst="rect">
          <a:avLst/>
        </a:prstGeom>
        <a:solidFill>
          <a:schemeClr val="accent2">
            <a:tint val="40000"/>
            <a:alpha val="90000"/>
            <a:hueOff val="429303"/>
            <a:satOff val="7928"/>
            <a:lumOff val="-8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29303"/>
              <a:satOff val="7928"/>
              <a:lumOff val="-8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Ask for standing meetings with MA UMC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Involve your physician advisor </a:t>
          </a:r>
        </a:p>
      </dsp:txBody>
      <dsp:txXfrm>
        <a:off x="8453219" y="867953"/>
        <a:ext cx="2470500" cy="326380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CEFFF-A9AB-4F85-8EA4-FF58CACE9CD6}">
      <dsp:nvSpPr>
        <dsp:cNvPr id="0" name=""/>
        <dsp:cNvSpPr/>
      </dsp:nvSpPr>
      <dsp:spPr>
        <a:xfrm>
          <a:off x="548627" y="349359"/>
          <a:ext cx="844593" cy="844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FBD09-E538-4F2C-9997-EEDE30BECE5B}">
      <dsp:nvSpPr>
        <dsp:cNvPr id="0" name=""/>
        <dsp:cNvSpPr/>
      </dsp:nvSpPr>
      <dsp:spPr>
        <a:xfrm>
          <a:off x="14378" y="1355836"/>
          <a:ext cx="2413125" cy="497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2MN ruling integration </a:t>
          </a:r>
        </a:p>
      </dsp:txBody>
      <dsp:txXfrm>
        <a:off x="14378" y="1355836"/>
        <a:ext cx="2413125" cy="497707"/>
      </dsp:txXfrm>
    </dsp:sp>
    <dsp:sp modelId="{98941385-2C8D-44D2-BF07-B98F78231F60}">
      <dsp:nvSpPr>
        <dsp:cNvPr id="0" name=""/>
        <dsp:cNvSpPr/>
      </dsp:nvSpPr>
      <dsp:spPr>
        <a:xfrm>
          <a:off x="4219" y="2460680"/>
          <a:ext cx="2413125" cy="133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How aggressive is your system in fighting for 2MN stays?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Is your UR process aligned with your appeals process?</a:t>
          </a:r>
        </a:p>
      </dsp:txBody>
      <dsp:txXfrm>
        <a:off x="4219" y="2460680"/>
        <a:ext cx="2413125" cy="1330577"/>
      </dsp:txXfrm>
    </dsp:sp>
    <dsp:sp modelId="{3FD3C545-528A-4B29-B9C0-899230327452}">
      <dsp:nvSpPr>
        <dsp:cNvPr id="0" name=""/>
        <dsp:cNvSpPr/>
      </dsp:nvSpPr>
      <dsp:spPr>
        <a:xfrm>
          <a:off x="3357790" y="349359"/>
          <a:ext cx="844593" cy="8445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9A797-2AA9-4965-860E-2948B29EF10B}">
      <dsp:nvSpPr>
        <dsp:cNvPr id="0" name=""/>
        <dsp:cNvSpPr/>
      </dsp:nvSpPr>
      <dsp:spPr>
        <a:xfrm>
          <a:off x="2849800" y="1355836"/>
          <a:ext cx="2413125" cy="497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Are you tracking key metrics?    </a:t>
          </a:r>
        </a:p>
      </dsp:txBody>
      <dsp:txXfrm>
        <a:off x="2849800" y="1355836"/>
        <a:ext cx="2413125" cy="497707"/>
      </dsp:txXfrm>
    </dsp:sp>
    <dsp:sp modelId="{48E1B7D2-8CC9-42BA-9C1F-5744B5828AE9}">
      <dsp:nvSpPr>
        <dsp:cNvPr id="0" name=""/>
        <dsp:cNvSpPr/>
      </dsp:nvSpPr>
      <dsp:spPr>
        <a:xfrm>
          <a:off x="2839641" y="2460680"/>
          <a:ext cx="2413125" cy="133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 plan OBS rates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2+MN MA plan OBS stays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2+MN inpatient denial rates and overturn rates </a:t>
          </a:r>
        </a:p>
      </dsp:txBody>
      <dsp:txXfrm>
        <a:off x="2839641" y="2460680"/>
        <a:ext cx="2413125" cy="1330577"/>
      </dsp:txXfrm>
    </dsp:sp>
    <dsp:sp modelId="{7A457A10-CB9E-451F-BDB0-C7F9DA0C3F27}">
      <dsp:nvSpPr>
        <dsp:cNvPr id="0" name=""/>
        <dsp:cNvSpPr/>
      </dsp:nvSpPr>
      <dsp:spPr>
        <a:xfrm>
          <a:off x="6193212" y="349359"/>
          <a:ext cx="844593" cy="8445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F05A9-BC46-4CE0-A6E0-CD6BC52BCD8E}">
      <dsp:nvSpPr>
        <dsp:cNvPr id="0" name=""/>
        <dsp:cNvSpPr/>
      </dsp:nvSpPr>
      <dsp:spPr>
        <a:xfrm>
          <a:off x="5685222" y="1355836"/>
          <a:ext cx="2413125" cy="497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Report violations to your CMS regional office </a:t>
          </a:r>
        </a:p>
      </dsp:txBody>
      <dsp:txXfrm>
        <a:off x="5685222" y="1355836"/>
        <a:ext cx="2413125" cy="497707"/>
      </dsp:txXfrm>
    </dsp:sp>
    <dsp:sp modelId="{2922660B-7553-4588-8FD0-1BA1F9FD232B}">
      <dsp:nvSpPr>
        <dsp:cNvPr id="0" name=""/>
        <dsp:cNvSpPr/>
      </dsp:nvSpPr>
      <dsp:spPr>
        <a:xfrm>
          <a:off x="5675062" y="2460680"/>
          <a:ext cx="2413125" cy="133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169EE-1161-4F25-95EF-3E638386C465}">
      <dsp:nvSpPr>
        <dsp:cNvPr id="0" name=""/>
        <dsp:cNvSpPr/>
      </dsp:nvSpPr>
      <dsp:spPr>
        <a:xfrm>
          <a:off x="9028634" y="349359"/>
          <a:ext cx="844593" cy="8445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E25F8-6F7E-46ED-A932-33743D4FA3B2}">
      <dsp:nvSpPr>
        <dsp:cNvPr id="0" name=""/>
        <dsp:cNvSpPr/>
      </dsp:nvSpPr>
      <dsp:spPr>
        <a:xfrm>
          <a:off x="8504548" y="1355836"/>
          <a:ext cx="2413125" cy="497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Address with contracting </a:t>
          </a:r>
        </a:p>
      </dsp:txBody>
      <dsp:txXfrm>
        <a:off x="8504548" y="1355836"/>
        <a:ext cx="2413125" cy="497707"/>
      </dsp:txXfrm>
    </dsp:sp>
    <dsp:sp modelId="{7F0BD44E-9ACA-4261-9BFA-7361A66A162B}">
      <dsp:nvSpPr>
        <dsp:cNvPr id="0" name=""/>
        <dsp:cNvSpPr/>
      </dsp:nvSpPr>
      <dsp:spPr>
        <a:xfrm>
          <a:off x="8510484" y="2460680"/>
          <a:ext cx="2413125" cy="133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Don’t include language in MA contracts that contradict the rule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CMS trumps contracts</a:t>
          </a:r>
        </a:p>
      </dsp:txBody>
      <dsp:txXfrm>
        <a:off x="8510484" y="2460680"/>
        <a:ext cx="2413125" cy="13305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F8965-A30E-4FDE-9AC6-DA00CBCB7949}">
      <dsp:nvSpPr>
        <dsp:cNvPr id="0" name=""/>
        <dsp:cNvSpPr/>
      </dsp:nvSpPr>
      <dsp:spPr>
        <a:xfrm>
          <a:off x="0" y="342319"/>
          <a:ext cx="6666833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74904" rIns="51742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High overturn rates = unnecessary administrative burden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Why are they high? How can the denials be prevented?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Involve contracting if needed </a:t>
          </a:r>
        </a:p>
      </dsp:txBody>
      <dsp:txXfrm>
        <a:off x="0" y="342319"/>
        <a:ext cx="6666833" cy="1360800"/>
      </dsp:txXfrm>
    </dsp:sp>
    <dsp:sp modelId="{13169CEB-4BBC-409B-B191-145E77846325}">
      <dsp:nvSpPr>
        <dsp:cNvPr id="0" name=""/>
        <dsp:cNvSpPr/>
      </dsp:nvSpPr>
      <dsp:spPr>
        <a:xfrm>
          <a:off x="333341" y="76639"/>
          <a:ext cx="4666783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Payers with high overturn rates </a:t>
          </a:r>
        </a:p>
      </dsp:txBody>
      <dsp:txXfrm>
        <a:off x="359280" y="102578"/>
        <a:ext cx="4614905" cy="479482"/>
      </dsp:txXfrm>
    </dsp:sp>
    <dsp:sp modelId="{77D971DD-4A15-4C45-A7D7-E14E30C050C0}">
      <dsp:nvSpPr>
        <dsp:cNvPr id="0" name=""/>
        <dsp:cNvSpPr/>
      </dsp:nvSpPr>
      <dsp:spPr>
        <a:xfrm>
          <a:off x="0" y="2065999"/>
          <a:ext cx="6666833" cy="249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56720"/>
              <a:satOff val="6519"/>
              <a:lumOff val="-51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74904" rIns="51742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Design better UR process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Payer specific templates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Sending raw medical records vs clinical narrative </a:t>
          </a:r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Payer specific?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More opportunities for P2Ps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Opportunities not related to medical necessity – go back to applicable department</a:t>
          </a:r>
        </a:p>
      </dsp:txBody>
      <dsp:txXfrm>
        <a:off x="0" y="2065999"/>
        <a:ext cx="6666833" cy="2494800"/>
      </dsp:txXfrm>
    </dsp:sp>
    <dsp:sp modelId="{4D561343-E9B3-4758-8CB4-A6279D07EDF6}">
      <dsp:nvSpPr>
        <dsp:cNvPr id="0" name=""/>
        <dsp:cNvSpPr/>
      </dsp:nvSpPr>
      <dsp:spPr>
        <a:xfrm>
          <a:off x="333341" y="1800319"/>
          <a:ext cx="4666783" cy="531360"/>
        </a:xfrm>
        <a:prstGeom prst="roundRect">
          <a:avLst/>
        </a:prstGeom>
        <a:gradFill rotWithShape="0">
          <a:gsLst>
            <a:gs pos="0">
              <a:schemeClr val="accent2">
                <a:hueOff val="56720"/>
                <a:satOff val="6519"/>
                <a:lumOff val="-5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6720"/>
                <a:satOff val="6519"/>
                <a:lumOff val="-5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6720"/>
                <a:satOff val="6519"/>
                <a:lumOff val="-5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Low overturn rates </a:t>
          </a:r>
        </a:p>
      </dsp:txBody>
      <dsp:txXfrm>
        <a:off x="359280" y="1826258"/>
        <a:ext cx="4614905" cy="479482"/>
      </dsp:txXfrm>
    </dsp:sp>
    <dsp:sp modelId="{CA77F6AA-A926-4B2B-A7FD-2D4CC26BDE03}">
      <dsp:nvSpPr>
        <dsp:cNvPr id="0" name=""/>
        <dsp:cNvSpPr/>
      </dsp:nvSpPr>
      <dsp:spPr>
        <a:xfrm>
          <a:off x="0" y="4923680"/>
          <a:ext cx="666683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7AB10-6A1E-45A0-9FE6-518FF4FCDE04}">
      <dsp:nvSpPr>
        <dsp:cNvPr id="0" name=""/>
        <dsp:cNvSpPr/>
      </dsp:nvSpPr>
      <dsp:spPr>
        <a:xfrm>
          <a:off x="333341" y="4658000"/>
          <a:ext cx="4666783" cy="531360"/>
        </a:xfrm>
        <a:prstGeom prst="roundRect">
          <a:avLst/>
        </a:prstGeom>
        <a:gradFill rotWithShape="0">
          <a:gsLst>
            <a:gs pos="0">
              <a:schemeClr val="accent2">
                <a:hueOff val="113439"/>
                <a:satOff val="13039"/>
                <a:lumOff val="-103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3439"/>
                <a:satOff val="13039"/>
                <a:lumOff val="-103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3439"/>
                <a:satOff val="13039"/>
                <a:lumOff val="-103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Payor behavior vs avoidable denials </a:t>
          </a:r>
        </a:p>
      </dsp:txBody>
      <dsp:txXfrm>
        <a:off x="359280" y="4683939"/>
        <a:ext cx="4614905" cy="4794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76643-10C0-4151-8F1C-FE6DED72E478}">
      <dsp:nvSpPr>
        <dsp:cNvPr id="0" name=""/>
        <dsp:cNvSpPr/>
      </dsp:nvSpPr>
      <dsp:spPr>
        <a:xfrm>
          <a:off x="3414" y="46952"/>
          <a:ext cx="3329572" cy="576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Denials RCA </a:t>
          </a:r>
        </a:p>
      </dsp:txBody>
      <dsp:txXfrm>
        <a:off x="3414" y="46952"/>
        <a:ext cx="3329572" cy="576000"/>
      </dsp:txXfrm>
    </dsp:sp>
    <dsp:sp modelId="{CFD5E2DD-FDEF-4721-84D6-0949517F6BE0}">
      <dsp:nvSpPr>
        <dsp:cNvPr id="0" name=""/>
        <dsp:cNvSpPr/>
      </dsp:nvSpPr>
      <dsp:spPr>
        <a:xfrm>
          <a:off x="3414" y="622952"/>
          <a:ext cx="3329572" cy="30195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Where are your denials coming from?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Have you validated your classifications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Spot checks? Audits?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Denial analytics software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Root causes – quality assurance?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Focus PI opportunities </a:t>
          </a:r>
        </a:p>
      </dsp:txBody>
      <dsp:txXfrm>
        <a:off x="3414" y="622952"/>
        <a:ext cx="3329572" cy="3019500"/>
      </dsp:txXfrm>
    </dsp:sp>
    <dsp:sp modelId="{AE0D266E-2A66-4085-BACB-1E067F0DCB9F}">
      <dsp:nvSpPr>
        <dsp:cNvPr id="0" name=""/>
        <dsp:cNvSpPr/>
      </dsp:nvSpPr>
      <dsp:spPr>
        <a:xfrm>
          <a:off x="3799128" y="46952"/>
          <a:ext cx="3329572" cy="576000"/>
        </a:xfrm>
        <a:prstGeom prst="rect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2700" cap="flat" cmpd="sng" algn="ctr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Alternative staffing resources </a:t>
          </a:r>
        </a:p>
      </dsp:txBody>
      <dsp:txXfrm>
        <a:off x="3799128" y="46952"/>
        <a:ext cx="3329572" cy="576000"/>
      </dsp:txXfrm>
    </dsp:sp>
    <dsp:sp modelId="{DE75539A-2C83-480D-B56A-83BECC59A709}">
      <dsp:nvSpPr>
        <dsp:cNvPr id="0" name=""/>
        <dsp:cNvSpPr/>
      </dsp:nvSpPr>
      <dsp:spPr>
        <a:xfrm>
          <a:off x="3799128" y="622952"/>
          <a:ext cx="3329572" cy="3019500"/>
        </a:xfrm>
        <a:prstGeom prst="rect">
          <a:avLst/>
        </a:prstGeom>
        <a:solidFill>
          <a:schemeClr val="accent5">
            <a:tint val="40000"/>
            <a:alpha val="90000"/>
            <a:hueOff val="2914032"/>
            <a:satOff val="-9122"/>
            <a:lumOff val="60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2914032"/>
              <a:satOff val="-9122"/>
              <a:lumOff val="6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Utilize AI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Utilize appeals on behalf of the patient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Nonclinical denial team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Only utilize RNs when an appeal letter needs to be written </a:t>
          </a:r>
        </a:p>
      </dsp:txBody>
      <dsp:txXfrm>
        <a:off x="3799128" y="622952"/>
        <a:ext cx="3329572" cy="3019500"/>
      </dsp:txXfrm>
    </dsp:sp>
    <dsp:sp modelId="{A7FFDE80-14B6-4E50-9D5B-E09D29875899}">
      <dsp:nvSpPr>
        <dsp:cNvPr id="0" name=""/>
        <dsp:cNvSpPr/>
      </dsp:nvSpPr>
      <dsp:spPr>
        <a:xfrm>
          <a:off x="7594841" y="46952"/>
          <a:ext cx="3329572" cy="576000"/>
        </a:xfrm>
        <a:prstGeom prst="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Align UR and Appeals </a:t>
          </a:r>
        </a:p>
      </dsp:txBody>
      <dsp:txXfrm>
        <a:off x="7594841" y="46952"/>
        <a:ext cx="3329572" cy="576000"/>
      </dsp:txXfrm>
    </dsp:sp>
    <dsp:sp modelId="{40C9830C-20D6-4E2A-A62E-03A0BB3BEF94}">
      <dsp:nvSpPr>
        <dsp:cNvPr id="0" name=""/>
        <dsp:cNvSpPr/>
      </dsp:nvSpPr>
      <dsp:spPr>
        <a:xfrm>
          <a:off x="7594841" y="622952"/>
          <a:ext cx="3329572" cy="3019500"/>
        </a:xfrm>
        <a:prstGeom prst="rect">
          <a:avLst/>
        </a:prstGeom>
        <a:solidFill>
          <a:schemeClr val="accent5">
            <a:tint val="40000"/>
            <a:alpha val="90000"/>
            <a:hueOff val="5828064"/>
            <a:satOff val="-18244"/>
            <a:lumOff val="120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5828064"/>
              <a:satOff val="-18244"/>
              <a:lumOff val="1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Close the loop: provide feedback to practices/providers </a:t>
          </a:r>
        </a:p>
      </dsp:txBody>
      <dsp:txXfrm>
        <a:off x="7594841" y="622952"/>
        <a:ext cx="3329572" cy="30195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470AE-62BC-404A-81B5-AB2161B5DDCF}">
      <dsp:nvSpPr>
        <dsp:cNvPr id="0" name=""/>
        <dsp:cNvSpPr/>
      </dsp:nvSpPr>
      <dsp:spPr>
        <a:xfrm>
          <a:off x="0" y="27567"/>
          <a:ext cx="6666833" cy="11536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Primary opportunity for physician education </a:t>
          </a:r>
        </a:p>
      </dsp:txBody>
      <dsp:txXfrm>
        <a:off x="56315" y="83882"/>
        <a:ext cx="6554203" cy="1040990"/>
      </dsp:txXfrm>
    </dsp:sp>
    <dsp:sp modelId="{1065B30A-913B-4A4D-83EA-9C319644D085}">
      <dsp:nvSpPr>
        <dsp:cNvPr id="0" name=""/>
        <dsp:cNvSpPr/>
      </dsp:nvSpPr>
      <dsp:spPr>
        <a:xfrm>
          <a:off x="0" y="1181187"/>
          <a:ext cx="6666833" cy="1980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Streamline messaging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Bundle education to reduce burnout 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Improved documentation helps all departments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Partner on best practice alerts 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Reduce BPA fatigue </a:t>
          </a:r>
        </a:p>
      </dsp:txBody>
      <dsp:txXfrm>
        <a:off x="0" y="1181187"/>
        <a:ext cx="6666833" cy="1980989"/>
      </dsp:txXfrm>
    </dsp:sp>
    <dsp:sp modelId="{97F8393B-3B73-44CC-B8F4-A6EB15CE790A}">
      <dsp:nvSpPr>
        <dsp:cNvPr id="0" name=""/>
        <dsp:cNvSpPr/>
      </dsp:nvSpPr>
      <dsp:spPr>
        <a:xfrm>
          <a:off x="0" y="3162177"/>
          <a:ext cx="6666833" cy="1153620"/>
        </a:xfrm>
        <a:prstGeom prst="roundRect">
          <a:avLst/>
        </a:prstGeom>
        <a:gradFill rotWithShape="0">
          <a:gsLst>
            <a:gs pos="0">
              <a:schemeClr val="accent2">
                <a:hueOff val="113439"/>
                <a:satOff val="13039"/>
                <a:lumOff val="-103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3439"/>
                <a:satOff val="13039"/>
                <a:lumOff val="-103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3439"/>
                <a:satOff val="13039"/>
                <a:lumOff val="-103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Include physician advisors </a:t>
          </a:r>
        </a:p>
      </dsp:txBody>
      <dsp:txXfrm>
        <a:off x="56315" y="3218492"/>
        <a:ext cx="6554203" cy="1040990"/>
      </dsp:txXfrm>
    </dsp:sp>
    <dsp:sp modelId="{063528CD-D765-445C-88BC-A001AC340250}">
      <dsp:nvSpPr>
        <dsp:cNvPr id="0" name=""/>
        <dsp:cNvSpPr/>
      </dsp:nvSpPr>
      <dsp:spPr>
        <a:xfrm>
          <a:off x="0" y="4315797"/>
          <a:ext cx="6666833" cy="1110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Physician champions are key to MD behavior change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Develop shared clinical and RCM metrics </a:t>
          </a:r>
        </a:p>
      </dsp:txBody>
      <dsp:txXfrm>
        <a:off x="0" y="4315797"/>
        <a:ext cx="6666833" cy="111055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5D102-EE9E-4CA2-82EA-FE6A070861B0}">
      <dsp:nvSpPr>
        <dsp:cNvPr id="0" name=""/>
        <dsp:cNvSpPr/>
      </dsp:nvSpPr>
      <dsp:spPr>
        <a:xfrm>
          <a:off x="0" y="312169"/>
          <a:ext cx="6666833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91592" rIns="5174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Reduced denials from 14% to 8% of gross charges </a:t>
          </a:r>
        </a:p>
      </dsp:txBody>
      <dsp:txXfrm>
        <a:off x="0" y="312169"/>
        <a:ext cx="6666833" cy="595350"/>
      </dsp:txXfrm>
    </dsp:sp>
    <dsp:sp modelId="{045F453C-7841-4287-9CE3-46D246050F58}">
      <dsp:nvSpPr>
        <dsp:cNvPr id="0" name=""/>
        <dsp:cNvSpPr/>
      </dsp:nvSpPr>
      <dsp:spPr>
        <a:xfrm>
          <a:off x="333341" y="105529"/>
          <a:ext cx="4666783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Moffitt Cancer Center </a:t>
          </a:r>
        </a:p>
      </dsp:txBody>
      <dsp:txXfrm>
        <a:off x="353516" y="125704"/>
        <a:ext cx="4626433" cy="372930"/>
      </dsp:txXfrm>
    </dsp:sp>
    <dsp:sp modelId="{61F17712-FD87-4B48-AABC-DBDD59688296}">
      <dsp:nvSpPr>
        <dsp:cNvPr id="0" name=""/>
        <dsp:cNvSpPr/>
      </dsp:nvSpPr>
      <dsp:spPr>
        <a:xfrm>
          <a:off x="0" y="1189759"/>
          <a:ext cx="6666833" cy="127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37813"/>
              <a:satOff val="4346"/>
              <a:lumOff val="-346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91592" rIns="5174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Designated project manager to track data trends and conduct RCAs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Sampled payer denial codes to determine accuracy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Developed subcommittees to further deep dive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Determined KPIs </a:t>
          </a:r>
        </a:p>
      </dsp:txBody>
      <dsp:txXfrm>
        <a:off x="0" y="1189759"/>
        <a:ext cx="6666833" cy="1278900"/>
      </dsp:txXfrm>
    </dsp:sp>
    <dsp:sp modelId="{542906A7-18B1-4DE8-8AED-34658B2998B1}">
      <dsp:nvSpPr>
        <dsp:cNvPr id="0" name=""/>
        <dsp:cNvSpPr/>
      </dsp:nvSpPr>
      <dsp:spPr>
        <a:xfrm>
          <a:off x="333341" y="983119"/>
          <a:ext cx="4666783" cy="413280"/>
        </a:xfrm>
        <a:prstGeom prst="roundRect">
          <a:avLst/>
        </a:prstGeom>
        <a:gradFill rotWithShape="0">
          <a:gsLst>
            <a:gs pos="0">
              <a:schemeClr val="accent2">
                <a:hueOff val="37813"/>
                <a:satOff val="4346"/>
                <a:lumOff val="-34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7813"/>
                <a:satOff val="4346"/>
                <a:lumOff val="-34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7813"/>
                <a:satOff val="4346"/>
                <a:lumOff val="-34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Developed interdisciplinary team </a:t>
          </a:r>
        </a:p>
      </dsp:txBody>
      <dsp:txXfrm>
        <a:off x="353516" y="1003294"/>
        <a:ext cx="4626433" cy="372930"/>
      </dsp:txXfrm>
    </dsp:sp>
    <dsp:sp modelId="{346169BD-6AE4-4EF1-858B-610F65342C0B}">
      <dsp:nvSpPr>
        <dsp:cNvPr id="0" name=""/>
        <dsp:cNvSpPr/>
      </dsp:nvSpPr>
      <dsp:spPr>
        <a:xfrm>
          <a:off x="0" y="2750900"/>
          <a:ext cx="6666833" cy="81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75626"/>
              <a:satOff val="8693"/>
              <a:lumOff val="-692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91592" rIns="5174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Overview of top denial opportunities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RCA review </a:t>
          </a:r>
        </a:p>
      </dsp:txBody>
      <dsp:txXfrm>
        <a:off x="0" y="2750900"/>
        <a:ext cx="6666833" cy="815850"/>
      </dsp:txXfrm>
    </dsp:sp>
    <dsp:sp modelId="{69ED94AB-02FC-4CE9-B2E3-ACB4AA3E2EB0}">
      <dsp:nvSpPr>
        <dsp:cNvPr id="0" name=""/>
        <dsp:cNvSpPr/>
      </dsp:nvSpPr>
      <dsp:spPr>
        <a:xfrm>
          <a:off x="333341" y="2544259"/>
          <a:ext cx="4666783" cy="413280"/>
        </a:xfrm>
        <a:prstGeom prst="roundRect">
          <a:avLst/>
        </a:prstGeom>
        <a:gradFill rotWithShape="0">
          <a:gsLst>
            <a:gs pos="0">
              <a:schemeClr val="accent2">
                <a:hueOff val="75626"/>
                <a:satOff val="8693"/>
                <a:lumOff val="-69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5626"/>
                <a:satOff val="8693"/>
                <a:lumOff val="-69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5626"/>
                <a:satOff val="8693"/>
                <a:lumOff val="-69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Developed denials dashboard </a:t>
          </a:r>
        </a:p>
      </dsp:txBody>
      <dsp:txXfrm>
        <a:off x="353516" y="2564434"/>
        <a:ext cx="4626433" cy="372930"/>
      </dsp:txXfrm>
    </dsp:sp>
    <dsp:sp modelId="{75CA546B-C11E-47E0-8E56-6D308513ED21}">
      <dsp:nvSpPr>
        <dsp:cNvPr id="0" name=""/>
        <dsp:cNvSpPr/>
      </dsp:nvSpPr>
      <dsp:spPr>
        <a:xfrm>
          <a:off x="0" y="3848990"/>
          <a:ext cx="6666833" cy="149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91592" rIns="5174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Case management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HIM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Appeals/UR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Billing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Coding </a:t>
          </a:r>
        </a:p>
      </dsp:txBody>
      <dsp:txXfrm>
        <a:off x="0" y="3848990"/>
        <a:ext cx="6666833" cy="1499400"/>
      </dsp:txXfrm>
    </dsp:sp>
    <dsp:sp modelId="{6BF60C26-8360-4EBF-8DB5-1A8226A05DBD}">
      <dsp:nvSpPr>
        <dsp:cNvPr id="0" name=""/>
        <dsp:cNvSpPr/>
      </dsp:nvSpPr>
      <dsp:spPr>
        <a:xfrm>
          <a:off x="333341" y="3642350"/>
          <a:ext cx="4666783" cy="413280"/>
        </a:xfrm>
        <a:prstGeom prst="roundRect">
          <a:avLst/>
        </a:prstGeom>
        <a:gradFill rotWithShape="0">
          <a:gsLst>
            <a:gs pos="0">
              <a:schemeClr val="accent2">
                <a:hueOff val="113439"/>
                <a:satOff val="13039"/>
                <a:lumOff val="-103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3439"/>
                <a:satOff val="13039"/>
                <a:lumOff val="-103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3439"/>
                <a:satOff val="13039"/>
                <a:lumOff val="-103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Department reviews: </a:t>
          </a:r>
        </a:p>
      </dsp:txBody>
      <dsp:txXfrm>
        <a:off x="353516" y="3662525"/>
        <a:ext cx="4626433" cy="37293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A625E-4FAD-4A1C-A438-D8E624E7CE0C}">
      <dsp:nvSpPr>
        <dsp:cNvPr id="0" name=""/>
        <dsp:cNvSpPr/>
      </dsp:nvSpPr>
      <dsp:spPr>
        <a:xfrm>
          <a:off x="2173131" y="129777"/>
          <a:ext cx="1510523" cy="14170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7D1D9-345B-4513-BA59-6EAEE4BBFB48}">
      <dsp:nvSpPr>
        <dsp:cNvPr id="0" name=""/>
        <dsp:cNvSpPr/>
      </dsp:nvSpPr>
      <dsp:spPr>
        <a:xfrm>
          <a:off x="770502" y="1715921"/>
          <a:ext cx="4315781" cy="607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CDI and Coding </a:t>
          </a:r>
        </a:p>
      </dsp:txBody>
      <dsp:txXfrm>
        <a:off x="770502" y="1715921"/>
        <a:ext cx="4315781" cy="607292"/>
      </dsp:txXfrm>
    </dsp:sp>
    <dsp:sp modelId="{8DEB8734-34AE-41B9-8205-F4CA5559E820}">
      <dsp:nvSpPr>
        <dsp:cNvPr id="0" name=""/>
        <dsp:cNvSpPr/>
      </dsp:nvSpPr>
      <dsp:spPr>
        <a:xfrm>
          <a:off x="770502" y="2401879"/>
          <a:ext cx="4315781" cy="1661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Prevent under-coding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Collaborate to determine documentation improvement opportunities </a:t>
          </a:r>
        </a:p>
      </dsp:txBody>
      <dsp:txXfrm>
        <a:off x="770502" y="2401879"/>
        <a:ext cx="4315781" cy="1661148"/>
      </dsp:txXfrm>
    </dsp:sp>
    <dsp:sp modelId="{93E775D2-4070-459B-869E-F5A53CC05DAD}">
      <dsp:nvSpPr>
        <dsp:cNvPr id="0" name=""/>
        <dsp:cNvSpPr/>
      </dsp:nvSpPr>
      <dsp:spPr>
        <a:xfrm>
          <a:off x="7244174" y="129777"/>
          <a:ext cx="1510523" cy="14170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71971-3D26-4F5C-AA8E-140F5F88F14E}">
      <dsp:nvSpPr>
        <dsp:cNvPr id="0" name=""/>
        <dsp:cNvSpPr/>
      </dsp:nvSpPr>
      <dsp:spPr>
        <a:xfrm>
          <a:off x="5841545" y="1715921"/>
          <a:ext cx="4315781" cy="607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Revenue Integrity </a:t>
          </a:r>
        </a:p>
      </dsp:txBody>
      <dsp:txXfrm>
        <a:off x="5841545" y="1715921"/>
        <a:ext cx="4315781" cy="607292"/>
      </dsp:txXfrm>
    </dsp:sp>
    <dsp:sp modelId="{2F424FF5-9E67-43F8-85AB-87A7481A141D}">
      <dsp:nvSpPr>
        <dsp:cNvPr id="0" name=""/>
        <dsp:cNvSpPr/>
      </dsp:nvSpPr>
      <dsp:spPr>
        <a:xfrm>
          <a:off x="5841545" y="2401879"/>
          <a:ext cx="4315781" cy="1661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Leverage process engineers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Value stream mapping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Project management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Audits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KPI development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Lynchpin to reduce siloes </a:t>
          </a:r>
        </a:p>
      </dsp:txBody>
      <dsp:txXfrm>
        <a:off x="5841545" y="2401879"/>
        <a:ext cx="4315781" cy="166114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5936F-EC9C-4973-852B-F3DB6A0A08E8}">
      <dsp:nvSpPr>
        <dsp:cNvPr id="0" name=""/>
        <dsp:cNvSpPr/>
      </dsp:nvSpPr>
      <dsp:spPr>
        <a:xfrm>
          <a:off x="0" y="2288"/>
          <a:ext cx="6364224" cy="11598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0FE81-4366-4B3F-A94F-FF7476E0A4DB}">
      <dsp:nvSpPr>
        <dsp:cNvPr id="0" name=""/>
        <dsp:cNvSpPr/>
      </dsp:nvSpPr>
      <dsp:spPr>
        <a:xfrm>
          <a:off x="350852" y="263253"/>
          <a:ext cx="637913" cy="637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4C0FE-9F59-4E3F-8994-D294449CA125}">
      <dsp:nvSpPr>
        <dsp:cNvPr id="0" name=""/>
        <dsp:cNvSpPr/>
      </dsp:nvSpPr>
      <dsp:spPr>
        <a:xfrm>
          <a:off x="1339618" y="2288"/>
          <a:ext cx="2863900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Lean manufacturing concept </a:t>
          </a:r>
        </a:p>
      </dsp:txBody>
      <dsp:txXfrm>
        <a:off x="1339618" y="2288"/>
        <a:ext cx="2863900" cy="1159843"/>
      </dsp:txXfrm>
    </dsp:sp>
    <dsp:sp modelId="{4208E741-E567-4BB7-88A6-AA88B23FC24D}">
      <dsp:nvSpPr>
        <dsp:cNvPr id="0" name=""/>
        <dsp:cNvSpPr/>
      </dsp:nvSpPr>
      <dsp:spPr>
        <a:xfrm>
          <a:off x="4203519" y="2288"/>
          <a:ext cx="2160704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Create a visual guide of all necessary components of a product or service </a:t>
          </a:r>
        </a:p>
      </dsp:txBody>
      <dsp:txXfrm>
        <a:off x="4203519" y="2288"/>
        <a:ext cx="2160704" cy="1159843"/>
      </dsp:txXfrm>
    </dsp:sp>
    <dsp:sp modelId="{1694F6C2-9E6A-48B6-9625-EC83092449D4}">
      <dsp:nvSpPr>
        <dsp:cNvPr id="0" name=""/>
        <dsp:cNvSpPr/>
      </dsp:nvSpPr>
      <dsp:spPr>
        <a:xfrm>
          <a:off x="0" y="1452092"/>
          <a:ext cx="6364224" cy="11598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173B2-7675-49D1-A0BD-991F9AA0BA44}">
      <dsp:nvSpPr>
        <dsp:cNvPr id="0" name=""/>
        <dsp:cNvSpPr/>
      </dsp:nvSpPr>
      <dsp:spPr>
        <a:xfrm>
          <a:off x="350852" y="1713057"/>
          <a:ext cx="637913" cy="637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11DE6-A4F9-4DDF-900D-641E56B28DD7}">
      <dsp:nvSpPr>
        <dsp:cNvPr id="0" name=""/>
        <dsp:cNvSpPr/>
      </dsp:nvSpPr>
      <dsp:spPr>
        <a:xfrm>
          <a:off x="1339618" y="1452092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Map current state </a:t>
          </a:r>
        </a:p>
      </dsp:txBody>
      <dsp:txXfrm>
        <a:off x="1339618" y="1452092"/>
        <a:ext cx="5024605" cy="1159843"/>
      </dsp:txXfrm>
    </dsp:sp>
    <dsp:sp modelId="{B7499A63-8A99-4C0A-9990-30C2D5BA773C}">
      <dsp:nvSpPr>
        <dsp:cNvPr id="0" name=""/>
        <dsp:cNvSpPr/>
      </dsp:nvSpPr>
      <dsp:spPr>
        <a:xfrm>
          <a:off x="0" y="2901896"/>
          <a:ext cx="6364224" cy="11598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80BA9-895D-4C7F-A546-D823920BF010}">
      <dsp:nvSpPr>
        <dsp:cNvPr id="0" name=""/>
        <dsp:cNvSpPr/>
      </dsp:nvSpPr>
      <dsp:spPr>
        <a:xfrm>
          <a:off x="350852" y="3162861"/>
          <a:ext cx="637913" cy="6379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AA4C6-C4E2-4628-A308-6080CE709945}">
      <dsp:nvSpPr>
        <dsp:cNvPr id="0" name=""/>
        <dsp:cNvSpPr/>
      </dsp:nvSpPr>
      <dsp:spPr>
        <a:xfrm>
          <a:off x="1339618" y="2901896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Design future state </a:t>
          </a:r>
        </a:p>
      </dsp:txBody>
      <dsp:txXfrm>
        <a:off x="1339618" y="2901896"/>
        <a:ext cx="5024605" cy="1159843"/>
      </dsp:txXfrm>
    </dsp:sp>
    <dsp:sp modelId="{A06826AE-3DBF-4B49-A747-319BF1F3B8A9}">
      <dsp:nvSpPr>
        <dsp:cNvPr id="0" name=""/>
        <dsp:cNvSpPr/>
      </dsp:nvSpPr>
      <dsp:spPr>
        <a:xfrm>
          <a:off x="0" y="4351700"/>
          <a:ext cx="6364224" cy="11598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9BED4-B009-41A6-B9B9-C4A5332B96BC}">
      <dsp:nvSpPr>
        <dsp:cNvPr id="0" name=""/>
        <dsp:cNvSpPr/>
      </dsp:nvSpPr>
      <dsp:spPr>
        <a:xfrm>
          <a:off x="350852" y="4612665"/>
          <a:ext cx="637913" cy="6379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0587F-62C4-4CA9-B798-549E83A94A12}">
      <dsp:nvSpPr>
        <dsp:cNvPr id="0" name=""/>
        <dsp:cNvSpPr/>
      </dsp:nvSpPr>
      <dsp:spPr>
        <a:xfrm>
          <a:off x="1339618" y="4351700"/>
          <a:ext cx="2863900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Implement changes </a:t>
          </a:r>
        </a:p>
      </dsp:txBody>
      <dsp:txXfrm>
        <a:off x="1339618" y="4351700"/>
        <a:ext cx="2863900" cy="1159843"/>
      </dsp:txXfrm>
    </dsp:sp>
    <dsp:sp modelId="{F78ABC8F-40AD-4466-BEC2-079ED0F2EB4D}">
      <dsp:nvSpPr>
        <dsp:cNvPr id="0" name=""/>
        <dsp:cNvSpPr/>
      </dsp:nvSpPr>
      <dsp:spPr>
        <a:xfrm>
          <a:off x="4203519" y="4351700"/>
          <a:ext cx="2160704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Improve efficiency and standardization </a:t>
          </a:r>
        </a:p>
      </dsp:txBody>
      <dsp:txXfrm>
        <a:off x="4203519" y="4351700"/>
        <a:ext cx="2160704" cy="1159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E4502-B78C-4DB4-B21C-98F24EC16788}">
      <dsp:nvSpPr>
        <dsp:cNvPr id="0" name=""/>
        <dsp:cNvSpPr/>
      </dsp:nvSpPr>
      <dsp:spPr>
        <a:xfrm rot="5400000">
          <a:off x="7147372" y="-3140845"/>
          <a:ext cx="567101" cy="699381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Potential boon vs potential audit explosion </a:t>
          </a:r>
        </a:p>
      </dsp:txBody>
      <dsp:txXfrm rot="-5400000">
        <a:off x="3934018" y="100193"/>
        <a:ext cx="6966126" cy="511733"/>
      </dsp:txXfrm>
    </dsp:sp>
    <dsp:sp modelId="{A8E19CFF-AAB1-46E9-B9F4-54A65328DBE3}">
      <dsp:nvSpPr>
        <dsp:cNvPr id="0" name=""/>
        <dsp:cNvSpPr/>
      </dsp:nvSpPr>
      <dsp:spPr>
        <a:xfrm>
          <a:off x="0" y="1621"/>
          <a:ext cx="3934018" cy="7088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Jan 1 2024 2MN ruling went into effect for MA plans </a:t>
          </a:r>
        </a:p>
      </dsp:txBody>
      <dsp:txXfrm>
        <a:off x="34605" y="36226"/>
        <a:ext cx="3864808" cy="639667"/>
      </dsp:txXfrm>
    </dsp:sp>
    <dsp:sp modelId="{E8D9D9AC-5518-4B46-8038-19B84EA4D0D5}">
      <dsp:nvSpPr>
        <dsp:cNvPr id="0" name=""/>
        <dsp:cNvSpPr/>
      </dsp:nvSpPr>
      <dsp:spPr>
        <a:xfrm rot="5400000">
          <a:off x="7147372" y="-2396524"/>
          <a:ext cx="567101" cy="6993810"/>
        </a:xfrm>
        <a:prstGeom prst="round2SameRect">
          <a:avLst/>
        </a:prstGeom>
        <a:solidFill>
          <a:schemeClr val="accent2">
            <a:tint val="40000"/>
            <a:alpha val="90000"/>
            <a:hueOff val="214651"/>
            <a:satOff val="3964"/>
            <a:lumOff val="-44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14651"/>
              <a:satOff val="3964"/>
              <a:lumOff val="-4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Decreases MA rates by 2.16% to better align with FFS rates </a:t>
          </a:r>
        </a:p>
      </dsp:txBody>
      <dsp:txXfrm rot="-5400000">
        <a:off x="3934018" y="844514"/>
        <a:ext cx="6966126" cy="511733"/>
      </dsp:txXfrm>
    </dsp:sp>
    <dsp:sp modelId="{DEDBCFF1-A04F-4E28-9E6A-87FBBCF65573}">
      <dsp:nvSpPr>
        <dsp:cNvPr id="0" name=""/>
        <dsp:cNvSpPr/>
      </dsp:nvSpPr>
      <dsp:spPr>
        <a:xfrm>
          <a:off x="0" y="745942"/>
          <a:ext cx="3934018" cy="708877"/>
        </a:xfrm>
        <a:prstGeom prst="roundRect">
          <a:avLst/>
        </a:prstGeom>
        <a:solidFill>
          <a:schemeClr val="accent2">
            <a:hueOff val="28360"/>
            <a:satOff val="3260"/>
            <a:lumOff val="-25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Risk adjustment payment changes</a:t>
          </a:r>
        </a:p>
      </dsp:txBody>
      <dsp:txXfrm>
        <a:off x="34605" y="780547"/>
        <a:ext cx="3864808" cy="639667"/>
      </dsp:txXfrm>
    </dsp:sp>
    <dsp:sp modelId="{B7FA874E-1C1D-47F0-81DA-E1EB1A20D4C3}">
      <dsp:nvSpPr>
        <dsp:cNvPr id="0" name=""/>
        <dsp:cNvSpPr/>
      </dsp:nvSpPr>
      <dsp:spPr>
        <a:xfrm rot="5400000">
          <a:off x="7147372" y="-1652202"/>
          <a:ext cx="567101" cy="6993810"/>
        </a:xfrm>
        <a:prstGeom prst="round2SameRect">
          <a:avLst/>
        </a:prstGeom>
        <a:solidFill>
          <a:schemeClr val="accent2">
            <a:tint val="40000"/>
            <a:alpha val="90000"/>
            <a:hueOff val="429303"/>
            <a:satOff val="7928"/>
            <a:lumOff val="-8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29303"/>
              <a:satOff val="7928"/>
              <a:lumOff val="-8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Estimated $4.7B in recoups from 2023-2032 </a:t>
          </a:r>
        </a:p>
      </dsp:txBody>
      <dsp:txXfrm rot="-5400000">
        <a:off x="3934018" y="1588836"/>
        <a:ext cx="6966126" cy="511733"/>
      </dsp:txXfrm>
    </dsp:sp>
    <dsp:sp modelId="{D7496BEF-397C-49BE-9DF6-1D5D8D381449}">
      <dsp:nvSpPr>
        <dsp:cNvPr id="0" name=""/>
        <dsp:cNvSpPr/>
      </dsp:nvSpPr>
      <dsp:spPr>
        <a:xfrm>
          <a:off x="0" y="1490263"/>
          <a:ext cx="3934018" cy="708877"/>
        </a:xfrm>
        <a:prstGeom prst="roundRect">
          <a:avLst/>
        </a:prstGeom>
        <a:solidFill>
          <a:schemeClr val="accent2">
            <a:hueOff val="56720"/>
            <a:satOff val="6519"/>
            <a:lumOff val="-5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CMS can recoup overpayments from MA plans across entire contracts</a:t>
          </a:r>
          <a:endParaRPr lang="en-US" sz="1900" kern="1200" dirty="0"/>
        </a:p>
      </dsp:txBody>
      <dsp:txXfrm>
        <a:off x="34605" y="1524868"/>
        <a:ext cx="3864808" cy="639667"/>
      </dsp:txXfrm>
    </dsp:sp>
    <dsp:sp modelId="{EEC5C72E-71B7-4B3F-8AE6-43E24FF504CF}">
      <dsp:nvSpPr>
        <dsp:cNvPr id="0" name=""/>
        <dsp:cNvSpPr/>
      </dsp:nvSpPr>
      <dsp:spPr>
        <a:xfrm>
          <a:off x="0" y="2234585"/>
          <a:ext cx="3934018" cy="708877"/>
        </a:xfrm>
        <a:prstGeom prst="roundRect">
          <a:avLst/>
        </a:prstGeom>
        <a:solidFill>
          <a:schemeClr val="accent2">
            <a:hueOff val="85079"/>
            <a:satOff val="9779"/>
            <a:lumOff val="-77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Across the board capitation rate decrease </a:t>
          </a:r>
        </a:p>
      </dsp:txBody>
      <dsp:txXfrm>
        <a:off x="34605" y="2269190"/>
        <a:ext cx="3864808" cy="639667"/>
      </dsp:txXfrm>
    </dsp:sp>
    <dsp:sp modelId="{C3596D14-97AE-42CA-ADBB-B3833FF7E921}">
      <dsp:nvSpPr>
        <dsp:cNvPr id="0" name=""/>
        <dsp:cNvSpPr/>
      </dsp:nvSpPr>
      <dsp:spPr>
        <a:xfrm>
          <a:off x="0" y="2978906"/>
          <a:ext cx="3934018" cy="708877"/>
        </a:xfrm>
        <a:prstGeom prst="round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More federal government focus on prior auths and denials </a:t>
          </a:r>
        </a:p>
      </dsp:txBody>
      <dsp:txXfrm>
        <a:off x="34605" y="3013511"/>
        <a:ext cx="3864808" cy="6396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D71AA-5B94-4A06-8CE0-18A475341CA5}">
      <dsp:nvSpPr>
        <dsp:cNvPr id="0" name=""/>
        <dsp:cNvSpPr/>
      </dsp:nvSpPr>
      <dsp:spPr>
        <a:xfrm>
          <a:off x="4108" y="260053"/>
          <a:ext cx="2470500" cy="960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 plans must adhere to LCD and NCD criteria </a:t>
          </a:r>
        </a:p>
      </dsp:txBody>
      <dsp:txXfrm>
        <a:off x="4108" y="260053"/>
        <a:ext cx="2470500" cy="960637"/>
      </dsp:txXfrm>
    </dsp:sp>
    <dsp:sp modelId="{00DBE403-BB50-457A-B9E1-6D58FE996F47}">
      <dsp:nvSpPr>
        <dsp:cNvPr id="0" name=""/>
        <dsp:cNvSpPr/>
      </dsp:nvSpPr>
      <dsp:spPr>
        <a:xfrm>
          <a:off x="4108" y="1220691"/>
          <a:ext cx="2470500" cy="27120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Are you monitoring compliance with this requirement?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Requires interdisciplinary clinical, appeals/denials, billing, and legal team </a:t>
          </a:r>
        </a:p>
      </dsp:txBody>
      <dsp:txXfrm>
        <a:off x="4108" y="1220691"/>
        <a:ext cx="2470500" cy="2712059"/>
      </dsp:txXfrm>
    </dsp:sp>
    <dsp:sp modelId="{5D62B478-D206-42E6-AC6F-4E4204340427}">
      <dsp:nvSpPr>
        <dsp:cNvPr id="0" name=""/>
        <dsp:cNvSpPr/>
      </dsp:nvSpPr>
      <dsp:spPr>
        <a:xfrm>
          <a:off x="2820479" y="260053"/>
          <a:ext cx="2470500" cy="960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Extended validity of PAs </a:t>
          </a:r>
        </a:p>
      </dsp:txBody>
      <dsp:txXfrm>
        <a:off x="2820479" y="260053"/>
        <a:ext cx="2470500" cy="960637"/>
      </dsp:txXfrm>
    </dsp:sp>
    <dsp:sp modelId="{0B18E7A8-CBF7-461E-A0C4-214C7B5D6F29}">
      <dsp:nvSpPr>
        <dsp:cNvPr id="0" name=""/>
        <dsp:cNvSpPr/>
      </dsp:nvSpPr>
      <dsp:spPr>
        <a:xfrm>
          <a:off x="2820479" y="1220691"/>
          <a:ext cx="2470500" cy="27120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PAs are valid for approved course of treatment as long as is medically necessary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Cannot require additional auths for each treatment in a prescribed series </a:t>
          </a:r>
        </a:p>
      </dsp:txBody>
      <dsp:txXfrm>
        <a:off x="2820479" y="1220691"/>
        <a:ext cx="2470500" cy="2712059"/>
      </dsp:txXfrm>
    </dsp:sp>
    <dsp:sp modelId="{A1BC99B1-C405-4F07-980C-4F6DFCEF4235}">
      <dsp:nvSpPr>
        <dsp:cNvPr id="0" name=""/>
        <dsp:cNvSpPr/>
      </dsp:nvSpPr>
      <dsp:spPr>
        <a:xfrm>
          <a:off x="5636849" y="260053"/>
          <a:ext cx="2470500" cy="960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Relevant MD experience </a:t>
          </a:r>
        </a:p>
      </dsp:txBody>
      <dsp:txXfrm>
        <a:off x="5636849" y="260053"/>
        <a:ext cx="2470500" cy="960637"/>
      </dsp:txXfrm>
    </dsp:sp>
    <dsp:sp modelId="{7EB5D92F-4EC0-40C0-AE36-9807E9087FEC}">
      <dsp:nvSpPr>
        <dsp:cNvPr id="0" name=""/>
        <dsp:cNvSpPr/>
      </dsp:nvSpPr>
      <dsp:spPr>
        <a:xfrm>
          <a:off x="5636849" y="1220691"/>
          <a:ext cx="2470500" cy="27120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Health plan MDs reviewed prior auths must have expertise in the service area</a:t>
          </a:r>
        </a:p>
      </dsp:txBody>
      <dsp:txXfrm>
        <a:off x="5636849" y="1220691"/>
        <a:ext cx="2470500" cy="2712059"/>
      </dsp:txXfrm>
    </dsp:sp>
    <dsp:sp modelId="{873AB480-B0DE-4D16-BCD2-746500E340F2}">
      <dsp:nvSpPr>
        <dsp:cNvPr id="0" name=""/>
        <dsp:cNvSpPr/>
      </dsp:nvSpPr>
      <dsp:spPr>
        <a:xfrm>
          <a:off x="8453219" y="260053"/>
          <a:ext cx="2470500" cy="960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90-day transition period when changing MA plans</a:t>
          </a:r>
        </a:p>
      </dsp:txBody>
      <dsp:txXfrm>
        <a:off x="8453219" y="260053"/>
        <a:ext cx="2470500" cy="960637"/>
      </dsp:txXfrm>
    </dsp:sp>
    <dsp:sp modelId="{DEC08BFD-83C3-48F8-AA0B-56F29F4C56A3}">
      <dsp:nvSpPr>
        <dsp:cNvPr id="0" name=""/>
        <dsp:cNvSpPr/>
      </dsp:nvSpPr>
      <dsp:spPr>
        <a:xfrm>
          <a:off x="8453219" y="1220691"/>
          <a:ext cx="2470500" cy="27120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New payer must honor the previous payer’s PA for 90 days </a:t>
          </a:r>
        </a:p>
      </dsp:txBody>
      <dsp:txXfrm>
        <a:off x="8453219" y="1220691"/>
        <a:ext cx="2470500" cy="27120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01512-5EE3-4676-9761-1D8443AFCF92}">
      <dsp:nvSpPr>
        <dsp:cNvPr id="0" name=""/>
        <dsp:cNvSpPr/>
      </dsp:nvSpPr>
      <dsp:spPr>
        <a:xfrm>
          <a:off x="53" y="83747"/>
          <a:ext cx="5106412" cy="6873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Proposal CMS-0057-P: Advancing Interoperability and Improving Prior Authorization Processes Rule</a:t>
          </a:r>
        </a:p>
      </dsp:txBody>
      <dsp:txXfrm>
        <a:off x="53" y="83747"/>
        <a:ext cx="5106412" cy="687390"/>
      </dsp:txXfrm>
    </dsp:sp>
    <dsp:sp modelId="{B930ACDE-4CE5-4FDD-8C1F-2BD4866BBFD6}">
      <dsp:nvSpPr>
        <dsp:cNvPr id="0" name=""/>
        <dsp:cNvSpPr/>
      </dsp:nvSpPr>
      <dsp:spPr>
        <a:xfrm>
          <a:off x="53" y="771137"/>
          <a:ext cx="5106412" cy="3337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Establish application programming interface (API) to allow providers access to PA requests and decisions 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Must include prior auth decision information in the patient access API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Payer to payer data exchange when patients switch health plans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/>
            <a:t>Prior Authorization Requirements, Documentation, and Decision (PARDD) API - </a:t>
          </a:r>
          <a:r>
            <a:rPr lang="en-US" sz="1900" kern="1200" dirty="0"/>
            <a:t>Specific reasons and timeframes for approval/denial </a:t>
          </a:r>
        </a:p>
      </dsp:txBody>
      <dsp:txXfrm>
        <a:off x="53" y="771137"/>
        <a:ext cx="5106412" cy="3337920"/>
      </dsp:txXfrm>
    </dsp:sp>
    <dsp:sp modelId="{3E865058-0B5E-4F6E-9C03-C1C4840C7F91}">
      <dsp:nvSpPr>
        <dsp:cNvPr id="0" name=""/>
        <dsp:cNvSpPr/>
      </dsp:nvSpPr>
      <dsp:spPr>
        <a:xfrm>
          <a:off x="5821363" y="83747"/>
          <a:ext cx="5106412" cy="6873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Improving Seniors’ Timely Access to Care Act proposal </a:t>
          </a:r>
          <a:endParaRPr lang="en-US" sz="1900" kern="1200"/>
        </a:p>
      </dsp:txBody>
      <dsp:txXfrm>
        <a:off x="5821363" y="83747"/>
        <a:ext cx="5106412" cy="687390"/>
      </dsp:txXfrm>
    </dsp:sp>
    <dsp:sp modelId="{B2F79B69-833F-4E48-AB19-FA3A22173FDD}">
      <dsp:nvSpPr>
        <dsp:cNvPr id="0" name=""/>
        <dsp:cNvSpPr/>
      </dsp:nvSpPr>
      <dsp:spPr>
        <a:xfrm>
          <a:off x="5821363" y="771137"/>
          <a:ext cx="5106412" cy="3337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Would mandate real time PA decisions for routinely approved services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/>
            <a:t>MA plans would be required to report their PA approval and denial rates </a:t>
          </a:r>
          <a:endParaRPr lang="en-US" sz="1900" kern="1200"/>
        </a:p>
      </dsp:txBody>
      <dsp:txXfrm>
        <a:off x="5821363" y="771137"/>
        <a:ext cx="5106412" cy="3337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C1E4F-3582-4AE9-A74E-3176D1FBAF5E}">
      <dsp:nvSpPr>
        <dsp:cNvPr id="0" name=""/>
        <dsp:cNvSpPr/>
      </dsp:nvSpPr>
      <dsp:spPr>
        <a:xfrm>
          <a:off x="6719" y="183422"/>
          <a:ext cx="3566200" cy="10698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809" tIns="281809" rIns="281809" bIns="281809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Consolidate</a:t>
          </a:r>
        </a:p>
      </dsp:txBody>
      <dsp:txXfrm>
        <a:off x="6719" y="183422"/>
        <a:ext cx="3566200" cy="1069860"/>
      </dsp:txXfrm>
    </dsp:sp>
    <dsp:sp modelId="{722AC5EB-DE2E-4ACD-A52D-807314E216C5}">
      <dsp:nvSpPr>
        <dsp:cNvPr id="0" name=""/>
        <dsp:cNvSpPr/>
      </dsp:nvSpPr>
      <dsp:spPr>
        <a:xfrm>
          <a:off x="6719" y="1253282"/>
          <a:ext cx="3566200" cy="27560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261" tIns="352261" rIns="352261" bIns="352261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Consolidate your system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Many health systems have grown through M&amp;As and have not fully realized new efficiencies and synergies system-wide. </a:t>
          </a:r>
        </a:p>
      </dsp:txBody>
      <dsp:txXfrm>
        <a:off x="6719" y="1253282"/>
        <a:ext cx="3566200" cy="2756099"/>
      </dsp:txXfrm>
    </dsp:sp>
    <dsp:sp modelId="{4F60DA75-B4D7-4B14-BA1E-CACFA57D1EE5}">
      <dsp:nvSpPr>
        <dsp:cNvPr id="0" name=""/>
        <dsp:cNvSpPr/>
      </dsp:nvSpPr>
      <dsp:spPr>
        <a:xfrm>
          <a:off x="3680814" y="183422"/>
          <a:ext cx="3566200" cy="1069860"/>
        </a:xfrm>
        <a:prstGeom prst="rect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2700" cap="flat" cmpd="sng" algn="ctr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809" tIns="281809" rIns="281809" bIns="281809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Innovate</a:t>
          </a:r>
        </a:p>
      </dsp:txBody>
      <dsp:txXfrm>
        <a:off x="3680814" y="183422"/>
        <a:ext cx="3566200" cy="1069860"/>
      </dsp:txXfrm>
    </dsp:sp>
    <dsp:sp modelId="{96999043-1646-4493-B900-19B595A38F01}">
      <dsp:nvSpPr>
        <dsp:cNvPr id="0" name=""/>
        <dsp:cNvSpPr/>
      </dsp:nvSpPr>
      <dsp:spPr>
        <a:xfrm>
          <a:off x="3680814" y="1253282"/>
          <a:ext cx="3566200" cy="2756099"/>
        </a:xfrm>
        <a:prstGeom prst="rect">
          <a:avLst/>
        </a:prstGeom>
        <a:solidFill>
          <a:schemeClr val="accent5">
            <a:tint val="40000"/>
            <a:alpha val="90000"/>
            <a:hueOff val="2914032"/>
            <a:satOff val="-9122"/>
            <a:lumOff val="60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2914032"/>
              <a:satOff val="-9122"/>
              <a:lumOff val="6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261" tIns="352261" rIns="352261" bIns="352261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Think outside the box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Many hospitals and health systems have reduced costs and increased efficiencies, but long-term sustainability may require organizational restructuring. </a:t>
          </a:r>
        </a:p>
      </dsp:txBody>
      <dsp:txXfrm>
        <a:off x="3680814" y="1253282"/>
        <a:ext cx="3566200" cy="2756099"/>
      </dsp:txXfrm>
    </dsp:sp>
    <dsp:sp modelId="{606FBEE8-D4C3-44D1-9970-3E20CDC56E5D}">
      <dsp:nvSpPr>
        <dsp:cNvPr id="0" name=""/>
        <dsp:cNvSpPr/>
      </dsp:nvSpPr>
      <dsp:spPr>
        <a:xfrm>
          <a:off x="7354909" y="183422"/>
          <a:ext cx="3566200" cy="1069860"/>
        </a:xfrm>
        <a:prstGeom prst="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809" tIns="281809" rIns="281809" bIns="281809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Improve</a:t>
          </a:r>
        </a:p>
      </dsp:txBody>
      <dsp:txXfrm>
        <a:off x="7354909" y="183422"/>
        <a:ext cx="3566200" cy="1069860"/>
      </dsp:txXfrm>
    </dsp:sp>
    <dsp:sp modelId="{7FC0A663-7B6E-429A-A214-BE7BE3DC1B94}">
      <dsp:nvSpPr>
        <dsp:cNvPr id="0" name=""/>
        <dsp:cNvSpPr/>
      </dsp:nvSpPr>
      <dsp:spPr>
        <a:xfrm>
          <a:off x="7354909" y="1253282"/>
          <a:ext cx="3566200" cy="2756099"/>
        </a:xfrm>
        <a:prstGeom prst="rect">
          <a:avLst/>
        </a:prstGeom>
        <a:solidFill>
          <a:schemeClr val="accent5">
            <a:tint val="40000"/>
            <a:alpha val="90000"/>
            <a:hueOff val="5828064"/>
            <a:satOff val="-18244"/>
            <a:lumOff val="120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5828064"/>
              <a:satOff val="-18244"/>
              <a:lumOff val="1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261" tIns="352261" rIns="352261" bIns="352261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Improve revenue cycle systems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Determine where you’re leaving money on the table. </a:t>
          </a:r>
        </a:p>
      </dsp:txBody>
      <dsp:txXfrm>
        <a:off x="7354909" y="1253282"/>
        <a:ext cx="3566200" cy="27560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F6153-D32F-4C11-A099-5781A4B4D390}">
      <dsp:nvSpPr>
        <dsp:cNvPr id="0" name=""/>
        <dsp:cNvSpPr/>
      </dsp:nvSpPr>
      <dsp:spPr>
        <a:xfrm>
          <a:off x="3929" y="705382"/>
          <a:ext cx="555925" cy="5559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8ECDB-D9DB-4E07-8ED3-F27009EAFB76}">
      <dsp:nvSpPr>
        <dsp:cNvPr id="0" name=""/>
        <dsp:cNvSpPr/>
      </dsp:nvSpPr>
      <dsp:spPr>
        <a:xfrm>
          <a:off x="3929" y="1380935"/>
          <a:ext cx="1588359" cy="153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Through 2020, denials increased 23%, compared to 2016 </a:t>
          </a:r>
        </a:p>
      </dsp:txBody>
      <dsp:txXfrm>
        <a:off x="3929" y="1380935"/>
        <a:ext cx="1588359" cy="1534886"/>
      </dsp:txXfrm>
    </dsp:sp>
    <dsp:sp modelId="{08F63EB3-E33E-45CA-AE52-BFFFF724F080}">
      <dsp:nvSpPr>
        <dsp:cNvPr id="0" name=""/>
        <dsp:cNvSpPr/>
      </dsp:nvSpPr>
      <dsp:spPr>
        <a:xfrm>
          <a:off x="3929" y="2971463"/>
          <a:ext cx="1588359" cy="515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08C47-A2E1-45B5-8721-68410AB9B1C6}">
      <dsp:nvSpPr>
        <dsp:cNvPr id="0" name=""/>
        <dsp:cNvSpPr/>
      </dsp:nvSpPr>
      <dsp:spPr>
        <a:xfrm>
          <a:off x="1870251" y="705382"/>
          <a:ext cx="555925" cy="5559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FBCE1-8967-4622-98DD-9B27FCB62ADB}">
      <dsp:nvSpPr>
        <dsp:cNvPr id="0" name=""/>
        <dsp:cNvSpPr/>
      </dsp:nvSpPr>
      <dsp:spPr>
        <a:xfrm>
          <a:off x="1870251" y="1380935"/>
          <a:ext cx="1588359" cy="153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Medical necessity denials doubled between 2017 and 2019 (27% to 53%) </a:t>
          </a:r>
        </a:p>
      </dsp:txBody>
      <dsp:txXfrm>
        <a:off x="1870251" y="1380935"/>
        <a:ext cx="1588359" cy="1534886"/>
      </dsp:txXfrm>
    </dsp:sp>
    <dsp:sp modelId="{9EFBF012-6996-43BA-A3EF-0C2C3097A552}">
      <dsp:nvSpPr>
        <dsp:cNvPr id="0" name=""/>
        <dsp:cNvSpPr/>
      </dsp:nvSpPr>
      <dsp:spPr>
        <a:xfrm>
          <a:off x="1870251" y="2971463"/>
          <a:ext cx="1588359" cy="515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00924-5997-474D-B67D-D7B10BD2C7AE}">
      <dsp:nvSpPr>
        <dsp:cNvPr id="0" name=""/>
        <dsp:cNvSpPr/>
      </dsp:nvSpPr>
      <dsp:spPr>
        <a:xfrm>
          <a:off x="3736573" y="705382"/>
          <a:ext cx="555925" cy="5559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3E834-C92C-4FF4-AB0C-CF035CC79637}">
      <dsp:nvSpPr>
        <dsp:cNvPr id="0" name=""/>
        <dsp:cNvSpPr/>
      </dsp:nvSpPr>
      <dsp:spPr>
        <a:xfrm>
          <a:off x="3736573" y="1380935"/>
          <a:ext cx="1588359" cy="153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Success rate for denial overturns (all payers) in 2021 was 45% </a:t>
          </a:r>
        </a:p>
      </dsp:txBody>
      <dsp:txXfrm>
        <a:off x="3736573" y="1380935"/>
        <a:ext cx="1588359" cy="1534886"/>
      </dsp:txXfrm>
    </dsp:sp>
    <dsp:sp modelId="{B7BA1FEF-9C62-44CE-80EF-82DAC70229E0}">
      <dsp:nvSpPr>
        <dsp:cNvPr id="0" name=""/>
        <dsp:cNvSpPr/>
      </dsp:nvSpPr>
      <dsp:spPr>
        <a:xfrm>
          <a:off x="3736573" y="2971463"/>
          <a:ext cx="1588359" cy="515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Down from 56% from previous years </a:t>
          </a:r>
        </a:p>
      </dsp:txBody>
      <dsp:txXfrm>
        <a:off x="3736573" y="2971463"/>
        <a:ext cx="1588359" cy="515959"/>
      </dsp:txXfrm>
    </dsp:sp>
    <dsp:sp modelId="{3040A805-1350-4F11-8EFE-04670D7ED71A}">
      <dsp:nvSpPr>
        <dsp:cNvPr id="0" name=""/>
        <dsp:cNvSpPr/>
      </dsp:nvSpPr>
      <dsp:spPr>
        <a:xfrm>
          <a:off x="5602895" y="705382"/>
          <a:ext cx="555925" cy="5559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AE914-97C2-40E3-98EF-A65D2BD17232}">
      <dsp:nvSpPr>
        <dsp:cNvPr id="0" name=""/>
        <dsp:cNvSpPr/>
      </dsp:nvSpPr>
      <dsp:spPr>
        <a:xfrm>
          <a:off x="5602895" y="1380935"/>
          <a:ext cx="1588359" cy="153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In 2023 American Hospital Association (AHA) found Medicare Advantage denials increased 56% from Jan 2022 to July 2023 </a:t>
          </a:r>
        </a:p>
      </dsp:txBody>
      <dsp:txXfrm>
        <a:off x="5602895" y="1380935"/>
        <a:ext cx="1588359" cy="1534886"/>
      </dsp:txXfrm>
    </dsp:sp>
    <dsp:sp modelId="{7A3CEA8A-A59D-4D8F-B729-A0D0C30AC568}">
      <dsp:nvSpPr>
        <dsp:cNvPr id="0" name=""/>
        <dsp:cNvSpPr/>
      </dsp:nvSpPr>
      <dsp:spPr>
        <a:xfrm>
          <a:off x="5602895" y="2971463"/>
          <a:ext cx="1588359" cy="515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Commercial denials increased 20% in same period </a:t>
          </a:r>
        </a:p>
      </dsp:txBody>
      <dsp:txXfrm>
        <a:off x="5602895" y="2971463"/>
        <a:ext cx="1588359" cy="515959"/>
      </dsp:txXfrm>
    </dsp:sp>
    <dsp:sp modelId="{4DA5B22E-7D78-49BC-BE43-C2ACC0EAE3FC}">
      <dsp:nvSpPr>
        <dsp:cNvPr id="0" name=""/>
        <dsp:cNvSpPr/>
      </dsp:nvSpPr>
      <dsp:spPr>
        <a:xfrm>
          <a:off x="7469218" y="705382"/>
          <a:ext cx="555925" cy="55592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B108C-1CE0-4FF8-A4DE-2C9E2ADE2292}">
      <dsp:nvSpPr>
        <dsp:cNvPr id="0" name=""/>
        <dsp:cNvSpPr/>
      </dsp:nvSpPr>
      <dsp:spPr>
        <a:xfrm>
          <a:off x="7469218" y="1380935"/>
          <a:ext cx="1588359" cy="153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June 2023 hospitals had a median of 124 days cash on hand, down 28% from Jan 2022</a:t>
          </a:r>
        </a:p>
      </dsp:txBody>
      <dsp:txXfrm>
        <a:off x="7469218" y="1380935"/>
        <a:ext cx="1588359" cy="1534886"/>
      </dsp:txXfrm>
    </dsp:sp>
    <dsp:sp modelId="{3A3290F3-FCC0-4376-8823-F615C4FACAD9}">
      <dsp:nvSpPr>
        <dsp:cNvPr id="0" name=""/>
        <dsp:cNvSpPr/>
      </dsp:nvSpPr>
      <dsp:spPr>
        <a:xfrm>
          <a:off x="9267876" y="2961417"/>
          <a:ext cx="1588359" cy="515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Misalignment between payers and providers not going away </a:t>
          </a:r>
        </a:p>
      </dsp:txBody>
      <dsp:txXfrm>
        <a:off x="9267876" y="2961417"/>
        <a:ext cx="1588359" cy="515959"/>
      </dsp:txXfrm>
    </dsp:sp>
    <dsp:sp modelId="{823600BC-6B05-4A21-8D36-F65D24A50038}">
      <dsp:nvSpPr>
        <dsp:cNvPr id="0" name=""/>
        <dsp:cNvSpPr/>
      </dsp:nvSpPr>
      <dsp:spPr>
        <a:xfrm>
          <a:off x="9335540" y="705382"/>
          <a:ext cx="555925" cy="55592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14CC5-756D-405D-82A0-B0AE3FF3F78E}">
      <dsp:nvSpPr>
        <dsp:cNvPr id="0" name=""/>
        <dsp:cNvSpPr/>
      </dsp:nvSpPr>
      <dsp:spPr>
        <a:xfrm>
          <a:off x="9335540" y="1380935"/>
          <a:ext cx="1588359" cy="153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1" kern="1200" dirty="0"/>
            <a:t>In an Advisory Board survey, only 12% of hospitals reported alignment with payers in providing value-based services</a:t>
          </a:r>
        </a:p>
      </dsp:txBody>
      <dsp:txXfrm>
        <a:off x="9335540" y="1380935"/>
        <a:ext cx="1588359" cy="1534886"/>
      </dsp:txXfrm>
    </dsp:sp>
    <dsp:sp modelId="{41D5C601-3FCD-4A1A-8ADB-10AF24258E01}">
      <dsp:nvSpPr>
        <dsp:cNvPr id="0" name=""/>
        <dsp:cNvSpPr/>
      </dsp:nvSpPr>
      <dsp:spPr>
        <a:xfrm>
          <a:off x="9335540" y="2971463"/>
          <a:ext cx="1588359" cy="515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2A4E6-E538-4CBC-9A6F-5D54125A0314}">
      <dsp:nvSpPr>
        <dsp:cNvPr id="0" name=""/>
        <dsp:cNvSpPr/>
      </dsp:nvSpPr>
      <dsp:spPr>
        <a:xfrm>
          <a:off x="53" y="300047"/>
          <a:ext cx="5106412" cy="633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Physician Feedback </a:t>
          </a:r>
        </a:p>
      </dsp:txBody>
      <dsp:txXfrm>
        <a:off x="53" y="300047"/>
        <a:ext cx="5106412" cy="633600"/>
      </dsp:txXfrm>
    </dsp:sp>
    <dsp:sp modelId="{39744372-069C-4D3B-8BCE-102A9FE50D68}">
      <dsp:nvSpPr>
        <dsp:cNvPr id="0" name=""/>
        <dsp:cNvSpPr/>
      </dsp:nvSpPr>
      <dsp:spPr>
        <a:xfrm>
          <a:off x="53" y="933647"/>
          <a:ext cx="5106412" cy="295911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2022 American Medical Association survey found 90% of providers report prior auths becoming more burdensome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64% of MDs state step therapy mandates lead to inefficient care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46% MDs reported PA delays led to ER care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No alignment between payers </a:t>
          </a:r>
        </a:p>
      </dsp:txBody>
      <dsp:txXfrm>
        <a:off x="53" y="933647"/>
        <a:ext cx="5106412" cy="2959110"/>
      </dsp:txXfrm>
    </dsp:sp>
    <dsp:sp modelId="{5091D4E1-99B3-4D98-8FD1-08CD3B8A376C}">
      <dsp:nvSpPr>
        <dsp:cNvPr id="0" name=""/>
        <dsp:cNvSpPr/>
      </dsp:nvSpPr>
      <dsp:spPr>
        <a:xfrm>
          <a:off x="5821363" y="300047"/>
          <a:ext cx="5106412" cy="633600"/>
        </a:xfrm>
        <a:prstGeom prst="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Opportunities for standardized processes </a:t>
          </a:r>
        </a:p>
      </dsp:txBody>
      <dsp:txXfrm>
        <a:off x="5821363" y="300047"/>
        <a:ext cx="5106412" cy="633600"/>
      </dsp:txXfrm>
    </dsp:sp>
    <dsp:sp modelId="{AC15401C-3480-49C9-A879-17EA581D1416}">
      <dsp:nvSpPr>
        <dsp:cNvPr id="0" name=""/>
        <dsp:cNvSpPr/>
      </dsp:nvSpPr>
      <dsp:spPr>
        <a:xfrm>
          <a:off x="5821363" y="933647"/>
          <a:ext cx="5106412" cy="2959110"/>
        </a:xfrm>
        <a:prstGeom prst="rect">
          <a:avLst/>
        </a:prstGeom>
        <a:solidFill>
          <a:schemeClr val="accent2">
            <a:tint val="40000"/>
            <a:alpha val="90000"/>
            <a:hueOff val="429303"/>
            <a:satOff val="7928"/>
            <a:lumOff val="-8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29303"/>
              <a:satOff val="7928"/>
              <a:lumOff val="-8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Who completes the PA?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Who completes benefits and eligibility check?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Up-front or POS collections?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Are CPT codes required for scheduling? </a:t>
          </a:r>
        </a:p>
      </dsp:txBody>
      <dsp:txXfrm>
        <a:off x="5821363" y="933647"/>
        <a:ext cx="5106412" cy="29591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21C34-307D-47C9-BD72-239EA8E94D91}">
      <dsp:nvSpPr>
        <dsp:cNvPr id="0" name=""/>
        <dsp:cNvSpPr/>
      </dsp:nvSpPr>
      <dsp:spPr>
        <a:xfrm>
          <a:off x="0" y="338179"/>
          <a:ext cx="6666833" cy="55165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Academic medical center in Texas</a:t>
          </a:r>
        </a:p>
      </dsp:txBody>
      <dsp:txXfrm>
        <a:off x="26930" y="365109"/>
        <a:ext cx="6612973" cy="497795"/>
      </dsp:txXfrm>
    </dsp:sp>
    <dsp:sp modelId="{82644F32-DD67-467C-AB17-70DA174CBA96}">
      <dsp:nvSpPr>
        <dsp:cNvPr id="0" name=""/>
        <dsp:cNvSpPr/>
      </dsp:nvSpPr>
      <dsp:spPr>
        <a:xfrm>
          <a:off x="0" y="889834"/>
          <a:ext cx="6666833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$21M denied charges in one year r/t prior auths</a:t>
          </a:r>
        </a:p>
      </dsp:txBody>
      <dsp:txXfrm>
        <a:off x="0" y="889834"/>
        <a:ext cx="6666833" cy="380880"/>
      </dsp:txXfrm>
    </dsp:sp>
    <dsp:sp modelId="{05706936-3C86-4641-A2BF-D87AFB641438}">
      <dsp:nvSpPr>
        <dsp:cNvPr id="0" name=""/>
        <dsp:cNvSpPr/>
      </dsp:nvSpPr>
      <dsp:spPr>
        <a:xfrm>
          <a:off x="0" y="1270714"/>
          <a:ext cx="6666833" cy="551655"/>
        </a:xfrm>
        <a:prstGeom prst="roundRect">
          <a:avLst/>
        </a:prstGeom>
        <a:gradFill rotWithShape="0">
          <a:gsLst>
            <a:gs pos="0">
              <a:schemeClr val="accent5">
                <a:hueOff val="2003568"/>
                <a:satOff val="-8793"/>
                <a:lumOff val="26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003568"/>
                <a:satOff val="-8793"/>
                <a:lumOff val="26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003568"/>
                <a:satOff val="-8793"/>
                <a:lumOff val="26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Performed RCAs in the highest denial specialty areas </a:t>
          </a:r>
        </a:p>
      </dsp:txBody>
      <dsp:txXfrm>
        <a:off x="26930" y="1297644"/>
        <a:ext cx="6612973" cy="497795"/>
      </dsp:txXfrm>
    </dsp:sp>
    <dsp:sp modelId="{7B454F1A-0A07-41C4-B63D-8FFCAC582274}">
      <dsp:nvSpPr>
        <dsp:cNvPr id="0" name=""/>
        <dsp:cNvSpPr/>
      </dsp:nvSpPr>
      <dsp:spPr>
        <a:xfrm>
          <a:off x="0" y="1822370"/>
          <a:ext cx="6666833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Plastics, Urology and Vascular</a:t>
          </a:r>
        </a:p>
      </dsp:txBody>
      <dsp:txXfrm>
        <a:off x="0" y="1822370"/>
        <a:ext cx="6666833" cy="380880"/>
      </dsp:txXfrm>
    </dsp:sp>
    <dsp:sp modelId="{85DAA371-F76B-4B04-9EFB-14A0C1B2D778}">
      <dsp:nvSpPr>
        <dsp:cNvPr id="0" name=""/>
        <dsp:cNvSpPr/>
      </dsp:nvSpPr>
      <dsp:spPr>
        <a:xfrm>
          <a:off x="0" y="2203250"/>
          <a:ext cx="6666833" cy="551655"/>
        </a:xfrm>
        <a:prstGeom prst="roundRect">
          <a:avLst/>
        </a:prstGeom>
        <a:gradFill rotWithShape="0">
          <a:gsLst>
            <a:gs pos="0">
              <a:schemeClr val="accent5">
                <a:hueOff val="4007135"/>
                <a:satOff val="-17587"/>
                <a:lumOff val="52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007135"/>
                <a:satOff val="-17587"/>
                <a:lumOff val="52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007135"/>
                <a:satOff val="-17587"/>
                <a:lumOff val="52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No single standard pre-auth process</a:t>
          </a:r>
        </a:p>
      </dsp:txBody>
      <dsp:txXfrm>
        <a:off x="26930" y="2230180"/>
        <a:ext cx="6612973" cy="497795"/>
      </dsp:txXfrm>
    </dsp:sp>
    <dsp:sp modelId="{271D6D2A-3635-419A-BEE7-0C7BAF0325E0}">
      <dsp:nvSpPr>
        <dsp:cNvPr id="0" name=""/>
        <dsp:cNvSpPr/>
      </dsp:nvSpPr>
      <dsp:spPr>
        <a:xfrm>
          <a:off x="0" y="2754905"/>
          <a:ext cx="6666833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There was no clear delineation of which pre-</a:t>
          </a:r>
          <a:r>
            <a:rPr lang="en-US" sz="1800" kern="1200" dirty="0" err="1"/>
            <a:t>auths</a:t>
          </a:r>
          <a:r>
            <a:rPr lang="en-US" sz="1800" kern="1200" dirty="0"/>
            <a:t> were done by surgeon office vs. central scheduling </a:t>
          </a:r>
        </a:p>
      </dsp:txBody>
      <dsp:txXfrm>
        <a:off x="0" y="2754905"/>
        <a:ext cx="6666833" cy="571320"/>
      </dsp:txXfrm>
    </dsp:sp>
    <dsp:sp modelId="{4D9A8921-2EEA-459C-B737-1989DBD406FC}">
      <dsp:nvSpPr>
        <dsp:cNvPr id="0" name=""/>
        <dsp:cNvSpPr/>
      </dsp:nvSpPr>
      <dsp:spPr>
        <a:xfrm>
          <a:off x="0" y="3326225"/>
          <a:ext cx="6666833" cy="551655"/>
        </a:xfrm>
        <a:prstGeom prst="roundRect">
          <a:avLst/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010703"/>
                <a:satOff val="-26380"/>
                <a:lumOff val="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Interdisciplinary team: scheduling, clinical, billing </a:t>
          </a:r>
        </a:p>
      </dsp:txBody>
      <dsp:txXfrm>
        <a:off x="26930" y="3353155"/>
        <a:ext cx="6612973" cy="497795"/>
      </dsp:txXfrm>
    </dsp:sp>
    <dsp:sp modelId="{97B9A764-3C71-44CA-B4CB-16FC6F93EA19}">
      <dsp:nvSpPr>
        <dsp:cNvPr id="0" name=""/>
        <dsp:cNvSpPr/>
      </dsp:nvSpPr>
      <dsp:spPr>
        <a:xfrm>
          <a:off x="0" y="3877880"/>
          <a:ext cx="6666833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Eliminated write-offs in their 3 target areas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Educated staff on pre-auth requirements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Developed CPT and payer cheat sheets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Required CPTs for scheduling </a:t>
          </a:r>
        </a:p>
      </dsp:txBody>
      <dsp:txXfrm>
        <a:off x="0" y="3877880"/>
        <a:ext cx="6666833" cy="12378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7BBA6-F940-46DC-BA6C-1C7FBB72C785}">
      <dsp:nvSpPr>
        <dsp:cNvPr id="0" name=""/>
        <dsp:cNvSpPr/>
      </dsp:nvSpPr>
      <dsp:spPr>
        <a:xfrm>
          <a:off x="0" y="198717"/>
          <a:ext cx="6630174" cy="5405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Black sheep of the revenue cycle</a:t>
          </a:r>
        </a:p>
      </dsp:txBody>
      <dsp:txXfrm>
        <a:off x="26387" y="225104"/>
        <a:ext cx="6577400" cy="487766"/>
      </dsp:txXfrm>
    </dsp:sp>
    <dsp:sp modelId="{11EBDD0F-CF7E-4D1D-AB98-A746A27DBBD7}">
      <dsp:nvSpPr>
        <dsp:cNvPr id="0" name=""/>
        <dsp:cNvSpPr/>
      </dsp:nvSpPr>
      <dsp:spPr>
        <a:xfrm>
          <a:off x="0" y="739257"/>
          <a:ext cx="6630174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50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Tends to be bounced around between RCM and Nursing reporting lines </a:t>
          </a:r>
        </a:p>
      </dsp:txBody>
      <dsp:txXfrm>
        <a:off x="0" y="739257"/>
        <a:ext cx="6630174" cy="347760"/>
      </dsp:txXfrm>
    </dsp:sp>
    <dsp:sp modelId="{9972FA3D-4E99-4DD4-8BA3-52338F161514}">
      <dsp:nvSpPr>
        <dsp:cNvPr id="0" name=""/>
        <dsp:cNvSpPr/>
      </dsp:nvSpPr>
      <dsp:spPr>
        <a:xfrm>
          <a:off x="0" y="1087017"/>
          <a:ext cx="6630174" cy="5405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NOT a function – it’s a discipline </a:t>
          </a:r>
        </a:p>
      </dsp:txBody>
      <dsp:txXfrm>
        <a:off x="26387" y="1113404"/>
        <a:ext cx="6577400" cy="487766"/>
      </dsp:txXfrm>
    </dsp:sp>
    <dsp:sp modelId="{72EF43AC-ACF4-49EE-89D8-1F488C3AB570}">
      <dsp:nvSpPr>
        <dsp:cNvPr id="0" name=""/>
        <dsp:cNvSpPr/>
      </dsp:nvSpPr>
      <dsp:spPr>
        <a:xfrm>
          <a:off x="0" y="1627557"/>
          <a:ext cx="6630174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50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Specialized form of case management </a:t>
          </a:r>
        </a:p>
      </dsp:txBody>
      <dsp:txXfrm>
        <a:off x="0" y="1627557"/>
        <a:ext cx="6630174" cy="347760"/>
      </dsp:txXfrm>
    </dsp:sp>
    <dsp:sp modelId="{14128411-1088-443D-B7B3-87435E8FC575}">
      <dsp:nvSpPr>
        <dsp:cNvPr id="0" name=""/>
        <dsp:cNvSpPr/>
      </dsp:nvSpPr>
      <dsp:spPr>
        <a:xfrm>
          <a:off x="0" y="1975317"/>
          <a:ext cx="6630174" cy="5405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UR best practices align with the revenue cycle: </a:t>
          </a:r>
        </a:p>
      </dsp:txBody>
      <dsp:txXfrm>
        <a:off x="26387" y="2001704"/>
        <a:ext cx="6577400" cy="487766"/>
      </dsp:txXfrm>
    </dsp:sp>
    <dsp:sp modelId="{A0069C4B-7394-431B-B4D5-AF301BD64E2A}">
      <dsp:nvSpPr>
        <dsp:cNvPr id="0" name=""/>
        <dsp:cNvSpPr/>
      </dsp:nvSpPr>
      <dsp:spPr>
        <a:xfrm>
          <a:off x="0" y="2515857"/>
          <a:ext cx="6630174" cy="1695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50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Know the insurer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Coverage policies, submission requirements, deadlines, P2P process 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Insurers use ‘guidelines’ (McG or IQ, typically)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UR should know when to bypass them 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Best practice integrates communication between access, UR, PFS, case management, and physicians </a:t>
          </a:r>
        </a:p>
      </dsp:txBody>
      <dsp:txXfrm>
        <a:off x="0" y="2515857"/>
        <a:ext cx="6630174" cy="1695330"/>
      </dsp:txXfrm>
    </dsp:sp>
    <dsp:sp modelId="{7F93B7D9-297E-4F0A-87BF-951E8E39E788}">
      <dsp:nvSpPr>
        <dsp:cNvPr id="0" name=""/>
        <dsp:cNvSpPr/>
      </dsp:nvSpPr>
      <dsp:spPr>
        <a:xfrm>
          <a:off x="0" y="4211187"/>
          <a:ext cx="6630174" cy="5405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Can be the canary in the coal mine </a:t>
          </a:r>
        </a:p>
      </dsp:txBody>
      <dsp:txXfrm>
        <a:off x="26387" y="4237574"/>
        <a:ext cx="6577400" cy="487766"/>
      </dsp:txXfrm>
    </dsp:sp>
    <dsp:sp modelId="{416A8598-9292-45A2-9155-1322C2FF850F}">
      <dsp:nvSpPr>
        <dsp:cNvPr id="0" name=""/>
        <dsp:cNvSpPr/>
      </dsp:nvSpPr>
      <dsp:spPr>
        <a:xfrm>
          <a:off x="0" y="4751727"/>
          <a:ext cx="6630174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50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UR sees upticks in denials and OBS rates before the appeals/denials team does </a:t>
          </a:r>
        </a:p>
      </dsp:txBody>
      <dsp:txXfrm>
        <a:off x="0" y="4751727"/>
        <a:ext cx="6630174" cy="554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D7DAD-4643-4641-A304-47F5FC1A37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6F91F-50CB-425D-90C2-FA4849933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52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Actual reality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6F91F-50CB-425D-90C2-FA48499334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85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compliance and auditing tracking compliance with these requirements?</a:t>
            </a:r>
          </a:p>
          <a:p>
            <a:pPr lvl="1"/>
            <a:r>
              <a:rPr lang="en-US" dirty="0"/>
              <a:t>Requires UR, appeals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6F91F-50CB-425D-90C2-FA48499334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49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6F91F-50CB-425D-90C2-FA48499334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14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 a 2017 Deloitte study with top industry CEOs: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6F91F-50CB-425D-90C2-FA48499334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78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6F91F-50CB-425D-90C2-FA48499334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95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 you system defined a denial? If you surveyed all your </a:t>
            </a:r>
            <a:r>
              <a:rPr lang="en-US" dirty="0" err="1"/>
              <a:t>reve</a:t>
            </a:r>
            <a:r>
              <a:rPr lang="en-US" dirty="0"/>
              <a:t> cycle leaders, would they say the same thing? </a:t>
            </a:r>
          </a:p>
          <a:p>
            <a:r>
              <a:rPr lang="en-US" dirty="0"/>
              <a:t>Is it 0 payment? Is it when the payor refuses to pay INPT and pays OUTPT instead?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6F91F-50CB-425D-90C2-FA48499334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8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3912-29EA-B1E9-B15B-4BDAC8441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C5F8D3-C514-5080-EB5A-165237CDF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6963A-EA44-33F1-5556-ED1CEAD7E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147A-4981-49C6-B6DC-3B568AFB39C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1A49E-281E-A3C3-BD22-7E7037E5D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BA0F5-A176-6603-1251-4EDD7978D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5236-8CC1-408B-A244-09BCC6D7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0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A908E-F9D0-BACE-69B9-BC87BDD1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A8AE0-2719-1E1B-3CF8-DE32C50BC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34EE7-1333-E676-16E4-C334AE5A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147A-4981-49C6-B6DC-3B568AFB39C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8D11C-F48C-6A54-6B62-698CA29C9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B54E4-CB74-7F08-1ABD-E872F4D4E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5236-8CC1-408B-A244-09BCC6D7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2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DD9AF6-5453-C837-FBB2-389B493BD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FE3D12-EB4A-5E6E-9E3B-C9DA9D93D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20033-F4D5-55E8-B20D-E4FE4D035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147A-4981-49C6-B6DC-3B568AFB39C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BAC18-6FD5-E30F-AB77-DD5D2569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31196-9570-9E94-D9C0-3201A421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5236-8CC1-408B-A244-09BCC6D7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5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6E177-8D55-ED8B-D0CB-3094E84D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99025-9D93-C57C-CBBE-0DA11CFF7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50646-30DC-C7DD-7E46-67965F520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147A-4981-49C6-B6DC-3B568AFB39C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BE140-7DDD-0AA4-422B-6150D515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09468-5DC3-D1DF-6750-B4C9DF1E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5236-8CC1-408B-A244-09BCC6D7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BF66E-C4EC-9A25-F6AB-F389CFD6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5D082-6CFC-9492-1EAB-9E0C5E43B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BD237-0AD6-FE5F-7017-324D9975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147A-4981-49C6-B6DC-3B568AFB39C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3E313-6A39-3887-F06C-F7A84194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4902D-2E19-3B34-3208-26984626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5236-8CC1-408B-A244-09BCC6D7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2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3E94-D3DB-340A-EA62-4889477A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40AB7-D1F6-5C77-E20E-68CE040CE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8A5E9-B260-6BF8-BAE0-20F6BAEBB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2BF6C-A337-2F51-9CA8-E0E02A1F8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147A-4981-49C6-B6DC-3B568AFB39C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ACC7D-806B-B91E-F65C-3DFBAB0DE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D9C12-AB25-2103-A957-640ADEBE6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5236-8CC1-408B-A244-09BCC6D7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4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E7CD3-6F0A-7210-6E14-68A497B0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5B0CA-4673-58E3-C295-7F17E8DD7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E297E-6912-6109-2CE9-AB46F45AE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2CBC8-B633-3FFE-C566-8C62D520B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77F756-B28F-7C5E-49D2-15976E0E3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DC72DB-722F-154D-ED10-E524ED35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147A-4981-49C6-B6DC-3B568AFB39C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2F78D0-E0F5-3DFF-EC88-372B6733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730B95-5106-6478-980A-92D57A88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5236-8CC1-408B-A244-09BCC6D7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3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9D75-0B2A-18CC-48D9-B01AE328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49D31E-B049-5151-FFE1-83E36F92D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147A-4981-49C6-B6DC-3B568AFB39C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D286E-57BE-0FFD-F3FF-513A2518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5A1CC-A353-4016-C5BE-B2048A939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5236-8CC1-408B-A244-09BCC6D7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7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1256AF-F009-56E0-736D-68ED2430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147A-4981-49C6-B6DC-3B568AFB39C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F281F-AB24-708E-C486-1A8DA737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54B90-4F68-D230-2AF5-B87E1069F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5236-8CC1-408B-A244-09BCC6D7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5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7888-BCAD-4D03-83E6-2FC3A658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5C7B4-8B11-6A46-E4D0-62D9C0DA1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CA2C9-BF9B-C389-2D5D-B6171CFC1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ED4E1-2D9C-F137-D89E-F8C0650E3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147A-4981-49C6-B6DC-3B568AFB39C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02B82-1E85-BB84-6E42-263532682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EBCA4-4464-E79E-1C24-F043D917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5236-8CC1-408B-A244-09BCC6D7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5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2A58A-B36A-44F0-429A-7A8F645B8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9D15B1-32A7-EA63-E484-E85A4AAB80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3DBAC-0DE0-9A44-BDED-D333994BE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F91B1-75FF-4C77-2998-2F263839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147A-4981-49C6-B6DC-3B568AFB39C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00C2C-03C5-92DF-979A-49A43790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C3249-D4FB-B88E-99CB-2B14949E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5236-8CC1-408B-A244-09BCC6D7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4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0C3E9B-934F-D600-86E1-7F33DAE5F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1A077-7F39-6738-6CAB-9C7194883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82FBF-D915-279B-7EC2-9C3FD4319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D147A-4981-49C6-B6DC-3B568AFB39C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95816-82FB-7ACA-E90A-04958C8E5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F01B1-A8C9-D794-5630-A89D6D848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85236-8CC1-408B-A244-09BCC6D7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2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185E59-232F-69D9-9462-6CFBFE35E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Aligning revenue cycle value streams</a:t>
            </a:r>
            <a:br>
              <a:rPr lang="en-US" sz="4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C823BE-45E8-076A-735B-7DF2314B6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Reduce leakage and improve margins </a:t>
            </a:r>
          </a:p>
        </p:txBody>
      </p:sp>
    </p:spTree>
    <p:extLst>
      <p:ext uri="{BB962C8B-B14F-4D97-AF65-F5344CB8AC3E}">
        <p14:creationId xmlns:p14="http://schemas.microsoft.com/office/powerpoint/2010/main" val="285157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1FED4-6EBC-7E1F-208D-175E48C6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Legislation reforms – Prior Auths (CMS-4201-F) </a:t>
            </a:r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D8E54B91-2818-54DB-9756-19F0F9196C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0198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9892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54F87-C9D7-8C86-3D23-1A8D75D3E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Future Regulatory Impacts – Prior Auths 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19AF6D4B-7480-C79D-520A-3C463B2801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63799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1159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7EFCF-EEC4-7C9B-34D3-D68B33E6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1640180"/>
          </a:xfrm>
        </p:spPr>
        <p:txBody>
          <a:bodyPr anchor="b">
            <a:normAutofit/>
          </a:bodyPr>
          <a:lstStyle/>
          <a:p>
            <a:r>
              <a:rPr lang="en-US" sz="4000"/>
              <a:t>Future Predictions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9C6FE-1D39-019A-EF3F-F14FA0A1A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17" y="2423821"/>
            <a:ext cx="5929422" cy="3519780"/>
          </a:xfrm>
        </p:spPr>
        <p:txBody>
          <a:bodyPr>
            <a:normAutofit/>
          </a:bodyPr>
          <a:lstStyle/>
          <a:p>
            <a:r>
              <a:rPr lang="en-US" sz="1900"/>
              <a:t>The 2024 Advisory Board Executive Summary predicts: </a:t>
            </a:r>
          </a:p>
          <a:p>
            <a:pPr lvl="1"/>
            <a:r>
              <a:rPr lang="en-US" sz="1900"/>
              <a:t>MA will continue to grow despite tightening business model </a:t>
            </a:r>
          </a:p>
          <a:p>
            <a:pPr lvl="1"/>
            <a:r>
              <a:rPr lang="en-US" sz="1900"/>
              <a:t>Workforce shortage is here to stay </a:t>
            </a:r>
          </a:p>
          <a:p>
            <a:pPr lvl="1"/>
            <a:r>
              <a:rPr lang="en-US" sz="1900"/>
              <a:t>Long term growth and resilience will be in untested strategies, not M&amp;As </a:t>
            </a:r>
          </a:p>
          <a:p>
            <a:pPr lvl="1"/>
            <a:r>
              <a:rPr lang="en-US" sz="1900"/>
              <a:t>Technology must be leveraged, and human roles will need to be re-defined to accommodate it </a:t>
            </a:r>
          </a:p>
          <a:p>
            <a:pPr lvl="1"/>
            <a:r>
              <a:rPr lang="en-US" sz="1900"/>
              <a:t>AI is an enabler, not a strategy </a:t>
            </a:r>
          </a:p>
          <a:p>
            <a:r>
              <a:rPr lang="en-US" sz="1900"/>
              <a:t>In summary: it’s not getting easier </a:t>
            </a:r>
          </a:p>
        </p:txBody>
      </p:sp>
      <p:pic>
        <p:nvPicPr>
          <p:cNvPr id="7" name="Graphic 6" descr="Onboarding">
            <a:extLst>
              <a:ext uri="{FF2B5EF4-FFF2-40B4-BE49-F238E27FC236}">
                <a16:creationId xmlns:a16="http://schemas.microsoft.com/office/drawing/2014/main" id="{E6B58A2B-82AF-A681-D5E0-F798157B7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5506" y="1492624"/>
            <a:ext cx="3765176" cy="376517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6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F1122-EA1C-D080-7C79-14B94F1B7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Insight from Industry CEOs</a:t>
            </a:r>
          </a:p>
        </p:txBody>
      </p:sp>
      <p:graphicFrame>
        <p:nvGraphicFramePr>
          <p:cNvPr id="32" name="Content Placeholder 10">
            <a:extLst>
              <a:ext uri="{FF2B5EF4-FFF2-40B4-BE49-F238E27FC236}">
                <a16:creationId xmlns:a16="http://schemas.microsoft.com/office/drawing/2014/main" id="{1F29DB61-9E92-8198-EE26-BD676A86E7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28037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3282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57CE82-F292-59B9-7B6E-AD31D22F4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en-US" sz="4000" dirty="0"/>
              <a:t>Cost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2AD3E-3B6C-FFF8-02F5-AAB9F8913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r>
              <a:rPr lang="en-US" sz="2000"/>
              <a:t>Denial prevention </a:t>
            </a:r>
          </a:p>
          <a:p>
            <a:r>
              <a:rPr lang="en-US" sz="2000"/>
              <a:t>Denial prevention = revenue maximization </a:t>
            </a:r>
          </a:p>
          <a:p>
            <a:r>
              <a:rPr lang="en-US" sz="2000"/>
              <a:t>Costs more to appeal than to prevent </a:t>
            </a:r>
          </a:p>
          <a:p>
            <a:r>
              <a:rPr lang="en-US" sz="2000"/>
              <a:t>End to end process design decreases siloes </a:t>
            </a:r>
          </a:p>
          <a:p>
            <a:r>
              <a:rPr lang="en-US" sz="2000"/>
              <a:t>Siloes:</a:t>
            </a:r>
          </a:p>
          <a:p>
            <a:pPr lvl="1"/>
            <a:r>
              <a:rPr lang="en-US" sz="2000"/>
              <a:t>Increase denials </a:t>
            </a:r>
          </a:p>
          <a:p>
            <a:pPr lvl="1"/>
            <a:r>
              <a:rPr lang="en-US" sz="2000"/>
              <a:t>Extend AR </a:t>
            </a:r>
          </a:p>
          <a:p>
            <a:pPr lvl="1"/>
            <a:r>
              <a:rPr lang="en-US" sz="2000"/>
              <a:t>Increase cost per claim </a:t>
            </a:r>
          </a:p>
          <a:p>
            <a:pPr lvl="1"/>
            <a:r>
              <a:rPr lang="en-US" sz="2000"/>
              <a:t>Reduce margins 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1CB4AC-C24E-BD6D-B057-DEB301D6E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442" y="1531789"/>
            <a:ext cx="5201023" cy="33806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68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F5059E-17C2-3273-021C-ED902D4D8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1321056"/>
            <a:ext cx="10684151" cy="19919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Denial Trends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09A448-6506-04E1-0592-9FF1D1F92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1395" y="3525490"/>
            <a:ext cx="9469211" cy="8656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24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5044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B05DC7-ABB9-E89B-3635-9ABA04418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Denial Trends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C63769-0A52-27BB-B4E6-2E4CA06C79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5407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990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25C2B-0D9B-9453-3521-2F1BA815E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en-US" sz="4000"/>
              <a:t>Denial Trends 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6DB67-3129-2087-6EA5-5FB191946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r>
              <a:rPr lang="en-US" sz="2000"/>
              <a:t>An HFMA survey found that 60% of denials are due to the front-end processes </a:t>
            </a:r>
          </a:p>
          <a:p>
            <a:pPr lvl="1"/>
            <a:r>
              <a:rPr lang="en-US" sz="2000"/>
              <a:t>40% due to prior authorizations </a:t>
            </a:r>
          </a:p>
          <a:p>
            <a:r>
              <a:rPr lang="en-US" sz="2000"/>
              <a:t>2018 report found that 65% of $262B in denials </a:t>
            </a:r>
            <a:r>
              <a:rPr lang="en-US" sz="2000" i="1"/>
              <a:t>were never resubmitted/appealed  </a:t>
            </a:r>
          </a:p>
          <a:p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8003B9-A0ED-93DB-1F08-73A0B2E5C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442" y="1869856"/>
            <a:ext cx="5201023" cy="2704531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20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60ED-F855-D53A-5754-7E9E8EE4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/>
              <a:t>Denial Trends Continued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208077-EC66-5935-B0DE-246ED9431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33" b="1146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BA932-3D58-1C84-BCED-762D6970A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1800"/>
              <a:t>2020 Change Healthcare report found that 86% of denials are avoidable </a:t>
            </a:r>
          </a:p>
          <a:p>
            <a:pPr lvl="1"/>
            <a:r>
              <a:rPr lang="en-US" sz="1800"/>
              <a:t>Between 24% and 48% cannot be overturned/recovered </a:t>
            </a:r>
          </a:p>
          <a:p>
            <a:pPr lvl="1"/>
            <a:r>
              <a:rPr lang="en-US" sz="1800"/>
              <a:t>Eligibility and registration were biggest opportunities for denial prevention </a:t>
            </a:r>
          </a:p>
          <a:p>
            <a:pPr marL="0" indent="0"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64160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4E10B1-BE09-5BCB-57A8-107BEBB6A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1321056"/>
            <a:ext cx="10684151" cy="19919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Areas of Opportunity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FA364-831D-6CD1-ECC9-BC351E504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1395" y="3525490"/>
            <a:ext cx="9469211" cy="8656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24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696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DF97B8-BC10-4C5E-DDEE-BF76DB1F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279" y="1741337"/>
            <a:ext cx="6739136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 is it going?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021D5-636D-1B25-1F89-E00C52432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5505" y="4200522"/>
            <a:ext cx="6740685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5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262397" y="3928396"/>
            <a:ext cx="3142400" cy="2716805"/>
            <a:chOff x="-305" y="-4155"/>
            <a:chExt cx="2514948" cy="217433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89185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9F1D5C-3BAF-1FD6-3931-2EA1B2D1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en-US" sz="4000"/>
              <a:t>Front End Process </a:t>
            </a:r>
          </a:p>
        </p:txBody>
      </p:sp>
      <p:pic>
        <p:nvPicPr>
          <p:cNvPr id="4" name="Picture 4" descr="FINANCES / REVENUE CYCLE - MedAxiom">
            <a:extLst>
              <a:ext uri="{FF2B5EF4-FFF2-40B4-BE49-F238E27FC236}">
                <a16:creationId xmlns:a16="http://schemas.microsoft.com/office/drawing/2014/main" id="{0D48956C-E9CF-09DA-1D3C-994F82C1B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37" b="19829"/>
          <a:stretch/>
        </p:blipFill>
        <p:spPr bwMode="auto">
          <a:xfrm>
            <a:off x="1284744" y="918640"/>
            <a:ext cx="3442937" cy="45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B6D84-3462-2850-B0EB-D59EB05E5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anchor="t">
            <a:normAutofit/>
          </a:bodyPr>
          <a:lstStyle/>
          <a:p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perspective from managing denials to preventing them </a:t>
            </a:r>
          </a:p>
          <a:p>
            <a:r>
              <a:rPr lang="en-US" sz="1700"/>
              <a:t>Patient demographics </a:t>
            </a:r>
          </a:p>
          <a:p>
            <a:r>
              <a:rPr lang="en-US" sz="1700"/>
              <a:t>Insurance eligibility </a:t>
            </a:r>
          </a:p>
          <a:p>
            <a:r>
              <a:rPr lang="en-US" sz="1700"/>
              <a:t>Advisory Board identified unfavorable contract adjustments as top opportunity for leakage prevention </a:t>
            </a:r>
          </a:p>
          <a:p>
            <a:r>
              <a:rPr lang="en-US" sz="1700"/>
              <a:t>Aggressive growth leads to provider enrollment challenges </a:t>
            </a:r>
          </a:p>
          <a:p>
            <a:pPr lvl="1"/>
            <a:r>
              <a:rPr lang="en-US" sz="1700"/>
              <a:t>Is this part of the M&amp;A planning process? Is it centralized?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57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FCAE7-5601-B331-441B-1DEA9026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Deeper Dive: Prior Authorizations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E60052-2084-B1B2-5010-ECBA9C380F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65312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347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7A5806-B0E4-4174-8103-D13B146C5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</a:rPr>
              <a:t>Case Study: Prior Authorizations 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518D061E-DE0D-30A3-C8B3-93E3D7CB42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97579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4239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omino Breaches: Stop the Falling Dominos">
            <a:extLst>
              <a:ext uri="{FF2B5EF4-FFF2-40B4-BE49-F238E27FC236}">
                <a16:creationId xmlns:a16="http://schemas.microsoft.com/office/drawing/2014/main" id="{1D7B3838-91F5-870E-11AC-62619491D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1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74F2646-08C7-4051-81DA-751C43A03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099" y="585274"/>
            <a:ext cx="7036051" cy="5492212"/>
          </a:xfrm>
          <a:custGeom>
            <a:avLst/>
            <a:gdLst>
              <a:gd name="connsiteX0" fmla="*/ 0 w 7036051"/>
              <a:gd name="connsiteY0" fmla="*/ 0 h 5492212"/>
              <a:gd name="connsiteX1" fmla="*/ 7036051 w 7036051"/>
              <a:gd name="connsiteY1" fmla="*/ 0 h 5492212"/>
              <a:gd name="connsiteX2" fmla="*/ 7036051 w 7036051"/>
              <a:gd name="connsiteY2" fmla="*/ 5163846 h 5492212"/>
              <a:gd name="connsiteX3" fmla="*/ 7012593 w 7036051"/>
              <a:gd name="connsiteY3" fmla="*/ 5176898 h 5492212"/>
              <a:gd name="connsiteX4" fmla="*/ 6958601 w 7036051"/>
              <a:gd name="connsiteY4" fmla="*/ 5204359 h 5492212"/>
              <a:gd name="connsiteX5" fmla="*/ 6951226 w 7036051"/>
              <a:gd name="connsiteY5" fmla="*/ 5203241 h 5492212"/>
              <a:gd name="connsiteX6" fmla="*/ 6920864 w 7036051"/>
              <a:gd name="connsiteY6" fmla="*/ 5220003 h 5492212"/>
              <a:gd name="connsiteX7" fmla="*/ 6834841 w 7036051"/>
              <a:gd name="connsiteY7" fmla="*/ 5266115 h 5492212"/>
              <a:gd name="connsiteX8" fmla="*/ 6777937 w 7036051"/>
              <a:gd name="connsiteY8" fmla="*/ 5332502 h 5492212"/>
              <a:gd name="connsiteX9" fmla="*/ 6752874 w 7036051"/>
              <a:gd name="connsiteY9" fmla="*/ 5340428 h 5492212"/>
              <a:gd name="connsiteX10" fmla="*/ 6711115 w 7036051"/>
              <a:gd name="connsiteY10" fmla="*/ 5353924 h 5492212"/>
              <a:gd name="connsiteX11" fmla="*/ 6702149 w 7036051"/>
              <a:gd name="connsiteY11" fmla="*/ 5351500 h 5492212"/>
              <a:gd name="connsiteX12" fmla="*/ 6698458 w 7036051"/>
              <a:gd name="connsiteY12" fmla="*/ 5352743 h 5492212"/>
              <a:gd name="connsiteX13" fmla="*/ 6698049 w 7036051"/>
              <a:gd name="connsiteY13" fmla="*/ 5352570 h 5492212"/>
              <a:gd name="connsiteX14" fmla="*/ 6697297 w 7036051"/>
              <a:gd name="connsiteY14" fmla="*/ 5353134 h 5492212"/>
              <a:gd name="connsiteX15" fmla="*/ 6689118 w 7036051"/>
              <a:gd name="connsiteY15" fmla="*/ 5355890 h 5492212"/>
              <a:gd name="connsiteX16" fmla="*/ 6670605 w 7036051"/>
              <a:gd name="connsiteY16" fmla="*/ 5355427 h 5492212"/>
              <a:gd name="connsiteX17" fmla="*/ 6659606 w 7036051"/>
              <a:gd name="connsiteY17" fmla="*/ 5357084 h 5492212"/>
              <a:gd name="connsiteX18" fmla="*/ 6649636 w 7036051"/>
              <a:gd name="connsiteY18" fmla="*/ 5367869 h 5492212"/>
              <a:gd name="connsiteX19" fmla="*/ 6642159 w 7036051"/>
              <a:gd name="connsiteY19" fmla="*/ 5369506 h 5492212"/>
              <a:gd name="connsiteX20" fmla="*/ 6640764 w 7036051"/>
              <a:gd name="connsiteY20" fmla="*/ 5370991 h 5492212"/>
              <a:gd name="connsiteX21" fmla="*/ 6636665 w 7036051"/>
              <a:gd name="connsiteY21" fmla="*/ 5374002 h 5492212"/>
              <a:gd name="connsiteX22" fmla="*/ 6641287 w 7036051"/>
              <a:gd name="connsiteY22" fmla="*/ 5376181 h 5492212"/>
              <a:gd name="connsiteX23" fmla="*/ 6591018 w 7036051"/>
              <a:gd name="connsiteY23" fmla="*/ 5390981 h 5492212"/>
              <a:gd name="connsiteX24" fmla="*/ 6548326 w 7036051"/>
              <a:gd name="connsiteY24" fmla="*/ 5403583 h 5492212"/>
              <a:gd name="connsiteX25" fmla="*/ 6472868 w 7036051"/>
              <a:gd name="connsiteY25" fmla="*/ 5394733 h 5492212"/>
              <a:gd name="connsiteX26" fmla="*/ 6401194 w 7036051"/>
              <a:gd name="connsiteY26" fmla="*/ 5422870 h 5492212"/>
              <a:gd name="connsiteX27" fmla="*/ 6381961 w 7036051"/>
              <a:gd name="connsiteY27" fmla="*/ 5422940 h 5492212"/>
              <a:gd name="connsiteX28" fmla="*/ 6363834 w 7036051"/>
              <a:gd name="connsiteY28" fmla="*/ 5417751 h 5492212"/>
              <a:gd name="connsiteX29" fmla="*/ 6363997 w 7036051"/>
              <a:gd name="connsiteY29" fmla="*/ 5415912 h 5492212"/>
              <a:gd name="connsiteX30" fmla="*/ 6361124 w 7036051"/>
              <a:gd name="connsiteY30" fmla="*/ 5415066 h 5492212"/>
              <a:gd name="connsiteX31" fmla="*/ 6358507 w 7036051"/>
              <a:gd name="connsiteY31" fmla="*/ 5416224 h 5492212"/>
              <a:gd name="connsiteX32" fmla="*/ 6355073 w 7036051"/>
              <a:gd name="connsiteY32" fmla="*/ 5415242 h 5492212"/>
              <a:gd name="connsiteX33" fmla="*/ 6345676 w 7036051"/>
              <a:gd name="connsiteY33" fmla="*/ 5413049 h 5492212"/>
              <a:gd name="connsiteX34" fmla="*/ 6342596 w 7036051"/>
              <a:gd name="connsiteY34" fmla="*/ 5409297 h 5492212"/>
              <a:gd name="connsiteX35" fmla="*/ 6305742 w 7036051"/>
              <a:gd name="connsiteY35" fmla="*/ 5401622 h 5492212"/>
              <a:gd name="connsiteX36" fmla="*/ 6294445 w 7036051"/>
              <a:gd name="connsiteY36" fmla="*/ 5404149 h 5492212"/>
              <a:gd name="connsiteX37" fmla="*/ 6281414 w 7036051"/>
              <a:gd name="connsiteY37" fmla="*/ 5398024 h 5492212"/>
              <a:gd name="connsiteX38" fmla="*/ 6243972 w 7036051"/>
              <a:gd name="connsiteY38" fmla="*/ 5395807 h 5492212"/>
              <a:gd name="connsiteX39" fmla="*/ 6202379 w 7036051"/>
              <a:gd name="connsiteY39" fmla="*/ 5388661 h 5492212"/>
              <a:gd name="connsiteX40" fmla="*/ 6173010 w 7036051"/>
              <a:gd name="connsiteY40" fmla="*/ 5380606 h 5492212"/>
              <a:gd name="connsiteX41" fmla="*/ 6093421 w 7036051"/>
              <a:gd name="connsiteY41" fmla="*/ 5375473 h 5492212"/>
              <a:gd name="connsiteX42" fmla="*/ 5959474 w 7036051"/>
              <a:gd name="connsiteY42" fmla="*/ 5373386 h 5492212"/>
              <a:gd name="connsiteX43" fmla="*/ 5931492 w 7036051"/>
              <a:gd name="connsiteY43" fmla="*/ 5371513 h 5492212"/>
              <a:gd name="connsiteX44" fmla="*/ 5909558 w 7036051"/>
              <a:gd name="connsiteY44" fmla="*/ 5364228 h 5492212"/>
              <a:gd name="connsiteX45" fmla="*/ 5906319 w 7036051"/>
              <a:gd name="connsiteY45" fmla="*/ 5357590 h 5492212"/>
              <a:gd name="connsiteX46" fmla="*/ 5891268 w 7036051"/>
              <a:gd name="connsiteY46" fmla="*/ 5355650 h 5492212"/>
              <a:gd name="connsiteX47" fmla="*/ 5887711 w 7036051"/>
              <a:gd name="connsiteY47" fmla="*/ 5353947 h 5492212"/>
              <a:gd name="connsiteX48" fmla="*/ 5866852 w 7036051"/>
              <a:gd name="connsiteY48" fmla="*/ 5345374 h 5492212"/>
              <a:gd name="connsiteX49" fmla="*/ 5811310 w 7036051"/>
              <a:gd name="connsiteY49" fmla="*/ 5356530 h 5492212"/>
              <a:gd name="connsiteX50" fmla="*/ 5770689 w 7036051"/>
              <a:gd name="connsiteY50" fmla="*/ 5359014 h 5492212"/>
              <a:gd name="connsiteX51" fmla="*/ 5767719 w 7036051"/>
              <a:gd name="connsiteY51" fmla="*/ 5357260 h 5492212"/>
              <a:gd name="connsiteX52" fmla="*/ 5765688 w 7036051"/>
              <a:gd name="connsiteY52" fmla="*/ 5352793 h 5492212"/>
              <a:gd name="connsiteX53" fmla="*/ 5758598 w 7036051"/>
              <a:gd name="connsiteY53" fmla="*/ 5351053 h 5492212"/>
              <a:gd name="connsiteX54" fmla="*/ 5752036 w 7036051"/>
              <a:gd name="connsiteY54" fmla="*/ 5346019 h 5492212"/>
              <a:gd name="connsiteX55" fmla="*/ 5503590 w 7036051"/>
              <a:gd name="connsiteY55" fmla="*/ 5325537 h 5492212"/>
              <a:gd name="connsiteX56" fmla="*/ 5389848 w 7036051"/>
              <a:gd name="connsiteY56" fmla="*/ 5351472 h 5492212"/>
              <a:gd name="connsiteX57" fmla="*/ 5344450 w 7036051"/>
              <a:gd name="connsiteY57" fmla="*/ 5354840 h 5492212"/>
              <a:gd name="connsiteX58" fmla="*/ 5338428 w 7036051"/>
              <a:gd name="connsiteY58" fmla="*/ 5350516 h 5492212"/>
              <a:gd name="connsiteX59" fmla="*/ 5273489 w 7036051"/>
              <a:gd name="connsiteY59" fmla="*/ 5373945 h 5492212"/>
              <a:gd name="connsiteX60" fmla="*/ 5182701 w 7036051"/>
              <a:gd name="connsiteY60" fmla="*/ 5370075 h 5492212"/>
              <a:gd name="connsiteX61" fmla="*/ 5114856 w 7036051"/>
              <a:gd name="connsiteY61" fmla="*/ 5361037 h 5492212"/>
              <a:gd name="connsiteX62" fmla="*/ 5076532 w 7036051"/>
              <a:gd name="connsiteY62" fmla="*/ 5358612 h 5492212"/>
              <a:gd name="connsiteX63" fmla="*/ 5048954 w 7036051"/>
              <a:gd name="connsiteY63" fmla="*/ 5353915 h 5492212"/>
              <a:gd name="connsiteX64" fmla="*/ 4977087 w 7036051"/>
              <a:gd name="connsiteY64" fmla="*/ 5357736 h 5492212"/>
              <a:gd name="connsiteX65" fmla="*/ 4857261 w 7036051"/>
              <a:gd name="connsiteY65" fmla="*/ 5370659 h 5492212"/>
              <a:gd name="connsiteX66" fmla="*/ 4769845 w 7036051"/>
              <a:gd name="connsiteY66" fmla="*/ 5353264 h 5492212"/>
              <a:gd name="connsiteX67" fmla="*/ 4722220 w 7036051"/>
              <a:gd name="connsiteY67" fmla="*/ 5370534 h 5492212"/>
              <a:gd name="connsiteX68" fmla="*/ 4667552 w 7036051"/>
              <a:gd name="connsiteY68" fmla="*/ 5366753 h 5492212"/>
              <a:gd name="connsiteX69" fmla="*/ 4454472 w 7036051"/>
              <a:gd name="connsiteY69" fmla="*/ 5391442 h 5492212"/>
              <a:gd name="connsiteX70" fmla="*/ 4317219 w 7036051"/>
              <a:gd name="connsiteY70" fmla="*/ 5411554 h 5492212"/>
              <a:gd name="connsiteX71" fmla="*/ 4298346 w 7036051"/>
              <a:gd name="connsiteY71" fmla="*/ 5416146 h 5492212"/>
              <a:gd name="connsiteX72" fmla="*/ 4298228 w 7036051"/>
              <a:gd name="connsiteY72" fmla="*/ 5417983 h 5492212"/>
              <a:gd name="connsiteX73" fmla="*/ 4295233 w 7036051"/>
              <a:gd name="connsiteY73" fmla="*/ 5418735 h 5492212"/>
              <a:gd name="connsiteX74" fmla="*/ 4292799 w 7036051"/>
              <a:gd name="connsiteY74" fmla="*/ 5417494 h 5492212"/>
              <a:gd name="connsiteX75" fmla="*/ 4289225 w 7036051"/>
              <a:gd name="connsiteY75" fmla="*/ 5418364 h 5492212"/>
              <a:gd name="connsiteX76" fmla="*/ 4279515 w 7036051"/>
              <a:gd name="connsiteY76" fmla="*/ 5420247 h 5492212"/>
              <a:gd name="connsiteX77" fmla="*/ 4275872 w 7036051"/>
              <a:gd name="connsiteY77" fmla="*/ 5423890 h 5492212"/>
              <a:gd name="connsiteX78" fmla="*/ 4227055 w 7036051"/>
              <a:gd name="connsiteY78" fmla="*/ 5427466 h 5492212"/>
              <a:gd name="connsiteX79" fmla="*/ 4213123 w 7036051"/>
              <a:gd name="connsiteY79" fmla="*/ 5433155 h 5492212"/>
              <a:gd name="connsiteX80" fmla="*/ 4175436 w 7036051"/>
              <a:gd name="connsiteY80" fmla="*/ 5434156 h 5492212"/>
              <a:gd name="connsiteX81" fmla="*/ 4132856 w 7036051"/>
              <a:gd name="connsiteY81" fmla="*/ 5439937 h 5492212"/>
              <a:gd name="connsiteX82" fmla="*/ 4102333 w 7036051"/>
              <a:gd name="connsiteY82" fmla="*/ 5447021 h 5492212"/>
              <a:gd name="connsiteX83" fmla="*/ 4022159 w 7036051"/>
              <a:gd name="connsiteY83" fmla="*/ 5449566 h 5492212"/>
              <a:gd name="connsiteX84" fmla="*/ 3888224 w 7036051"/>
              <a:gd name="connsiteY84" fmla="*/ 5447312 h 5492212"/>
              <a:gd name="connsiteX85" fmla="*/ 3860026 w 7036051"/>
              <a:gd name="connsiteY85" fmla="*/ 5448274 h 5492212"/>
              <a:gd name="connsiteX86" fmla="*/ 3832796 w 7036051"/>
              <a:gd name="connsiteY86" fmla="*/ 5461349 h 5492212"/>
              <a:gd name="connsiteX87" fmla="*/ 3817485 w 7036051"/>
              <a:gd name="connsiteY87" fmla="*/ 5462797 h 5492212"/>
              <a:gd name="connsiteX88" fmla="*/ 3813676 w 7036051"/>
              <a:gd name="connsiteY88" fmla="*/ 5464379 h 5492212"/>
              <a:gd name="connsiteX89" fmla="*/ 3791563 w 7036051"/>
              <a:gd name="connsiteY89" fmla="*/ 5472259 h 5492212"/>
              <a:gd name="connsiteX90" fmla="*/ 3737858 w 7036051"/>
              <a:gd name="connsiteY90" fmla="*/ 5459331 h 5492212"/>
              <a:gd name="connsiteX91" fmla="*/ 3697716 w 7036051"/>
              <a:gd name="connsiteY91" fmla="*/ 5455539 h 5492212"/>
              <a:gd name="connsiteX92" fmla="*/ 3694487 w 7036051"/>
              <a:gd name="connsiteY92" fmla="*/ 5457193 h 5492212"/>
              <a:gd name="connsiteX93" fmla="*/ 3691779 w 7036051"/>
              <a:gd name="connsiteY93" fmla="*/ 5461582 h 5492212"/>
              <a:gd name="connsiteX94" fmla="*/ 3684442 w 7036051"/>
              <a:gd name="connsiteY94" fmla="*/ 5463086 h 5492212"/>
              <a:gd name="connsiteX95" fmla="*/ 3677129 w 7036051"/>
              <a:gd name="connsiteY95" fmla="*/ 5467898 h 5492212"/>
              <a:gd name="connsiteX96" fmla="*/ 3438897 w 7036051"/>
              <a:gd name="connsiteY96" fmla="*/ 5462195 h 5492212"/>
              <a:gd name="connsiteX97" fmla="*/ 3389756 w 7036051"/>
              <a:gd name="connsiteY97" fmla="*/ 5444428 h 5492212"/>
              <a:gd name="connsiteX98" fmla="*/ 3316666 w 7036051"/>
              <a:gd name="connsiteY98" fmla="*/ 5450736 h 5492212"/>
              <a:gd name="connsiteX99" fmla="*/ 3271894 w 7036051"/>
              <a:gd name="connsiteY99" fmla="*/ 5445907 h 5492212"/>
              <a:gd name="connsiteX100" fmla="*/ 3265228 w 7036051"/>
              <a:gd name="connsiteY100" fmla="*/ 5450024 h 5492212"/>
              <a:gd name="connsiteX101" fmla="*/ 3204017 w 7036051"/>
              <a:gd name="connsiteY101" fmla="*/ 5424552 h 5492212"/>
              <a:gd name="connsiteX102" fmla="*/ 3112867 w 7036051"/>
              <a:gd name="connsiteY102" fmla="*/ 5425473 h 5492212"/>
              <a:gd name="connsiteX103" fmla="*/ 3043809 w 7036051"/>
              <a:gd name="connsiteY103" fmla="*/ 5432293 h 5492212"/>
              <a:gd name="connsiteX104" fmla="*/ 3005211 w 7036051"/>
              <a:gd name="connsiteY104" fmla="*/ 5433472 h 5492212"/>
              <a:gd name="connsiteX105" fmla="*/ 2976986 w 7036051"/>
              <a:gd name="connsiteY105" fmla="*/ 5437264 h 5492212"/>
              <a:gd name="connsiteX106" fmla="*/ 2905879 w 7036051"/>
              <a:gd name="connsiteY106" fmla="*/ 5431128 h 5492212"/>
              <a:gd name="connsiteX107" fmla="*/ 2788318 w 7036051"/>
              <a:gd name="connsiteY107" fmla="*/ 5414358 h 5492212"/>
              <a:gd name="connsiteX108" fmla="*/ 2653590 w 7036051"/>
              <a:gd name="connsiteY108" fmla="*/ 5410111 h 5492212"/>
              <a:gd name="connsiteX109" fmla="*/ 2598481 w 7036051"/>
              <a:gd name="connsiteY109" fmla="*/ 5412114 h 5492212"/>
              <a:gd name="connsiteX110" fmla="*/ 2333897 w 7036051"/>
              <a:gd name="connsiteY110" fmla="*/ 5408505 h 5492212"/>
              <a:gd name="connsiteX111" fmla="*/ 2271841 w 7036051"/>
              <a:gd name="connsiteY111" fmla="*/ 5396433 h 5492212"/>
              <a:gd name="connsiteX112" fmla="*/ 2143705 w 7036051"/>
              <a:gd name="connsiteY112" fmla="*/ 5345095 h 5492212"/>
              <a:gd name="connsiteX113" fmla="*/ 1986408 w 7036051"/>
              <a:gd name="connsiteY113" fmla="*/ 5335524 h 5492212"/>
              <a:gd name="connsiteX114" fmla="*/ 1975333 w 7036051"/>
              <a:gd name="connsiteY114" fmla="*/ 5325099 h 5492212"/>
              <a:gd name="connsiteX115" fmla="*/ 1972441 w 7036051"/>
              <a:gd name="connsiteY115" fmla="*/ 5323775 h 5492212"/>
              <a:gd name="connsiteX116" fmla="*/ 1971497 w 7036051"/>
              <a:gd name="connsiteY116" fmla="*/ 5324412 h 5492212"/>
              <a:gd name="connsiteX117" fmla="*/ 1956886 w 7036051"/>
              <a:gd name="connsiteY117" fmla="*/ 5327069 h 5492212"/>
              <a:gd name="connsiteX118" fmla="*/ 1924833 w 7036051"/>
              <a:gd name="connsiteY118" fmla="*/ 5344911 h 5492212"/>
              <a:gd name="connsiteX119" fmla="*/ 1885856 w 7036051"/>
              <a:gd name="connsiteY119" fmla="*/ 5367299 h 5492212"/>
              <a:gd name="connsiteX120" fmla="*/ 1855937 w 7036051"/>
              <a:gd name="connsiteY120" fmla="*/ 5372820 h 5492212"/>
              <a:gd name="connsiteX121" fmla="*/ 1784500 w 7036051"/>
              <a:gd name="connsiteY121" fmla="*/ 5395926 h 5492212"/>
              <a:gd name="connsiteX122" fmla="*/ 1737998 w 7036051"/>
              <a:gd name="connsiteY122" fmla="*/ 5407426 h 5492212"/>
              <a:gd name="connsiteX123" fmla="*/ 1736716 w 7036051"/>
              <a:gd name="connsiteY123" fmla="*/ 5407939 h 5492212"/>
              <a:gd name="connsiteX124" fmla="*/ 1726742 w 7036051"/>
              <a:gd name="connsiteY124" fmla="*/ 5405934 h 5492212"/>
              <a:gd name="connsiteX125" fmla="*/ 1726849 w 7036051"/>
              <a:gd name="connsiteY125" fmla="*/ 5401221 h 5492212"/>
              <a:gd name="connsiteX126" fmla="*/ 1718134 w 7036051"/>
              <a:gd name="connsiteY126" fmla="*/ 5398128 h 5492212"/>
              <a:gd name="connsiteX127" fmla="*/ 1701063 w 7036051"/>
              <a:gd name="connsiteY127" fmla="*/ 5400545 h 5492212"/>
              <a:gd name="connsiteX128" fmla="*/ 1694634 w 7036051"/>
              <a:gd name="connsiteY128" fmla="*/ 5398728 h 5492212"/>
              <a:gd name="connsiteX129" fmla="*/ 1692270 w 7036051"/>
              <a:gd name="connsiteY129" fmla="*/ 5399053 h 5492212"/>
              <a:gd name="connsiteX130" fmla="*/ 1686657 w 7036051"/>
              <a:gd name="connsiteY130" fmla="*/ 5399247 h 5492212"/>
              <a:gd name="connsiteX131" fmla="*/ 1687479 w 7036051"/>
              <a:gd name="connsiteY131" fmla="*/ 5402165 h 5492212"/>
              <a:gd name="connsiteX132" fmla="*/ 1680969 w 7036051"/>
              <a:gd name="connsiteY132" fmla="*/ 5407963 h 5492212"/>
              <a:gd name="connsiteX133" fmla="*/ 1648682 w 7036051"/>
              <a:gd name="connsiteY133" fmla="*/ 5407558 h 5492212"/>
              <a:gd name="connsiteX134" fmla="*/ 1646819 w 7036051"/>
              <a:gd name="connsiteY134" fmla="*/ 5404306 h 5492212"/>
              <a:gd name="connsiteX135" fmla="*/ 1642743 w 7036051"/>
              <a:gd name="connsiteY135" fmla="*/ 5403927 h 5492212"/>
              <a:gd name="connsiteX136" fmla="*/ 1639788 w 7036051"/>
              <a:gd name="connsiteY136" fmla="*/ 5407135 h 5492212"/>
              <a:gd name="connsiteX137" fmla="*/ 1585803 w 7036051"/>
              <a:gd name="connsiteY137" fmla="*/ 5416574 h 5492212"/>
              <a:gd name="connsiteX138" fmla="*/ 1513331 w 7036051"/>
              <a:gd name="connsiteY138" fmla="*/ 5423805 h 5492212"/>
              <a:gd name="connsiteX139" fmla="*/ 1460734 w 7036051"/>
              <a:gd name="connsiteY139" fmla="*/ 5411778 h 5492212"/>
              <a:gd name="connsiteX140" fmla="*/ 1456045 w 7036051"/>
              <a:gd name="connsiteY140" fmla="*/ 5414928 h 5492212"/>
              <a:gd name="connsiteX141" fmla="*/ 1419653 w 7036051"/>
              <a:gd name="connsiteY141" fmla="*/ 5415060 h 5492212"/>
              <a:gd name="connsiteX142" fmla="*/ 1292605 w 7036051"/>
              <a:gd name="connsiteY142" fmla="*/ 5394671 h 5492212"/>
              <a:gd name="connsiteX143" fmla="*/ 1221477 w 7036051"/>
              <a:gd name="connsiteY143" fmla="*/ 5395509 h 5492212"/>
              <a:gd name="connsiteX144" fmla="*/ 1196159 w 7036051"/>
              <a:gd name="connsiteY144" fmla="*/ 5399169 h 5492212"/>
              <a:gd name="connsiteX145" fmla="*/ 1153748 w 7036051"/>
              <a:gd name="connsiteY145" fmla="*/ 5405093 h 5492212"/>
              <a:gd name="connsiteX146" fmla="*/ 1121874 w 7036051"/>
              <a:gd name="connsiteY146" fmla="*/ 5417803 h 5492212"/>
              <a:gd name="connsiteX147" fmla="*/ 1086481 w 7036051"/>
              <a:gd name="connsiteY147" fmla="*/ 5419474 h 5492212"/>
              <a:gd name="connsiteX148" fmla="*/ 1078485 w 7036051"/>
              <a:gd name="connsiteY148" fmla="*/ 5409150 h 5492212"/>
              <a:gd name="connsiteX149" fmla="*/ 1040550 w 7036051"/>
              <a:gd name="connsiteY149" fmla="*/ 5414415 h 5492212"/>
              <a:gd name="connsiteX150" fmla="*/ 982981 w 7036051"/>
              <a:gd name="connsiteY150" fmla="*/ 5423575 h 5492212"/>
              <a:gd name="connsiteX151" fmla="*/ 949836 w 7036051"/>
              <a:gd name="connsiteY151" fmla="*/ 5426093 h 5492212"/>
              <a:gd name="connsiteX152" fmla="*/ 859237 w 7036051"/>
              <a:gd name="connsiteY152" fmla="*/ 5435973 h 5492212"/>
              <a:gd name="connsiteX153" fmla="*/ 768445 w 7036051"/>
              <a:gd name="connsiteY153" fmla="*/ 5448159 h 5492212"/>
              <a:gd name="connsiteX154" fmla="*/ 714393 w 7036051"/>
              <a:gd name="connsiteY154" fmla="*/ 5468302 h 5492212"/>
              <a:gd name="connsiteX155" fmla="*/ 639791 w 7036051"/>
              <a:gd name="connsiteY155" fmla="*/ 5476924 h 5492212"/>
              <a:gd name="connsiteX156" fmla="*/ 627266 w 7036051"/>
              <a:gd name="connsiteY156" fmla="*/ 5480260 h 5492212"/>
              <a:gd name="connsiteX157" fmla="*/ 609977 w 7036051"/>
              <a:gd name="connsiteY157" fmla="*/ 5478891 h 5492212"/>
              <a:gd name="connsiteX158" fmla="*/ 540688 w 7036051"/>
              <a:gd name="connsiteY158" fmla="*/ 5472807 h 5492212"/>
              <a:gd name="connsiteX159" fmla="*/ 486194 w 7036051"/>
              <a:gd name="connsiteY159" fmla="*/ 5462661 h 5492212"/>
              <a:gd name="connsiteX160" fmla="*/ 418164 w 7036051"/>
              <a:gd name="connsiteY160" fmla="*/ 5472485 h 5492212"/>
              <a:gd name="connsiteX161" fmla="*/ 376724 w 7036051"/>
              <a:gd name="connsiteY161" fmla="*/ 5470967 h 5492212"/>
              <a:gd name="connsiteX162" fmla="*/ 308908 w 7036051"/>
              <a:gd name="connsiteY162" fmla="*/ 5457025 h 5492212"/>
              <a:gd name="connsiteX163" fmla="*/ 219416 w 7036051"/>
              <a:gd name="connsiteY163" fmla="*/ 5463995 h 5492212"/>
              <a:gd name="connsiteX164" fmla="*/ 200977 w 7036051"/>
              <a:gd name="connsiteY164" fmla="*/ 5480608 h 5492212"/>
              <a:gd name="connsiteX165" fmla="*/ 176226 w 7036051"/>
              <a:gd name="connsiteY165" fmla="*/ 5491022 h 5492212"/>
              <a:gd name="connsiteX166" fmla="*/ 165702 w 7036051"/>
              <a:gd name="connsiteY166" fmla="*/ 5468604 h 5492212"/>
              <a:gd name="connsiteX167" fmla="*/ 88282 w 7036051"/>
              <a:gd name="connsiteY167" fmla="*/ 5453658 h 5492212"/>
              <a:gd name="connsiteX168" fmla="*/ 49602 w 7036051"/>
              <a:gd name="connsiteY168" fmla="*/ 5448762 h 5492212"/>
              <a:gd name="connsiteX169" fmla="*/ 22844 w 7036051"/>
              <a:gd name="connsiteY169" fmla="*/ 5450459 h 5492212"/>
              <a:gd name="connsiteX170" fmla="*/ 0 w 7036051"/>
              <a:gd name="connsiteY170" fmla="*/ 5447653 h 549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7036051" h="5492212">
                <a:moveTo>
                  <a:pt x="0" y="0"/>
                </a:moveTo>
                <a:lnTo>
                  <a:pt x="7036051" y="0"/>
                </a:lnTo>
                <a:lnTo>
                  <a:pt x="7036051" y="5163846"/>
                </a:lnTo>
                <a:lnTo>
                  <a:pt x="7012593" y="5176898"/>
                </a:lnTo>
                <a:cubicBezTo>
                  <a:pt x="7010768" y="5193373"/>
                  <a:pt x="6968133" y="5178026"/>
                  <a:pt x="6958601" y="5204359"/>
                </a:cubicBezTo>
                <a:cubicBezTo>
                  <a:pt x="6956255" y="5203750"/>
                  <a:pt x="6953771" y="5203373"/>
                  <a:pt x="6951226" y="5203241"/>
                </a:cubicBezTo>
                <a:cubicBezTo>
                  <a:pt x="6936441" y="5202478"/>
                  <a:pt x="6922846" y="5209982"/>
                  <a:pt x="6920864" y="5220003"/>
                </a:cubicBezTo>
                <a:cubicBezTo>
                  <a:pt x="6902003" y="5258795"/>
                  <a:pt x="6863469" y="5243876"/>
                  <a:pt x="6834841" y="5266115"/>
                </a:cubicBezTo>
                <a:cubicBezTo>
                  <a:pt x="6800315" y="5289373"/>
                  <a:pt x="6805780" y="5289922"/>
                  <a:pt x="6777937" y="5332502"/>
                </a:cubicBezTo>
                <a:cubicBezTo>
                  <a:pt x="6765321" y="5328518"/>
                  <a:pt x="6759096" y="5331534"/>
                  <a:pt x="6752874" y="5340428"/>
                </a:cubicBezTo>
                <a:cubicBezTo>
                  <a:pt x="6735526" y="5351218"/>
                  <a:pt x="6717730" y="5333264"/>
                  <a:pt x="6711115" y="5353924"/>
                </a:cubicBezTo>
                <a:cubicBezTo>
                  <a:pt x="6709352" y="5351156"/>
                  <a:pt x="6706090" y="5350761"/>
                  <a:pt x="6702149" y="5351500"/>
                </a:cubicBezTo>
                <a:lnTo>
                  <a:pt x="6698458" y="5352743"/>
                </a:lnTo>
                <a:lnTo>
                  <a:pt x="6698049" y="5352570"/>
                </a:lnTo>
                <a:lnTo>
                  <a:pt x="6697297" y="5353134"/>
                </a:lnTo>
                <a:lnTo>
                  <a:pt x="6689118" y="5355890"/>
                </a:lnTo>
                <a:cubicBezTo>
                  <a:pt x="6680171" y="5359440"/>
                  <a:pt x="6671805" y="5362584"/>
                  <a:pt x="6670605" y="5355427"/>
                </a:cubicBezTo>
                <a:cubicBezTo>
                  <a:pt x="6665330" y="5354991"/>
                  <a:pt x="6661976" y="5355734"/>
                  <a:pt x="6659606" y="5357084"/>
                </a:cubicBezTo>
                <a:cubicBezTo>
                  <a:pt x="6654864" y="5359782"/>
                  <a:pt x="6654050" y="5364908"/>
                  <a:pt x="6649636" y="5367869"/>
                </a:cubicBezTo>
                <a:lnTo>
                  <a:pt x="6642159" y="5369506"/>
                </a:lnTo>
                <a:lnTo>
                  <a:pt x="6640764" y="5370991"/>
                </a:lnTo>
                <a:lnTo>
                  <a:pt x="6636665" y="5374002"/>
                </a:lnTo>
                <a:lnTo>
                  <a:pt x="6641287" y="5376181"/>
                </a:lnTo>
                <a:cubicBezTo>
                  <a:pt x="6646080" y="5377976"/>
                  <a:pt x="6597903" y="5386514"/>
                  <a:pt x="6591018" y="5390981"/>
                </a:cubicBezTo>
                <a:lnTo>
                  <a:pt x="6548326" y="5403583"/>
                </a:lnTo>
                <a:lnTo>
                  <a:pt x="6472868" y="5394733"/>
                </a:lnTo>
                <a:cubicBezTo>
                  <a:pt x="6457699" y="5415896"/>
                  <a:pt x="6417760" y="5410703"/>
                  <a:pt x="6401194" y="5422870"/>
                </a:cubicBezTo>
                <a:lnTo>
                  <a:pt x="6381961" y="5422940"/>
                </a:lnTo>
                <a:lnTo>
                  <a:pt x="6363834" y="5417751"/>
                </a:lnTo>
                <a:lnTo>
                  <a:pt x="6363997" y="5415912"/>
                </a:lnTo>
                <a:cubicBezTo>
                  <a:pt x="6363602" y="5414702"/>
                  <a:pt x="6362617" y="5414594"/>
                  <a:pt x="6361124" y="5415066"/>
                </a:cubicBezTo>
                <a:lnTo>
                  <a:pt x="6358507" y="5416224"/>
                </a:lnTo>
                <a:lnTo>
                  <a:pt x="6355073" y="5415242"/>
                </a:lnTo>
                <a:lnTo>
                  <a:pt x="6345676" y="5413049"/>
                </a:lnTo>
                <a:lnTo>
                  <a:pt x="6342596" y="5409297"/>
                </a:lnTo>
                <a:cubicBezTo>
                  <a:pt x="6333502" y="5403420"/>
                  <a:pt x="6312379" y="5410664"/>
                  <a:pt x="6305742" y="5401622"/>
                </a:cubicBezTo>
                <a:lnTo>
                  <a:pt x="6294445" y="5404149"/>
                </a:lnTo>
                <a:lnTo>
                  <a:pt x="6281414" y="5398024"/>
                </a:lnTo>
                <a:cubicBezTo>
                  <a:pt x="6269392" y="5392983"/>
                  <a:pt x="6257013" y="5390092"/>
                  <a:pt x="6243972" y="5395807"/>
                </a:cubicBezTo>
                <a:cubicBezTo>
                  <a:pt x="6248312" y="5382942"/>
                  <a:pt x="6211634" y="5399629"/>
                  <a:pt x="6202379" y="5388661"/>
                </a:cubicBezTo>
                <a:cubicBezTo>
                  <a:pt x="6196568" y="5379556"/>
                  <a:pt x="6184084" y="5382499"/>
                  <a:pt x="6173010" y="5380606"/>
                </a:cubicBezTo>
                <a:cubicBezTo>
                  <a:pt x="6162384" y="5372079"/>
                  <a:pt x="6109972" y="5371285"/>
                  <a:pt x="6093421" y="5375473"/>
                </a:cubicBezTo>
                <a:cubicBezTo>
                  <a:pt x="6048943" y="5392971"/>
                  <a:pt x="5995413" y="5360396"/>
                  <a:pt x="5959474" y="5373386"/>
                </a:cubicBezTo>
                <a:cubicBezTo>
                  <a:pt x="5949048" y="5374123"/>
                  <a:pt x="5939860" y="5373301"/>
                  <a:pt x="5931492" y="5371513"/>
                </a:cubicBezTo>
                <a:lnTo>
                  <a:pt x="5909558" y="5364228"/>
                </a:lnTo>
                <a:lnTo>
                  <a:pt x="5906319" y="5357590"/>
                </a:lnTo>
                <a:lnTo>
                  <a:pt x="5891268" y="5355650"/>
                </a:lnTo>
                <a:lnTo>
                  <a:pt x="5887711" y="5353947"/>
                </a:lnTo>
                <a:cubicBezTo>
                  <a:pt x="5880924" y="5350671"/>
                  <a:pt x="5874113" y="5347614"/>
                  <a:pt x="5866852" y="5345374"/>
                </a:cubicBezTo>
                <a:cubicBezTo>
                  <a:pt x="5859911" y="5373405"/>
                  <a:pt x="5803959" y="5330929"/>
                  <a:pt x="5811310" y="5356530"/>
                </a:cubicBezTo>
                <a:cubicBezTo>
                  <a:pt x="5780489" y="5350949"/>
                  <a:pt x="5782784" y="5364359"/>
                  <a:pt x="5770689" y="5359014"/>
                </a:cubicBezTo>
                <a:lnTo>
                  <a:pt x="5767719" y="5357260"/>
                </a:lnTo>
                <a:lnTo>
                  <a:pt x="5765688" y="5352793"/>
                </a:lnTo>
                <a:lnTo>
                  <a:pt x="5758598" y="5351053"/>
                </a:lnTo>
                <a:lnTo>
                  <a:pt x="5752036" y="5346019"/>
                </a:lnTo>
                <a:cubicBezTo>
                  <a:pt x="5676031" y="5353035"/>
                  <a:pt x="5573285" y="5304575"/>
                  <a:pt x="5503590" y="5325537"/>
                </a:cubicBezTo>
                <a:lnTo>
                  <a:pt x="5389848" y="5351472"/>
                </a:lnTo>
                <a:cubicBezTo>
                  <a:pt x="5378275" y="5360535"/>
                  <a:pt x="5357949" y="5362044"/>
                  <a:pt x="5344450" y="5354840"/>
                </a:cubicBezTo>
                <a:cubicBezTo>
                  <a:pt x="5342129" y="5353601"/>
                  <a:pt x="5340101" y="5352144"/>
                  <a:pt x="5338428" y="5350516"/>
                </a:cubicBezTo>
                <a:cubicBezTo>
                  <a:pt x="5303858" y="5372450"/>
                  <a:pt x="5291134" y="5358414"/>
                  <a:pt x="5273489" y="5373945"/>
                </a:cubicBezTo>
                <a:cubicBezTo>
                  <a:pt x="5228455" y="5376430"/>
                  <a:pt x="5198895" y="5356533"/>
                  <a:pt x="5182701" y="5370075"/>
                </a:cubicBezTo>
                <a:cubicBezTo>
                  <a:pt x="5161004" y="5366959"/>
                  <a:pt x="5136154" y="5346791"/>
                  <a:pt x="5114856" y="5361037"/>
                </a:cubicBezTo>
                <a:cubicBezTo>
                  <a:pt x="5116518" y="5347803"/>
                  <a:pt x="5086668" y="5368445"/>
                  <a:pt x="5076532" y="5358612"/>
                </a:cubicBezTo>
                <a:cubicBezTo>
                  <a:pt x="5069788" y="5350240"/>
                  <a:pt x="5059157" y="5354551"/>
                  <a:pt x="5048954" y="5353915"/>
                </a:cubicBezTo>
                <a:cubicBezTo>
                  <a:pt x="5038015" y="5346654"/>
                  <a:pt x="4991132" y="5351733"/>
                  <a:pt x="4977087" y="5357736"/>
                </a:cubicBezTo>
                <a:cubicBezTo>
                  <a:pt x="4940420" y="5380054"/>
                  <a:pt x="4887089" y="5353763"/>
                  <a:pt x="4857261" y="5370659"/>
                </a:cubicBezTo>
                <a:cubicBezTo>
                  <a:pt x="4820568" y="5378246"/>
                  <a:pt x="4797284" y="5358899"/>
                  <a:pt x="4769845" y="5353264"/>
                </a:cubicBezTo>
                <a:cubicBezTo>
                  <a:pt x="4768462" y="5381819"/>
                  <a:pt x="4711275" y="5345988"/>
                  <a:pt x="4722220" y="5370534"/>
                </a:cubicBezTo>
                <a:cubicBezTo>
                  <a:pt x="4684293" y="5367762"/>
                  <a:pt x="4704662" y="5391854"/>
                  <a:pt x="4667552" y="5366753"/>
                </a:cubicBezTo>
                <a:cubicBezTo>
                  <a:pt x="4600967" y="5382212"/>
                  <a:pt x="4513038" y="5362869"/>
                  <a:pt x="4454472" y="5391442"/>
                </a:cubicBezTo>
                <a:lnTo>
                  <a:pt x="4317219" y="5411554"/>
                </a:lnTo>
                <a:lnTo>
                  <a:pt x="4298346" y="5416146"/>
                </a:lnTo>
                <a:cubicBezTo>
                  <a:pt x="4298306" y="5416758"/>
                  <a:pt x="4298267" y="5417371"/>
                  <a:pt x="4298228" y="5417983"/>
                </a:cubicBezTo>
                <a:cubicBezTo>
                  <a:pt x="4297649" y="5419178"/>
                  <a:pt x="4296651" y="5419253"/>
                  <a:pt x="4295233" y="5418735"/>
                </a:cubicBezTo>
                <a:lnTo>
                  <a:pt x="4292799" y="5417494"/>
                </a:lnTo>
                <a:lnTo>
                  <a:pt x="4289225" y="5418364"/>
                </a:lnTo>
                <a:lnTo>
                  <a:pt x="4279515" y="5420247"/>
                </a:lnTo>
                <a:lnTo>
                  <a:pt x="4275872" y="5423890"/>
                </a:lnTo>
                <a:lnTo>
                  <a:pt x="4227055" y="5427466"/>
                </a:lnTo>
                <a:lnTo>
                  <a:pt x="4213123" y="5433155"/>
                </a:lnTo>
                <a:cubicBezTo>
                  <a:pt x="4200364" y="5437794"/>
                  <a:pt x="4187574" y="5440279"/>
                  <a:pt x="4175436" y="5434156"/>
                </a:cubicBezTo>
                <a:cubicBezTo>
                  <a:pt x="4177805" y="5447129"/>
                  <a:pt x="4143760" y="5429295"/>
                  <a:pt x="4132856" y="5439937"/>
                </a:cubicBezTo>
                <a:cubicBezTo>
                  <a:pt x="4125673" y="5448831"/>
                  <a:pt x="4113669" y="5445492"/>
                  <a:pt x="4102333" y="5447021"/>
                </a:cubicBezTo>
                <a:cubicBezTo>
                  <a:pt x="4090434" y="5455185"/>
                  <a:pt x="4038031" y="5454280"/>
                  <a:pt x="4022159" y="5449566"/>
                </a:cubicBezTo>
                <a:cubicBezTo>
                  <a:pt x="3980455" y="5430671"/>
                  <a:pt x="3922096" y="5461433"/>
                  <a:pt x="3888224" y="5447312"/>
                </a:cubicBezTo>
                <a:cubicBezTo>
                  <a:pt x="3877937" y="5446239"/>
                  <a:pt x="3868647" y="5446763"/>
                  <a:pt x="3860026" y="5448274"/>
                </a:cubicBezTo>
                <a:lnTo>
                  <a:pt x="3832796" y="5461349"/>
                </a:lnTo>
                <a:lnTo>
                  <a:pt x="3817485" y="5462797"/>
                </a:lnTo>
                <a:lnTo>
                  <a:pt x="3813676" y="5464379"/>
                </a:lnTo>
                <a:cubicBezTo>
                  <a:pt x="3806407" y="5467429"/>
                  <a:pt x="3799147" y="5470257"/>
                  <a:pt x="3791563" y="5472259"/>
                </a:cubicBezTo>
                <a:cubicBezTo>
                  <a:pt x="3788910" y="5444072"/>
                  <a:pt x="3726624" y="5484631"/>
                  <a:pt x="3737858" y="5459331"/>
                </a:cubicBezTo>
                <a:cubicBezTo>
                  <a:pt x="3706262" y="5463900"/>
                  <a:pt x="3710598" y="5450598"/>
                  <a:pt x="3697716" y="5455539"/>
                </a:cubicBezTo>
                <a:lnTo>
                  <a:pt x="3694487" y="5457193"/>
                </a:lnTo>
                <a:lnTo>
                  <a:pt x="3691779" y="5461582"/>
                </a:lnTo>
                <a:lnTo>
                  <a:pt x="3684442" y="5463086"/>
                </a:lnTo>
                <a:lnTo>
                  <a:pt x="3677129" y="5467898"/>
                </a:lnTo>
                <a:cubicBezTo>
                  <a:pt x="3602381" y="5458439"/>
                  <a:pt x="3505226" y="5485361"/>
                  <a:pt x="3438897" y="5462195"/>
                </a:cubicBezTo>
                <a:lnTo>
                  <a:pt x="3389756" y="5444428"/>
                </a:lnTo>
                <a:cubicBezTo>
                  <a:pt x="3364455" y="5437704"/>
                  <a:pt x="3342081" y="5466704"/>
                  <a:pt x="3316666" y="5450736"/>
                </a:cubicBezTo>
                <a:cubicBezTo>
                  <a:pt x="3306503" y="5441319"/>
                  <a:pt x="3286457" y="5439158"/>
                  <a:pt x="3271894" y="5445907"/>
                </a:cubicBezTo>
                <a:cubicBezTo>
                  <a:pt x="3269388" y="5447068"/>
                  <a:pt x="3267143" y="5448455"/>
                  <a:pt x="3265228" y="5450024"/>
                </a:cubicBezTo>
                <a:cubicBezTo>
                  <a:pt x="3234084" y="5427025"/>
                  <a:pt x="3219254" y="5440615"/>
                  <a:pt x="3204017" y="5424552"/>
                </a:cubicBezTo>
                <a:cubicBezTo>
                  <a:pt x="3159473" y="5420614"/>
                  <a:pt x="3126956" y="5439505"/>
                  <a:pt x="3112867" y="5425473"/>
                </a:cubicBezTo>
                <a:cubicBezTo>
                  <a:pt x="3090747" y="5427880"/>
                  <a:pt x="3062886" y="5447193"/>
                  <a:pt x="3043809" y="5432293"/>
                </a:cubicBezTo>
                <a:cubicBezTo>
                  <a:pt x="3043452" y="5445549"/>
                  <a:pt x="3016821" y="5423991"/>
                  <a:pt x="3005211" y="5433472"/>
                </a:cubicBezTo>
                <a:cubicBezTo>
                  <a:pt x="2997207" y="5441605"/>
                  <a:pt x="2987260" y="5436961"/>
                  <a:pt x="2976986" y="5437264"/>
                </a:cubicBezTo>
                <a:cubicBezTo>
                  <a:pt x="2964968" y="5444153"/>
                  <a:pt x="2918975" y="5437570"/>
                  <a:pt x="2905879" y="5431128"/>
                </a:cubicBezTo>
                <a:cubicBezTo>
                  <a:pt x="2872703" y="5407678"/>
                  <a:pt x="2815496" y="5432178"/>
                  <a:pt x="2788318" y="5414358"/>
                </a:cubicBezTo>
                <a:cubicBezTo>
                  <a:pt x="2746271" y="5410854"/>
                  <a:pt x="2685231" y="5410484"/>
                  <a:pt x="2653590" y="5410111"/>
                </a:cubicBezTo>
                <a:cubicBezTo>
                  <a:pt x="2615334" y="5411650"/>
                  <a:pt x="2639324" y="5388277"/>
                  <a:pt x="2598481" y="5412114"/>
                </a:cubicBezTo>
                <a:cubicBezTo>
                  <a:pt x="2534415" y="5394537"/>
                  <a:pt x="2387966" y="5438902"/>
                  <a:pt x="2333897" y="5408505"/>
                </a:cubicBezTo>
                <a:cubicBezTo>
                  <a:pt x="2279458" y="5405891"/>
                  <a:pt x="2312839" y="5402348"/>
                  <a:pt x="2271841" y="5396433"/>
                </a:cubicBezTo>
                <a:cubicBezTo>
                  <a:pt x="2263465" y="5363868"/>
                  <a:pt x="2168184" y="5361433"/>
                  <a:pt x="2143705" y="5345095"/>
                </a:cubicBezTo>
                <a:cubicBezTo>
                  <a:pt x="2087043" y="5343333"/>
                  <a:pt x="2041689" y="5319742"/>
                  <a:pt x="1986408" y="5335524"/>
                </a:cubicBezTo>
                <a:cubicBezTo>
                  <a:pt x="1983594" y="5331315"/>
                  <a:pt x="1979798" y="5327915"/>
                  <a:pt x="1975333" y="5325099"/>
                </a:cubicBezTo>
                <a:lnTo>
                  <a:pt x="1972441" y="5323775"/>
                </a:lnTo>
                <a:lnTo>
                  <a:pt x="1971497" y="5324412"/>
                </a:lnTo>
                <a:cubicBezTo>
                  <a:pt x="1967825" y="5325937"/>
                  <a:pt x="1963255" y="5326871"/>
                  <a:pt x="1956886" y="5327069"/>
                </a:cubicBezTo>
                <a:cubicBezTo>
                  <a:pt x="1957692" y="5357103"/>
                  <a:pt x="1944755" y="5337483"/>
                  <a:pt x="1924833" y="5344911"/>
                </a:cubicBezTo>
                <a:cubicBezTo>
                  <a:pt x="1907350" y="5349449"/>
                  <a:pt x="1899872" y="5360515"/>
                  <a:pt x="1885856" y="5367299"/>
                </a:cubicBezTo>
                <a:cubicBezTo>
                  <a:pt x="1874373" y="5371950"/>
                  <a:pt x="1870677" y="5363227"/>
                  <a:pt x="1855937" y="5372820"/>
                </a:cubicBezTo>
                <a:cubicBezTo>
                  <a:pt x="1826799" y="5367486"/>
                  <a:pt x="1805938" y="5389998"/>
                  <a:pt x="1784500" y="5395926"/>
                </a:cubicBezTo>
                <a:cubicBezTo>
                  <a:pt x="1777473" y="5395836"/>
                  <a:pt x="1756895" y="5401012"/>
                  <a:pt x="1737998" y="5407426"/>
                </a:cubicBezTo>
                <a:lnTo>
                  <a:pt x="1736716" y="5407939"/>
                </a:lnTo>
                <a:lnTo>
                  <a:pt x="1726742" y="5405934"/>
                </a:lnTo>
                <a:cubicBezTo>
                  <a:pt x="1724249" y="5404894"/>
                  <a:pt x="1723700" y="5403454"/>
                  <a:pt x="1726849" y="5401221"/>
                </a:cubicBezTo>
                <a:cubicBezTo>
                  <a:pt x="1723886" y="5399045"/>
                  <a:pt x="1720993" y="5398236"/>
                  <a:pt x="1718134" y="5398128"/>
                </a:cubicBezTo>
                <a:cubicBezTo>
                  <a:pt x="1712416" y="5397910"/>
                  <a:pt x="1706830" y="5400494"/>
                  <a:pt x="1701063" y="5400545"/>
                </a:cubicBezTo>
                <a:lnTo>
                  <a:pt x="1694634" y="5398728"/>
                </a:lnTo>
                <a:lnTo>
                  <a:pt x="1692270" y="5399053"/>
                </a:lnTo>
                <a:lnTo>
                  <a:pt x="1686657" y="5399247"/>
                </a:lnTo>
                <a:lnTo>
                  <a:pt x="1687479" y="5402165"/>
                </a:lnTo>
                <a:cubicBezTo>
                  <a:pt x="1688791" y="5404927"/>
                  <a:pt x="1689812" y="5407972"/>
                  <a:pt x="1680969" y="5407963"/>
                </a:cubicBezTo>
                <a:cubicBezTo>
                  <a:pt x="1662599" y="5406532"/>
                  <a:pt x="1656841" y="5418932"/>
                  <a:pt x="1648682" y="5407558"/>
                </a:cubicBezTo>
                <a:lnTo>
                  <a:pt x="1646819" y="5404306"/>
                </a:lnTo>
                <a:lnTo>
                  <a:pt x="1642743" y="5403927"/>
                </a:lnTo>
                <a:cubicBezTo>
                  <a:pt x="1640569" y="5404120"/>
                  <a:pt x="1639361" y="5404983"/>
                  <a:pt x="1639788" y="5407135"/>
                </a:cubicBezTo>
                <a:cubicBezTo>
                  <a:pt x="1622347" y="5398881"/>
                  <a:pt x="1603063" y="5413406"/>
                  <a:pt x="1585803" y="5416574"/>
                </a:cubicBezTo>
                <a:cubicBezTo>
                  <a:pt x="1572467" y="5408520"/>
                  <a:pt x="1549407" y="5423110"/>
                  <a:pt x="1513331" y="5423805"/>
                </a:cubicBezTo>
                <a:cubicBezTo>
                  <a:pt x="1498774" y="5414520"/>
                  <a:pt x="1489007" y="5424393"/>
                  <a:pt x="1460734" y="5411778"/>
                </a:cubicBezTo>
                <a:cubicBezTo>
                  <a:pt x="1459446" y="5412932"/>
                  <a:pt x="1457867" y="5413992"/>
                  <a:pt x="1456045" y="5414928"/>
                </a:cubicBezTo>
                <a:cubicBezTo>
                  <a:pt x="1445460" y="5420354"/>
                  <a:pt x="1429166" y="5420415"/>
                  <a:pt x="1419653" y="5415060"/>
                </a:cubicBezTo>
                <a:cubicBezTo>
                  <a:pt x="1374353" y="5398095"/>
                  <a:pt x="1332064" y="5398411"/>
                  <a:pt x="1292605" y="5394671"/>
                </a:cubicBezTo>
                <a:cubicBezTo>
                  <a:pt x="1247867" y="5392301"/>
                  <a:pt x="1276603" y="5411730"/>
                  <a:pt x="1221477" y="5395509"/>
                </a:cubicBezTo>
                <a:cubicBezTo>
                  <a:pt x="1215107" y="5402140"/>
                  <a:pt x="1207983" y="5402421"/>
                  <a:pt x="1196159" y="5399169"/>
                </a:cubicBezTo>
                <a:cubicBezTo>
                  <a:pt x="1174396" y="5398516"/>
                  <a:pt x="1175280" y="5415282"/>
                  <a:pt x="1153748" y="5405093"/>
                </a:cubicBezTo>
                <a:cubicBezTo>
                  <a:pt x="1157267" y="5414115"/>
                  <a:pt x="1112247" y="5408398"/>
                  <a:pt x="1121874" y="5417803"/>
                </a:cubicBezTo>
                <a:cubicBezTo>
                  <a:pt x="1107293" y="5425943"/>
                  <a:pt x="1100911" y="5412406"/>
                  <a:pt x="1086481" y="5419474"/>
                </a:cubicBezTo>
                <a:cubicBezTo>
                  <a:pt x="1070504" y="5421068"/>
                  <a:pt x="1096054" y="5409890"/>
                  <a:pt x="1078485" y="5409150"/>
                </a:cubicBezTo>
                <a:cubicBezTo>
                  <a:pt x="1057107" y="5409880"/>
                  <a:pt x="1057916" y="5393370"/>
                  <a:pt x="1040550" y="5414415"/>
                </a:cubicBezTo>
                <a:cubicBezTo>
                  <a:pt x="1018445" y="5409298"/>
                  <a:pt x="1013694" y="5418764"/>
                  <a:pt x="982981" y="5423575"/>
                </a:cubicBezTo>
                <a:cubicBezTo>
                  <a:pt x="970423" y="5418342"/>
                  <a:pt x="960063" y="5420960"/>
                  <a:pt x="949836" y="5426093"/>
                </a:cubicBezTo>
                <a:cubicBezTo>
                  <a:pt x="920168" y="5424861"/>
                  <a:pt x="892764" y="5432710"/>
                  <a:pt x="859237" y="5435973"/>
                </a:cubicBezTo>
                <a:cubicBezTo>
                  <a:pt x="823344" y="5430160"/>
                  <a:pt x="804272" y="5444731"/>
                  <a:pt x="768445" y="5448159"/>
                </a:cubicBezTo>
                <a:cubicBezTo>
                  <a:pt x="733630" y="5434899"/>
                  <a:pt x="744432" y="5468566"/>
                  <a:pt x="714393" y="5468302"/>
                </a:cubicBezTo>
                <a:cubicBezTo>
                  <a:pt x="665910" y="5456640"/>
                  <a:pt x="715197" y="5479526"/>
                  <a:pt x="639791" y="5476924"/>
                </a:cubicBezTo>
                <a:cubicBezTo>
                  <a:pt x="635590" y="5474880"/>
                  <a:pt x="626375" y="5477333"/>
                  <a:pt x="627266" y="5480260"/>
                </a:cubicBezTo>
                <a:cubicBezTo>
                  <a:pt x="622501" y="5479477"/>
                  <a:pt x="611196" y="5474127"/>
                  <a:pt x="609977" y="5478891"/>
                </a:cubicBezTo>
                <a:cubicBezTo>
                  <a:pt x="585928" y="5480121"/>
                  <a:pt x="562064" y="5478026"/>
                  <a:pt x="540688" y="5472807"/>
                </a:cubicBezTo>
                <a:cubicBezTo>
                  <a:pt x="494260" y="5482226"/>
                  <a:pt x="519722" y="5459453"/>
                  <a:pt x="486194" y="5462661"/>
                </a:cubicBezTo>
                <a:cubicBezTo>
                  <a:pt x="459222" y="5472731"/>
                  <a:pt x="449283" y="5465413"/>
                  <a:pt x="418164" y="5472485"/>
                </a:cubicBezTo>
                <a:cubicBezTo>
                  <a:pt x="407504" y="5457469"/>
                  <a:pt x="388899" y="5474930"/>
                  <a:pt x="376724" y="5470967"/>
                </a:cubicBezTo>
                <a:cubicBezTo>
                  <a:pt x="357541" y="5489409"/>
                  <a:pt x="329120" y="5456071"/>
                  <a:pt x="308908" y="5457025"/>
                </a:cubicBezTo>
                <a:cubicBezTo>
                  <a:pt x="274916" y="5461376"/>
                  <a:pt x="238368" y="5480973"/>
                  <a:pt x="219416" y="5463995"/>
                </a:cubicBezTo>
                <a:cubicBezTo>
                  <a:pt x="217077" y="5471389"/>
                  <a:pt x="220429" y="5481203"/>
                  <a:pt x="200977" y="5480608"/>
                </a:cubicBezTo>
                <a:cubicBezTo>
                  <a:pt x="193315" y="5484612"/>
                  <a:pt x="192227" y="5495868"/>
                  <a:pt x="176226" y="5491022"/>
                </a:cubicBezTo>
                <a:cubicBezTo>
                  <a:pt x="195501" y="5480307"/>
                  <a:pt x="163065" y="5480325"/>
                  <a:pt x="165702" y="5468604"/>
                </a:cubicBezTo>
                <a:cubicBezTo>
                  <a:pt x="141228" y="5462364"/>
                  <a:pt x="86026" y="5474606"/>
                  <a:pt x="88282" y="5453658"/>
                </a:cubicBezTo>
                <a:cubicBezTo>
                  <a:pt x="80722" y="5441690"/>
                  <a:pt x="50300" y="5462007"/>
                  <a:pt x="49602" y="5448762"/>
                </a:cubicBezTo>
                <a:cubicBezTo>
                  <a:pt x="42967" y="5453333"/>
                  <a:pt x="33469" y="5452380"/>
                  <a:pt x="22844" y="5450459"/>
                </a:cubicBezTo>
                <a:lnTo>
                  <a:pt x="0" y="54476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CD6552F-C98B-4FBA-842F-3EF2D5AC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099" y="585274"/>
            <a:ext cx="7036051" cy="5492212"/>
          </a:xfrm>
          <a:custGeom>
            <a:avLst/>
            <a:gdLst>
              <a:gd name="connsiteX0" fmla="*/ 0 w 7036051"/>
              <a:gd name="connsiteY0" fmla="*/ 0 h 5492212"/>
              <a:gd name="connsiteX1" fmla="*/ 7036051 w 7036051"/>
              <a:gd name="connsiteY1" fmla="*/ 0 h 5492212"/>
              <a:gd name="connsiteX2" fmla="*/ 7036051 w 7036051"/>
              <a:gd name="connsiteY2" fmla="*/ 5163846 h 5492212"/>
              <a:gd name="connsiteX3" fmla="*/ 7012593 w 7036051"/>
              <a:gd name="connsiteY3" fmla="*/ 5176898 h 5492212"/>
              <a:gd name="connsiteX4" fmla="*/ 6958601 w 7036051"/>
              <a:gd name="connsiteY4" fmla="*/ 5204359 h 5492212"/>
              <a:gd name="connsiteX5" fmla="*/ 6951226 w 7036051"/>
              <a:gd name="connsiteY5" fmla="*/ 5203241 h 5492212"/>
              <a:gd name="connsiteX6" fmla="*/ 6920864 w 7036051"/>
              <a:gd name="connsiteY6" fmla="*/ 5220003 h 5492212"/>
              <a:gd name="connsiteX7" fmla="*/ 6834841 w 7036051"/>
              <a:gd name="connsiteY7" fmla="*/ 5266115 h 5492212"/>
              <a:gd name="connsiteX8" fmla="*/ 6777937 w 7036051"/>
              <a:gd name="connsiteY8" fmla="*/ 5332502 h 5492212"/>
              <a:gd name="connsiteX9" fmla="*/ 6752874 w 7036051"/>
              <a:gd name="connsiteY9" fmla="*/ 5340428 h 5492212"/>
              <a:gd name="connsiteX10" fmla="*/ 6711115 w 7036051"/>
              <a:gd name="connsiteY10" fmla="*/ 5353924 h 5492212"/>
              <a:gd name="connsiteX11" fmla="*/ 6702149 w 7036051"/>
              <a:gd name="connsiteY11" fmla="*/ 5351500 h 5492212"/>
              <a:gd name="connsiteX12" fmla="*/ 6698458 w 7036051"/>
              <a:gd name="connsiteY12" fmla="*/ 5352743 h 5492212"/>
              <a:gd name="connsiteX13" fmla="*/ 6698049 w 7036051"/>
              <a:gd name="connsiteY13" fmla="*/ 5352570 h 5492212"/>
              <a:gd name="connsiteX14" fmla="*/ 6697297 w 7036051"/>
              <a:gd name="connsiteY14" fmla="*/ 5353134 h 5492212"/>
              <a:gd name="connsiteX15" fmla="*/ 6689118 w 7036051"/>
              <a:gd name="connsiteY15" fmla="*/ 5355890 h 5492212"/>
              <a:gd name="connsiteX16" fmla="*/ 6670605 w 7036051"/>
              <a:gd name="connsiteY16" fmla="*/ 5355427 h 5492212"/>
              <a:gd name="connsiteX17" fmla="*/ 6659606 w 7036051"/>
              <a:gd name="connsiteY17" fmla="*/ 5357084 h 5492212"/>
              <a:gd name="connsiteX18" fmla="*/ 6649636 w 7036051"/>
              <a:gd name="connsiteY18" fmla="*/ 5367869 h 5492212"/>
              <a:gd name="connsiteX19" fmla="*/ 6642159 w 7036051"/>
              <a:gd name="connsiteY19" fmla="*/ 5369506 h 5492212"/>
              <a:gd name="connsiteX20" fmla="*/ 6640764 w 7036051"/>
              <a:gd name="connsiteY20" fmla="*/ 5370991 h 5492212"/>
              <a:gd name="connsiteX21" fmla="*/ 6636665 w 7036051"/>
              <a:gd name="connsiteY21" fmla="*/ 5374002 h 5492212"/>
              <a:gd name="connsiteX22" fmla="*/ 6641287 w 7036051"/>
              <a:gd name="connsiteY22" fmla="*/ 5376181 h 5492212"/>
              <a:gd name="connsiteX23" fmla="*/ 6591018 w 7036051"/>
              <a:gd name="connsiteY23" fmla="*/ 5390981 h 5492212"/>
              <a:gd name="connsiteX24" fmla="*/ 6548326 w 7036051"/>
              <a:gd name="connsiteY24" fmla="*/ 5403583 h 5492212"/>
              <a:gd name="connsiteX25" fmla="*/ 6472868 w 7036051"/>
              <a:gd name="connsiteY25" fmla="*/ 5394733 h 5492212"/>
              <a:gd name="connsiteX26" fmla="*/ 6401194 w 7036051"/>
              <a:gd name="connsiteY26" fmla="*/ 5422870 h 5492212"/>
              <a:gd name="connsiteX27" fmla="*/ 6381961 w 7036051"/>
              <a:gd name="connsiteY27" fmla="*/ 5422940 h 5492212"/>
              <a:gd name="connsiteX28" fmla="*/ 6363834 w 7036051"/>
              <a:gd name="connsiteY28" fmla="*/ 5417751 h 5492212"/>
              <a:gd name="connsiteX29" fmla="*/ 6363997 w 7036051"/>
              <a:gd name="connsiteY29" fmla="*/ 5415912 h 5492212"/>
              <a:gd name="connsiteX30" fmla="*/ 6361124 w 7036051"/>
              <a:gd name="connsiteY30" fmla="*/ 5415066 h 5492212"/>
              <a:gd name="connsiteX31" fmla="*/ 6358507 w 7036051"/>
              <a:gd name="connsiteY31" fmla="*/ 5416224 h 5492212"/>
              <a:gd name="connsiteX32" fmla="*/ 6355073 w 7036051"/>
              <a:gd name="connsiteY32" fmla="*/ 5415242 h 5492212"/>
              <a:gd name="connsiteX33" fmla="*/ 6345676 w 7036051"/>
              <a:gd name="connsiteY33" fmla="*/ 5413049 h 5492212"/>
              <a:gd name="connsiteX34" fmla="*/ 6342596 w 7036051"/>
              <a:gd name="connsiteY34" fmla="*/ 5409297 h 5492212"/>
              <a:gd name="connsiteX35" fmla="*/ 6305742 w 7036051"/>
              <a:gd name="connsiteY35" fmla="*/ 5401622 h 5492212"/>
              <a:gd name="connsiteX36" fmla="*/ 6294445 w 7036051"/>
              <a:gd name="connsiteY36" fmla="*/ 5404149 h 5492212"/>
              <a:gd name="connsiteX37" fmla="*/ 6281414 w 7036051"/>
              <a:gd name="connsiteY37" fmla="*/ 5398024 h 5492212"/>
              <a:gd name="connsiteX38" fmla="*/ 6243972 w 7036051"/>
              <a:gd name="connsiteY38" fmla="*/ 5395807 h 5492212"/>
              <a:gd name="connsiteX39" fmla="*/ 6202379 w 7036051"/>
              <a:gd name="connsiteY39" fmla="*/ 5388661 h 5492212"/>
              <a:gd name="connsiteX40" fmla="*/ 6173010 w 7036051"/>
              <a:gd name="connsiteY40" fmla="*/ 5380606 h 5492212"/>
              <a:gd name="connsiteX41" fmla="*/ 6093421 w 7036051"/>
              <a:gd name="connsiteY41" fmla="*/ 5375473 h 5492212"/>
              <a:gd name="connsiteX42" fmla="*/ 5959474 w 7036051"/>
              <a:gd name="connsiteY42" fmla="*/ 5373386 h 5492212"/>
              <a:gd name="connsiteX43" fmla="*/ 5931492 w 7036051"/>
              <a:gd name="connsiteY43" fmla="*/ 5371513 h 5492212"/>
              <a:gd name="connsiteX44" fmla="*/ 5909558 w 7036051"/>
              <a:gd name="connsiteY44" fmla="*/ 5364228 h 5492212"/>
              <a:gd name="connsiteX45" fmla="*/ 5906319 w 7036051"/>
              <a:gd name="connsiteY45" fmla="*/ 5357590 h 5492212"/>
              <a:gd name="connsiteX46" fmla="*/ 5891268 w 7036051"/>
              <a:gd name="connsiteY46" fmla="*/ 5355650 h 5492212"/>
              <a:gd name="connsiteX47" fmla="*/ 5887711 w 7036051"/>
              <a:gd name="connsiteY47" fmla="*/ 5353947 h 5492212"/>
              <a:gd name="connsiteX48" fmla="*/ 5866852 w 7036051"/>
              <a:gd name="connsiteY48" fmla="*/ 5345374 h 5492212"/>
              <a:gd name="connsiteX49" fmla="*/ 5811310 w 7036051"/>
              <a:gd name="connsiteY49" fmla="*/ 5356530 h 5492212"/>
              <a:gd name="connsiteX50" fmla="*/ 5770689 w 7036051"/>
              <a:gd name="connsiteY50" fmla="*/ 5359014 h 5492212"/>
              <a:gd name="connsiteX51" fmla="*/ 5767719 w 7036051"/>
              <a:gd name="connsiteY51" fmla="*/ 5357260 h 5492212"/>
              <a:gd name="connsiteX52" fmla="*/ 5765688 w 7036051"/>
              <a:gd name="connsiteY52" fmla="*/ 5352793 h 5492212"/>
              <a:gd name="connsiteX53" fmla="*/ 5758598 w 7036051"/>
              <a:gd name="connsiteY53" fmla="*/ 5351053 h 5492212"/>
              <a:gd name="connsiteX54" fmla="*/ 5752036 w 7036051"/>
              <a:gd name="connsiteY54" fmla="*/ 5346019 h 5492212"/>
              <a:gd name="connsiteX55" fmla="*/ 5503590 w 7036051"/>
              <a:gd name="connsiteY55" fmla="*/ 5325537 h 5492212"/>
              <a:gd name="connsiteX56" fmla="*/ 5389848 w 7036051"/>
              <a:gd name="connsiteY56" fmla="*/ 5351472 h 5492212"/>
              <a:gd name="connsiteX57" fmla="*/ 5344450 w 7036051"/>
              <a:gd name="connsiteY57" fmla="*/ 5354840 h 5492212"/>
              <a:gd name="connsiteX58" fmla="*/ 5338428 w 7036051"/>
              <a:gd name="connsiteY58" fmla="*/ 5350516 h 5492212"/>
              <a:gd name="connsiteX59" fmla="*/ 5273489 w 7036051"/>
              <a:gd name="connsiteY59" fmla="*/ 5373945 h 5492212"/>
              <a:gd name="connsiteX60" fmla="*/ 5182701 w 7036051"/>
              <a:gd name="connsiteY60" fmla="*/ 5370075 h 5492212"/>
              <a:gd name="connsiteX61" fmla="*/ 5114856 w 7036051"/>
              <a:gd name="connsiteY61" fmla="*/ 5361037 h 5492212"/>
              <a:gd name="connsiteX62" fmla="*/ 5076532 w 7036051"/>
              <a:gd name="connsiteY62" fmla="*/ 5358612 h 5492212"/>
              <a:gd name="connsiteX63" fmla="*/ 5048954 w 7036051"/>
              <a:gd name="connsiteY63" fmla="*/ 5353915 h 5492212"/>
              <a:gd name="connsiteX64" fmla="*/ 4977087 w 7036051"/>
              <a:gd name="connsiteY64" fmla="*/ 5357736 h 5492212"/>
              <a:gd name="connsiteX65" fmla="*/ 4857261 w 7036051"/>
              <a:gd name="connsiteY65" fmla="*/ 5370659 h 5492212"/>
              <a:gd name="connsiteX66" fmla="*/ 4769845 w 7036051"/>
              <a:gd name="connsiteY66" fmla="*/ 5353264 h 5492212"/>
              <a:gd name="connsiteX67" fmla="*/ 4722220 w 7036051"/>
              <a:gd name="connsiteY67" fmla="*/ 5370534 h 5492212"/>
              <a:gd name="connsiteX68" fmla="*/ 4667552 w 7036051"/>
              <a:gd name="connsiteY68" fmla="*/ 5366753 h 5492212"/>
              <a:gd name="connsiteX69" fmla="*/ 4454472 w 7036051"/>
              <a:gd name="connsiteY69" fmla="*/ 5391442 h 5492212"/>
              <a:gd name="connsiteX70" fmla="*/ 4317219 w 7036051"/>
              <a:gd name="connsiteY70" fmla="*/ 5411554 h 5492212"/>
              <a:gd name="connsiteX71" fmla="*/ 4298346 w 7036051"/>
              <a:gd name="connsiteY71" fmla="*/ 5416146 h 5492212"/>
              <a:gd name="connsiteX72" fmla="*/ 4298228 w 7036051"/>
              <a:gd name="connsiteY72" fmla="*/ 5417983 h 5492212"/>
              <a:gd name="connsiteX73" fmla="*/ 4295233 w 7036051"/>
              <a:gd name="connsiteY73" fmla="*/ 5418735 h 5492212"/>
              <a:gd name="connsiteX74" fmla="*/ 4292799 w 7036051"/>
              <a:gd name="connsiteY74" fmla="*/ 5417494 h 5492212"/>
              <a:gd name="connsiteX75" fmla="*/ 4289225 w 7036051"/>
              <a:gd name="connsiteY75" fmla="*/ 5418364 h 5492212"/>
              <a:gd name="connsiteX76" fmla="*/ 4279515 w 7036051"/>
              <a:gd name="connsiteY76" fmla="*/ 5420247 h 5492212"/>
              <a:gd name="connsiteX77" fmla="*/ 4275872 w 7036051"/>
              <a:gd name="connsiteY77" fmla="*/ 5423890 h 5492212"/>
              <a:gd name="connsiteX78" fmla="*/ 4227055 w 7036051"/>
              <a:gd name="connsiteY78" fmla="*/ 5427466 h 5492212"/>
              <a:gd name="connsiteX79" fmla="*/ 4213123 w 7036051"/>
              <a:gd name="connsiteY79" fmla="*/ 5433155 h 5492212"/>
              <a:gd name="connsiteX80" fmla="*/ 4175436 w 7036051"/>
              <a:gd name="connsiteY80" fmla="*/ 5434156 h 5492212"/>
              <a:gd name="connsiteX81" fmla="*/ 4132856 w 7036051"/>
              <a:gd name="connsiteY81" fmla="*/ 5439937 h 5492212"/>
              <a:gd name="connsiteX82" fmla="*/ 4102333 w 7036051"/>
              <a:gd name="connsiteY82" fmla="*/ 5447021 h 5492212"/>
              <a:gd name="connsiteX83" fmla="*/ 4022159 w 7036051"/>
              <a:gd name="connsiteY83" fmla="*/ 5449566 h 5492212"/>
              <a:gd name="connsiteX84" fmla="*/ 3888224 w 7036051"/>
              <a:gd name="connsiteY84" fmla="*/ 5447312 h 5492212"/>
              <a:gd name="connsiteX85" fmla="*/ 3860026 w 7036051"/>
              <a:gd name="connsiteY85" fmla="*/ 5448274 h 5492212"/>
              <a:gd name="connsiteX86" fmla="*/ 3832796 w 7036051"/>
              <a:gd name="connsiteY86" fmla="*/ 5461349 h 5492212"/>
              <a:gd name="connsiteX87" fmla="*/ 3817485 w 7036051"/>
              <a:gd name="connsiteY87" fmla="*/ 5462797 h 5492212"/>
              <a:gd name="connsiteX88" fmla="*/ 3813676 w 7036051"/>
              <a:gd name="connsiteY88" fmla="*/ 5464379 h 5492212"/>
              <a:gd name="connsiteX89" fmla="*/ 3791563 w 7036051"/>
              <a:gd name="connsiteY89" fmla="*/ 5472259 h 5492212"/>
              <a:gd name="connsiteX90" fmla="*/ 3737858 w 7036051"/>
              <a:gd name="connsiteY90" fmla="*/ 5459331 h 5492212"/>
              <a:gd name="connsiteX91" fmla="*/ 3697716 w 7036051"/>
              <a:gd name="connsiteY91" fmla="*/ 5455539 h 5492212"/>
              <a:gd name="connsiteX92" fmla="*/ 3694487 w 7036051"/>
              <a:gd name="connsiteY92" fmla="*/ 5457193 h 5492212"/>
              <a:gd name="connsiteX93" fmla="*/ 3691779 w 7036051"/>
              <a:gd name="connsiteY93" fmla="*/ 5461582 h 5492212"/>
              <a:gd name="connsiteX94" fmla="*/ 3684442 w 7036051"/>
              <a:gd name="connsiteY94" fmla="*/ 5463086 h 5492212"/>
              <a:gd name="connsiteX95" fmla="*/ 3677129 w 7036051"/>
              <a:gd name="connsiteY95" fmla="*/ 5467898 h 5492212"/>
              <a:gd name="connsiteX96" fmla="*/ 3438897 w 7036051"/>
              <a:gd name="connsiteY96" fmla="*/ 5462195 h 5492212"/>
              <a:gd name="connsiteX97" fmla="*/ 3389756 w 7036051"/>
              <a:gd name="connsiteY97" fmla="*/ 5444428 h 5492212"/>
              <a:gd name="connsiteX98" fmla="*/ 3316666 w 7036051"/>
              <a:gd name="connsiteY98" fmla="*/ 5450736 h 5492212"/>
              <a:gd name="connsiteX99" fmla="*/ 3271894 w 7036051"/>
              <a:gd name="connsiteY99" fmla="*/ 5445907 h 5492212"/>
              <a:gd name="connsiteX100" fmla="*/ 3265228 w 7036051"/>
              <a:gd name="connsiteY100" fmla="*/ 5450024 h 5492212"/>
              <a:gd name="connsiteX101" fmla="*/ 3204017 w 7036051"/>
              <a:gd name="connsiteY101" fmla="*/ 5424552 h 5492212"/>
              <a:gd name="connsiteX102" fmla="*/ 3112867 w 7036051"/>
              <a:gd name="connsiteY102" fmla="*/ 5425473 h 5492212"/>
              <a:gd name="connsiteX103" fmla="*/ 3043809 w 7036051"/>
              <a:gd name="connsiteY103" fmla="*/ 5432293 h 5492212"/>
              <a:gd name="connsiteX104" fmla="*/ 3005211 w 7036051"/>
              <a:gd name="connsiteY104" fmla="*/ 5433472 h 5492212"/>
              <a:gd name="connsiteX105" fmla="*/ 2976986 w 7036051"/>
              <a:gd name="connsiteY105" fmla="*/ 5437264 h 5492212"/>
              <a:gd name="connsiteX106" fmla="*/ 2905879 w 7036051"/>
              <a:gd name="connsiteY106" fmla="*/ 5431128 h 5492212"/>
              <a:gd name="connsiteX107" fmla="*/ 2788318 w 7036051"/>
              <a:gd name="connsiteY107" fmla="*/ 5414358 h 5492212"/>
              <a:gd name="connsiteX108" fmla="*/ 2653590 w 7036051"/>
              <a:gd name="connsiteY108" fmla="*/ 5410111 h 5492212"/>
              <a:gd name="connsiteX109" fmla="*/ 2598481 w 7036051"/>
              <a:gd name="connsiteY109" fmla="*/ 5412114 h 5492212"/>
              <a:gd name="connsiteX110" fmla="*/ 2333897 w 7036051"/>
              <a:gd name="connsiteY110" fmla="*/ 5408505 h 5492212"/>
              <a:gd name="connsiteX111" fmla="*/ 2271841 w 7036051"/>
              <a:gd name="connsiteY111" fmla="*/ 5396433 h 5492212"/>
              <a:gd name="connsiteX112" fmla="*/ 2143705 w 7036051"/>
              <a:gd name="connsiteY112" fmla="*/ 5345095 h 5492212"/>
              <a:gd name="connsiteX113" fmla="*/ 1986408 w 7036051"/>
              <a:gd name="connsiteY113" fmla="*/ 5335524 h 5492212"/>
              <a:gd name="connsiteX114" fmla="*/ 1975333 w 7036051"/>
              <a:gd name="connsiteY114" fmla="*/ 5325099 h 5492212"/>
              <a:gd name="connsiteX115" fmla="*/ 1972441 w 7036051"/>
              <a:gd name="connsiteY115" fmla="*/ 5323775 h 5492212"/>
              <a:gd name="connsiteX116" fmla="*/ 1971497 w 7036051"/>
              <a:gd name="connsiteY116" fmla="*/ 5324412 h 5492212"/>
              <a:gd name="connsiteX117" fmla="*/ 1956886 w 7036051"/>
              <a:gd name="connsiteY117" fmla="*/ 5327069 h 5492212"/>
              <a:gd name="connsiteX118" fmla="*/ 1924833 w 7036051"/>
              <a:gd name="connsiteY118" fmla="*/ 5344911 h 5492212"/>
              <a:gd name="connsiteX119" fmla="*/ 1885856 w 7036051"/>
              <a:gd name="connsiteY119" fmla="*/ 5367299 h 5492212"/>
              <a:gd name="connsiteX120" fmla="*/ 1855937 w 7036051"/>
              <a:gd name="connsiteY120" fmla="*/ 5372820 h 5492212"/>
              <a:gd name="connsiteX121" fmla="*/ 1784500 w 7036051"/>
              <a:gd name="connsiteY121" fmla="*/ 5395926 h 5492212"/>
              <a:gd name="connsiteX122" fmla="*/ 1737998 w 7036051"/>
              <a:gd name="connsiteY122" fmla="*/ 5407426 h 5492212"/>
              <a:gd name="connsiteX123" fmla="*/ 1736716 w 7036051"/>
              <a:gd name="connsiteY123" fmla="*/ 5407939 h 5492212"/>
              <a:gd name="connsiteX124" fmla="*/ 1726742 w 7036051"/>
              <a:gd name="connsiteY124" fmla="*/ 5405934 h 5492212"/>
              <a:gd name="connsiteX125" fmla="*/ 1726849 w 7036051"/>
              <a:gd name="connsiteY125" fmla="*/ 5401221 h 5492212"/>
              <a:gd name="connsiteX126" fmla="*/ 1718134 w 7036051"/>
              <a:gd name="connsiteY126" fmla="*/ 5398128 h 5492212"/>
              <a:gd name="connsiteX127" fmla="*/ 1701063 w 7036051"/>
              <a:gd name="connsiteY127" fmla="*/ 5400545 h 5492212"/>
              <a:gd name="connsiteX128" fmla="*/ 1694634 w 7036051"/>
              <a:gd name="connsiteY128" fmla="*/ 5398728 h 5492212"/>
              <a:gd name="connsiteX129" fmla="*/ 1692270 w 7036051"/>
              <a:gd name="connsiteY129" fmla="*/ 5399053 h 5492212"/>
              <a:gd name="connsiteX130" fmla="*/ 1686657 w 7036051"/>
              <a:gd name="connsiteY130" fmla="*/ 5399247 h 5492212"/>
              <a:gd name="connsiteX131" fmla="*/ 1687479 w 7036051"/>
              <a:gd name="connsiteY131" fmla="*/ 5402165 h 5492212"/>
              <a:gd name="connsiteX132" fmla="*/ 1680969 w 7036051"/>
              <a:gd name="connsiteY132" fmla="*/ 5407963 h 5492212"/>
              <a:gd name="connsiteX133" fmla="*/ 1648682 w 7036051"/>
              <a:gd name="connsiteY133" fmla="*/ 5407558 h 5492212"/>
              <a:gd name="connsiteX134" fmla="*/ 1646819 w 7036051"/>
              <a:gd name="connsiteY134" fmla="*/ 5404306 h 5492212"/>
              <a:gd name="connsiteX135" fmla="*/ 1642743 w 7036051"/>
              <a:gd name="connsiteY135" fmla="*/ 5403927 h 5492212"/>
              <a:gd name="connsiteX136" fmla="*/ 1639788 w 7036051"/>
              <a:gd name="connsiteY136" fmla="*/ 5407135 h 5492212"/>
              <a:gd name="connsiteX137" fmla="*/ 1585803 w 7036051"/>
              <a:gd name="connsiteY137" fmla="*/ 5416574 h 5492212"/>
              <a:gd name="connsiteX138" fmla="*/ 1513331 w 7036051"/>
              <a:gd name="connsiteY138" fmla="*/ 5423805 h 5492212"/>
              <a:gd name="connsiteX139" fmla="*/ 1460734 w 7036051"/>
              <a:gd name="connsiteY139" fmla="*/ 5411778 h 5492212"/>
              <a:gd name="connsiteX140" fmla="*/ 1456045 w 7036051"/>
              <a:gd name="connsiteY140" fmla="*/ 5414928 h 5492212"/>
              <a:gd name="connsiteX141" fmla="*/ 1419653 w 7036051"/>
              <a:gd name="connsiteY141" fmla="*/ 5415060 h 5492212"/>
              <a:gd name="connsiteX142" fmla="*/ 1292605 w 7036051"/>
              <a:gd name="connsiteY142" fmla="*/ 5394671 h 5492212"/>
              <a:gd name="connsiteX143" fmla="*/ 1221477 w 7036051"/>
              <a:gd name="connsiteY143" fmla="*/ 5395509 h 5492212"/>
              <a:gd name="connsiteX144" fmla="*/ 1196159 w 7036051"/>
              <a:gd name="connsiteY144" fmla="*/ 5399169 h 5492212"/>
              <a:gd name="connsiteX145" fmla="*/ 1153748 w 7036051"/>
              <a:gd name="connsiteY145" fmla="*/ 5405093 h 5492212"/>
              <a:gd name="connsiteX146" fmla="*/ 1121874 w 7036051"/>
              <a:gd name="connsiteY146" fmla="*/ 5417803 h 5492212"/>
              <a:gd name="connsiteX147" fmla="*/ 1086481 w 7036051"/>
              <a:gd name="connsiteY147" fmla="*/ 5419474 h 5492212"/>
              <a:gd name="connsiteX148" fmla="*/ 1078485 w 7036051"/>
              <a:gd name="connsiteY148" fmla="*/ 5409150 h 5492212"/>
              <a:gd name="connsiteX149" fmla="*/ 1040550 w 7036051"/>
              <a:gd name="connsiteY149" fmla="*/ 5414415 h 5492212"/>
              <a:gd name="connsiteX150" fmla="*/ 982981 w 7036051"/>
              <a:gd name="connsiteY150" fmla="*/ 5423575 h 5492212"/>
              <a:gd name="connsiteX151" fmla="*/ 949836 w 7036051"/>
              <a:gd name="connsiteY151" fmla="*/ 5426093 h 5492212"/>
              <a:gd name="connsiteX152" fmla="*/ 859237 w 7036051"/>
              <a:gd name="connsiteY152" fmla="*/ 5435973 h 5492212"/>
              <a:gd name="connsiteX153" fmla="*/ 768445 w 7036051"/>
              <a:gd name="connsiteY153" fmla="*/ 5448159 h 5492212"/>
              <a:gd name="connsiteX154" fmla="*/ 714393 w 7036051"/>
              <a:gd name="connsiteY154" fmla="*/ 5468302 h 5492212"/>
              <a:gd name="connsiteX155" fmla="*/ 639791 w 7036051"/>
              <a:gd name="connsiteY155" fmla="*/ 5476924 h 5492212"/>
              <a:gd name="connsiteX156" fmla="*/ 627266 w 7036051"/>
              <a:gd name="connsiteY156" fmla="*/ 5480260 h 5492212"/>
              <a:gd name="connsiteX157" fmla="*/ 609977 w 7036051"/>
              <a:gd name="connsiteY157" fmla="*/ 5478891 h 5492212"/>
              <a:gd name="connsiteX158" fmla="*/ 540688 w 7036051"/>
              <a:gd name="connsiteY158" fmla="*/ 5472807 h 5492212"/>
              <a:gd name="connsiteX159" fmla="*/ 486194 w 7036051"/>
              <a:gd name="connsiteY159" fmla="*/ 5462661 h 5492212"/>
              <a:gd name="connsiteX160" fmla="*/ 418164 w 7036051"/>
              <a:gd name="connsiteY160" fmla="*/ 5472485 h 5492212"/>
              <a:gd name="connsiteX161" fmla="*/ 376724 w 7036051"/>
              <a:gd name="connsiteY161" fmla="*/ 5470967 h 5492212"/>
              <a:gd name="connsiteX162" fmla="*/ 308908 w 7036051"/>
              <a:gd name="connsiteY162" fmla="*/ 5457025 h 5492212"/>
              <a:gd name="connsiteX163" fmla="*/ 219416 w 7036051"/>
              <a:gd name="connsiteY163" fmla="*/ 5463995 h 5492212"/>
              <a:gd name="connsiteX164" fmla="*/ 200977 w 7036051"/>
              <a:gd name="connsiteY164" fmla="*/ 5480608 h 5492212"/>
              <a:gd name="connsiteX165" fmla="*/ 176226 w 7036051"/>
              <a:gd name="connsiteY165" fmla="*/ 5491022 h 5492212"/>
              <a:gd name="connsiteX166" fmla="*/ 165702 w 7036051"/>
              <a:gd name="connsiteY166" fmla="*/ 5468604 h 5492212"/>
              <a:gd name="connsiteX167" fmla="*/ 88282 w 7036051"/>
              <a:gd name="connsiteY167" fmla="*/ 5453658 h 5492212"/>
              <a:gd name="connsiteX168" fmla="*/ 49602 w 7036051"/>
              <a:gd name="connsiteY168" fmla="*/ 5448762 h 5492212"/>
              <a:gd name="connsiteX169" fmla="*/ 22844 w 7036051"/>
              <a:gd name="connsiteY169" fmla="*/ 5450459 h 5492212"/>
              <a:gd name="connsiteX170" fmla="*/ 0 w 7036051"/>
              <a:gd name="connsiteY170" fmla="*/ 5447653 h 549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7036051" h="5492212">
                <a:moveTo>
                  <a:pt x="0" y="0"/>
                </a:moveTo>
                <a:lnTo>
                  <a:pt x="7036051" y="0"/>
                </a:lnTo>
                <a:lnTo>
                  <a:pt x="7036051" y="5163846"/>
                </a:lnTo>
                <a:lnTo>
                  <a:pt x="7012593" y="5176898"/>
                </a:lnTo>
                <a:cubicBezTo>
                  <a:pt x="7010768" y="5193373"/>
                  <a:pt x="6968133" y="5178026"/>
                  <a:pt x="6958601" y="5204359"/>
                </a:cubicBezTo>
                <a:cubicBezTo>
                  <a:pt x="6956255" y="5203750"/>
                  <a:pt x="6953771" y="5203373"/>
                  <a:pt x="6951226" y="5203241"/>
                </a:cubicBezTo>
                <a:cubicBezTo>
                  <a:pt x="6936441" y="5202478"/>
                  <a:pt x="6922846" y="5209982"/>
                  <a:pt x="6920864" y="5220003"/>
                </a:cubicBezTo>
                <a:cubicBezTo>
                  <a:pt x="6902003" y="5258795"/>
                  <a:pt x="6863469" y="5243876"/>
                  <a:pt x="6834841" y="5266115"/>
                </a:cubicBezTo>
                <a:cubicBezTo>
                  <a:pt x="6800315" y="5289373"/>
                  <a:pt x="6805780" y="5289922"/>
                  <a:pt x="6777937" y="5332502"/>
                </a:cubicBezTo>
                <a:cubicBezTo>
                  <a:pt x="6765321" y="5328518"/>
                  <a:pt x="6759096" y="5331534"/>
                  <a:pt x="6752874" y="5340428"/>
                </a:cubicBezTo>
                <a:cubicBezTo>
                  <a:pt x="6735526" y="5351218"/>
                  <a:pt x="6717730" y="5333264"/>
                  <a:pt x="6711115" y="5353924"/>
                </a:cubicBezTo>
                <a:cubicBezTo>
                  <a:pt x="6709352" y="5351156"/>
                  <a:pt x="6706090" y="5350761"/>
                  <a:pt x="6702149" y="5351500"/>
                </a:cubicBezTo>
                <a:lnTo>
                  <a:pt x="6698458" y="5352743"/>
                </a:lnTo>
                <a:lnTo>
                  <a:pt x="6698049" y="5352570"/>
                </a:lnTo>
                <a:lnTo>
                  <a:pt x="6697297" y="5353134"/>
                </a:lnTo>
                <a:lnTo>
                  <a:pt x="6689118" y="5355890"/>
                </a:lnTo>
                <a:cubicBezTo>
                  <a:pt x="6680171" y="5359440"/>
                  <a:pt x="6671805" y="5362584"/>
                  <a:pt x="6670605" y="5355427"/>
                </a:cubicBezTo>
                <a:cubicBezTo>
                  <a:pt x="6665330" y="5354991"/>
                  <a:pt x="6661976" y="5355734"/>
                  <a:pt x="6659606" y="5357084"/>
                </a:cubicBezTo>
                <a:cubicBezTo>
                  <a:pt x="6654864" y="5359782"/>
                  <a:pt x="6654050" y="5364908"/>
                  <a:pt x="6649636" y="5367869"/>
                </a:cubicBezTo>
                <a:lnTo>
                  <a:pt x="6642159" y="5369506"/>
                </a:lnTo>
                <a:lnTo>
                  <a:pt x="6640764" y="5370991"/>
                </a:lnTo>
                <a:lnTo>
                  <a:pt x="6636665" y="5374002"/>
                </a:lnTo>
                <a:lnTo>
                  <a:pt x="6641287" y="5376181"/>
                </a:lnTo>
                <a:cubicBezTo>
                  <a:pt x="6646080" y="5377976"/>
                  <a:pt x="6597903" y="5386514"/>
                  <a:pt x="6591018" y="5390981"/>
                </a:cubicBezTo>
                <a:lnTo>
                  <a:pt x="6548326" y="5403583"/>
                </a:lnTo>
                <a:lnTo>
                  <a:pt x="6472868" y="5394733"/>
                </a:lnTo>
                <a:cubicBezTo>
                  <a:pt x="6457699" y="5415896"/>
                  <a:pt x="6417760" y="5410703"/>
                  <a:pt x="6401194" y="5422870"/>
                </a:cubicBezTo>
                <a:lnTo>
                  <a:pt x="6381961" y="5422940"/>
                </a:lnTo>
                <a:lnTo>
                  <a:pt x="6363834" y="5417751"/>
                </a:lnTo>
                <a:lnTo>
                  <a:pt x="6363997" y="5415912"/>
                </a:lnTo>
                <a:cubicBezTo>
                  <a:pt x="6363602" y="5414702"/>
                  <a:pt x="6362617" y="5414594"/>
                  <a:pt x="6361124" y="5415066"/>
                </a:cubicBezTo>
                <a:lnTo>
                  <a:pt x="6358507" y="5416224"/>
                </a:lnTo>
                <a:lnTo>
                  <a:pt x="6355073" y="5415242"/>
                </a:lnTo>
                <a:lnTo>
                  <a:pt x="6345676" y="5413049"/>
                </a:lnTo>
                <a:lnTo>
                  <a:pt x="6342596" y="5409297"/>
                </a:lnTo>
                <a:cubicBezTo>
                  <a:pt x="6333502" y="5403420"/>
                  <a:pt x="6312379" y="5410664"/>
                  <a:pt x="6305742" y="5401622"/>
                </a:cubicBezTo>
                <a:lnTo>
                  <a:pt x="6294445" y="5404149"/>
                </a:lnTo>
                <a:lnTo>
                  <a:pt x="6281414" y="5398024"/>
                </a:lnTo>
                <a:cubicBezTo>
                  <a:pt x="6269392" y="5392983"/>
                  <a:pt x="6257013" y="5390092"/>
                  <a:pt x="6243972" y="5395807"/>
                </a:cubicBezTo>
                <a:cubicBezTo>
                  <a:pt x="6248312" y="5382942"/>
                  <a:pt x="6211634" y="5399629"/>
                  <a:pt x="6202379" y="5388661"/>
                </a:cubicBezTo>
                <a:cubicBezTo>
                  <a:pt x="6196568" y="5379556"/>
                  <a:pt x="6184084" y="5382499"/>
                  <a:pt x="6173010" y="5380606"/>
                </a:cubicBezTo>
                <a:cubicBezTo>
                  <a:pt x="6162384" y="5372079"/>
                  <a:pt x="6109972" y="5371285"/>
                  <a:pt x="6093421" y="5375473"/>
                </a:cubicBezTo>
                <a:cubicBezTo>
                  <a:pt x="6048943" y="5392971"/>
                  <a:pt x="5995413" y="5360396"/>
                  <a:pt x="5959474" y="5373386"/>
                </a:cubicBezTo>
                <a:cubicBezTo>
                  <a:pt x="5949048" y="5374123"/>
                  <a:pt x="5939860" y="5373301"/>
                  <a:pt x="5931492" y="5371513"/>
                </a:cubicBezTo>
                <a:lnTo>
                  <a:pt x="5909558" y="5364228"/>
                </a:lnTo>
                <a:lnTo>
                  <a:pt x="5906319" y="5357590"/>
                </a:lnTo>
                <a:lnTo>
                  <a:pt x="5891268" y="5355650"/>
                </a:lnTo>
                <a:lnTo>
                  <a:pt x="5887711" y="5353947"/>
                </a:lnTo>
                <a:cubicBezTo>
                  <a:pt x="5880924" y="5350671"/>
                  <a:pt x="5874113" y="5347614"/>
                  <a:pt x="5866852" y="5345374"/>
                </a:cubicBezTo>
                <a:cubicBezTo>
                  <a:pt x="5859911" y="5373405"/>
                  <a:pt x="5803959" y="5330929"/>
                  <a:pt x="5811310" y="5356530"/>
                </a:cubicBezTo>
                <a:cubicBezTo>
                  <a:pt x="5780489" y="5350949"/>
                  <a:pt x="5782784" y="5364359"/>
                  <a:pt x="5770689" y="5359014"/>
                </a:cubicBezTo>
                <a:lnTo>
                  <a:pt x="5767719" y="5357260"/>
                </a:lnTo>
                <a:lnTo>
                  <a:pt x="5765688" y="5352793"/>
                </a:lnTo>
                <a:lnTo>
                  <a:pt x="5758598" y="5351053"/>
                </a:lnTo>
                <a:lnTo>
                  <a:pt x="5752036" y="5346019"/>
                </a:lnTo>
                <a:cubicBezTo>
                  <a:pt x="5676031" y="5353035"/>
                  <a:pt x="5573285" y="5304575"/>
                  <a:pt x="5503590" y="5325537"/>
                </a:cubicBezTo>
                <a:lnTo>
                  <a:pt x="5389848" y="5351472"/>
                </a:lnTo>
                <a:cubicBezTo>
                  <a:pt x="5378275" y="5360535"/>
                  <a:pt x="5357949" y="5362044"/>
                  <a:pt x="5344450" y="5354840"/>
                </a:cubicBezTo>
                <a:cubicBezTo>
                  <a:pt x="5342129" y="5353601"/>
                  <a:pt x="5340101" y="5352144"/>
                  <a:pt x="5338428" y="5350516"/>
                </a:cubicBezTo>
                <a:cubicBezTo>
                  <a:pt x="5303858" y="5372450"/>
                  <a:pt x="5291134" y="5358414"/>
                  <a:pt x="5273489" y="5373945"/>
                </a:cubicBezTo>
                <a:cubicBezTo>
                  <a:pt x="5228455" y="5376430"/>
                  <a:pt x="5198895" y="5356533"/>
                  <a:pt x="5182701" y="5370075"/>
                </a:cubicBezTo>
                <a:cubicBezTo>
                  <a:pt x="5161004" y="5366959"/>
                  <a:pt x="5136154" y="5346791"/>
                  <a:pt x="5114856" y="5361037"/>
                </a:cubicBezTo>
                <a:cubicBezTo>
                  <a:pt x="5116518" y="5347803"/>
                  <a:pt x="5086668" y="5368445"/>
                  <a:pt x="5076532" y="5358612"/>
                </a:cubicBezTo>
                <a:cubicBezTo>
                  <a:pt x="5069788" y="5350240"/>
                  <a:pt x="5059157" y="5354551"/>
                  <a:pt x="5048954" y="5353915"/>
                </a:cubicBezTo>
                <a:cubicBezTo>
                  <a:pt x="5038015" y="5346654"/>
                  <a:pt x="4991132" y="5351733"/>
                  <a:pt x="4977087" y="5357736"/>
                </a:cubicBezTo>
                <a:cubicBezTo>
                  <a:pt x="4940420" y="5380054"/>
                  <a:pt x="4887089" y="5353763"/>
                  <a:pt x="4857261" y="5370659"/>
                </a:cubicBezTo>
                <a:cubicBezTo>
                  <a:pt x="4820568" y="5378246"/>
                  <a:pt x="4797284" y="5358899"/>
                  <a:pt x="4769845" y="5353264"/>
                </a:cubicBezTo>
                <a:cubicBezTo>
                  <a:pt x="4768462" y="5381819"/>
                  <a:pt x="4711275" y="5345988"/>
                  <a:pt x="4722220" y="5370534"/>
                </a:cubicBezTo>
                <a:cubicBezTo>
                  <a:pt x="4684293" y="5367762"/>
                  <a:pt x="4704662" y="5391854"/>
                  <a:pt x="4667552" y="5366753"/>
                </a:cubicBezTo>
                <a:cubicBezTo>
                  <a:pt x="4600967" y="5382212"/>
                  <a:pt x="4513038" y="5362869"/>
                  <a:pt x="4454472" y="5391442"/>
                </a:cubicBezTo>
                <a:lnTo>
                  <a:pt x="4317219" y="5411554"/>
                </a:lnTo>
                <a:lnTo>
                  <a:pt x="4298346" y="5416146"/>
                </a:lnTo>
                <a:cubicBezTo>
                  <a:pt x="4298306" y="5416758"/>
                  <a:pt x="4298267" y="5417371"/>
                  <a:pt x="4298228" y="5417983"/>
                </a:cubicBezTo>
                <a:cubicBezTo>
                  <a:pt x="4297649" y="5419178"/>
                  <a:pt x="4296651" y="5419253"/>
                  <a:pt x="4295233" y="5418735"/>
                </a:cubicBezTo>
                <a:lnTo>
                  <a:pt x="4292799" y="5417494"/>
                </a:lnTo>
                <a:lnTo>
                  <a:pt x="4289225" y="5418364"/>
                </a:lnTo>
                <a:lnTo>
                  <a:pt x="4279515" y="5420247"/>
                </a:lnTo>
                <a:lnTo>
                  <a:pt x="4275872" y="5423890"/>
                </a:lnTo>
                <a:lnTo>
                  <a:pt x="4227055" y="5427466"/>
                </a:lnTo>
                <a:lnTo>
                  <a:pt x="4213123" y="5433155"/>
                </a:lnTo>
                <a:cubicBezTo>
                  <a:pt x="4200364" y="5437794"/>
                  <a:pt x="4187574" y="5440279"/>
                  <a:pt x="4175436" y="5434156"/>
                </a:cubicBezTo>
                <a:cubicBezTo>
                  <a:pt x="4177805" y="5447129"/>
                  <a:pt x="4143760" y="5429295"/>
                  <a:pt x="4132856" y="5439937"/>
                </a:cubicBezTo>
                <a:cubicBezTo>
                  <a:pt x="4125673" y="5448831"/>
                  <a:pt x="4113669" y="5445492"/>
                  <a:pt x="4102333" y="5447021"/>
                </a:cubicBezTo>
                <a:cubicBezTo>
                  <a:pt x="4090434" y="5455185"/>
                  <a:pt x="4038031" y="5454280"/>
                  <a:pt x="4022159" y="5449566"/>
                </a:cubicBezTo>
                <a:cubicBezTo>
                  <a:pt x="3980455" y="5430671"/>
                  <a:pt x="3922096" y="5461433"/>
                  <a:pt x="3888224" y="5447312"/>
                </a:cubicBezTo>
                <a:cubicBezTo>
                  <a:pt x="3877937" y="5446239"/>
                  <a:pt x="3868647" y="5446763"/>
                  <a:pt x="3860026" y="5448274"/>
                </a:cubicBezTo>
                <a:lnTo>
                  <a:pt x="3832796" y="5461349"/>
                </a:lnTo>
                <a:lnTo>
                  <a:pt x="3817485" y="5462797"/>
                </a:lnTo>
                <a:lnTo>
                  <a:pt x="3813676" y="5464379"/>
                </a:lnTo>
                <a:cubicBezTo>
                  <a:pt x="3806407" y="5467429"/>
                  <a:pt x="3799147" y="5470257"/>
                  <a:pt x="3791563" y="5472259"/>
                </a:cubicBezTo>
                <a:cubicBezTo>
                  <a:pt x="3788910" y="5444072"/>
                  <a:pt x="3726624" y="5484631"/>
                  <a:pt x="3737858" y="5459331"/>
                </a:cubicBezTo>
                <a:cubicBezTo>
                  <a:pt x="3706262" y="5463900"/>
                  <a:pt x="3710598" y="5450598"/>
                  <a:pt x="3697716" y="5455539"/>
                </a:cubicBezTo>
                <a:lnTo>
                  <a:pt x="3694487" y="5457193"/>
                </a:lnTo>
                <a:lnTo>
                  <a:pt x="3691779" y="5461582"/>
                </a:lnTo>
                <a:lnTo>
                  <a:pt x="3684442" y="5463086"/>
                </a:lnTo>
                <a:lnTo>
                  <a:pt x="3677129" y="5467898"/>
                </a:lnTo>
                <a:cubicBezTo>
                  <a:pt x="3602381" y="5458439"/>
                  <a:pt x="3505226" y="5485361"/>
                  <a:pt x="3438897" y="5462195"/>
                </a:cubicBezTo>
                <a:lnTo>
                  <a:pt x="3389756" y="5444428"/>
                </a:lnTo>
                <a:cubicBezTo>
                  <a:pt x="3364455" y="5437704"/>
                  <a:pt x="3342081" y="5466704"/>
                  <a:pt x="3316666" y="5450736"/>
                </a:cubicBezTo>
                <a:cubicBezTo>
                  <a:pt x="3306503" y="5441319"/>
                  <a:pt x="3286457" y="5439158"/>
                  <a:pt x="3271894" y="5445907"/>
                </a:cubicBezTo>
                <a:cubicBezTo>
                  <a:pt x="3269388" y="5447068"/>
                  <a:pt x="3267143" y="5448455"/>
                  <a:pt x="3265228" y="5450024"/>
                </a:cubicBezTo>
                <a:cubicBezTo>
                  <a:pt x="3234084" y="5427025"/>
                  <a:pt x="3219254" y="5440615"/>
                  <a:pt x="3204017" y="5424552"/>
                </a:cubicBezTo>
                <a:cubicBezTo>
                  <a:pt x="3159473" y="5420614"/>
                  <a:pt x="3126956" y="5439505"/>
                  <a:pt x="3112867" y="5425473"/>
                </a:cubicBezTo>
                <a:cubicBezTo>
                  <a:pt x="3090747" y="5427880"/>
                  <a:pt x="3062886" y="5447193"/>
                  <a:pt x="3043809" y="5432293"/>
                </a:cubicBezTo>
                <a:cubicBezTo>
                  <a:pt x="3043452" y="5445549"/>
                  <a:pt x="3016821" y="5423991"/>
                  <a:pt x="3005211" y="5433472"/>
                </a:cubicBezTo>
                <a:cubicBezTo>
                  <a:pt x="2997207" y="5441605"/>
                  <a:pt x="2987260" y="5436961"/>
                  <a:pt x="2976986" y="5437264"/>
                </a:cubicBezTo>
                <a:cubicBezTo>
                  <a:pt x="2964968" y="5444153"/>
                  <a:pt x="2918975" y="5437570"/>
                  <a:pt x="2905879" y="5431128"/>
                </a:cubicBezTo>
                <a:cubicBezTo>
                  <a:pt x="2872703" y="5407678"/>
                  <a:pt x="2815496" y="5432178"/>
                  <a:pt x="2788318" y="5414358"/>
                </a:cubicBezTo>
                <a:cubicBezTo>
                  <a:pt x="2746271" y="5410854"/>
                  <a:pt x="2685231" y="5410484"/>
                  <a:pt x="2653590" y="5410111"/>
                </a:cubicBezTo>
                <a:cubicBezTo>
                  <a:pt x="2615334" y="5411650"/>
                  <a:pt x="2639324" y="5388277"/>
                  <a:pt x="2598481" y="5412114"/>
                </a:cubicBezTo>
                <a:cubicBezTo>
                  <a:pt x="2534415" y="5394537"/>
                  <a:pt x="2387966" y="5438902"/>
                  <a:pt x="2333897" y="5408505"/>
                </a:cubicBezTo>
                <a:cubicBezTo>
                  <a:pt x="2279458" y="5405891"/>
                  <a:pt x="2312839" y="5402348"/>
                  <a:pt x="2271841" y="5396433"/>
                </a:cubicBezTo>
                <a:cubicBezTo>
                  <a:pt x="2263465" y="5363868"/>
                  <a:pt x="2168184" y="5361433"/>
                  <a:pt x="2143705" y="5345095"/>
                </a:cubicBezTo>
                <a:cubicBezTo>
                  <a:pt x="2087043" y="5343333"/>
                  <a:pt x="2041689" y="5319742"/>
                  <a:pt x="1986408" y="5335524"/>
                </a:cubicBezTo>
                <a:cubicBezTo>
                  <a:pt x="1983594" y="5331315"/>
                  <a:pt x="1979798" y="5327915"/>
                  <a:pt x="1975333" y="5325099"/>
                </a:cubicBezTo>
                <a:lnTo>
                  <a:pt x="1972441" y="5323775"/>
                </a:lnTo>
                <a:lnTo>
                  <a:pt x="1971497" y="5324412"/>
                </a:lnTo>
                <a:cubicBezTo>
                  <a:pt x="1967825" y="5325937"/>
                  <a:pt x="1963255" y="5326871"/>
                  <a:pt x="1956886" y="5327069"/>
                </a:cubicBezTo>
                <a:cubicBezTo>
                  <a:pt x="1957692" y="5357103"/>
                  <a:pt x="1944755" y="5337483"/>
                  <a:pt x="1924833" y="5344911"/>
                </a:cubicBezTo>
                <a:cubicBezTo>
                  <a:pt x="1907350" y="5349449"/>
                  <a:pt x="1899872" y="5360515"/>
                  <a:pt x="1885856" y="5367299"/>
                </a:cubicBezTo>
                <a:cubicBezTo>
                  <a:pt x="1874373" y="5371950"/>
                  <a:pt x="1870677" y="5363227"/>
                  <a:pt x="1855937" y="5372820"/>
                </a:cubicBezTo>
                <a:cubicBezTo>
                  <a:pt x="1826799" y="5367486"/>
                  <a:pt x="1805938" y="5389998"/>
                  <a:pt x="1784500" y="5395926"/>
                </a:cubicBezTo>
                <a:cubicBezTo>
                  <a:pt x="1777473" y="5395836"/>
                  <a:pt x="1756895" y="5401012"/>
                  <a:pt x="1737998" y="5407426"/>
                </a:cubicBezTo>
                <a:lnTo>
                  <a:pt x="1736716" y="5407939"/>
                </a:lnTo>
                <a:lnTo>
                  <a:pt x="1726742" y="5405934"/>
                </a:lnTo>
                <a:cubicBezTo>
                  <a:pt x="1724249" y="5404894"/>
                  <a:pt x="1723700" y="5403454"/>
                  <a:pt x="1726849" y="5401221"/>
                </a:cubicBezTo>
                <a:cubicBezTo>
                  <a:pt x="1723886" y="5399045"/>
                  <a:pt x="1720993" y="5398236"/>
                  <a:pt x="1718134" y="5398128"/>
                </a:cubicBezTo>
                <a:cubicBezTo>
                  <a:pt x="1712416" y="5397910"/>
                  <a:pt x="1706830" y="5400494"/>
                  <a:pt x="1701063" y="5400545"/>
                </a:cubicBezTo>
                <a:lnTo>
                  <a:pt x="1694634" y="5398728"/>
                </a:lnTo>
                <a:lnTo>
                  <a:pt x="1692270" y="5399053"/>
                </a:lnTo>
                <a:lnTo>
                  <a:pt x="1686657" y="5399247"/>
                </a:lnTo>
                <a:lnTo>
                  <a:pt x="1687479" y="5402165"/>
                </a:lnTo>
                <a:cubicBezTo>
                  <a:pt x="1688791" y="5404927"/>
                  <a:pt x="1689812" y="5407972"/>
                  <a:pt x="1680969" y="5407963"/>
                </a:cubicBezTo>
                <a:cubicBezTo>
                  <a:pt x="1662599" y="5406532"/>
                  <a:pt x="1656841" y="5418932"/>
                  <a:pt x="1648682" y="5407558"/>
                </a:cubicBezTo>
                <a:lnTo>
                  <a:pt x="1646819" y="5404306"/>
                </a:lnTo>
                <a:lnTo>
                  <a:pt x="1642743" y="5403927"/>
                </a:lnTo>
                <a:cubicBezTo>
                  <a:pt x="1640569" y="5404120"/>
                  <a:pt x="1639361" y="5404983"/>
                  <a:pt x="1639788" y="5407135"/>
                </a:cubicBezTo>
                <a:cubicBezTo>
                  <a:pt x="1622347" y="5398881"/>
                  <a:pt x="1603063" y="5413406"/>
                  <a:pt x="1585803" y="5416574"/>
                </a:cubicBezTo>
                <a:cubicBezTo>
                  <a:pt x="1572467" y="5408520"/>
                  <a:pt x="1549407" y="5423110"/>
                  <a:pt x="1513331" y="5423805"/>
                </a:cubicBezTo>
                <a:cubicBezTo>
                  <a:pt x="1498774" y="5414520"/>
                  <a:pt x="1489007" y="5424393"/>
                  <a:pt x="1460734" y="5411778"/>
                </a:cubicBezTo>
                <a:cubicBezTo>
                  <a:pt x="1459446" y="5412932"/>
                  <a:pt x="1457867" y="5413992"/>
                  <a:pt x="1456045" y="5414928"/>
                </a:cubicBezTo>
                <a:cubicBezTo>
                  <a:pt x="1445460" y="5420354"/>
                  <a:pt x="1429166" y="5420415"/>
                  <a:pt x="1419653" y="5415060"/>
                </a:cubicBezTo>
                <a:cubicBezTo>
                  <a:pt x="1374353" y="5398095"/>
                  <a:pt x="1332064" y="5398411"/>
                  <a:pt x="1292605" y="5394671"/>
                </a:cubicBezTo>
                <a:cubicBezTo>
                  <a:pt x="1247867" y="5392301"/>
                  <a:pt x="1276603" y="5411730"/>
                  <a:pt x="1221477" y="5395509"/>
                </a:cubicBezTo>
                <a:cubicBezTo>
                  <a:pt x="1215107" y="5402140"/>
                  <a:pt x="1207983" y="5402421"/>
                  <a:pt x="1196159" y="5399169"/>
                </a:cubicBezTo>
                <a:cubicBezTo>
                  <a:pt x="1174396" y="5398516"/>
                  <a:pt x="1175280" y="5415282"/>
                  <a:pt x="1153748" y="5405093"/>
                </a:cubicBezTo>
                <a:cubicBezTo>
                  <a:pt x="1157267" y="5414115"/>
                  <a:pt x="1112247" y="5408398"/>
                  <a:pt x="1121874" y="5417803"/>
                </a:cubicBezTo>
                <a:cubicBezTo>
                  <a:pt x="1107293" y="5425943"/>
                  <a:pt x="1100911" y="5412406"/>
                  <a:pt x="1086481" y="5419474"/>
                </a:cubicBezTo>
                <a:cubicBezTo>
                  <a:pt x="1070504" y="5421068"/>
                  <a:pt x="1096054" y="5409890"/>
                  <a:pt x="1078485" y="5409150"/>
                </a:cubicBezTo>
                <a:cubicBezTo>
                  <a:pt x="1057107" y="5409880"/>
                  <a:pt x="1057916" y="5393370"/>
                  <a:pt x="1040550" y="5414415"/>
                </a:cubicBezTo>
                <a:cubicBezTo>
                  <a:pt x="1018445" y="5409298"/>
                  <a:pt x="1013694" y="5418764"/>
                  <a:pt x="982981" y="5423575"/>
                </a:cubicBezTo>
                <a:cubicBezTo>
                  <a:pt x="970423" y="5418342"/>
                  <a:pt x="960063" y="5420960"/>
                  <a:pt x="949836" y="5426093"/>
                </a:cubicBezTo>
                <a:cubicBezTo>
                  <a:pt x="920168" y="5424861"/>
                  <a:pt x="892764" y="5432710"/>
                  <a:pt x="859237" y="5435973"/>
                </a:cubicBezTo>
                <a:cubicBezTo>
                  <a:pt x="823344" y="5430160"/>
                  <a:pt x="804272" y="5444731"/>
                  <a:pt x="768445" y="5448159"/>
                </a:cubicBezTo>
                <a:cubicBezTo>
                  <a:pt x="733630" y="5434899"/>
                  <a:pt x="744432" y="5468566"/>
                  <a:pt x="714393" y="5468302"/>
                </a:cubicBezTo>
                <a:cubicBezTo>
                  <a:pt x="665910" y="5456640"/>
                  <a:pt x="715197" y="5479526"/>
                  <a:pt x="639791" y="5476924"/>
                </a:cubicBezTo>
                <a:cubicBezTo>
                  <a:pt x="635590" y="5474880"/>
                  <a:pt x="626375" y="5477333"/>
                  <a:pt x="627266" y="5480260"/>
                </a:cubicBezTo>
                <a:cubicBezTo>
                  <a:pt x="622501" y="5479477"/>
                  <a:pt x="611196" y="5474127"/>
                  <a:pt x="609977" y="5478891"/>
                </a:cubicBezTo>
                <a:cubicBezTo>
                  <a:pt x="585928" y="5480121"/>
                  <a:pt x="562064" y="5478026"/>
                  <a:pt x="540688" y="5472807"/>
                </a:cubicBezTo>
                <a:cubicBezTo>
                  <a:pt x="494260" y="5482226"/>
                  <a:pt x="519722" y="5459453"/>
                  <a:pt x="486194" y="5462661"/>
                </a:cubicBezTo>
                <a:cubicBezTo>
                  <a:pt x="459222" y="5472731"/>
                  <a:pt x="449283" y="5465413"/>
                  <a:pt x="418164" y="5472485"/>
                </a:cubicBezTo>
                <a:cubicBezTo>
                  <a:pt x="407504" y="5457469"/>
                  <a:pt x="388899" y="5474930"/>
                  <a:pt x="376724" y="5470967"/>
                </a:cubicBezTo>
                <a:cubicBezTo>
                  <a:pt x="357541" y="5489409"/>
                  <a:pt x="329120" y="5456071"/>
                  <a:pt x="308908" y="5457025"/>
                </a:cubicBezTo>
                <a:cubicBezTo>
                  <a:pt x="274916" y="5461376"/>
                  <a:pt x="238368" y="5480973"/>
                  <a:pt x="219416" y="5463995"/>
                </a:cubicBezTo>
                <a:cubicBezTo>
                  <a:pt x="217077" y="5471389"/>
                  <a:pt x="220429" y="5481203"/>
                  <a:pt x="200977" y="5480608"/>
                </a:cubicBezTo>
                <a:cubicBezTo>
                  <a:pt x="193315" y="5484612"/>
                  <a:pt x="192227" y="5495868"/>
                  <a:pt x="176226" y="5491022"/>
                </a:cubicBezTo>
                <a:cubicBezTo>
                  <a:pt x="195501" y="5480307"/>
                  <a:pt x="163065" y="5480325"/>
                  <a:pt x="165702" y="5468604"/>
                </a:cubicBezTo>
                <a:cubicBezTo>
                  <a:pt x="141228" y="5462364"/>
                  <a:pt x="86026" y="5474606"/>
                  <a:pt x="88282" y="5453658"/>
                </a:cubicBezTo>
                <a:cubicBezTo>
                  <a:pt x="80722" y="5441690"/>
                  <a:pt x="50300" y="5462007"/>
                  <a:pt x="49602" y="5448762"/>
                </a:cubicBezTo>
                <a:cubicBezTo>
                  <a:pt x="42967" y="5453333"/>
                  <a:pt x="33469" y="5452380"/>
                  <a:pt x="22844" y="5450459"/>
                </a:cubicBezTo>
                <a:lnTo>
                  <a:pt x="0" y="5447653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596396-E2EF-C9D8-2DB0-EB184F344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900" y="1071349"/>
            <a:ext cx="5886449" cy="1211475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Insurance Verification 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5249" y="395108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F8977-FD6F-D1E3-35E6-A00E23E87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384" y="2419350"/>
            <a:ext cx="5751481" cy="3237647"/>
          </a:xfrm>
        </p:spPr>
        <p:txBody>
          <a:bodyPr anchor="ctr">
            <a:normAutofit/>
          </a:bodyPr>
          <a:lstStyle/>
          <a:p>
            <a:r>
              <a:rPr lang="en-US" sz="1400"/>
              <a:t>Without insurance verification, the rest of the process fails </a:t>
            </a:r>
          </a:p>
          <a:p>
            <a:pPr lvl="1"/>
            <a:r>
              <a:rPr lang="en-US" sz="1400"/>
              <a:t>NOA denials </a:t>
            </a:r>
          </a:p>
          <a:p>
            <a:pPr lvl="1"/>
            <a:r>
              <a:rPr lang="en-US" sz="1400"/>
              <a:t>Delayed UR process </a:t>
            </a:r>
          </a:p>
          <a:p>
            <a:pPr lvl="1"/>
            <a:r>
              <a:rPr lang="en-US" sz="1400"/>
              <a:t>Lower first pass clean claim rates </a:t>
            </a:r>
          </a:p>
          <a:p>
            <a:pPr lvl="1"/>
            <a:r>
              <a:rPr lang="en-US" sz="1400"/>
              <a:t>Denials </a:t>
            </a:r>
          </a:p>
          <a:p>
            <a:r>
              <a:rPr lang="en-US" sz="1400"/>
              <a:t>Collecting and recording insurance information is the tip of the iceberg </a:t>
            </a:r>
          </a:p>
          <a:p>
            <a:pPr lvl="1"/>
            <a:r>
              <a:rPr lang="en-US" sz="1400"/>
              <a:t>Has the client met the plan deductible </a:t>
            </a:r>
          </a:p>
          <a:p>
            <a:pPr lvl="1"/>
            <a:r>
              <a:rPr lang="en-US" sz="1400"/>
              <a:t>Referral requirements </a:t>
            </a:r>
          </a:p>
          <a:p>
            <a:pPr lvl="1"/>
            <a:r>
              <a:rPr lang="en-US" sz="1400"/>
              <a:t>Coverage percentage for planned procedures </a:t>
            </a:r>
          </a:p>
          <a:p>
            <a:pPr lvl="1"/>
            <a:r>
              <a:rPr lang="en-US" sz="1400"/>
              <a:t>Plan requirements for planned procedures </a:t>
            </a:r>
          </a:p>
          <a:p>
            <a:pPr lvl="2"/>
            <a:r>
              <a:rPr lang="en-US" sz="1400"/>
              <a:t>Is the treatment only covered under specific diagnosis code? </a:t>
            </a:r>
          </a:p>
          <a:p>
            <a:r>
              <a:rPr lang="en-US" sz="1400"/>
              <a:t>Do you have a quality assurance review for your automated process?</a:t>
            </a:r>
          </a:p>
          <a:p>
            <a:pPr marL="0" indent="0">
              <a:buNone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30980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4E825-B3F4-68D6-B05E-A3BA59CE8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Case Study: Insurance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3948D-E599-876A-CEA2-24BB14620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Banner University Medical Center centralized insurance verification for scheduled visits </a:t>
            </a:r>
          </a:p>
          <a:p>
            <a:pPr lvl="1"/>
            <a:r>
              <a:rPr lang="en-US" dirty="0"/>
              <a:t>Created central hub for patients to call and check on their pre-auth status, update their insurance, or ask about benefits </a:t>
            </a:r>
          </a:p>
          <a:p>
            <a:pPr lvl="1"/>
            <a:r>
              <a:rPr lang="en-US" dirty="0"/>
              <a:t>Integrated automated process with daily batch eligibility </a:t>
            </a:r>
          </a:p>
          <a:p>
            <a:pPr lvl="1"/>
            <a:r>
              <a:rPr lang="en-US" dirty="0"/>
              <a:t>Verifiers used portals or called payors as needed </a:t>
            </a:r>
          </a:p>
          <a:p>
            <a:pPr lvl="1"/>
            <a:r>
              <a:rPr lang="en-US" dirty="0"/>
              <a:t>Integrated financial responsibility calls to patients pre visit </a:t>
            </a:r>
          </a:p>
          <a:p>
            <a:pPr lvl="1"/>
            <a:r>
              <a:rPr lang="en-US" dirty="0"/>
              <a:t>Aligned access, verification, UR, and billing </a:t>
            </a:r>
          </a:p>
        </p:txBody>
      </p:sp>
    </p:spTree>
    <p:extLst>
      <p:ext uri="{BB962C8B-B14F-4D97-AF65-F5344CB8AC3E}">
        <p14:creationId xmlns:p14="http://schemas.microsoft.com/office/powerpoint/2010/main" val="376812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7D144591-E9E9-4209-8701-3BB48A917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62335E-5750-614A-B74A-7A82CBAA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084" y="547712"/>
            <a:ext cx="3337715" cy="5577367"/>
          </a:xfrm>
        </p:spPr>
        <p:txBody>
          <a:bodyPr>
            <a:normAutofit/>
          </a:bodyPr>
          <a:lstStyle/>
          <a:p>
            <a:r>
              <a:rPr lang="en-US" sz="5200"/>
              <a:t>Utilization Review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D674C5-34EE-6CCE-5DEC-61996DA2E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256866"/>
              </p:ext>
            </p:extLst>
          </p:nvPr>
        </p:nvGraphicFramePr>
        <p:xfrm>
          <a:off x="838200" y="620392"/>
          <a:ext cx="6630174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8583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3CC2BF-D3CB-D221-A32A-7C8FD2E12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Utilization Review: 2024 2MN rule (CMS-4201-F)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022AA77F-7518-6BED-886C-E6E013AAEA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85568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4245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17E59-8130-AA11-50D3-108106F38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UR, Appeals, and the 2MN Rule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5DB572-E059-35F6-7AE8-F51D15A4FE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18077"/>
              </p:ext>
            </p:extLst>
          </p:nvPr>
        </p:nvGraphicFramePr>
        <p:xfrm>
          <a:off x="644056" y="1575459"/>
          <a:ext cx="10927829" cy="472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5154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FE1EC756-41E9-4FD6-AD48-EF46A2813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66F6371-9EA5-9354-29DC-1D07B921F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FF1AE-9503-1978-90CA-742F6880B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5" y="307447"/>
            <a:ext cx="10693884" cy="1109932"/>
          </a:xfrm>
        </p:spPr>
        <p:txBody>
          <a:bodyPr>
            <a:normAutofit/>
          </a:bodyPr>
          <a:lstStyle/>
          <a:p>
            <a:r>
              <a:rPr lang="en-US" sz="4000"/>
              <a:t>Alignment: Utilization Review and Appeals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3E13C-C719-03CF-7A0C-6FF563A5D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2" y="2357888"/>
            <a:ext cx="4902677" cy="3902635"/>
          </a:xfrm>
        </p:spPr>
        <p:txBody>
          <a:bodyPr anchor="ctr">
            <a:noAutofit/>
          </a:bodyPr>
          <a:lstStyle/>
          <a:p>
            <a:r>
              <a:rPr lang="en-US" sz="1800" dirty="0"/>
              <a:t>Do you have an appeals strategy? </a:t>
            </a:r>
          </a:p>
          <a:p>
            <a:r>
              <a:rPr lang="en-US" sz="1800" dirty="0"/>
              <a:t>Appealing only based on medical necessity </a:t>
            </a:r>
          </a:p>
          <a:p>
            <a:pPr lvl="1"/>
            <a:r>
              <a:rPr lang="en-US" sz="1800" dirty="0"/>
              <a:t>Possibly too conservative </a:t>
            </a:r>
          </a:p>
          <a:p>
            <a:pPr lvl="1"/>
            <a:r>
              <a:rPr lang="en-US" sz="1800" dirty="0"/>
              <a:t>Could lead to cherry-picking cases </a:t>
            </a:r>
          </a:p>
          <a:p>
            <a:r>
              <a:rPr lang="en-US" sz="1800" dirty="0"/>
              <a:t>Appealing everything: </a:t>
            </a:r>
          </a:p>
          <a:p>
            <a:pPr lvl="1"/>
            <a:r>
              <a:rPr lang="en-US" sz="1800" dirty="0"/>
              <a:t>May lead to increased administration overturn by the payer </a:t>
            </a:r>
          </a:p>
          <a:p>
            <a:pPr lvl="1"/>
            <a:r>
              <a:rPr lang="en-US" sz="1800" dirty="0"/>
              <a:t>Can be resource intensive </a:t>
            </a:r>
          </a:p>
          <a:p>
            <a:pPr lvl="2"/>
            <a:r>
              <a:rPr lang="en-US" sz="1800" dirty="0"/>
              <a:t>Utilize AI or software solutions </a:t>
            </a:r>
          </a:p>
          <a:p>
            <a:r>
              <a:rPr lang="en-US" sz="1800" dirty="0"/>
              <a:t>Something in between </a:t>
            </a:r>
          </a:p>
          <a:p>
            <a:pPr lvl="1"/>
            <a:r>
              <a:rPr lang="en-US" sz="1800" dirty="0"/>
              <a:t>Payers with high reimbursement rates and low overturn rates may need different strategy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15DE28-BB56-08AD-D9C5-94AF3637F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120851"/>
              </p:ext>
            </p:extLst>
          </p:nvPr>
        </p:nvGraphicFramePr>
        <p:xfrm>
          <a:off x="365760" y="2585725"/>
          <a:ext cx="5821681" cy="3199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065">
                  <a:extLst>
                    <a:ext uri="{9D8B030D-6E8A-4147-A177-3AD203B41FA5}">
                      <a16:colId xmlns:a16="http://schemas.microsoft.com/office/drawing/2014/main" val="953389336"/>
                    </a:ext>
                  </a:extLst>
                </a:gridCol>
                <a:gridCol w="2108359">
                  <a:extLst>
                    <a:ext uri="{9D8B030D-6E8A-4147-A177-3AD203B41FA5}">
                      <a16:colId xmlns:a16="http://schemas.microsoft.com/office/drawing/2014/main" val="1587610381"/>
                    </a:ext>
                  </a:extLst>
                </a:gridCol>
                <a:gridCol w="2131257">
                  <a:extLst>
                    <a:ext uri="{9D8B030D-6E8A-4147-A177-3AD203B41FA5}">
                      <a16:colId xmlns:a16="http://schemas.microsoft.com/office/drawing/2014/main" val="423641435"/>
                    </a:ext>
                  </a:extLst>
                </a:gridCol>
              </a:tblGrid>
              <a:tr h="420017">
                <a:tc>
                  <a:txBody>
                    <a:bodyPr/>
                    <a:lstStyle/>
                    <a:p>
                      <a:endParaRPr lang="en-US" sz="2100"/>
                    </a:p>
                  </a:txBody>
                  <a:tcPr marL="106404" marR="106404" marT="53202" marB="532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Unavoidable </a:t>
                      </a:r>
                    </a:p>
                  </a:txBody>
                  <a:tcPr marL="106404" marR="106404" marT="53202" marB="53202"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Avoidable </a:t>
                      </a:r>
                    </a:p>
                  </a:txBody>
                  <a:tcPr marL="106404" marR="106404" marT="53202" marB="53202"/>
                </a:tc>
                <a:extLst>
                  <a:ext uri="{0D108BD9-81ED-4DB2-BD59-A6C34878D82A}">
                    <a16:rowId xmlns:a16="http://schemas.microsoft.com/office/drawing/2014/main" val="747502709"/>
                  </a:ext>
                </a:extLst>
              </a:tr>
              <a:tr h="1279144">
                <a:tc>
                  <a:txBody>
                    <a:bodyPr/>
                    <a:lstStyle/>
                    <a:p>
                      <a:r>
                        <a:rPr lang="en-US" sz="2100" b="1">
                          <a:solidFill>
                            <a:schemeClr val="bg1"/>
                          </a:solidFill>
                        </a:rPr>
                        <a:t>Non-Recoverable </a:t>
                      </a:r>
                    </a:p>
                  </a:txBody>
                  <a:tcPr marL="106404" marR="106404" marT="53202" marB="53202"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ANALYZE</a:t>
                      </a:r>
                      <a:r>
                        <a:rPr lang="en-US" sz="2100" dirty="0"/>
                        <a:t> </a:t>
                      </a:r>
                      <a:br>
                        <a:rPr lang="en-US" sz="2100" dirty="0"/>
                      </a:br>
                      <a:r>
                        <a:rPr lang="en-US" sz="2100" dirty="0"/>
                        <a:t>Current workflow and processes </a:t>
                      </a:r>
                    </a:p>
                  </a:txBody>
                  <a:tcPr marL="106404" marR="106404" marT="53202" marB="532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PREVENT</a:t>
                      </a:r>
                      <a:br>
                        <a:rPr lang="en-US" sz="2100" dirty="0"/>
                      </a:br>
                      <a:r>
                        <a:rPr lang="en-US" sz="2100" dirty="0"/>
                        <a:t>Future denials </a:t>
                      </a:r>
                    </a:p>
                  </a:txBody>
                  <a:tcPr marL="106404" marR="106404" marT="53202" marB="53202"/>
                </a:tc>
                <a:extLst>
                  <a:ext uri="{0D108BD9-81ED-4DB2-BD59-A6C34878D82A}">
                    <a16:rowId xmlns:a16="http://schemas.microsoft.com/office/drawing/2014/main" val="4232071401"/>
                  </a:ext>
                </a:extLst>
              </a:tr>
              <a:tr h="1313274">
                <a:tc>
                  <a:txBody>
                    <a:bodyPr/>
                    <a:lstStyle/>
                    <a:p>
                      <a:r>
                        <a:rPr lang="en-US" sz="2100" b="1">
                          <a:solidFill>
                            <a:schemeClr val="bg1"/>
                          </a:solidFill>
                        </a:rPr>
                        <a:t>Recoverable</a:t>
                      </a:r>
                      <a:r>
                        <a:rPr lang="en-US" sz="2100"/>
                        <a:t> </a:t>
                      </a:r>
                    </a:p>
                  </a:txBody>
                  <a:tcPr marL="106404" marR="106404" marT="53202" marB="53202"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MANAGE</a:t>
                      </a:r>
                    </a:p>
                    <a:p>
                      <a:r>
                        <a:rPr lang="en-US" sz="2100" dirty="0"/>
                        <a:t>Appeal processes </a:t>
                      </a:r>
                    </a:p>
                  </a:txBody>
                  <a:tcPr marL="106404" marR="106404" marT="53202" marB="532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PREVENT</a:t>
                      </a:r>
                      <a:br>
                        <a:rPr lang="en-US" sz="2100" dirty="0"/>
                      </a:br>
                      <a:r>
                        <a:rPr lang="en-US" sz="2100" dirty="0"/>
                        <a:t>Future denials and manage appeals </a:t>
                      </a:r>
                    </a:p>
                  </a:txBody>
                  <a:tcPr marL="106404" marR="106404" marT="53202" marB="53202"/>
                </a:tc>
                <a:extLst>
                  <a:ext uri="{0D108BD9-81ED-4DB2-BD59-A6C34878D82A}">
                    <a16:rowId xmlns:a16="http://schemas.microsoft.com/office/drawing/2014/main" val="2716557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555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E3070B-B9CF-1F11-E627-BBD735F0F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UR and Appeals Continued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11AEE0-5B35-2270-8496-D864321598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95709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673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1" name="Rectangle 208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58A279-9EC1-F625-8BF9-15797C7D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/>
              <a:t>Why is it so hard?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DEDC29-F94E-0A50-E21A-BEC6A97EE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en-US" sz="2000" dirty="0"/>
              <a:t>We’re swimming upstream! </a:t>
            </a:r>
          </a:p>
          <a:p>
            <a:pPr lvl="1"/>
            <a:r>
              <a:rPr lang="en-US" sz="2000" dirty="0"/>
              <a:t>Shrinking margins</a:t>
            </a:r>
          </a:p>
          <a:p>
            <a:pPr lvl="1"/>
            <a:r>
              <a:rPr lang="en-US" sz="2000" dirty="0"/>
              <a:t>Staff Shortages</a:t>
            </a:r>
          </a:p>
          <a:p>
            <a:pPr lvl="1"/>
            <a:r>
              <a:rPr lang="en-US" sz="2000" dirty="0"/>
              <a:t>Increasing denials</a:t>
            </a:r>
          </a:p>
          <a:p>
            <a:pPr lvl="1"/>
            <a:r>
              <a:rPr lang="en-US" sz="2000" dirty="0"/>
              <a:t>Regulatory pressures </a:t>
            </a:r>
          </a:p>
          <a:p>
            <a:pPr lvl="1"/>
            <a:r>
              <a:rPr lang="en-US" sz="2000" dirty="0"/>
              <a:t>Market pressures</a:t>
            </a:r>
          </a:p>
          <a:p>
            <a:pPr lvl="1"/>
            <a:r>
              <a:rPr lang="en-US" sz="2000" dirty="0"/>
              <a:t>Value based reimbursement/bundles </a:t>
            </a:r>
          </a:p>
          <a:p>
            <a:r>
              <a:rPr lang="en-US" sz="2000" dirty="0"/>
              <a:t>Complicated revenue cycle processes </a:t>
            </a:r>
          </a:p>
        </p:txBody>
      </p:sp>
      <p:sp>
        <p:nvSpPr>
          <p:cNvPr id="2083" name="Rectangle 208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5" name="Rectangle 208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7" name="Rectangle 208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9" name="Rectangle 208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Swimming Upstream - The Restaurant Guys">
            <a:extLst>
              <a:ext uri="{FF2B5EF4-FFF2-40B4-BE49-F238E27FC236}">
                <a16:creationId xmlns:a16="http://schemas.microsoft.com/office/drawing/2014/main" id="{BB22193B-DF8A-8B6E-6415-2F9C313AA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0835" y="1902368"/>
            <a:ext cx="5403965" cy="305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525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9836D-062A-15F1-1B08-B26C0782D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UR and Appeals Continued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169D0B-B71C-F006-BA68-5CBAC3BB12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41131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8671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31" name="Rectangle 823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3" name="Rectangle 823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5" name="Rectangle 823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7" name="Rectangle 823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39" name="Freeform: Shape 823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41" name="Rectangle 824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0C2AB-1BB0-4E1A-0740-AA764E39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Alignment: UR, Appeals, Contracting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A77EA-070F-0D9B-825E-C7317E8F9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6400" y="649480"/>
            <a:ext cx="3893094" cy="554604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800" b="1" dirty="0"/>
              <a:t>Revisit unfavorable contract terms</a:t>
            </a:r>
            <a:r>
              <a:rPr lang="en-US" sz="1800" dirty="0"/>
              <a:t> </a:t>
            </a:r>
          </a:p>
          <a:p>
            <a:r>
              <a:rPr lang="en-US" sz="1800" dirty="0"/>
              <a:t>Levels of appeals </a:t>
            </a:r>
          </a:p>
          <a:p>
            <a:r>
              <a:rPr lang="en-US" sz="1800" dirty="0"/>
              <a:t>CPT correction/update when intraoperative changes occur </a:t>
            </a:r>
          </a:p>
          <a:p>
            <a:r>
              <a:rPr lang="en-US" sz="1800" dirty="0"/>
              <a:t>Retroactive authorizations</a:t>
            </a:r>
          </a:p>
          <a:p>
            <a:r>
              <a:rPr lang="en-US" sz="1800" dirty="0"/>
              <a:t>NOA timelines </a:t>
            </a:r>
          </a:p>
          <a:p>
            <a:r>
              <a:rPr lang="en-US" sz="1800" dirty="0"/>
              <a:t>Physician advisor allowances </a:t>
            </a:r>
          </a:p>
          <a:p>
            <a:pPr lvl="1"/>
            <a:r>
              <a:rPr lang="en-US" sz="1800" dirty="0"/>
              <a:t>Are third party advisors allowed? </a:t>
            </a:r>
          </a:p>
          <a:p>
            <a:pPr lvl="1"/>
            <a:r>
              <a:rPr lang="en-US" sz="1800" dirty="0"/>
              <a:t>Peer to peer timeframes </a:t>
            </a:r>
          </a:p>
          <a:p>
            <a:r>
              <a:rPr lang="en-US" sz="1800" dirty="0"/>
              <a:t>Frequency of clinical reviews </a:t>
            </a:r>
          </a:p>
          <a:p>
            <a:r>
              <a:rPr lang="en-US" sz="1800" dirty="0"/>
              <a:t>Admin day allowance </a:t>
            </a:r>
          </a:p>
          <a:p>
            <a:pPr lvl="1"/>
            <a:r>
              <a:rPr lang="en-US" sz="1800" dirty="0"/>
              <a:t>Coverage of extended stays for </a:t>
            </a:r>
            <a:r>
              <a:rPr lang="en-US" sz="1800" dirty="0" err="1"/>
              <a:t>SDoH</a:t>
            </a:r>
            <a:r>
              <a:rPr lang="en-US" sz="1800" dirty="0"/>
              <a:t> or transitional care issues </a:t>
            </a:r>
          </a:p>
          <a:p>
            <a:r>
              <a:rPr lang="en-US" sz="1800" dirty="0"/>
              <a:t>Are DRG payers acting like percent of charges payers?</a:t>
            </a:r>
          </a:p>
          <a:p>
            <a:pPr lvl="1"/>
            <a:r>
              <a:rPr lang="en-US" sz="1800" dirty="0"/>
              <a:t>Partial denials  </a:t>
            </a:r>
          </a:p>
          <a:p>
            <a:pPr lvl="1"/>
            <a:r>
              <a:rPr lang="en-US" sz="1800" dirty="0"/>
              <a:t>Continued stay reviews </a:t>
            </a:r>
          </a:p>
        </p:txBody>
      </p:sp>
      <p:pic>
        <p:nvPicPr>
          <p:cNvPr id="8194" name="Picture 2" descr="Health Care Payer Contracting - The Hub and Spoke System - Advocate  Healthcare Consulting">
            <a:extLst>
              <a:ext uri="{FF2B5EF4-FFF2-40B4-BE49-F238E27FC236}">
                <a16:creationId xmlns:a16="http://schemas.microsoft.com/office/drawing/2014/main" id="{D89E4AFB-F78A-6457-B9A8-DEF01F239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r="8248" b="1"/>
          <a:stretch/>
        </p:blipFill>
        <p:spPr bwMode="auto">
          <a:xfrm>
            <a:off x="8109502" y="1647489"/>
            <a:ext cx="3615776" cy="35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222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4F7C0-1273-8264-C191-05F68DFA6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Aligning UR, Appeals, and CDI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117BC1-3479-560C-137D-C0670577B1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12941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4413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EEB521-81D8-25A8-0290-CDF7922D4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Case Study: Denials Dashboard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F8697F-CADE-155F-A2A8-AFFCAFA094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11080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1893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275CB-CEEA-FCEA-5FD6-71AF4F78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Other Mid-Stream Opportunities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DA9D1E-4F5E-E2C2-E16D-DD1D6B7969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69491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1817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D96E3F-159B-4733-BE61-1AAB43A59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202B2A-E3B3-4965-8D55-B58E5405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5EA091-0F13-9D04-5C2C-ADEA81E0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40391"/>
            <a:ext cx="10021446" cy="29444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Creating Better Alignment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1677D-8BB0-F839-B286-5B7AAF9C1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2" y="4123688"/>
            <a:ext cx="9416898" cy="72367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505F6D-25F2-479B-AEEE-66F34B3FB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298"/>
            <a:ext cx="2514948" cy="2174333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5C49ED7-EC50-4D2C-A945-D4907F081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9A8266C-3886-4618-B2EB-EA7FE32CE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B4610CF-D689-4B1B-A7FB-1CE14209E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DA7C44F-B555-41AC-95A7-645015293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0A542E-DBAB-412E-9F06-247CFE5FB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8304973" y="939510"/>
            <a:ext cx="4826538" cy="2947516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41E2FAC-3A8F-4977-ACC1-92B455FD4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64E774-D8C6-4806-9911-955DD8039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450CBAC-6145-4598-BA48-1EB500923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1451637-F91B-479F-8251-660E2281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0451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8CCB54-E902-035D-1931-8185B2403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 dirty="0"/>
              <a:t>Value stream mapping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2C8453-706C-DDBF-30BC-756FE085C7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951725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3685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4F013-D7DA-5D02-7B11-9855CB0E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Where are your alignment opportunities? </a:t>
            </a:r>
          </a:p>
        </p:txBody>
      </p:sp>
      <p:pic>
        <p:nvPicPr>
          <p:cNvPr id="3074" name="Picture 2" descr="What Is Healthcare Revenue Cycle Management? | AKASA">
            <a:extLst>
              <a:ext uri="{FF2B5EF4-FFF2-40B4-BE49-F238E27FC236}">
                <a16:creationId xmlns:a16="http://schemas.microsoft.com/office/drawing/2014/main" id="{DF4C0B35-363A-AA0B-E5CD-0F6BE65D56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0" b="16365"/>
          <a:stretch/>
        </p:blipFill>
        <p:spPr bwMode="auto">
          <a:xfrm>
            <a:off x="988494" y="1966293"/>
            <a:ext cx="10215011" cy="359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6663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Three Proven Ways to Break Down Risk Management Silos · Riskonnect">
            <a:extLst>
              <a:ext uri="{FF2B5EF4-FFF2-40B4-BE49-F238E27FC236}">
                <a16:creationId xmlns:a16="http://schemas.microsoft.com/office/drawing/2014/main" id="{B50164A6-63CA-A80A-9A13-50D3D672AE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155" y="457200"/>
            <a:ext cx="1116169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5439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879FE-9E04-1E4B-97D1-5C1FB028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07922-E4CF-131E-C4EF-68E7DC73B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800"/>
              <a:t>“National Hospital Flash Report: November 2023,” Erik Swanson, KaufmanHall, November 28, 2023 (https://www.kaufmanhall.com/insights/research-report/national-hospital-flash-report-november-2023)</a:t>
            </a:r>
          </a:p>
          <a:p>
            <a:pPr marL="0" indent="0">
              <a:buNone/>
            </a:pPr>
            <a:r>
              <a:rPr lang="en-US" sz="800" b="0" i="0">
                <a:effectLst/>
                <a:latin typeface="DM Sans" pitchFamily="2" charset="0"/>
              </a:rPr>
              <a:t>“5 factors shaping healthcare in 2024: Report,” Naomi Diaz, Becker’s Health IT, December 6, 2023 (https://www.beckershospitalreview.com/healthcare-information-technology/5-factors-shaping-healthcare-in-2024-report.html?origin=CIOE&amp;utm_source=CIOE&amp;utm_medium=email&amp;utm_content=newsletter&amp;oly_enc_id=5878G0123745E2Z)</a:t>
            </a:r>
          </a:p>
          <a:p>
            <a:pPr marL="0" indent="0">
              <a:buNone/>
            </a:pPr>
            <a:r>
              <a:rPr lang="en-US" sz="800" b="0" i="0">
                <a:effectLst/>
                <a:latin typeface="DM Sans" pitchFamily="2" charset="0"/>
              </a:rPr>
              <a:t>“Medicare Advantage Denials Jump 56%, Commercial Denials 20%,” Jacqueline LaPointe, RevCycle Intelligence, November 21, 2023 (https://revcycleintelligence.com/news/medicare-advantage-denials-jump-56-commercial-denials-20)</a:t>
            </a:r>
          </a:p>
          <a:p>
            <a:pPr marL="0" indent="0">
              <a:buNone/>
            </a:pPr>
            <a:r>
              <a:rPr lang="en-US" sz="800" b="0" i="0">
                <a:effectLst/>
                <a:latin typeface="DM Sans" pitchFamily="2" charset="0"/>
              </a:rPr>
              <a:t>“2022 AMA prior authorization (PA) physician survey,” American Medical Association, retrieved from website November 9, 2023 (https://www.ama-assn.org/system/files/prior-authorization-survey.pdf)</a:t>
            </a:r>
          </a:p>
          <a:p>
            <a:pPr marL="0" indent="0">
              <a:buNone/>
            </a:pPr>
            <a:r>
              <a:rPr lang="en-US" sz="800" b="0" i="0">
                <a:effectLst/>
                <a:latin typeface="DM Sans" pitchFamily="2" charset="0"/>
              </a:rPr>
              <a:t>“2022 Update: Measuring progress in improving prior authorization,” American Medical Association, website page accessed October 25, 2023 [https://www.ama-assn.org/system/files/prior-authorization-reform-progress-update.pdf]</a:t>
            </a:r>
          </a:p>
          <a:p>
            <a:pPr marL="0" indent="0">
              <a:buNone/>
            </a:pPr>
            <a:r>
              <a:rPr lang="en-US" sz="800" b="0" i="0">
                <a:effectLst/>
                <a:latin typeface="DM Sans" pitchFamily="2" charset="0"/>
              </a:rPr>
              <a:t>“Health systems plagued by payer-takeback schemes, 110,000 denials,” Andis Robeznieks, AMA, January 19, 2023 (https://www.ama-assn.org/practice-management/prior-authorization/health-systems-plagued-payer-takeback-schemes-110000)</a:t>
            </a:r>
          </a:p>
          <a:p>
            <a:pPr marL="0" indent="0">
              <a:buNone/>
            </a:pPr>
            <a:r>
              <a:rPr lang="en-US" sz="800" b="0" i="0">
                <a:effectLst/>
                <a:latin typeface="DM Sans" pitchFamily="2" charset="0"/>
              </a:rPr>
              <a:t>“Providers See Fourfold Increase in External Payer Audits,” Jacqueline LaPointe, RevCycle Intelligence, December 8, 2023 (https://revcycleintelligence.com/news/providers-see-fourfold-increase-in-external-payer-audits)</a:t>
            </a:r>
            <a:endParaRPr lang="en-US" sz="800">
              <a:latin typeface="DM Sans" pitchFamily="2" charset="0"/>
            </a:endParaRPr>
          </a:p>
          <a:p>
            <a:pPr marL="0" indent="0">
              <a:buNone/>
            </a:pPr>
            <a:r>
              <a:rPr lang="en-US" sz="800" b="0" i="0">
                <a:effectLst/>
                <a:latin typeface="Roboto" panose="02000000000000000000" pitchFamily="2" charset="0"/>
              </a:rPr>
              <a:t>Marble, K. Y., Briggs, G. R., &amp; Gordy, X. Z. (2022). Improvements for the Prior Authorization Process for Elective Surgical Procedures at an Academic Medical Center. </a:t>
            </a:r>
            <a:r>
              <a:rPr lang="en-US" sz="800" b="0" i="1">
                <a:effectLst/>
                <a:latin typeface="Roboto" panose="02000000000000000000" pitchFamily="2" charset="0"/>
              </a:rPr>
              <a:t>Perspectives in health information management</a:t>
            </a:r>
            <a:r>
              <a:rPr lang="en-US" sz="800" b="0" i="0">
                <a:effectLst/>
                <a:latin typeface="Roboto" panose="02000000000000000000" pitchFamily="2" charset="0"/>
              </a:rPr>
              <a:t>, </a:t>
            </a:r>
            <a:r>
              <a:rPr lang="en-US" sz="800" b="0" i="1">
                <a:effectLst/>
                <a:latin typeface="Roboto" panose="02000000000000000000" pitchFamily="2" charset="0"/>
              </a:rPr>
              <a:t>19</a:t>
            </a:r>
            <a:r>
              <a:rPr lang="en-US" sz="800" b="0" i="0">
                <a:effectLst/>
                <a:latin typeface="Roboto" panose="02000000000000000000" pitchFamily="2" charset="0"/>
              </a:rPr>
              <a:t>(1), 1l.</a:t>
            </a:r>
          </a:p>
          <a:p>
            <a:pPr marL="0" indent="0">
              <a:buNone/>
            </a:pPr>
            <a:r>
              <a:rPr lang="en-US" sz="800" b="0" i="0">
                <a:effectLst/>
                <a:latin typeface="Roboto" panose="02000000000000000000" pitchFamily="2" charset="0"/>
              </a:rPr>
              <a:t>Corder J. C. (2018). Streamlining the Insurance Prior Authorization Debacle. </a:t>
            </a:r>
            <a:r>
              <a:rPr lang="en-US" sz="800" b="0" i="1">
                <a:effectLst/>
                <a:latin typeface="Roboto" panose="02000000000000000000" pitchFamily="2" charset="0"/>
              </a:rPr>
              <a:t>Missouri medicine</a:t>
            </a:r>
            <a:r>
              <a:rPr lang="en-US" sz="800" b="0" i="0">
                <a:effectLst/>
                <a:latin typeface="Roboto" panose="02000000000000000000" pitchFamily="2" charset="0"/>
              </a:rPr>
              <a:t>, </a:t>
            </a:r>
            <a:r>
              <a:rPr lang="en-US" sz="800" b="0" i="1">
                <a:effectLst/>
                <a:latin typeface="Roboto" panose="02000000000000000000" pitchFamily="2" charset="0"/>
              </a:rPr>
              <a:t>115</a:t>
            </a:r>
            <a:r>
              <a:rPr lang="en-US" sz="800" b="0" i="0">
                <a:effectLst/>
                <a:latin typeface="Roboto" panose="02000000000000000000" pitchFamily="2" charset="0"/>
              </a:rPr>
              <a:t>(4), 312–314.</a:t>
            </a:r>
            <a:endParaRPr lang="en-US" sz="800"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800">
                <a:latin typeface="Roboto" panose="02000000000000000000" pitchFamily="2" charset="0"/>
              </a:rPr>
              <a:t>“the Executive’s Guide to Implementing a Denials Program.” Vyne Medical, 2018. </a:t>
            </a:r>
            <a:r>
              <a:rPr lang="en-US" sz="800"/>
              <a:t>Executive-Guide-to-Implementing-a-Denials-Program.pdf (vynemedical.com)</a:t>
            </a:r>
          </a:p>
          <a:p>
            <a:pPr marL="0" indent="0">
              <a:buNone/>
            </a:pPr>
            <a:r>
              <a:rPr lang="en-US" sz="800"/>
              <a:t>“11 Things CEOs Need to Know in 2024.” Advisory Board, 2024. https://www.advisory.com/content/dam/advisory/en/secure/content-resources/2024/11-things-ceos-should-know-in-2024.pdf.coredownload.pdf</a:t>
            </a:r>
          </a:p>
          <a:p>
            <a:pPr marL="0" indent="0">
              <a:buNone/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081804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0" name="Rectangle 106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90E5A-C267-738C-D383-0A104DC7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/>
              <a:t>Typical process – on paper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02173-71E9-387A-BE1F-C26C26CF7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Seems streamlined</a:t>
            </a:r>
          </a:p>
          <a:p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Ideally, one flows into the other </a:t>
            </a:r>
          </a:p>
          <a:p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work in harmony  </a:t>
            </a:r>
          </a:p>
          <a:p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1072" name="Rectangle 107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Rectangle 107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6" name="Rectangle 107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8" name="Rectangle 107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The 9 Steps of Healthcare Revenue Cycle Management Explained">
            <a:extLst>
              <a:ext uri="{FF2B5EF4-FFF2-40B4-BE49-F238E27FC236}">
                <a16:creationId xmlns:a16="http://schemas.microsoft.com/office/drawing/2014/main" id="{4C940D77-B2A1-C3D0-413D-DEBC6EF91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" r="1" b="1"/>
          <a:stretch/>
        </p:blipFill>
        <p:spPr bwMode="auto">
          <a:xfrm>
            <a:off x="6460112" y="1166634"/>
            <a:ext cx="4916817" cy="491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38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26F5E7-138A-A2D6-CB8B-2EE722211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Closer to Reality </a:t>
            </a:r>
          </a:p>
        </p:txBody>
      </p:sp>
      <p:pic>
        <p:nvPicPr>
          <p:cNvPr id="1028" name="Picture 4" descr="FINANCES / REVENUE CYCLE - MedAxiom">
            <a:extLst>
              <a:ext uri="{FF2B5EF4-FFF2-40B4-BE49-F238E27FC236}">
                <a16:creationId xmlns:a16="http://schemas.microsoft.com/office/drawing/2014/main" id="{9F54A5AA-A1F4-876B-41AE-67B4867F51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"/>
          <a:stretch/>
        </p:blipFill>
        <p:spPr bwMode="auto">
          <a:xfrm>
            <a:off x="1534241" y="1925653"/>
            <a:ext cx="9123514" cy="422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7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omplex_process_map">
            <a:extLst>
              <a:ext uri="{FF2B5EF4-FFF2-40B4-BE49-F238E27FC236}">
                <a16:creationId xmlns:a16="http://schemas.microsoft.com/office/drawing/2014/main" id="{123FFBC3-DBC3-18A1-18EE-3305B9AB9E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256" y="457200"/>
            <a:ext cx="1126748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13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6E33A2-38EE-82EC-E602-F45EE9029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1321056"/>
            <a:ext cx="10684151" cy="19919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Revenue Landscape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1AD20-5927-6DC0-D1F3-DCB809C5A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1395" y="3525490"/>
            <a:ext cx="9469211" cy="8656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 Quick review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2275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61FBD8-B919-1C8F-F346-526EEBDB8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2861732" cy="4943105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A Look Back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3" name="Content Placeholder 2">
            <a:extLst>
              <a:ext uri="{FF2B5EF4-FFF2-40B4-BE49-F238E27FC236}">
                <a16:creationId xmlns:a16="http://schemas.microsoft.com/office/drawing/2014/main" id="{2BD00075-5831-AF1E-9602-926A9E841B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352392"/>
              </p:ext>
            </p:extLst>
          </p:nvPr>
        </p:nvGraphicFramePr>
        <p:xfrm>
          <a:off x="3878317" y="354619"/>
          <a:ext cx="7914289" cy="593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2675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DC585-FC24-2493-9AF0-AF20FD8C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Looking Forward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D7EDFB-FCE6-7EBF-22F1-87DD4E653A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1372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4499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5915</TotalTime>
  <Words>2495</Words>
  <Application>Microsoft Office PowerPoint</Application>
  <PresentationFormat>Widescreen</PresentationFormat>
  <Paragraphs>336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DM Sans</vt:lpstr>
      <vt:lpstr>Roboto</vt:lpstr>
      <vt:lpstr>Times New Roman</vt:lpstr>
      <vt:lpstr>Wingdings</vt:lpstr>
      <vt:lpstr>Office Theme</vt:lpstr>
      <vt:lpstr>Aligning revenue cycle value streams </vt:lpstr>
      <vt:lpstr>How is it going? </vt:lpstr>
      <vt:lpstr>Why is it so hard?</vt:lpstr>
      <vt:lpstr>Typical process – on paper </vt:lpstr>
      <vt:lpstr>Closer to Reality </vt:lpstr>
      <vt:lpstr>PowerPoint Presentation</vt:lpstr>
      <vt:lpstr>Revenue Landscape </vt:lpstr>
      <vt:lpstr>A Look Back</vt:lpstr>
      <vt:lpstr>Looking Forward </vt:lpstr>
      <vt:lpstr>Legislation reforms – Prior Auths (CMS-4201-F) </vt:lpstr>
      <vt:lpstr>Future Regulatory Impacts – Prior Auths </vt:lpstr>
      <vt:lpstr>Future Predictions </vt:lpstr>
      <vt:lpstr>Insight from Industry CEOs</vt:lpstr>
      <vt:lpstr>Cost reduction</vt:lpstr>
      <vt:lpstr>Denial Trends </vt:lpstr>
      <vt:lpstr>Denial Trends </vt:lpstr>
      <vt:lpstr>Denial Trends Continued </vt:lpstr>
      <vt:lpstr>Denial Trends Continued </vt:lpstr>
      <vt:lpstr>Areas of Opportunity </vt:lpstr>
      <vt:lpstr>Front End Process </vt:lpstr>
      <vt:lpstr>Deeper Dive: Prior Authorizations </vt:lpstr>
      <vt:lpstr>Case Study: Prior Authorizations </vt:lpstr>
      <vt:lpstr>Insurance Verification </vt:lpstr>
      <vt:lpstr>Case Study: Insurance verification</vt:lpstr>
      <vt:lpstr>Utilization Review</vt:lpstr>
      <vt:lpstr>Utilization Review: 2024 2MN rule (CMS-4201-F)</vt:lpstr>
      <vt:lpstr>UR, Appeals, and the 2MN Rule </vt:lpstr>
      <vt:lpstr>Alignment: Utilization Review and Appeals </vt:lpstr>
      <vt:lpstr>UR and Appeals Continued </vt:lpstr>
      <vt:lpstr>UR and Appeals Continued </vt:lpstr>
      <vt:lpstr>Alignment: UR, Appeals, Contracting </vt:lpstr>
      <vt:lpstr>Aligning UR, Appeals, and CDI </vt:lpstr>
      <vt:lpstr>Case Study: Denials Dashboard </vt:lpstr>
      <vt:lpstr>Other Mid-Stream Opportunities </vt:lpstr>
      <vt:lpstr>Creating Better Alignment </vt:lpstr>
      <vt:lpstr>Value stream mapping </vt:lpstr>
      <vt:lpstr>Where are your alignment opportunities? </vt:lpstr>
      <vt:lpstr>PowerPoint Presentation</vt:lpstr>
      <vt:lpstr>References </vt:lpstr>
    </vt:vector>
  </TitlesOfParts>
  <Company>WVU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Aligning revenue cycle value streams</dc:title>
  <dc:creator>Hapeman, Tabitha</dc:creator>
  <cp:lastModifiedBy>Pinamonti, Elkin</cp:lastModifiedBy>
  <cp:revision>30</cp:revision>
  <dcterms:created xsi:type="dcterms:W3CDTF">2024-04-05T14:40:56Z</dcterms:created>
  <dcterms:modified xsi:type="dcterms:W3CDTF">2024-09-05T13:53:35Z</dcterms:modified>
</cp:coreProperties>
</file>