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sldIdLst>
    <p:sldId id="1162" r:id="rId2"/>
    <p:sldId id="1159" r:id="rId3"/>
    <p:sldId id="1129" r:id="rId4"/>
    <p:sldId id="1130" r:id="rId5"/>
    <p:sldId id="1156" r:id="rId6"/>
    <p:sldId id="1160" r:id="rId7"/>
    <p:sldId id="1161" r:id="rId8"/>
    <p:sldId id="1157" r:id="rId9"/>
    <p:sldId id="1158" r:id="rId10"/>
    <p:sldId id="1153" r:id="rId11"/>
    <p:sldId id="1131" r:id="rId12"/>
    <p:sldId id="1142" r:id="rId13"/>
    <p:sldId id="1141" r:id="rId14"/>
    <p:sldId id="1164" r:id="rId15"/>
    <p:sldId id="1138" r:id="rId16"/>
    <p:sldId id="1132" r:id="rId17"/>
    <p:sldId id="1143" r:id="rId18"/>
    <p:sldId id="1146" r:id="rId19"/>
    <p:sldId id="1133" r:id="rId20"/>
    <p:sldId id="1147" r:id="rId21"/>
    <p:sldId id="1148" r:id="rId22"/>
    <p:sldId id="1149" r:id="rId23"/>
    <p:sldId id="115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2060"/>
    <a:srgbClr val="000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909CA7-306B-4148-BCE2-6F3F961D9257}" v="4" dt="2024-05-15T21:35:03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69"/>
    <p:restoredTop sz="95380" autoAdjust="0"/>
  </p:normalViewPr>
  <p:slideViewPr>
    <p:cSldViewPr snapToGrid="0">
      <p:cViewPr varScale="1">
        <p:scale>
          <a:sx n="82" d="100"/>
          <a:sy n="82" d="100"/>
        </p:scale>
        <p:origin x="9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Haynie" userId="ddec3f21-97d5-45fd-95ea-fc28a2a25f0b" providerId="ADAL" clId="{A6909CA7-306B-4148-BCE2-6F3F961D9257}"/>
    <pc:docChg chg="custSel delSld modSld delMainMaster">
      <pc:chgData name="Erin Haynie" userId="ddec3f21-97d5-45fd-95ea-fc28a2a25f0b" providerId="ADAL" clId="{A6909CA7-306B-4148-BCE2-6F3F961D9257}" dt="2024-05-15T21:42:29.513" v="24" actId="20577"/>
      <pc:docMkLst>
        <pc:docMk/>
      </pc:docMkLst>
      <pc:sldChg chg="modNotesTx">
        <pc:chgData name="Erin Haynie" userId="ddec3f21-97d5-45fd-95ea-fc28a2a25f0b" providerId="ADAL" clId="{A6909CA7-306B-4148-BCE2-6F3F961D9257}" dt="2024-05-15T21:42:11.223" v="19" actId="6549"/>
        <pc:sldMkLst>
          <pc:docMk/>
          <pc:sldMk cId="30893678" sldId="1138"/>
        </pc:sldMkLst>
      </pc:sldChg>
      <pc:sldChg chg="modNotesTx">
        <pc:chgData name="Erin Haynie" userId="ddec3f21-97d5-45fd-95ea-fc28a2a25f0b" providerId="ADAL" clId="{A6909CA7-306B-4148-BCE2-6F3F961D9257}" dt="2024-05-15T21:42:04.813" v="17" actId="6549"/>
        <pc:sldMkLst>
          <pc:docMk/>
          <pc:sldMk cId="1167698912" sldId="1141"/>
        </pc:sldMkLst>
      </pc:sldChg>
      <pc:sldChg chg="modNotesTx">
        <pc:chgData name="Erin Haynie" userId="ddec3f21-97d5-45fd-95ea-fc28a2a25f0b" providerId="ADAL" clId="{A6909CA7-306B-4148-BCE2-6F3F961D9257}" dt="2024-05-15T21:42:16.365" v="20" actId="20577"/>
        <pc:sldMkLst>
          <pc:docMk/>
          <pc:sldMk cId="1953993549" sldId="1143"/>
        </pc:sldMkLst>
      </pc:sldChg>
      <pc:sldChg chg="modNotesTx">
        <pc:chgData name="Erin Haynie" userId="ddec3f21-97d5-45fd-95ea-fc28a2a25f0b" providerId="ADAL" clId="{A6909CA7-306B-4148-BCE2-6F3F961D9257}" dt="2024-05-15T21:42:19.816" v="21" actId="20577"/>
        <pc:sldMkLst>
          <pc:docMk/>
          <pc:sldMk cId="788637988" sldId="1146"/>
        </pc:sldMkLst>
      </pc:sldChg>
      <pc:sldChg chg="modNotesTx">
        <pc:chgData name="Erin Haynie" userId="ddec3f21-97d5-45fd-95ea-fc28a2a25f0b" providerId="ADAL" clId="{A6909CA7-306B-4148-BCE2-6F3F961D9257}" dt="2024-05-15T21:42:25.671" v="23" actId="5793"/>
        <pc:sldMkLst>
          <pc:docMk/>
          <pc:sldMk cId="2642523335" sldId="1147"/>
        </pc:sldMkLst>
      </pc:sldChg>
      <pc:sldChg chg="modNotesTx">
        <pc:chgData name="Erin Haynie" userId="ddec3f21-97d5-45fd-95ea-fc28a2a25f0b" providerId="ADAL" clId="{A6909CA7-306B-4148-BCE2-6F3F961D9257}" dt="2024-05-15T21:42:29.513" v="24" actId="20577"/>
        <pc:sldMkLst>
          <pc:docMk/>
          <pc:sldMk cId="2118892894" sldId="1148"/>
        </pc:sldMkLst>
      </pc:sldChg>
      <pc:sldChg chg="modSp mod">
        <pc:chgData name="Erin Haynie" userId="ddec3f21-97d5-45fd-95ea-fc28a2a25f0b" providerId="ADAL" clId="{A6909CA7-306B-4148-BCE2-6F3F961D9257}" dt="2024-05-15T21:31:00.855" v="0" actId="1076"/>
        <pc:sldMkLst>
          <pc:docMk/>
          <pc:sldMk cId="3743956491" sldId="1156"/>
        </pc:sldMkLst>
        <pc:spChg chg="mod">
          <ac:chgData name="Erin Haynie" userId="ddec3f21-97d5-45fd-95ea-fc28a2a25f0b" providerId="ADAL" clId="{A6909CA7-306B-4148-BCE2-6F3F961D9257}" dt="2024-05-15T21:31:00.855" v="0" actId="1076"/>
          <ac:spMkLst>
            <pc:docMk/>
            <pc:sldMk cId="3743956491" sldId="1156"/>
            <ac:spMk id="4" creationId="{7C5FD51C-AC8E-131F-585C-3131C266BCD7}"/>
          </ac:spMkLst>
        </pc:spChg>
      </pc:sldChg>
      <pc:sldChg chg="addSp delSp modSp del mod">
        <pc:chgData name="Erin Haynie" userId="ddec3f21-97d5-45fd-95ea-fc28a2a25f0b" providerId="ADAL" clId="{A6909CA7-306B-4148-BCE2-6F3F961D9257}" dt="2024-05-15T21:35:06.051" v="10" actId="47"/>
        <pc:sldMkLst>
          <pc:docMk/>
          <pc:sldMk cId="27678750" sldId="1163"/>
        </pc:sldMkLst>
        <pc:spChg chg="del">
          <ac:chgData name="Erin Haynie" userId="ddec3f21-97d5-45fd-95ea-fc28a2a25f0b" providerId="ADAL" clId="{A6909CA7-306B-4148-BCE2-6F3F961D9257}" dt="2024-05-15T21:32:59.486" v="1" actId="478"/>
          <ac:spMkLst>
            <pc:docMk/>
            <pc:sldMk cId="27678750" sldId="1163"/>
            <ac:spMk id="8" creationId="{B96B5230-BF3C-191C-B1A7-F97E8E893F49}"/>
          </ac:spMkLst>
        </pc:spChg>
        <pc:picChg chg="add mod">
          <ac:chgData name="Erin Haynie" userId="ddec3f21-97d5-45fd-95ea-fc28a2a25f0b" providerId="ADAL" clId="{A6909CA7-306B-4148-BCE2-6F3F961D9257}" dt="2024-05-15T21:33:59.686" v="7" actId="1076"/>
          <ac:picMkLst>
            <pc:docMk/>
            <pc:sldMk cId="27678750" sldId="1163"/>
            <ac:picMk id="3" creationId="{1E88F974-AD3E-C513-9336-D564E29AF2F3}"/>
          </ac:picMkLst>
        </pc:picChg>
      </pc:sldChg>
      <pc:sldChg chg="addSp delSp modSp mod modNotesTx">
        <pc:chgData name="Erin Haynie" userId="ddec3f21-97d5-45fd-95ea-fc28a2a25f0b" providerId="ADAL" clId="{A6909CA7-306B-4148-BCE2-6F3F961D9257}" dt="2024-05-15T21:42:07.931" v="18" actId="6549"/>
        <pc:sldMkLst>
          <pc:docMk/>
          <pc:sldMk cId="1070220832" sldId="1164"/>
        </pc:sldMkLst>
        <pc:spChg chg="mod">
          <ac:chgData name="Erin Haynie" userId="ddec3f21-97d5-45fd-95ea-fc28a2a25f0b" providerId="ADAL" clId="{A6909CA7-306B-4148-BCE2-6F3F961D9257}" dt="2024-05-15T21:35:19.732" v="11" actId="1076"/>
          <ac:spMkLst>
            <pc:docMk/>
            <pc:sldMk cId="1070220832" sldId="1164"/>
            <ac:spMk id="5" creationId="{FF7C596C-329E-029F-67E8-594C9F4F41E3}"/>
          </ac:spMkLst>
        </pc:spChg>
        <pc:spChg chg="mod">
          <ac:chgData name="Erin Haynie" userId="ddec3f21-97d5-45fd-95ea-fc28a2a25f0b" providerId="ADAL" clId="{A6909CA7-306B-4148-BCE2-6F3F961D9257}" dt="2024-05-15T21:35:31.450" v="14" actId="1076"/>
          <ac:spMkLst>
            <pc:docMk/>
            <pc:sldMk cId="1070220832" sldId="1164"/>
            <ac:spMk id="6" creationId="{B0EFC742-1A76-1EF6-DC72-0EDB5DBEA4EB}"/>
          </ac:spMkLst>
        </pc:spChg>
        <pc:spChg chg="del">
          <ac:chgData name="Erin Haynie" userId="ddec3f21-97d5-45fd-95ea-fc28a2a25f0b" providerId="ADAL" clId="{A6909CA7-306B-4148-BCE2-6F3F961D9257}" dt="2024-05-15T21:34:55.762" v="8" actId="478"/>
          <ac:spMkLst>
            <pc:docMk/>
            <pc:sldMk cId="1070220832" sldId="1164"/>
            <ac:spMk id="8" creationId="{B96B5230-BF3C-191C-B1A7-F97E8E893F49}"/>
          </ac:spMkLst>
        </pc:spChg>
        <pc:spChg chg="mod">
          <ac:chgData name="Erin Haynie" userId="ddec3f21-97d5-45fd-95ea-fc28a2a25f0b" providerId="ADAL" clId="{A6909CA7-306B-4148-BCE2-6F3F961D9257}" dt="2024-05-15T21:35:39.542" v="16" actId="1076"/>
          <ac:spMkLst>
            <pc:docMk/>
            <pc:sldMk cId="1070220832" sldId="1164"/>
            <ac:spMk id="9" creationId="{F11B0C01-B265-C730-987A-0840E4599923}"/>
          </ac:spMkLst>
        </pc:spChg>
        <pc:picChg chg="add mod">
          <ac:chgData name="Erin Haynie" userId="ddec3f21-97d5-45fd-95ea-fc28a2a25f0b" providerId="ADAL" clId="{A6909CA7-306B-4148-BCE2-6F3F961D9257}" dt="2024-05-15T21:35:25.485" v="13" actId="1076"/>
          <ac:picMkLst>
            <pc:docMk/>
            <pc:sldMk cId="1070220832" sldId="1164"/>
            <ac:picMk id="2" creationId="{719D0149-0514-65D2-EF0E-89900FCB3265}"/>
          </ac:picMkLst>
        </pc:picChg>
      </pc:sldChg>
      <pc:sldMasterChg chg="del delSldLayout">
        <pc:chgData name="Erin Haynie" userId="ddec3f21-97d5-45fd-95ea-fc28a2a25f0b" providerId="ADAL" clId="{A6909CA7-306B-4148-BCE2-6F3F961D9257}" dt="2024-05-15T21:35:06.051" v="10" actId="47"/>
        <pc:sldMasterMkLst>
          <pc:docMk/>
          <pc:sldMasterMk cId="1208581316" sldId="2147483664"/>
        </pc:sldMasterMkLst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1191630781" sldId="2147483665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1181362957" sldId="2147483666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1526727887" sldId="2147483667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3920391575" sldId="2147483668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3160643819" sldId="2147483669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418344413" sldId="2147483670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2650037398" sldId="2147483671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310966060" sldId="2147483672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2557575284" sldId="2147483673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3430531416" sldId="2147483674"/>
          </pc:sldLayoutMkLst>
        </pc:sldLayoutChg>
        <pc:sldLayoutChg chg="del">
          <pc:chgData name="Erin Haynie" userId="ddec3f21-97d5-45fd-95ea-fc28a2a25f0b" providerId="ADAL" clId="{A6909CA7-306B-4148-BCE2-6F3F961D9257}" dt="2024-05-15T21:35:06.051" v="10" actId="47"/>
          <pc:sldLayoutMkLst>
            <pc:docMk/>
            <pc:sldMasterMk cId="1208581316" sldId="2147483664"/>
            <pc:sldLayoutMk cId="2702060254" sldId="214748367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88BEF-E957-A247-956A-FAEB8CBE863B}" type="datetimeFigureOut">
              <a:rPr lang="en-US" smtClean="0"/>
              <a:t>5/15/2024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48CBF-83F7-444B-99F0-523FEC56AE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477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599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48CBF-83F7-444B-99F0-523FEC56AE5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49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00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73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18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02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i="1" dirty="0">
              <a:solidFill>
                <a:srgbClr val="FF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733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754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9533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2006F-43D7-49DB-9C2E-A94B411BBD7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16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45E3B-68AA-0C89-1FC7-B7A2DDAFCF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104" y="1709928"/>
            <a:ext cx="10515600" cy="2313432"/>
          </a:xfrm>
        </p:spPr>
        <p:txBody>
          <a:bodyPr anchor="b">
            <a:normAutofit/>
          </a:bodyPr>
          <a:lstStyle>
            <a:lvl1pPr algn="ctr">
              <a:defRPr sz="54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608CA-2F99-5FAB-6AF4-4439C34F8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2104" y="4114800"/>
            <a:ext cx="10524744" cy="1655064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035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9DBFEE-BF25-8FD6-2AF1-43DA137D129E}"/>
              </a:ext>
            </a:extLst>
          </p:cNvPr>
          <p:cNvSpPr/>
          <p:nvPr userDrawn="1"/>
        </p:nvSpPr>
        <p:spPr>
          <a:xfrm rot="16200000" flipV="1">
            <a:off x="-3334579" y="3334580"/>
            <a:ext cx="6858002" cy="188842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CA9DDAC5-50CE-B05E-4DBA-B5AFB4D63F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9417" y="357000"/>
            <a:ext cx="4570201" cy="207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91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4B73F38-84AD-073D-EEA6-F1BBF82A9788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101A6C93-D973-A43D-AFD3-00E38E5B18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53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D1691-399E-88E0-CB35-ABFEB1D691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139696"/>
            <a:ext cx="10515600" cy="2313432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Section title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3FA38-2CDA-214C-D0BA-5691B609DDB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499616"/>
          </a:xfrm>
        </p:spPr>
        <p:txBody>
          <a:bodyPr/>
          <a:lstStyle>
            <a:lvl1pPr marL="0" indent="0">
              <a:buNone/>
              <a:defRPr sz="2400">
                <a:solidFill>
                  <a:srgbClr val="00035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C4835A-261A-6ADC-286E-E0244F8C23E9}"/>
              </a:ext>
            </a:extLst>
          </p:cNvPr>
          <p:cNvSpPr/>
          <p:nvPr userDrawn="1"/>
        </p:nvSpPr>
        <p:spPr>
          <a:xfrm rot="16200000" flipV="1">
            <a:off x="-3334579" y="3334580"/>
            <a:ext cx="6858002" cy="188842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A6FF1799-6AF8-7407-D06B-2D3C8B3623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0443" y="334967"/>
            <a:ext cx="2865171" cy="130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99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BA1D-2332-6E33-84FE-208716EEE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2A6DF-33FD-FBAA-A8C0-75AC53E37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304288"/>
            <a:ext cx="11640312" cy="4187952"/>
          </a:xfrm>
        </p:spPr>
        <p:txBody>
          <a:bodyPr/>
          <a:lstStyle>
            <a:lvl1pPr marL="0" indent="0">
              <a:buFontTx/>
              <a:buNone/>
              <a:defRPr sz="2000" b="1">
                <a:solidFill>
                  <a:srgbClr val="000358"/>
                </a:solidFill>
              </a:defRPr>
            </a:lvl1pPr>
            <a:lvl2pPr marL="461963" indent="-230188">
              <a:buFont typeface="Arial" panose="020B0604020202020204" pitchFamily="34" charset="0"/>
              <a:buChar char="•"/>
              <a:defRPr sz="1800"/>
            </a:lvl2pPr>
            <a:lvl3pPr marL="682625" indent="-220663">
              <a:buFont typeface="Calibri" panose="020F0502020204030204" pitchFamily="34" charset="0"/>
              <a:buChar char="-"/>
              <a:defRPr sz="1800">
                <a:solidFill>
                  <a:srgbClr val="000358"/>
                </a:solidFill>
              </a:defRPr>
            </a:lvl3pPr>
            <a:lvl4pPr marL="914400" indent="-231775">
              <a:buFont typeface="Wingdings" panose="05000000000000000000" pitchFamily="2" charset="2"/>
              <a:buChar char="§"/>
              <a:defRPr sz="1600"/>
            </a:lvl4pPr>
            <a:lvl5pPr marL="1146175" indent="-231775">
              <a:buFont typeface="Arial" panose="020B0604020202020204" pitchFamily="34" charset="0"/>
              <a:buChar char="•"/>
              <a:defRPr sz="1600"/>
            </a:lvl5pPr>
            <a:lvl6pPr marL="1376363" indent="-230188">
              <a:buFont typeface="Calibri" panose="020F0502020204030204" pitchFamily="34" charset="0"/>
              <a:buChar char="-"/>
              <a:defRPr sz="1400"/>
            </a:lvl6pPr>
            <a:lvl7pPr marL="1597025" indent="-220663">
              <a:buFont typeface="Wingdings" panose="05000000000000000000" pitchFamily="2" charset="2"/>
              <a:buChar char="§"/>
              <a:defRPr sz="1200"/>
            </a:lvl7pPr>
            <a:lvl8pPr marL="1828800" indent="-231775">
              <a:buFont typeface="Arial" panose="020B0604020202020204" pitchFamily="34" charset="0"/>
              <a:buChar char="•"/>
              <a:tabLst/>
              <a:defRPr sz="1200"/>
            </a:lvl8pPr>
            <a:lvl9pPr marL="3657600" indent="0">
              <a:buNone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30188" marR="0" lvl="0" indent="-230188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B162DDB2-CC0E-BCBC-54E7-840FEF660A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5D41FA-817D-158B-300A-0135E51A2E61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FC5295E-4D77-59A5-54F1-6D23A3C6CE10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142E09A-528C-F5C7-7CB2-B456B9FD32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638" y="1335024"/>
            <a:ext cx="11640312" cy="822960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rgbClr val="000358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punchline</a:t>
            </a:r>
          </a:p>
        </p:txBody>
      </p:sp>
    </p:spTree>
    <p:extLst>
      <p:ext uri="{BB962C8B-B14F-4D97-AF65-F5344CB8AC3E}">
        <p14:creationId xmlns:p14="http://schemas.microsoft.com/office/powerpoint/2010/main" val="26330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BA1D-2332-6E33-84FE-208716EEE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2A6DF-33FD-FBAA-A8C0-75AC53E37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2304288"/>
            <a:ext cx="11640312" cy="3227832"/>
          </a:xfrm>
        </p:spPr>
        <p:txBody>
          <a:bodyPr/>
          <a:lstStyle>
            <a:lvl1pPr>
              <a:defRPr sz="2400"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/>
            </a:lvl2pPr>
            <a:lvl3pPr marL="682625" indent="-220663">
              <a:buFont typeface="Wingdings" panose="05000000000000000000" pitchFamily="2" charset="2"/>
              <a:buChar char="§"/>
              <a:defRPr sz="2000">
                <a:solidFill>
                  <a:srgbClr val="000358"/>
                </a:solidFill>
              </a:defRPr>
            </a:lvl3pPr>
            <a:lvl4pPr marL="914400" indent="-231775">
              <a:buFont typeface="Arial" panose="020B0604020202020204" pitchFamily="34" charset="0"/>
              <a:buChar char="•"/>
              <a:defRPr/>
            </a:lvl4pPr>
            <a:lvl5pPr marL="1146175" indent="-231775">
              <a:buFont typeface="Calibri" panose="020F0502020204030204" pitchFamily="34" charset="0"/>
              <a:buChar char="-"/>
              <a:defRPr sz="1600"/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buFont typeface="Arial" panose="020B0604020202020204" pitchFamily="34" charset="0"/>
              <a:buChar char="•"/>
              <a:defRPr sz="1200"/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B162DDB2-CC0E-BCBC-54E7-840FEF660A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5D41FA-817D-158B-300A-0135E51A2E61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FC5295E-4D77-59A5-54F1-6D23A3C6CE10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142E09A-528C-F5C7-7CB2-B456B9FD32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638" y="1335024"/>
            <a:ext cx="11640312" cy="822960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rgbClr val="000358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punchline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2CC010-5004-73AD-5158-7B9C7746379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4638" y="5678424"/>
            <a:ext cx="11639550" cy="822960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rgbClr val="000358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summary statement</a:t>
            </a:r>
          </a:p>
        </p:txBody>
      </p:sp>
    </p:spTree>
    <p:extLst>
      <p:ext uri="{BB962C8B-B14F-4D97-AF65-F5344CB8AC3E}">
        <p14:creationId xmlns:p14="http://schemas.microsoft.com/office/powerpoint/2010/main" val="36272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1BA1D-2332-6E33-84FE-208716EEE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2A6DF-33FD-FBAA-A8C0-75AC53E37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62456"/>
            <a:ext cx="11640312" cy="5138928"/>
          </a:xfrm>
        </p:spPr>
        <p:txBody>
          <a:bodyPr/>
          <a:lstStyle>
            <a:lvl1pPr>
              <a:defRPr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/>
            </a:lvl2pPr>
            <a:lvl3pPr marL="682625" indent="-220663">
              <a:buFont typeface="Wingdings" panose="05000000000000000000" pitchFamily="2" charset="2"/>
              <a:buChar char="§"/>
              <a:defRPr/>
            </a:lvl3pPr>
            <a:lvl4pPr marL="914400" indent="-231775">
              <a:defRPr/>
            </a:lvl4pPr>
            <a:lvl5pPr marL="1146175" indent="-231775">
              <a:buFont typeface="Calibri" panose="020F0502020204030204" pitchFamily="34" charset="0"/>
              <a:buChar char="-"/>
              <a:defRPr sz="1600"/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defRPr sz="1200"/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7"/>
            <a:endParaRPr lang="en-US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B162DDB2-CC0E-BCBC-54E7-840FEF660A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75D41FA-817D-158B-300A-0135E51A2E61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FC5295E-4D77-59A5-54F1-6D23A3C6CE10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23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920A-4AF8-BB53-C705-30BA45D1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882A7-FF53-72B7-398B-810386CCD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320" y="1335024"/>
            <a:ext cx="5641848" cy="969264"/>
          </a:xfrm>
          <a:solidFill>
            <a:schemeClr val="accent5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B0D02-3582-E167-2350-72D49B1E5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4320" y="2304288"/>
            <a:ext cx="5641848" cy="4187952"/>
          </a:xfrm>
        </p:spPr>
        <p:txBody>
          <a:bodyPr/>
          <a:lstStyle>
            <a:lvl1pPr>
              <a:defRPr sz="2400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defRPr sz="1200"/>
            </a:lvl7pPr>
            <a:lvl8pPr marL="1779588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BEC84-AD83-568F-CE4A-5768ED228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3640" y="1335024"/>
            <a:ext cx="5641848" cy="969264"/>
          </a:xfrm>
          <a:solidFill>
            <a:schemeClr val="accent5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E5E50-93E6-B9A6-0CBB-89082EFCA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3640" y="2304288"/>
            <a:ext cx="5641848" cy="4187952"/>
          </a:xfrm>
        </p:spPr>
        <p:txBody>
          <a:bodyPr/>
          <a:lstStyle>
            <a:lvl1pPr>
              <a:defRPr sz="2400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>
                <a:solidFill>
                  <a:srgbClr val="000358"/>
                </a:solidFill>
              </a:defRPr>
            </a:lvl6pPr>
            <a:lvl7pPr marL="1597025" indent="-220663">
              <a:defRPr sz="1200">
                <a:solidFill>
                  <a:srgbClr val="000358"/>
                </a:solidFill>
              </a:defRPr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  <a:lvl9pPr marL="3657600" indent="0">
              <a:buNone/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74984-095D-F670-6946-1424FD12331A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9F712D1-9590-726A-3DB6-EF6BC357BA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E29DD0-5835-5093-5CEA-4486D0E692B2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70696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920A-4AF8-BB53-C705-30BA45D1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882A7-FF53-72B7-398B-810386CCD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320" y="1335024"/>
            <a:ext cx="5641848" cy="82296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035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B0D02-3582-E167-2350-72D49B1E5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4320" y="2304288"/>
            <a:ext cx="5641848" cy="4187952"/>
          </a:xfrm>
        </p:spPr>
        <p:txBody>
          <a:bodyPr/>
          <a:lstStyle>
            <a:lvl1pPr>
              <a:defRPr sz="2400"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buFont typeface="Arial" panose="020B0604020202020204" pitchFamily="34" charset="0"/>
              <a:buChar char="•"/>
              <a:defRPr sz="1200"/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BEC84-AD83-568F-CE4A-5768ED228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63640" y="1335024"/>
            <a:ext cx="5641848" cy="822960"/>
          </a:xfrm>
          <a:noFill/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035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74984-095D-F670-6946-1424FD12331A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9F712D1-9590-726A-3DB6-EF6BC357BA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E29DD0-5835-5093-5CEA-4486D0E692B2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74AFF97-3022-2049-10FA-F96D1F9C6C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263640" y="2304288"/>
            <a:ext cx="5641848" cy="4187952"/>
          </a:xfrm>
        </p:spPr>
        <p:txBody>
          <a:bodyPr/>
          <a:lstStyle>
            <a:lvl1pPr>
              <a:defRPr sz="2400"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buFont typeface="Arial" panose="020B0604020202020204" pitchFamily="34" charset="0"/>
              <a:buChar char="•"/>
              <a:defRPr sz="1200"/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4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920A-4AF8-BB53-C705-30BA45D1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B0D02-3582-E167-2350-72D49B1E5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4320" y="1362456"/>
            <a:ext cx="5641848" cy="5138928"/>
          </a:xfrm>
        </p:spPr>
        <p:txBody>
          <a:bodyPr/>
          <a:lstStyle>
            <a:lvl1pPr>
              <a:defRPr sz="2400"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/>
            </a:lvl6pPr>
            <a:lvl7pPr marL="1597025" indent="-220663">
              <a:defRPr sz="1200"/>
            </a:lvl7pPr>
            <a:lvl8pPr marL="1612900" indent="0">
              <a:buFont typeface="Calibri" panose="020F0502020204030204" pitchFamily="34" charset="0"/>
              <a:buNone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EE5E50-93E6-B9A6-0CBB-89082EFCA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3640" y="1362456"/>
            <a:ext cx="5641848" cy="5138928"/>
          </a:xfrm>
        </p:spPr>
        <p:txBody>
          <a:bodyPr/>
          <a:lstStyle>
            <a:lvl1pPr>
              <a:defRPr sz="2400" b="1">
                <a:solidFill>
                  <a:srgbClr val="000358"/>
                </a:solidFill>
              </a:defRPr>
            </a:lvl1pPr>
            <a:lvl2pPr marL="461963" indent="-230188">
              <a:buFont typeface="Calibri" panose="020F0502020204030204" pitchFamily="34" charset="0"/>
              <a:buChar char="-"/>
              <a:defRPr sz="2200">
                <a:solidFill>
                  <a:srgbClr val="000358"/>
                </a:solidFill>
              </a:defRPr>
            </a:lvl2pPr>
            <a:lvl3pPr marL="682625" indent="-220663">
              <a:buFont typeface="Wingdings" panose="05000000000000000000" pitchFamily="2" charset="2"/>
              <a:buChar char="§"/>
              <a:defRPr>
                <a:solidFill>
                  <a:srgbClr val="000358"/>
                </a:solidFill>
              </a:defRPr>
            </a:lvl3pPr>
            <a:lvl4pPr marL="914400" indent="-231775">
              <a:defRPr>
                <a:solidFill>
                  <a:srgbClr val="000358"/>
                </a:solidFill>
              </a:defRPr>
            </a:lvl4pPr>
            <a:lvl5pPr marL="1146175" indent="-231775">
              <a:buFont typeface="Calibri" panose="020F0502020204030204" pitchFamily="34" charset="0"/>
              <a:buChar char="-"/>
              <a:defRPr sz="1600">
                <a:solidFill>
                  <a:srgbClr val="000358"/>
                </a:solidFill>
              </a:defRPr>
            </a:lvl5pPr>
            <a:lvl6pPr marL="1376363" indent="-230188">
              <a:buFont typeface="Wingdings" panose="05000000000000000000" pitchFamily="2" charset="2"/>
              <a:buChar char="§"/>
              <a:defRPr sz="1400">
                <a:solidFill>
                  <a:srgbClr val="000358"/>
                </a:solidFill>
              </a:defRPr>
            </a:lvl6pPr>
            <a:lvl7pPr marL="1597025" indent="-220663">
              <a:defRPr sz="1200">
                <a:solidFill>
                  <a:srgbClr val="000358"/>
                </a:solidFill>
              </a:defRPr>
            </a:lvl7pPr>
            <a:lvl8pPr marL="1838325" indent="-225425">
              <a:buFont typeface="Calibri" panose="020F0502020204030204" pitchFamily="34" charset="0"/>
              <a:buChar char="-"/>
              <a:tabLst/>
              <a:defRPr sz="1200"/>
            </a:lvl8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edit Master text styles</a:t>
            </a:r>
          </a:p>
          <a:p>
            <a:pPr lvl="0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F74984-095D-F670-6946-1424FD12331A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A9F712D1-9590-726A-3DB6-EF6BC357BA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E29DD0-5835-5093-5CEA-4486D0E692B2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50160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DC6B9-DD28-6B3D-430E-93AF1696B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37160"/>
            <a:ext cx="10515600" cy="758952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00358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40EB8C-903C-937B-8636-87A39BF0CEA9}"/>
              </a:ext>
            </a:extLst>
          </p:cNvPr>
          <p:cNvSpPr/>
          <p:nvPr userDrawn="1"/>
        </p:nvSpPr>
        <p:spPr>
          <a:xfrm>
            <a:off x="-1" y="6750491"/>
            <a:ext cx="12191999" cy="146838"/>
          </a:xfrm>
          <a:prstGeom prst="rect">
            <a:avLst/>
          </a:prstGeom>
          <a:solidFill>
            <a:srgbClr val="FFB900"/>
          </a:solidFill>
          <a:ln w="12700" cap="flat" cmpd="sng" algn="ctr">
            <a:solidFill>
              <a:srgbClr val="FFB9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9DCE544E-6BFC-A1B6-A0D1-6022088D5B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779" y="30243"/>
            <a:ext cx="1473223" cy="669764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3014C2A-3975-0F8B-CBAA-6AB1A81E1329}"/>
              </a:ext>
            </a:extLst>
          </p:cNvPr>
          <p:cNvCxnSpPr/>
          <p:nvPr userDrawn="1"/>
        </p:nvCxnSpPr>
        <p:spPr>
          <a:xfrm>
            <a:off x="275207" y="1071406"/>
            <a:ext cx="11641585" cy="0"/>
          </a:xfrm>
          <a:prstGeom prst="line">
            <a:avLst/>
          </a:prstGeom>
          <a:noFill/>
          <a:ln w="28575" cap="flat" cmpd="sng" algn="ctr">
            <a:solidFill>
              <a:srgbClr val="00206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292493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4424F-9FAF-4FCC-2F37-6C840B12A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228600"/>
            <a:ext cx="9674352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1F5BE-D4B8-F878-7355-D8A2209CB6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4320" y="1825625"/>
            <a:ext cx="116403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537FA2-51C9-227D-B6E5-573521DA6D76}"/>
              </a:ext>
            </a:extLst>
          </p:cNvPr>
          <p:cNvSpPr txBox="1"/>
          <p:nvPr userDrawn="1"/>
        </p:nvSpPr>
        <p:spPr>
          <a:xfrm>
            <a:off x="275206" y="6504874"/>
            <a:ext cx="27452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</a:rPr>
              <a:t>Confidential - © 2023 Aspirion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71708F-CD64-F3A1-527B-1048748599C7}"/>
              </a:ext>
            </a:extLst>
          </p:cNvPr>
          <p:cNvSpPr txBox="1"/>
          <p:nvPr userDrawn="1"/>
        </p:nvSpPr>
        <p:spPr>
          <a:xfrm>
            <a:off x="7367452" y="6504874"/>
            <a:ext cx="4389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58BD93A-F861-E34D-99BE-7F34FAE6DB29}" type="slidenum">
              <a:rPr lang="en-US" sz="1000" smtClean="0">
                <a:solidFill>
                  <a:srgbClr val="000358"/>
                </a:solidFill>
              </a:rPr>
              <a:pPr algn="r"/>
              <a:t>‹#›</a:t>
            </a:fld>
            <a:endParaRPr lang="en-US" sz="1000" dirty="0">
              <a:solidFill>
                <a:srgbClr val="0003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078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60" r:id="rId5"/>
    <p:sldLayoutId id="2147483653" r:id="rId6"/>
    <p:sldLayoutId id="2147483662" r:id="rId7"/>
    <p:sldLayoutId id="2147483663" r:id="rId8"/>
    <p:sldLayoutId id="2147483654" r:id="rId9"/>
    <p:sldLayoutId id="2147483655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35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358"/>
          </a:solidFill>
          <a:latin typeface="+mn-lt"/>
          <a:ea typeface="+mn-ea"/>
          <a:cs typeface="+mn-cs"/>
        </a:defRPr>
      </a:lvl1pPr>
      <a:lvl2pPr marL="461963" indent="-230188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2400" kern="1200">
          <a:solidFill>
            <a:srgbClr val="000358"/>
          </a:solidFill>
          <a:latin typeface="+mn-lt"/>
          <a:ea typeface="+mn-ea"/>
          <a:cs typeface="+mn-cs"/>
        </a:defRPr>
      </a:lvl2pPr>
      <a:lvl3pPr marL="682625" indent="-220663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rgbClr val="000358"/>
          </a:solidFill>
          <a:latin typeface="+mn-lt"/>
          <a:ea typeface="+mn-ea"/>
          <a:cs typeface="+mn-cs"/>
        </a:defRPr>
      </a:lvl3pPr>
      <a:lvl4pPr marL="914400" indent="-2317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358"/>
          </a:solidFill>
          <a:latin typeface="+mn-lt"/>
          <a:ea typeface="+mn-ea"/>
          <a:cs typeface="+mn-cs"/>
        </a:defRPr>
      </a:lvl4pPr>
      <a:lvl5pPr marL="1146175" indent="-231775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defRPr sz="1600" kern="1200">
          <a:solidFill>
            <a:srgbClr val="000358"/>
          </a:solidFill>
          <a:latin typeface="+mn-lt"/>
          <a:ea typeface="+mn-ea"/>
          <a:cs typeface="+mn-cs"/>
        </a:defRPr>
      </a:lvl5pPr>
      <a:lvl6pPr marL="1376363" indent="-230188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accent5"/>
          </a:solidFill>
          <a:latin typeface="+mn-lt"/>
          <a:ea typeface="+mn-ea"/>
          <a:cs typeface="+mn-cs"/>
        </a:defRPr>
      </a:lvl6pPr>
      <a:lvl7pPr marL="1597025" indent="-22066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5"/>
          </a:solidFill>
          <a:latin typeface="+mn-lt"/>
          <a:ea typeface="+mn-ea"/>
          <a:cs typeface="+mn-cs"/>
        </a:defRPr>
      </a:lvl7pPr>
      <a:lvl8pPr marL="1838325" indent="-225425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-"/>
        <a:tabLst/>
        <a:defRPr sz="1200" kern="1200">
          <a:solidFill>
            <a:schemeClr val="accent5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alisha.mays@aspirion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E377B-CF23-5505-03EB-452228C79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745626"/>
            <a:ext cx="10515600" cy="2313432"/>
          </a:xfrm>
        </p:spPr>
        <p:txBody>
          <a:bodyPr>
            <a:normAutofit/>
          </a:bodyPr>
          <a:lstStyle/>
          <a:p>
            <a:r>
              <a:rPr lang="en-US" sz="4800" dirty="0"/>
              <a:t>Breaking the Cycle</a:t>
            </a:r>
            <a:br>
              <a:rPr lang="en-US" sz="4800" dirty="0"/>
            </a:br>
            <a:r>
              <a:rPr lang="en-US" sz="4000" dirty="0"/>
              <a:t>Denial Trends: Downgrades &amp; Ghost Denials</a:t>
            </a:r>
          </a:p>
        </p:txBody>
      </p:sp>
    </p:spTree>
    <p:extLst>
      <p:ext uri="{BB962C8B-B14F-4D97-AF65-F5344CB8AC3E}">
        <p14:creationId xmlns:p14="http://schemas.microsoft.com/office/powerpoint/2010/main" val="325707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CBFC-EE22-BDB9-8A54-222111BB5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the Cycle: How to Overturn These Denials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3DB5C-A1EA-445B-B7B0-E6A95EC07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559" y="1904906"/>
            <a:ext cx="4998128" cy="143172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Identify the denial</a:t>
            </a:r>
          </a:p>
          <a:p>
            <a:pPr marL="0" indent="0">
              <a:buNone/>
            </a:pPr>
            <a:endParaRPr lang="en-US" sz="3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600" b="0" dirty="0"/>
              <a:t>Review claim, EOB, denial letter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600" b="0" dirty="0"/>
              <a:t>Call payer for clarifying details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49F4D4-C91B-91D7-4F98-BF3A4136DC89}"/>
              </a:ext>
            </a:extLst>
          </p:cNvPr>
          <p:cNvSpPr txBox="1"/>
          <p:nvPr/>
        </p:nvSpPr>
        <p:spPr>
          <a:xfrm>
            <a:off x="6589973" y="1910482"/>
            <a:ext cx="4998129" cy="1351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 </a:t>
            </a:r>
            <a:r>
              <a:rPr lang="en-US" sz="2600" b="1" dirty="0">
                <a:solidFill>
                  <a:srgbClr val="000358"/>
                </a:solidFill>
                <a:latin typeface="Calibri" panose="020F0502020204030204"/>
              </a:rPr>
              <a:t>denial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validity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1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 you agree or disagree with the denial?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C52139-5E14-F2FF-8F78-7766548A15E3}"/>
              </a:ext>
            </a:extLst>
          </p:cNvPr>
          <p:cNvSpPr txBox="1"/>
          <p:nvPr/>
        </p:nvSpPr>
        <p:spPr>
          <a:xfrm>
            <a:off x="495148" y="4067410"/>
            <a:ext cx="5473823" cy="1351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Assess arguments for denial overturn</a:t>
            </a: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00" b="1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Strength of argument to overturn, and likelihood of success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439573-A2B4-C236-D464-182FA02C3C7A}"/>
              </a:ext>
            </a:extLst>
          </p:cNvPr>
          <p:cNvSpPr txBox="1"/>
          <p:nvPr/>
        </p:nvSpPr>
        <p:spPr>
          <a:xfrm>
            <a:off x="6481225" y="4060081"/>
            <a:ext cx="5215627" cy="168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Craft a compelling dispute/appeal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1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indent="-22860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Utilize supporting documentation, include contractual arguments and legal arguments where appropriate.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3B3840F-AAB7-ACB3-3DA3-F079EFD51764}"/>
              </a:ext>
            </a:extLst>
          </p:cNvPr>
          <p:cNvSpPr/>
          <p:nvPr/>
        </p:nvSpPr>
        <p:spPr>
          <a:xfrm>
            <a:off x="417035" y="1724141"/>
            <a:ext cx="5575176" cy="19314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0D2AEF-8DD0-984D-83C3-8D892B030398}"/>
              </a:ext>
            </a:extLst>
          </p:cNvPr>
          <p:cNvSpPr/>
          <p:nvPr/>
        </p:nvSpPr>
        <p:spPr>
          <a:xfrm>
            <a:off x="384483" y="3886647"/>
            <a:ext cx="5575176" cy="19314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CE0D78-9685-07C4-4B44-1CB6EC029A9E}"/>
              </a:ext>
            </a:extLst>
          </p:cNvPr>
          <p:cNvSpPr/>
          <p:nvPr/>
        </p:nvSpPr>
        <p:spPr>
          <a:xfrm>
            <a:off x="6121676" y="1724141"/>
            <a:ext cx="5575176" cy="19314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E40C0F-1E24-CE12-EBF5-554228A234A7}"/>
              </a:ext>
            </a:extLst>
          </p:cNvPr>
          <p:cNvSpPr/>
          <p:nvPr/>
        </p:nvSpPr>
        <p:spPr>
          <a:xfrm>
            <a:off x="6106515" y="4060081"/>
            <a:ext cx="5575176" cy="19314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2E8A99-101A-5848-0A8D-7F5AD94934FE}"/>
              </a:ext>
            </a:extLst>
          </p:cNvPr>
          <p:cNvSpPr/>
          <p:nvPr/>
        </p:nvSpPr>
        <p:spPr>
          <a:xfrm>
            <a:off x="417035" y="1516565"/>
            <a:ext cx="5631770" cy="213897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3F6862-F2DC-B2BF-04F0-CE534B7576F9}"/>
              </a:ext>
            </a:extLst>
          </p:cNvPr>
          <p:cNvSpPr/>
          <p:nvPr/>
        </p:nvSpPr>
        <p:spPr>
          <a:xfrm>
            <a:off x="400759" y="3863118"/>
            <a:ext cx="5631770" cy="213897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031183-AF5D-A4F2-0786-D8C82C9E504B}"/>
              </a:ext>
            </a:extLst>
          </p:cNvPr>
          <p:cNvSpPr/>
          <p:nvPr/>
        </p:nvSpPr>
        <p:spPr>
          <a:xfrm>
            <a:off x="6142796" y="1516564"/>
            <a:ext cx="5631770" cy="213897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7601D-1D8F-91D2-0BFE-1453AF604244}"/>
              </a:ext>
            </a:extLst>
          </p:cNvPr>
          <p:cNvSpPr/>
          <p:nvPr/>
        </p:nvSpPr>
        <p:spPr>
          <a:xfrm>
            <a:off x="6122791" y="3861265"/>
            <a:ext cx="5631770" cy="213897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954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B211-0A78-31C2-A45A-0E81D153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Overview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1F7AE9-F00C-7D69-9BA6-D2081C7A3242}"/>
              </a:ext>
            </a:extLst>
          </p:cNvPr>
          <p:cNvSpPr/>
          <p:nvPr/>
        </p:nvSpPr>
        <p:spPr>
          <a:xfrm>
            <a:off x="838200" y="1815045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B22DB4-6493-F5ED-A38E-5D1ABFF04446}"/>
              </a:ext>
            </a:extLst>
          </p:cNvPr>
          <p:cNvSpPr/>
          <p:nvPr/>
        </p:nvSpPr>
        <p:spPr>
          <a:xfrm>
            <a:off x="838200" y="2739582"/>
            <a:ext cx="1016000" cy="81178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F31D4A-43CE-0F6B-D336-6EBE1987A957}"/>
              </a:ext>
            </a:extLst>
          </p:cNvPr>
          <p:cNvSpPr/>
          <p:nvPr/>
        </p:nvSpPr>
        <p:spPr>
          <a:xfrm>
            <a:off x="838200" y="3664121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6F5C181-01F6-E9C0-4A64-F927017CF8CD}"/>
              </a:ext>
            </a:extLst>
          </p:cNvPr>
          <p:cNvSpPr/>
          <p:nvPr/>
        </p:nvSpPr>
        <p:spPr>
          <a:xfrm>
            <a:off x="838200" y="4588660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8341B-7E12-06DA-8992-9AE6D490F285}"/>
              </a:ext>
            </a:extLst>
          </p:cNvPr>
          <p:cNvSpPr txBox="1"/>
          <p:nvPr/>
        </p:nvSpPr>
        <p:spPr>
          <a:xfrm>
            <a:off x="1061192" y="1985953"/>
            <a:ext cx="570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endParaRPr lang="en-US" sz="3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DD14D2C6-9690-35FB-E7EE-82B3B9C96EA5}"/>
              </a:ext>
            </a:extLst>
          </p:cNvPr>
          <p:cNvSpPr txBox="1">
            <a:spLocks/>
          </p:cNvSpPr>
          <p:nvPr/>
        </p:nvSpPr>
        <p:spPr>
          <a:xfrm>
            <a:off x="2009447" y="1985953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Landscape: Complex Denials</a:t>
            </a: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0F1EC48-19EE-9131-A867-E9246E386851}"/>
              </a:ext>
            </a:extLst>
          </p:cNvPr>
          <p:cNvSpPr txBox="1">
            <a:spLocks/>
          </p:cNvSpPr>
          <p:nvPr/>
        </p:nvSpPr>
        <p:spPr>
          <a:xfrm>
            <a:off x="2009447" y="2881047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rgbClr val="0003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Practices: Denials Team Structure and Operational Processes</a:t>
            </a:r>
            <a:endParaRPr lang="en-US" sz="2200" dirty="0">
              <a:solidFill>
                <a:srgbClr val="0003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B2AE9A-D8CD-2D61-1E8D-DE868F3043C7}"/>
              </a:ext>
            </a:extLst>
          </p:cNvPr>
          <p:cNvSpPr txBox="1">
            <a:spLocks/>
          </p:cNvSpPr>
          <p:nvPr/>
        </p:nvSpPr>
        <p:spPr>
          <a:xfrm>
            <a:off x="2009447" y="4742570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Managed Care / Contracting / Compliance 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ADF35D1-CFD6-8492-1E19-034BA00E26F8}"/>
              </a:ext>
            </a:extLst>
          </p:cNvPr>
          <p:cNvSpPr txBox="1">
            <a:spLocks/>
          </p:cNvSpPr>
          <p:nvPr/>
        </p:nvSpPr>
        <p:spPr>
          <a:xfrm>
            <a:off x="2009447" y="3776142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 and Measuring Complex Denials</a:t>
            </a:r>
          </a:p>
        </p:txBody>
      </p:sp>
    </p:spTree>
    <p:extLst>
      <p:ext uri="{BB962C8B-B14F-4D97-AF65-F5344CB8AC3E}">
        <p14:creationId xmlns:p14="http://schemas.microsoft.com/office/powerpoint/2010/main" val="266625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167910-3684-B1EC-3639-6328E7E00CE9}"/>
              </a:ext>
            </a:extLst>
          </p:cNvPr>
          <p:cNvSpPr/>
          <p:nvPr/>
        </p:nvSpPr>
        <p:spPr>
          <a:xfrm>
            <a:off x="2509024" y="1358589"/>
            <a:ext cx="8638909" cy="273958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B740EAB2-89FD-0030-6B8C-3BA5A63752C9}"/>
              </a:ext>
            </a:extLst>
          </p:cNvPr>
          <p:cNvSpPr txBox="1">
            <a:spLocks/>
          </p:cNvSpPr>
          <p:nvPr/>
        </p:nvSpPr>
        <p:spPr>
          <a:xfrm>
            <a:off x="3989522" y="1869056"/>
            <a:ext cx="6682576" cy="23339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cs typeface="Arial" charset="0"/>
              </a:rPr>
              <a:t>Which team members operate as part of your denials team?</a:t>
            </a:r>
            <a:endParaRPr lang="en-US" b="1" dirty="0">
              <a:solidFill>
                <a:schemeClr val="tx1"/>
              </a:solidFill>
              <a:ea typeface="+mn-ea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en-US" sz="28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PFS reps, nurses, coders, billers, physician advisors – anyone else?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FE7A8B-203A-5DE2-2BD5-A0F242914AC1}"/>
              </a:ext>
            </a:extLst>
          </p:cNvPr>
          <p:cNvSpPr txBox="1"/>
          <p:nvPr/>
        </p:nvSpPr>
        <p:spPr>
          <a:xfrm>
            <a:off x="6259874" y="4414913"/>
            <a:ext cx="488805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When the clinicians work together with coders and other team members, they can dig into the actual nuts and bolts of the claim and understand what’s happening with that account.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E77037-C8B7-CD2D-F39A-0941FFAC5465}"/>
              </a:ext>
            </a:extLst>
          </p:cNvPr>
          <p:cNvSpPr txBox="1"/>
          <p:nvPr/>
        </p:nvSpPr>
        <p:spPr>
          <a:xfrm>
            <a:off x="1451326" y="4414913"/>
            <a:ext cx="464467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Many provider systems understand the importance of having a physician advisor on the denials review team, and more systems are adopting this practice, in addition to nurses and coders.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EFB8EE2-5217-C800-4BC1-87E7DACCE2A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Best Practices: Team Members</a:t>
            </a:r>
          </a:p>
        </p:txBody>
      </p:sp>
      <p:pic>
        <p:nvPicPr>
          <p:cNvPr id="6" name="Picture 5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7045AB69-FC76-9586-B8CF-63D7AC714C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586" y="1358589"/>
            <a:ext cx="2739588" cy="273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266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167910-3684-B1EC-3639-6328E7E00CE9}"/>
              </a:ext>
            </a:extLst>
          </p:cNvPr>
          <p:cNvSpPr/>
          <p:nvPr/>
        </p:nvSpPr>
        <p:spPr>
          <a:xfrm>
            <a:off x="2118733" y="1690688"/>
            <a:ext cx="9654166" cy="3476624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B740EAB2-89FD-0030-6B8C-3BA5A63752C9}"/>
              </a:ext>
            </a:extLst>
          </p:cNvPr>
          <p:cNvSpPr txBox="1">
            <a:spLocks/>
          </p:cNvSpPr>
          <p:nvPr/>
        </p:nvSpPr>
        <p:spPr>
          <a:xfrm>
            <a:off x="4232559" y="2233402"/>
            <a:ext cx="7214192" cy="2588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000358"/>
                </a:solidFill>
              </a:rPr>
              <a:t>D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o they only work certain denials? (clinical vs. technical</a:t>
            </a:r>
            <a:r>
              <a:rPr lang="en-US" sz="2200" dirty="0">
                <a:solidFill>
                  <a:srgbClr val="000358"/>
                </a:solidFill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800" dirty="0">
              <a:solidFill>
                <a:srgbClr val="000358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Is the team responsible for audits – pre-pay, post-pay, clinical validation, DRG, disallowed charges?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dirty="0">
                <a:solidFill>
                  <a:srgbClr val="000358"/>
                </a:solidFill>
              </a:rPr>
              <a:t>D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o they work only certain payers or payer types? (Commercial/Medicare/Medicaid/Other Govt)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11B0C01-B265-C730-987A-0840E459992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Best Practices: Team Operational Processes</a:t>
            </a:r>
          </a:p>
        </p:txBody>
      </p:sp>
      <p:pic>
        <p:nvPicPr>
          <p:cNvPr id="4" name="Picture 3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12FD89B7-F81B-79B2-FA9A-E103A097B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2" y="1690688"/>
            <a:ext cx="3487310" cy="3487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698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1B0C01-B265-C730-987A-0840E4599923}"/>
              </a:ext>
            </a:extLst>
          </p:cNvPr>
          <p:cNvSpPr txBox="1">
            <a:spLocks/>
          </p:cNvSpPr>
          <p:nvPr/>
        </p:nvSpPr>
        <p:spPr>
          <a:xfrm>
            <a:off x="918210" y="600284"/>
            <a:ext cx="10515600" cy="7740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Breakout: Sepsis DRG Downgrade Query Checklist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7C596C-329E-029F-67E8-594C9F4F41E3}"/>
              </a:ext>
            </a:extLst>
          </p:cNvPr>
          <p:cNvSpPr txBox="1"/>
          <p:nvPr/>
        </p:nvSpPr>
        <p:spPr>
          <a:xfrm>
            <a:off x="210717" y="2267757"/>
            <a:ext cx="1177056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there a confirmed infection, and what was the source of the infection?"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 patient's temperature greater than 38°C or less than 36°C at any point during the hospital stay?"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"Did the patient's heart rate exceed 90 beats per minute during the hospital stay?"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 patient's respiratory rate greater than 20 breaths per minute or was the arterial carbon dioxide tension (PaCO2) less than 32 mm Hg?"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"Did the white blood cell count exceed 12,000/µL, was it less than 4,000/µL, or were there more than 10% immature (band) forms?"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there evidence of hypotension, specifically systolic blood pressure less than 90 mm Hg or a reduction of greater than 40 mm Hg from baseline?"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"Did the patient exhibit renal dysfunction, such as an abrupt increase in serum creatinine or reduced urine output despite adequate fluid resuscitation?"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there respiratory dysfunction, indicated by a PaO2/FiO2 ratio less than 300 or the need for mechanical ventilation?"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"Did the patient have liver dysfunction, with an increase in bilirubin to levels more than 2 mg/dl?"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"Were there coagulation abnormalities, such as a platelet count less than 100,000 µl or significant drop from baseline, or presence of disseminated intravascular coagulation?"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there any neurological dysfunction, such as altered mental status without an alternative explanation?"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"Were lactate levels elevated, indicating tissue hypoperfusion?"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"What treatments were administered specifically for the management of sepsis and the associated organ dysfunctions?"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"Was there documentation of the patient's baseline organ function prior to the onset of sepsis for comparison?"</a:t>
            </a:r>
            <a:endParaRPr lang="en-US" sz="1400" b="1" dirty="0"/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"Were any other causes of hypotension, besides sepsis, identified and ruled out during the patient's hospital stay?"</a:t>
            </a:r>
            <a:endParaRPr lang="en-US" sz="14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EFC742-1A76-1EF6-DC72-0EDB5DBEA4EB}"/>
              </a:ext>
            </a:extLst>
          </p:cNvPr>
          <p:cNvSpPr txBox="1">
            <a:spLocks/>
          </p:cNvSpPr>
          <p:nvPr/>
        </p:nvSpPr>
        <p:spPr>
          <a:xfrm>
            <a:off x="210717" y="1713753"/>
            <a:ext cx="10515600" cy="7740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2800" dirty="0"/>
              <a:t>15 Queries Designed to Surface Key Factors That Support Sepsis Care</a:t>
            </a:r>
          </a:p>
        </p:txBody>
      </p:sp>
      <p:pic>
        <p:nvPicPr>
          <p:cNvPr id="2" name="Picture 1" descr="A clipboard with a checklist&#10;&#10;Description automatically generated">
            <a:extLst>
              <a:ext uri="{FF2B5EF4-FFF2-40B4-BE49-F238E27FC236}">
                <a16:creationId xmlns:a16="http://schemas.microsoft.com/office/drawing/2014/main" id="{719D0149-0514-65D2-EF0E-89900FCB32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7228" y="4652009"/>
            <a:ext cx="2048635" cy="204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220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973BFE-1E80-4EA7-DD17-BD19FF5E38F5}"/>
              </a:ext>
            </a:extLst>
          </p:cNvPr>
          <p:cNvSpPr/>
          <p:nvPr/>
        </p:nvSpPr>
        <p:spPr>
          <a:xfrm>
            <a:off x="2379216" y="1481158"/>
            <a:ext cx="9237564" cy="3895683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E95EC2B4-884B-1387-6287-9BD14286368F}"/>
              </a:ext>
            </a:extLst>
          </p:cNvPr>
          <p:cNvSpPr txBox="1">
            <a:spLocks/>
          </p:cNvSpPr>
          <p:nvPr/>
        </p:nvSpPr>
        <p:spPr>
          <a:xfrm>
            <a:off x="4634956" y="1729133"/>
            <a:ext cx="6509292" cy="3493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Does your team collaborate with payers to resolve trending denials - Joint Operating Committees (JOC) meetings, payer provider relationships? </a:t>
            </a:r>
          </a:p>
          <a:p>
            <a:pPr>
              <a:defRPr/>
            </a:pPr>
            <a:endParaRPr lang="en-US" sz="500" dirty="0">
              <a:solidFill>
                <a:srgbClr val="000358"/>
              </a:solidFill>
            </a:endParaRPr>
          </a:p>
          <a:p>
            <a:pP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Does your team collaborate externally with other hospital systems directly, or indirectly through networking groups?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500" b="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charset="0"/>
                <a:cs typeface="Arial" charset="0"/>
              </a:rPr>
              <a:t>How far does your team take a denial – peer to peers, internal appeals, external appeals, arbitration/litigation prep?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E8D785F-7EDF-2388-D8BE-36255D1AEBD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Best Practices: Escalation Efforts</a:t>
            </a:r>
          </a:p>
        </p:txBody>
      </p:sp>
      <p:pic>
        <p:nvPicPr>
          <p:cNvPr id="4" name="Picture 3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27D6D816-689B-C96C-56AC-A79066A85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597" y="1481158"/>
            <a:ext cx="3895682" cy="389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3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B211-0A78-31C2-A45A-0E81D153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Overview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1F7AE9-F00C-7D69-9BA6-D2081C7A3242}"/>
              </a:ext>
            </a:extLst>
          </p:cNvPr>
          <p:cNvSpPr/>
          <p:nvPr/>
        </p:nvSpPr>
        <p:spPr>
          <a:xfrm>
            <a:off x="838200" y="1815045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B22DB4-6493-F5ED-A38E-5D1ABFF04446}"/>
              </a:ext>
            </a:extLst>
          </p:cNvPr>
          <p:cNvSpPr/>
          <p:nvPr/>
        </p:nvSpPr>
        <p:spPr>
          <a:xfrm>
            <a:off x="838200" y="2739582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F31D4A-43CE-0F6B-D336-6EBE1987A957}"/>
              </a:ext>
            </a:extLst>
          </p:cNvPr>
          <p:cNvSpPr/>
          <p:nvPr/>
        </p:nvSpPr>
        <p:spPr>
          <a:xfrm>
            <a:off x="838200" y="3664121"/>
            <a:ext cx="1016000" cy="811785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6F5C181-01F6-E9C0-4A64-F927017CF8CD}"/>
              </a:ext>
            </a:extLst>
          </p:cNvPr>
          <p:cNvSpPr/>
          <p:nvPr/>
        </p:nvSpPr>
        <p:spPr>
          <a:xfrm>
            <a:off x="838200" y="4588660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8341B-7E12-06DA-8992-9AE6D490F285}"/>
              </a:ext>
            </a:extLst>
          </p:cNvPr>
          <p:cNvSpPr txBox="1"/>
          <p:nvPr/>
        </p:nvSpPr>
        <p:spPr>
          <a:xfrm>
            <a:off x="1061192" y="1985953"/>
            <a:ext cx="570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endParaRPr lang="en-US" sz="3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DD14D2C6-9690-35FB-E7EE-82B3B9C96EA5}"/>
              </a:ext>
            </a:extLst>
          </p:cNvPr>
          <p:cNvSpPr txBox="1">
            <a:spLocks/>
          </p:cNvSpPr>
          <p:nvPr/>
        </p:nvSpPr>
        <p:spPr>
          <a:xfrm>
            <a:off x="2009447" y="1985953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Landscape: Complex Denials</a:t>
            </a: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0F1EC48-19EE-9131-A867-E9246E386851}"/>
              </a:ext>
            </a:extLst>
          </p:cNvPr>
          <p:cNvSpPr txBox="1">
            <a:spLocks/>
          </p:cNvSpPr>
          <p:nvPr/>
        </p:nvSpPr>
        <p:spPr>
          <a:xfrm>
            <a:off x="2009447" y="2881047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Practices: Denials Team Structure and Processes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B2AE9A-D8CD-2D61-1E8D-DE868F3043C7}"/>
              </a:ext>
            </a:extLst>
          </p:cNvPr>
          <p:cNvSpPr txBox="1">
            <a:spLocks/>
          </p:cNvSpPr>
          <p:nvPr/>
        </p:nvSpPr>
        <p:spPr>
          <a:xfrm>
            <a:off x="2009447" y="4742570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Managed Care / Contracting / Compliance 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ADF35D1-CFD6-8492-1E19-034BA00E26F8}"/>
              </a:ext>
            </a:extLst>
          </p:cNvPr>
          <p:cNvSpPr txBox="1">
            <a:spLocks/>
          </p:cNvSpPr>
          <p:nvPr/>
        </p:nvSpPr>
        <p:spPr>
          <a:xfrm>
            <a:off x="2009447" y="3776142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rgbClr val="0003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 and Measuring Complex Denials</a:t>
            </a:r>
            <a:endParaRPr lang="en-US" sz="2200" dirty="0">
              <a:solidFill>
                <a:srgbClr val="0003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68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7ABC9F-8677-EF88-7F79-CC2F3626EB64}"/>
              </a:ext>
            </a:extLst>
          </p:cNvPr>
          <p:cNvSpPr/>
          <p:nvPr/>
        </p:nvSpPr>
        <p:spPr>
          <a:xfrm>
            <a:off x="2282753" y="1814264"/>
            <a:ext cx="9277814" cy="3908264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4472C4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38114ABF-B052-410F-1615-063933CDDB44}"/>
              </a:ext>
            </a:extLst>
          </p:cNvPr>
          <p:cNvSpPr txBox="1">
            <a:spLocks/>
          </p:cNvSpPr>
          <p:nvPr/>
        </p:nvSpPr>
        <p:spPr>
          <a:xfrm>
            <a:off x="4745506" y="2180684"/>
            <a:ext cx="6480699" cy="30282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are you tracking these complex denials today: within your patient accounting system, or separately?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2E6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you have internal thresholds for denial amounts in these categories that your health system does not pursue? </a:t>
            </a:r>
          </a:p>
          <a:p>
            <a:pPr>
              <a:defRPr/>
            </a:pPr>
            <a:endParaRPr lang="en-US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Have you established internal benchmarks regarding denial overturn rates for these claims?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2E6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CAFA9EF-EC3C-A676-9901-AF36B9972F3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Tracking and Measuring</a:t>
            </a:r>
          </a:p>
        </p:txBody>
      </p:sp>
      <p:pic>
        <p:nvPicPr>
          <p:cNvPr id="4" name="Picture 3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6399A92B-27C5-90FE-8A3B-A21866CAD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21" y="1814264"/>
            <a:ext cx="3908264" cy="39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993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04D8ED-9E9C-EF01-FD3E-C43AE3C65164}"/>
              </a:ext>
            </a:extLst>
          </p:cNvPr>
          <p:cNvSpPr/>
          <p:nvPr/>
        </p:nvSpPr>
        <p:spPr>
          <a:xfrm>
            <a:off x="3021982" y="2403088"/>
            <a:ext cx="7081024" cy="2598234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4472C4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B08D208-BB61-9A7A-F7D8-68114A4293A0}"/>
              </a:ext>
            </a:extLst>
          </p:cNvPr>
          <p:cNvSpPr txBox="1">
            <a:spLocks/>
          </p:cNvSpPr>
          <p:nvPr/>
        </p:nvSpPr>
        <p:spPr>
          <a:xfrm>
            <a:off x="4768736" y="3056810"/>
            <a:ext cx="4541270" cy="1721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Arial" charset="0"/>
                <a:cs typeface="Arial" charset="0"/>
              </a:rPr>
              <a:t>What steps can you take to prevent these denials on a forward-going basis?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6ED464-34D6-C257-472A-F688D9C783E6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Tracking and Measuring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8E6629-A93F-1118-A5BB-5FADDA4F86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450" y="2403088"/>
            <a:ext cx="2598234" cy="2598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637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B211-0A78-31C2-A45A-0E81D153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Overview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1F7AE9-F00C-7D69-9BA6-D2081C7A3242}"/>
              </a:ext>
            </a:extLst>
          </p:cNvPr>
          <p:cNvSpPr/>
          <p:nvPr/>
        </p:nvSpPr>
        <p:spPr>
          <a:xfrm>
            <a:off x="838200" y="1815045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B22DB4-6493-F5ED-A38E-5D1ABFF04446}"/>
              </a:ext>
            </a:extLst>
          </p:cNvPr>
          <p:cNvSpPr/>
          <p:nvPr/>
        </p:nvSpPr>
        <p:spPr>
          <a:xfrm>
            <a:off x="838200" y="2739582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F31D4A-43CE-0F6B-D336-6EBE1987A957}"/>
              </a:ext>
            </a:extLst>
          </p:cNvPr>
          <p:cNvSpPr/>
          <p:nvPr/>
        </p:nvSpPr>
        <p:spPr>
          <a:xfrm>
            <a:off x="838200" y="3664121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6F5C181-01F6-E9C0-4A64-F927017CF8CD}"/>
              </a:ext>
            </a:extLst>
          </p:cNvPr>
          <p:cNvSpPr/>
          <p:nvPr/>
        </p:nvSpPr>
        <p:spPr>
          <a:xfrm>
            <a:off x="838200" y="4588660"/>
            <a:ext cx="1016000" cy="811785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8341B-7E12-06DA-8992-9AE6D490F285}"/>
              </a:ext>
            </a:extLst>
          </p:cNvPr>
          <p:cNvSpPr txBox="1"/>
          <p:nvPr/>
        </p:nvSpPr>
        <p:spPr>
          <a:xfrm>
            <a:off x="1061192" y="1985953"/>
            <a:ext cx="570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endParaRPr lang="en-US" sz="3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DD14D2C6-9690-35FB-E7EE-82B3B9C96EA5}"/>
              </a:ext>
            </a:extLst>
          </p:cNvPr>
          <p:cNvSpPr txBox="1">
            <a:spLocks/>
          </p:cNvSpPr>
          <p:nvPr/>
        </p:nvSpPr>
        <p:spPr>
          <a:xfrm>
            <a:off x="2009447" y="1985953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Today’s Landscape: Complex Denials</a:t>
            </a: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0F1EC48-19EE-9131-A867-E9246E386851}"/>
              </a:ext>
            </a:extLst>
          </p:cNvPr>
          <p:cNvSpPr txBox="1">
            <a:spLocks/>
          </p:cNvSpPr>
          <p:nvPr/>
        </p:nvSpPr>
        <p:spPr>
          <a:xfrm>
            <a:off x="2009447" y="2881047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 Practices: Denials Team Structure and Processes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B2AE9A-D8CD-2D61-1E8D-DE868F3043C7}"/>
              </a:ext>
            </a:extLst>
          </p:cNvPr>
          <p:cNvSpPr txBox="1">
            <a:spLocks/>
          </p:cNvSpPr>
          <p:nvPr/>
        </p:nvSpPr>
        <p:spPr>
          <a:xfrm>
            <a:off x="2009447" y="4742570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rgbClr val="0003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Managed Care / Contracting / Compliance </a:t>
            </a:r>
            <a:endParaRPr lang="en-US" sz="2200" dirty="0">
              <a:solidFill>
                <a:srgbClr val="0003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ADF35D1-CFD6-8492-1E19-034BA00E26F8}"/>
              </a:ext>
            </a:extLst>
          </p:cNvPr>
          <p:cNvSpPr txBox="1">
            <a:spLocks/>
          </p:cNvSpPr>
          <p:nvPr/>
        </p:nvSpPr>
        <p:spPr>
          <a:xfrm>
            <a:off x="2009447" y="3776142"/>
            <a:ext cx="9623252" cy="44505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 and Measuring Complex Denials</a:t>
            </a:r>
          </a:p>
        </p:txBody>
      </p:sp>
    </p:spTree>
    <p:extLst>
      <p:ext uri="{BB962C8B-B14F-4D97-AF65-F5344CB8AC3E}">
        <p14:creationId xmlns:p14="http://schemas.microsoft.com/office/powerpoint/2010/main" val="3204928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7268C-2AE0-3669-6F3B-E741F89A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 the Presenter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A5D249-BE48-8B5A-3550-FD4F7AC04296}"/>
              </a:ext>
            </a:extLst>
          </p:cNvPr>
          <p:cNvSpPr txBox="1"/>
          <p:nvPr/>
        </p:nvSpPr>
        <p:spPr>
          <a:xfrm>
            <a:off x="6325131" y="3253496"/>
            <a:ext cx="430918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b="1" dirty="0">
                <a:solidFill>
                  <a:srgbClr val="00035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Jeff Podraza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, JD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solidFill>
                  <a:srgbClr val="000358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President &amp; GM - Denials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endParaRPr lang="en-US" dirty="0"/>
          </a:p>
        </p:txBody>
      </p:sp>
      <p:pic>
        <p:nvPicPr>
          <p:cNvPr id="4" name="Picture 3" descr="A person in a suit&#10;&#10;Description automatically generated">
            <a:extLst>
              <a:ext uri="{FF2B5EF4-FFF2-40B4-BE49-F238E27FC236}">
                <a16:creationId xmlns:a16="http://schemas.microsoft.com/office/drawing/2014/main" id="{1845BD29-C374-C792-7C6D-78A17DFBF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6153" y="2044593"/>
            <a:ext cx="3771596" cy="355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221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04D8ED-9E9C-EF01-FD3E-C43AE3C65164}"/>
              </a:ext>
            </a:extLst>
          </p:cNvPr>
          <p:cNvSpPr/>
          <p:nvPr/>
        </p:nvSpPr>
        <p:spPr>
          <a:xfrm>
            <a:off x="2588600" y="2061997"/>
            <a:ext cx="7927001" cy="309084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4472C4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B08D208-BB61-9A7A-F7D8-68114A4293A0}"/>
              </a:ext>
            </a:extLst>
          </p:cNvPr>
          <p:cNvSpPr txBox="1">
            <a:spLocks/>
          </p:cNvSpPr>
          <p:nvPr/>
        </p:nvSpPr>
        <p:spPr>
          <a:xfrm>
            <a:off x="4723896" y="2715884"/>
            <a:ext cx="5326602" cy="17334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Arial" charset="0"/>
                <a:cs typeface="Arial" charset="0"/>
              </a:rPr>
              <a:t>How robust is the feedback loop with your managed care / contracting / compliance team with regards to these denials?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1A1397-7D70-0C39-9B70-0355ADCB8F3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Managed Care / Contracting / Compliance</a:t>
            </a:r>
          </a:p>
        </p:txBody>
      </p:sp>
      <p:pic>
        <p:nvPicPr>
          <p:cNvPr id="4" name="Picture 3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B1D72A5A-3FFB-0C88-D87A-B45E19C68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063" y="2061998"/>
            <a:ext cx="3090841" cy="309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523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04D8ED-9E9C-EF01-FD3E-C43AE3C65164}"/>
              </a:ext>
            </a:extLst>
          </p:cNvPr>
          <p:cNvSpPr/>
          <p:nvPr/>
        </p:nvSpPr>
        <p:spPr>
          <a:xfrm>
            <a:off x="2635911" y="2117753"/>
            <a:ext cx="8113866" cy="309084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4472C4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B08D208-BB61-9A7A-F7D8-68114A4293A0}"/>
              </a:ext>
            </a:extLst>
          </p:cNvPr>
          <p:cNvSpPr txBox="1">
            <a:spLocks/>
          </p:cNvSpPr>
          <p:nvPr/>
        </p:nvSpPr>
        <p:spPr>
          <a:xfrm>
            <a:off x="4755788" y="3069148"/>
            <a:ext cx="5402467" cy="18348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Arial" charset="0"/>
                <a:cs typeface="Arial" charset="0"/>
              </a:rPr>
              <a:t>What type of contract language do you currently have pertaining to audits?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3EF5A5-2BFC-43FA-C973-76FFA5A8726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Managed Care / Contracting / Compliance</a:t>
            </a:r>
          </a:p>
        </p:txBody>
      </p:sp>
      <p:pic>
        <p:nvPicPr>
          <p:cNvPr id="4" name="Picture 3" descr="A blue circle with a yellow question mark in it&#10;&#10;Description automatically generated">
            <a:extLst>
              <a:ext uri="{FF2B5EF4-FFF2-40B4-BE49-F238E27FC236}">
                <a16:creationId xmlns:a16="http://schemas.microsoft.com/office/drawing/2014/main" id="{BB241E98-0D9B-B076-F558-6256BE78A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283" y="2117753"/>
            <a:ext cx="3090841" cy="309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892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CB08D208-BB61-9A7A-F7D8-68114A4293A0}"/>
              </a:ext>
            </a:extLst>
          </p:cNvPr>
          <p:cNvSpPr txBox="1">
            <a:spLocks/>
          </p:cNvSpPr>
          <p:nvPr/>
        </p:nvSpPr>
        <p:spPr>
          <a:xfrm>
            <a:off x="4304805" y="2378122"/>
            <a:ext cx="6834250" cy="20365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2E6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35EC1D-CC51-AA7D-4D93-60CA062F631C}"/>
              </a:ext>
            </a:extLst>
          </p:cNvPr>
          <p:cNvSpPr txBox="1"/>
          <p:nvPr/>
        </p:nvSpPr>
        <p:spPr>
          <a:xfrm>
            <a:off x="838200" y="1156010"/>
            <a:ext cx="10915835" cy="499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j-ea"/>
                <a:cs typeface="+mj-cs"/>
              </a:rPr>
              <a:t>Contract Language Wish List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ight to appeal, how many levels, response time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ight to third-party review, IRO, and/or arbitration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R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ight to be paid in full BEFORE any audit commences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AR threshold limitations (by % of volume or dollars) for payer’s right to audit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T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imeframe for audits: from date of discharge, date of first payment or processing date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No refunds or recoups before expiration of appeal timelines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Require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written notice of detailed audit reasoning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cknowledgement that an itemized bill is insufficient to perform charge audits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A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udits by health plan exclusively, no third-party company or vendors the health system isn’t contracted with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chemeClr val="accent4">
                    <a:lumMod val="10000"/>
                  </a:schemeClr>
                </a:solidFill>
                <a:effectLst/>
                <a:uLnTx/>
                <a:uFillTx/>
                <a:ea typeface="+mj-ea"/>
                <a:cs typeface="+mj-cs"/>
              </a:rPr>
              <a:t>Single audit allowed per claim (of any kind)</a:t>
            </a:r>
          </a:p>
          <a:p>
            <a:pPr marL="742950" lvl="1" indent="-285750" fontAlgn="b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a typeface="+mj-ea"/>
                <a:cs typeface="+mj-cs"/>
              </a:rPr>
              <a:t>Defining which coding guidelines will be used (CMS, InterQual, Milliman, etc.)</a:t>
            </a: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10000"/>
                </a:schemeClr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444545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BCF61D-14CC-57C5-601D-0AB7DE451A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Managed Care / Contracting / Compliance</a:t>
            </a:r>
          </a:p>
        </p:txBody>
      </p:sp>
    </p:spTree>
    <p:extLst>
      <p:ext uri="{BB962C8B-B14F-4D97-AF65-F5344CB8AC3E}">
        <p14:creationId xmlns:p14="http://schemas.microsoft.com/office/powerpoint/2010/main" val="35794488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ADB38-8592-F47C-8A96-C7B1808B5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18" y="1097178"/>
            <a:ext cx="10515600" cy="2852737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40AA3-8318-8FFF-B6F1-D364F616C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318" y="4074558"/>
            <a:ext cx="10515600" cy="150018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Jeff Podraza</a:t>
            </a:r>
            <a:r>
              <a:rPr lang="en-US" sz="1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JD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President</a:t>
            </a:r>
            <a: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&amp; 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General Manager</a:t>
            </a:r>
            <a: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Denials </a:t>
            </a:r>
            <a:br>
              <a:rPr lang="en-US" sz="1800" dirty="0">
                <a:solidFill>
                  <a:schemeClr val="tx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Direct: 571.</a:t>
            </a: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218</a:t>
            </a:r>
            <a: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-7861 • </a:t>
            </a:r>
            <a:r>
              <a:rPr lang="en-US" sz="1800" u="sng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jeff</a:t>
            </a:r>
            <a:r>
              <a:rPr lang="en-US" sz="1800" u="sng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.podraza@aspirion.com</a:t>
            </a:r>
            <a:endParaRPr lang="en-US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15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B211-0A78-31C2-A45A-0E81D153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Overview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1F7AE9-F00C-7D69-9BA6-D2081C7A3242}"/>
              </a:ext>
            </a:extLst>
          </p:cNvPr>
          <p:cNvSpPr/>
          <p:nvPr/>
        </p:nvSpPr>
        <p:spPr>
          <a:xfrm>
            <a:off x="838200" y="1815045"/>
            <a:ext cx="1016000" cy="811785"/>
          </a:xfrm>
          <a:prstGeom prst="roundRect">
            <a:avLst/>
          </a:prstGeom>
          <a:solidFill>
            <a:srgbClr val="00035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B22DB4-6493-F5ED-A38E-5D1ABFF04446}"/>
              </a:ext>
            </a:extLst>
          </p:cNvPr>
          <p:cNvSpPr/>
          <p:nvPr/>
        </p:nvSpPr>
        <p:spPr>
          <a:xfrm>
            <a:off x="838200" y="2739582"/>
            <a:ext cx="1016000" cy="81178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F31D4A-43CE-0F6B-D336-6EBE1987A957}"/>
              </a:ext>
            </a:extLst>
          </p:cNvPr>
          <p:cNvSpPr/>
          <p:nvPr/>
        </p:nvSpPr>
        <p:spPr>
          <a:xfrm>
            <a:off x="838200" y="3664121"/>
            <a:ext cx="1016000" cy="811785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6F5C181-01F6-E9C0-4A64-F927017CF8CD}"/>
              </a:ext>
            </a:extLst>
          </p:cNvPr>
          <p:cNvSpPr/>
          <p:nvPr/>
        </p:nvSpPr>
        <p:spPr>
          <a:xfrm>
            <a:off x="838200" y="4588660"/>
            <a:ext cx="1016000" cy="811785"/>
          </a:xfrm>
          <a:prstGeom prst="round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8341B-7E12-06DA-8992-9AE6D490F285}"/>
              </a:ext>
            </a:extLst>
          </p:cNvPr>
          <p:cNvSpPr txBox="1"/>
          <p:nvPr/>
        </p:nvSpPr>
        <p:spPr>
          <a:xfrm>
            <a:off x="1061192" y="1985953"/>
            <a:ext cx="570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endParaRPr lang="en-US" sz="3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DD14D2C6-9690-35FB-E7EE-82B3B9C96EA5}"/>
              </a:ext>
            </a:extLst>
          </p:cNvPr>
          <p:cNvSpPr txBox="1">
            <a:spLocks/>
          </p:cNvSpPr>
          <p:nvPr/>
        </p:nvSpPr>
        <p:spPr>
          <a:xfrm>
            <a:off x="2009447" y="1980792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000358"/>
                </a:solidFill>
                <a:latin typeface="+mn-lt"/>
                <a:cs typeface="Arial" panose="020B0604020202020204" pitchFamily="34" charset="0"/>
              </a:rPr>
              <a:t>Today’s Landscape: Complex Denials</a:t>
            </a: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0F1EC48-19EE-9131-A867-E9246E386851}"/>
              </a:ext>
            </a:extLst>
          </p:cNvPr>
          <p:cNvSpPr txBox="1">
            <a:spLocks/>
          </p:cNvSpPr>
          <p:nvPr/>
        </p:nvSpPr>
        <p:spPr>
          <a:xfrm>
            <a:off x="2009447" y="2875886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000358"/>
                </a:solidFill>
                <a:latin typeface="+mn-lt"/>
                <a:cs typeface="Arial" panose="020B0604020202020204" pitchFamily="34" charset="0"/>
              </a:rPr>
              <a:t>Best Practices: Denials Team Structure and Processes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B2AE9A-D8CD-2D61-1E8D-DE868F3043C7}"/>
              </a:ext>
            </a:extLst>
          </p:cNvPr>
          <p:cNvSpPr txBox="1">
            <a:spLocks/>
          </p:cNvSpPr>
          <p:nvPr/>
        </p:nvSpPr>
        <p:spPr>
          <a:xfrm>
            <a:off x="2009447" y="4737409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000358"/>
                </a:solidFill>
                <a:latin typeface="+mn-lt"/>
                <a:cs typeface="Arial" panose="020B0604020202020204" pitchFamily="34" charset="0"/>
              </a:rPr>
              <a:t>Managed Care / Contracting / Compliance 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ADF35D1-CFD6-8492-1E19-034BA00E26F8}"/>
              </a:ext>
            </a:extLst>
          </p:cNvPr>
          <p:cNvSpPr txBox="1">
            <a:spLocks/>
          </p:cNvSpPr>
          <p:nvPr/>
        </p:nvSpPr>
        <p:spPr>
          <a:xfrm>
            <a:off x="2009447" y="3770981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000358"/>
                </a:solidFill>
                <a:latin typeface="+mn-lt"/>
                <a:cs typeface="Arial" panose="020B0604020202020204" pitchFamily="34" charset="0"/>
              </a:rPr>
              <a:t>Tracking and Measuring Complex Denials</a:t>
            </a:r>
          </a:p>
        </p:txBody>
      </p:sp>
    </p:spTree>
    <p:extLst>
      <p:ext uri="{BB962C8B-B14F-4D97-AF65-F5344CB8AC3E}">
        <p14:creationId xmlns:p14="http://schemas.microsoft.com/office/powerpoint/2010/main" val="4940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8B211-0A78-31C2-A45A-0E81D153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Overview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1F7AE9-F00C-7D69-9BA6-D2081C7A3242}"/>
              </a:ext>
            </a:extLst>
          </p:cNvPr>
          <p:cNvSpPr/>
          <p:nvPr/>
        </p:nvSpPr>
        <p:spPr>
          <a:xfrm>
            <a:off x="838200" y="1815045"/>
            <a:ext cx="1016000" cy="811785"/>
          </a:xfrm>
          <a:prstGeom prst="roundRect">
            <a:avLst/>
          </a:prstGeom>
          <a:solidFill>
            <a:srgbClr val="00035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2B22DB4-6493-F5ED-A38E-5D1ABFF04446}"/>
              </a:ext>
            </a:extLst>
          </p:cNvPr>
          <p:cNvSpPr/>
          <p:nvPr/>
        </p:nvSpPr>
        <p:spPr>
          <a:xfrm>
            <a:off x="838200" y="2739582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F31D4A-43CE-0F6B-D336-6EBE1987A957}"/>
              </a:ext>
            </a:extLst>
          </p:cNvPr>
          <p:cNvSpPr/>
          <p:nvPr/>
        </p:nvSpPr>
        <p:spPr>
          <a:xfrm>
            <a:off x="838200" y="3664121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6F5C181-01F6-E9C0-4A64-F927017CF8CD}"/>
              </a:ext>
            </a:extLst>
          </p:cNvPr>
          <p:cNvSpPr/>
          <p:nvPr/>
        </p:nvSpPr>
        <p:spPr>
          <a:xfrm>
            <a:off x="838200" y="4588660"/>
            <a:ext cx="1016000" cy="8117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n>
                <a:solidFill>
                  <a:srgbClr val="000358"/>
                </a:solidFill>
              </a:ln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78341B-7E12-06DA-8992-9AE6D490F285}"/>
              </a:ext>
            </a:extLst>
          </p:cNvPr>
          <p:cNvSpPr txBox="1"/>
          <p:nvPr/>
        </p:nvSpPr>
        <p:spPr>
          <a:xfrm>
            <a:off x="1061192" y="1985953"/>
            <a:ext cx="57001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1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2</a:t>
            </a:r>
          </a:p>
          <a:p>
            <a:pPr algn="ctr"/>
            <a:endParaRPr lang="en-US" sz="3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3</a:t>
            </a:r>
          </a:p>
          <a:p>
            <a:pPr algn="ctr"/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DD14D2C6-9690-35FB-E7EE-82B3B9C96EA5}"/>
              </a:ext>
            </a:extLst>
          </p:cNvPr>
          <p:cNvSpPr txBox="1">
            <a:spLocks/>
          </p:cNvSpPr>
          <p:nvPr/>
        </p:nvSpPr>
        <p:spPr>
          <a:xfrm>
            <a:off x="2009447" y="1980792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solidFill>
                  <a:srgbClr val="000358"/>
                </a:solidFill>
                <a:latin typeface="+mn-lt"/>
                <a:cs typeface="Arial" panose="020B0604020202020204" pitchFamily="34" charset="0"/>
              </a:rPr>
              <a:t>Today’s Landscape: Complex Denials</a:t>
            </a:r>
            <a:endParaRPr lang="en-US" sz="2200" dirty="0">
              <a:solidFill>
                <a:srgbClr val="000358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10F1EC48-19EE-9131-A867-E9246E386851}"/>
              </a:ext>
            </a:extLst>
          </p:cNvPr>
          <p:cNvSpPr txBox="1">
            <a:spLocks/>
          </p:cNvSpPr>
          <p:nvPr/>
        </p:nvSpPr>
        <p:spPr>
          <a:xfrm>
            <a:off x="2009447" y="2875886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Best Practices: Denials Team Structure and Processes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B2AE9A-D8CD-2D61-1E8D-DE868F3043C7}"/>
              </a:ext>
            </a:extLst>
          </p:cNvPr>
          <p:cNvSpPr txBox="1">
            <a:spLocks/>
          </p:cNvSpPr>
          <p:nvPr/>
        </p:nvSpPr>
        <p:spPr>
          <a:xfrm>
            <a:off x="2009447" y="4737409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Managed Care / Contracting / Compliance </a:t>
            </a:r>
          </a:p>
        </p:txBody>
      </p:sp>
      <p:sp>
        <p:nvSpPr>
          <p:cNvPr id="12" name="Inhaltsplatzhalter 4">
            <a:extLst>
              <a:ext uri="{FF2B5EF4-FFF2-40B4-BE49-F238E27FC236}">
                <a16:creationId xmlns:a16="http://schemas.microsoft.com/office/drawing/2014/main" id="{FADF35D1-CFD6-8492-1E19-034BA00E26F8}"/>
              </a:ext>
            </a:extLst>
          </p:cNvPr>
          <p:cNvSpPr txBox="1">
            <a:spLocks/>
          </p:cNvSpPr>
          <p:nvPr/>
        </p:nvSpPr>
        <p:spPr>
          <a:xfrm>
            <a:off x="2009447" y="3770981"/>
            <a:ext cx="9623252" cy="45538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200" dirty="0">
                <a:solidFill>
                  <a:schemeClr val="bg1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Tracking and Measuring Complex Denials</a:t>
            </a:r>
          </a:p>
        </p:txBody>
      </p:sp>
    </p:spTree>
    <p:extLst>
      <p:ext uri="{BB962C8B-B14F-4D97-AF65-F5344CB8AC3E}">
        <p14:creationId xmlns:p14="http://schemas.microsoft.com/office/powerpoint/2010/main" val="2623043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7ED9B-C6FF-86FD-71ED-01009C22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Landscape: Clinical Denials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C785C0-DE44-402D-F9B8-9B08DF64150D}"/>
              </a:ext>
            </a:extLst>
          </p:cNvPr>
          <p:cNvSpPr/>
          <p:nvPr/>
        </p:nvSpPr>
        <p:spPr>
          <a:xfrm>
            <a:off x="3596147" y="3024551"/>
            <a:ext cx="7057937" cy="255410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C5FD51C-AC8E-131F-585C-3131C266BCD7}"/>
              </a:ext>
            </a:extLst>
          </p:cNvPr>
          <p:cNvSpPr txBox="1">
            <a:spLocks/>
          </p:cNvSpPr>
          <p:nvPr/>
        </p:nvSpPr>
        <p:spPr>
          <a:xfrm>
            <a:off x="4037767" y="2187752"/>
            <a:ext cx="6554333" cy="3390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+mn-lt"/>
                <a:cs typeface="Arial" charset="0"/>
              </a:rPr>
              <a:t>Clinical Denials Have Increased – Particularly Complex Denials</a:t>
            </a:r>
          </a:p>
        </p:txBody>
      </p:sp>
      <p:sp>
        <p:nvSpPr>
          <p:cNvPr id="6" name="Freeform 22">
            <a:extLst>
              <a:ext uri="{FF2B5EF4-FFF2-40B4-BE49-F238E27FC236}">
                <a16:creationId xmlns:a16="http://schemas.microsoft.com/office/drawing/2014/main" id="{09501039-273F-357F-E161-DE2E557F1164}"/>
              </a:ext>
            </a:extLst>
          </p:cNvPr>
          <p:cNvSpPr>
            <a:spLocks/>
          </p:cNvSpPr>
          <p:nvPr/>
        </p:nvSpPr>
        <p:spPr bwMode="auto">
          <a:xfrm rot="5400000">
            <a:off x="786920" y="2016695"/>
            <a:ext cx="3776355" cy="3347561"/>
          </a:xfrm>
          <a:custGeom>
            <a:avLst/>
            <a:gdLst>
              <a:gd name="T0" fmla="*/ 288 w 1058"/>
              <a:gd name="T1" fmla="*/ 392 h 392"/>
              <a:gd name="T2" fmla="*/ 274 w 1058"/>
              <a:gd name="T3" fmla="*/ 387 h 392"/>
              <a:gd name="T4" fmla="*/ 13 w 1058"/>
              <a:gd name="T5" fmla="*/ 212 h 392"/>
              <a:gd name="T6" fmla="*/ 13 w 1058"/>
              <a:gd name="T7" fmla="*/ 180 h 392"/>
              <a:gd name="T8" fmla="*/ 275 w 1058"/>
              <a:gd name="T9" fmla="*/ 5 h 392"/>
              <a:gd name="T10" fmla="*/ 289 w 1058"/>
              <a:gd name="T11" fmla="*/ 0 h 392"/>
              <a:gd name="T12" fmla="*/ 299 w 1058"/>
              <a:gd name="T13" fmla="*/ 11 h 392"/>
              <a:gd name="T14" fmla="*/ 298 w 1058"/>
              <a:gd name="T15" fmla="*/ 50 h 392"/>
              <a:gd name="T16" fmla="*/ 978 w 1058"/>
              <a:gd name="T17" fmla="*/ 50 h 392"/>
              <a:gd name="T18" fmla="*/ 981 w 1058"/>
              <a:gd name="T19" fmla="*/ 50 h 392"/>
              <a:gd name="T20" fmla="*/ 1056 w 1058"/>
              <a:gd name="T21" fmla="*/ 18 h 392"/>
              <a:gd name="T22" fmla="*/ 1055 w 1058"/>
              <a:gd name="T23" fmla="*/ 303 h 392"/>
              <a:gd name="T24" fmla="*/ 998 w 1058"/>
              <a:gd name="T25" fmla="*/ 342 h 392"/>
              <a:gd name="T26" fmla="*/ 298 w 1058"/>
              <a:gd name="T27" fmla="*/ 342 h 392"/>
              <a:gd name="T28" fmla="*/ 298 w 1058"/>
              <a:gd name="T29" fmla="*/ 380 h 392"/>
              <a:gd name="T30" fmla="*/ 288 w 1058"/>
              <a:gd name="T31" fmla="*/ 3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8" h="392">
                <a:moveTo>
                  <a:pt x="288" y="392"/>
                </a:moveTo>
                <a:cubicBezTo>
                  <a:pt x="284" y="392"/>
                  <a:pt x="279" y="390"/>
                  <a:pt x="274" y="387"/>
                </a:cubicBezTo>
                <a:cubicBezTo>
                  <a:pt x="13" y="212"/>
                  <a:pt x="13" y="212"/>
                  <a:pt x="13" y="212"/>
                </a:cubicBezTo>
                <a:cubicBezTo>
                  <a:pt x="0" y="203"/>
                  <a:pt x="0" y="189"/>
                  <a:pt x="13" y="180"/>
                </a:cubicBezTo>
                <a:cubicBezTo>
                  <a:pt x="275" y="5"/>
                  <a:pt x="275" y="5"/>
                  <a:pt x="275" y="5"/>
                </a:cubicBezTo>
                <a:cubicBezTo>
                  <a:pt x="280" y="2"/>
                  <a:pt x="285" y="0"/>
                  <a:pt x="289" y="0"/>
                </a:cubicBezTo>
                <a:cubicBezTo>
                  <a:pt x="295" y="0"/>
                  <a:pt x="299" y="4"/>
                  <a:pt x="299" y="11"/>
                </a:cubicBezTo>
                <a:cubicBezTo>
                  <a:pt x="298" y="50"/>
                  <a:pt x="298" y="50"/>
                  <a:pt x="298" y="50"/>
                </a:cubicBezTo>
                <a:cubicBezTo>
                  <a:pt x="978" y="50"/>
                  <a:pt x="978" y="50"/>
                  <a:pt x="978" y="50"/>
                </a:cubicBezTo>
                <a:cubicBezTo>
                  <a:pt x="978" y="50"/>
                  <a:pt x="979" y="50"/>
                  <a:pt x="981" y="50"/>
                </a:cubicBezTo>
                <a:cubicBezTo>
                  <a:pt x="994" y="50"/>
                  <a:pt x="1052" y="48"/>
                  <a:pt x="1056" y="18"/>
                </a:cubicBezTo>
                <a:cubicBezTo>
                  <a:pt x="1055" y="303"/>
                  <a:pt x="1055" y="303"/>
                  <a:pt x="1055" y="303"/>
                </a:cubicBezTo>
                <a:cubicBezTo>
                  <a:pt x="1058" y="335"/>
                  <a:pt x="1022" y="341"/>
                  <a:pt x="998" y="342"/>
                </a:cubicBezTo>
                <a:cubicBezTo>
                  <a:pt x="298" y="342"/>
                  <a:pt x="298" y="342"/>
                  <a:pt x="298" y="342"/>
                </a:cubicBezTo>
                <a:cubicBezTo>
                  <a:pt x="298" y="380"/>
                  <a:pt x="298" y="380"/>
                  <a:pt x="298" y="380"/>
                </a:cubicBezTo>
                <a:cubicBezTo>
                  <a:pt x="298" y="388"/>
                  <a:pt x="294" y="392"/>
                  <a:pt x="288" y="392"/>
                </a:cubicBezTo>
                <a:close/>
              </a:path>
            </a:pathLst>
          </a:custGeom>
          <a:solidFill>
            <a:srgbClr val="000358"/>
          </a:solidFill>
          <a:ln>
            <a:noFill/>
          </a:ln>
          <a:effectLst/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400" dirty="0">
              <a:solidFill>
                <a:srgbClr val="000358"/>
              </a:solidFill>
              <a:latin typeface="Calibri Light" panose="020F0302020204030204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9D3305E-8C03-9BB5-59DA-F1305241309C}"/>
              </a:ext>
            </a:extLst>
          </p:cNvPr>
          <p:cNvSpPr/>
          <p:nvPr/>
        </p:nvSpPr>
        <p:spPr>
          <a:xfrm>
            <a:off x="1599900" y="3024551"/>
            <a:ext cx="2150388" cy="1591293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A28F0ABE-CE8A-9448-3B77-625FA4DA7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107" y="4667191"/>
            <a:ext cx="1669975" cy="7590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55FE7E-B379-5DFA-CA02-3DA0A9623A6A}"/>
              </a:ext>
            </a:extLst>
          </p:cNvPr>
          <p:cNvSpPr txBox="1"/>
          <p:nvPr/>
        </p:nvSpPr>
        <p:spPr>
          <a:xfrm>
            <a:off x="4707207" y="3264818"/>
            <a:ext cx="5207954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358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Over the last 5 years, Aspirion has seen a 15%-20% average increase in clinical denials including:</a:t>
            </a:r>
          </a:p>
          <a:p>
            <a:r>
              <a:rPr lang="en-US" sz="800" dirty="0">
                <a:solidFill>
                  <a:srgbClr val="000358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358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Authorization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358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Medical Necessity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7D53E153-E640-3CB8-52E2-04C76678AF05}"/>
              </a:ext>
            </a:extLst>
          </p:cNvPr>
          <p:cNvSpPr txBox="1">
            <a:spLocks/>
          </p:cNvSpPr>
          <p:nvPr/>
        </p:nvSpPr>
        <p:spPr>
          <a:xfrm>
            <a:off x="1754042" y="3273893"/>
            <a:ext cx="1842105" cy="109260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900"/>
              </a:spcAft>
              <a:buFont typeface="Wingdings" panose="05000000000000000000" pitchFamily="2" charset="2"/>
              <a:buNone/>
            </a:pPr>
            <a:r>
              <a:rPr lang="en-US" sz="32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15-20%</a:t>
            </a:r>
          </a:p>
          <a:p>
            <a:pPr marL="0" indent="0" algn="ctr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AVERAGE INCREASE </a:t>
            </a:r>
          </a:p>
          <a:p>
            <a:pPr marL="0" indent="0" algn="ctr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n-US" sz="1200" b="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 CLINICAL DENIALS</a:t>
            </a:r>
          </a:p>
        </p:txBody>
      </p:sp>
    </p:spTree>
    <p:extLst>
      <p:ext uri="{BB962C8B-B14F-4D97-AF65-F5344CB8AC3E}">
        <p14:creationId xmlns:p14="http://schemas.microsoft.com/office/powerpoint/2010/main" val="3743956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C5FD51C-AC8E-131F-585C-3131C266BCD7}"/>
              </a:ext>
            </a:extLst>
          </p:cNvPr>
          <p:cNvSpPr txBox="1">
            <a:spLocks/>
          </p:cNvSpPr>
          <p:nvPr/>
        </p:nvSpPr>
        <p:spPr>
          <a:xfrm>
            <a:off x="511627" y="1433255"/>
            <a:ext cx="9758645" cy="4184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Authorization Denials – by Top 10 Auth Denial Type/Issue – 3 Year Trend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9D3305E-8C03-9BB5-59DA-F1305241309C}"/>
              </a:ext>
            </a:extLst>
          </p:cNvPr>
          <p:cNvSpPr/>
          <p:nvPr/>
        </p:nvSpPr>
        <p:spPr>
          <a:xfrm>
            <a:off x="1042339" y="3487517"/>
            <a:ext cx="2150388" cy="1591293"/>
          </a:xfrm>
          <a:prstGeom prst="roundRect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0CDA5B31-2764-BED8-BCD4-92A25A12D00A}"/>
              </a:ext>
            </a:extLst>
          </p:cNvPr>
          <p:cNvSpPr txBox="1">
            <a:spLocks/>
          </p:cNvSpPr>
          <p:nvPr/>
        </p:nvSpPr>
        <p:spPr>
          <a:xfrm>
            <a:off x="511628" y="5144466"/>
            <a:ext cx="7167465" cy="4184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10% Decline in Blanket “No Authorization” Denials </a:t>
            </a: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67122401-12FD-D418-497D-F37E6339B22E}"/>
              </a:ext>
            </a:extLst>
          </p:cNvPr>
          <p:cNvSpPr txBox="1">
            <a:spLocks/>
          </p:cNvSpPr>
          <p:nvPr/>
        </p:nvSpPr>
        <p:spPr>
          <a:xfrm>
            <a:off x="511628" y="5628596"/>
            <a:ext cx="8147180" cy="4184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300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% Increase in  “Level of Care/IP Not Authorized” Denials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1B3C22-0012-D47A-E0B9-82367DC34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88" y="1901661"/>
            <a:ext cx="6624036" cy="279238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E850F82-060D-8791-F81B-7B8C88AEE3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069" y="1979355"/>
            <a:ext cx="4399304" cy="3165111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D38EEAE0-CEBA-C592-176B-70168DDE7253}"/>
              </a:ext>
            </a:extLst>
          </p:cNvPr>
          <p:cNvSpPr txBox="1">
            <a:spLocks/>
          </p:cNvSpPr>
          <p:nvPr/>
        </p:nvSpPr>
        <p:spPr>
          <a:xfrm>
            <a:off x="274320" y="137160"/>
            <a:ext cx="10515600" cy="758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00035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Today’s Landscape: Clinical Denials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3DCBF68-2E2F-E4B6-2157-AB91EF635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805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C5FD51C-AC8E-131F-585C-3131C266BCD7}"/>
              </a:ext>
            </a:extLst>
          </p:cNvPr>
          <p:cNvSpPr txBox="1">
            <a:spLocks/>
          </p:cNvSpPr>
          <p:nvPr/>
        </p:nvSpPr>
        <p:spPr>
          <a:xfrm>
            <a:off x="838199" y="1480654"/>
            <a:ext cx="10515600" cy="4184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200" b="1" dirty="0">
                <a:solidFill>
                  <a:schemeClr val="tx1"/>
                </a:solidFill>
                <a:latin typeface="+mn-lt"/>
              </a:rPr>
              <a:t>Medical Necessity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Denials – by Top 10 </a:t>
            </a:r>
            <a:r>
              <a:rPr lang="en-US" sz="2200" b="1" dirty="0">
                <a:solidFill>
                  <a:schemeClr val="tx1"/>
                </a:solidFill>
                <a:latin typeface="+mn-lt"/>
              </a:rPr>
              <a:t>Med Necessity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Denial Type/</a:t>
            </a:r>
            <a:r>
              <a:rPr lang="en-US" sz="2200" b="1" dirty="0">
                <a:solidFill>
                  <a:schemeClr val="tx1"/>
                </a:solidFill>
                <a:latin typeface="+mn-lt"/>
              </a:rPr>
              <a:t>Issue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 – 3 Year Trend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9D3305E-8C03-9BB5-59DA-F1305241309C}"/>
              </a:ext>
            </a:extLst>
          </p:cNvPr>
          <p:cNvSpPr/>
          <p:nvPr/>
        </p:nvSpPr>
        <p:spPr>
          <a:xfrm>
            <a:off x="1042339" y="3833206"/>
            <a:ext cx="2150388" cy="1591293"/>
          </a:xfrm>
          <a:prstGeom prst="roundRect">
            <a:avLst/>
          </a:prstGeom>
          <a:noFill/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Placeholder 1">
            <a:extLst>
              <a:ext uri="{FF2B5EF4-FFF2-40B4-BE49-F238E27FC236}">
                <a16:creationId xmlns:a16="http://schemas.microsoft.com/office/drawing/2014/main" id="{67122401-12FD-D418-497D-F37E6339B22E}"/>
              </a:ext>
            </a:extLst>
          </p:cNvPr>
          <p:cNvSpPr txBox="1">
            <a:spLocks/>
          </p:cNvSpPr>
          <p:nvPr/>
        </p:nvSpPr>
        <p:spPr>
          <a:xfrm>
            <a:off x="2512267" y="5710008"/>
            <a:ext cx="7167465" cy="4184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19% Increase in  “Level of Care/IP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Downgrade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Arial" charset="0"/>
              </a:rPr>
              <a:t>” Denials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AB8648-578C-9512-E12A-1135ECBB2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188" y="2184637"/>
            <a:ext cx="6523134" cy="28213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E02B72-5A5D-BD50-CACD-68CAE37CB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6435" y="2260909"/>
            <a:ext cx="4656120" cy="316359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FDE47CF-F3D3-2E75-6143-87B558982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Clinical Landscape</a:t>
            </a:r>
          </a:p>
        </p:txBody>
      </p:sp>
    </p:spTree>
    <p:extLst>
      <p:ext uri="{BB962C8B-B14F-4D97-AF65-F5344CB8AC3E}">
        <p14:creationId xmlns:p14="http://schemas.microsoft.com/office/powerpoint/2010/main" val="103166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9859A-427A-C0A5-4E0C-4CB06114B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Landscape: Clinical Denials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DDFFC4-4717-9C73-B9FA-5DC483F74025}"/>
              </a:ext>
            </a:extLst>
          </p:cNvPr>
          <p:cNvSpPr/>
          <p:nvPr/>
        </p:nvSpPr>
        <p:spPr>
          <a:xfrm>
            <a:off x="4056016" y="3287771"/>
            <a:ext cx="6733904" cy="2502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DRG Downgrades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Bundling / Char</a:t>
            </a: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ge Audits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Level of Care Downgrade Payments 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Inpatient to Outpatient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Inpatient care levels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schemeClr val="tx2"/>
                </a:solidFill>
                <a:latin typeface="Calibri" panose="020F0502020204030204"/>
              </a:rPr>
              <a:t>ED Acuity Levels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Non-Covered Services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BB46AAE8-AFC8-D20C-97C5-4F2F74B37378}"/>
              </a:ext>
            </a:extLst>
          </p:cNvPr>
          <p:cNvSpPr txBox="1">
            <a:spLocks/>
          </p:cNvSpPr>
          <p:nvPr/>
        </p:nvSpPr>
        <p:spPr>
          <a:xfrm>
            <a:off x="4661010" y="2399625"/>
            <a:ext cx="5523916" cy="3390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E6D"/>
                </a:solidFill>
                <a:effectLst/>
                <a:uLnTx/>
                <a:uFillTx/>
                <a:latin typeface="+mn-lt"/>
                <a:cs typeface="Arial" charset="0"/>
              </a:rPr>
              <a:t>Clinical Denials Have Increased – Particularly Complex Denials</a:t>
            </a:r>
          </a:p>
        </p:txBody>
      </p:sp>
      <p:sp>
        <p:nvSpPr>
          <p:cNvPr id="6" name="Freeform 22">
            <a:extLst>
              <a:ext uri="{FF2B5EF4-FFF2-40B4-BE49-F238E27FC236}">
                <a16:creationId xmlns:a16="http://schemas.microsoft.com/office/drawing/2014/main" id="{C3F7BD8B-7DB8-916E-ACF5-72D5DB5F0FD1}"/>
              </a:ext>
            </a:extLst>
          </p:cNvPr>
          <p:cNvSpPr>
            <a:spLocks/>
          </p:cNvSpPr>
          <p:nvPr/>
        </p:nvSpPr>
        <p:spPr bwMode="auto">
          <a:xfrm rot="5400000">
            <a:off x="922743" y="2228568"/>
            <a:ext cx="3776355" cy="3347561"/>
          </a:xfrm>
          <a:custGeom>
            <a:avLst/>
            <a:gdLst>
              <a:gd name="T0" fmla="*/ 288 w 1058"/>
              <a:gd name="T1" fmla="*/ 392 h 392"/>
              <a:gd name="T2" fmla="*/ 274 w 1058"/>
              <a:gd name="T3" fmla="*/ 387 h 392"/>
              <a:gd name="T4" fmla="*/ 13 w 1058"/>
              <a:gd name="T5" fmla="*/ 212 h 392"/>
              <a:gd name="T6" fmla="*/ 13 w 1058"/>
              <a:gd name="T7" fmla="*/ 180 h 392"/>
              <a:gd name="T8" fmla="*/ 275 w 1058"/>
              <a:gd name="T9" fmla="*/ 5 h 392"/>
              <a:gd name="T10" fmla="*/ 289 w 1058"/>
              <a:gd name="T11" fmla="*/ 0 h 392"/>
              <a:gd name="T12" fmla="*/ 299 w 1058"/>
              <a:gd name="T13" fmla="*/ 11 h 392"/>
              <a:gd name="T14" fmla="*/ 298 w 1058"/>
              <a:gd name="T15" fmla="*/ 50 h 392"/>
              <a:gd name="T16" fmla="*/ 978 w 1058"/>
              <a:gd name="T17" fmla="*/ 50 h 392"/>
              <a:gd name="T18" fmla="*/ 981 w 1058"/>
              <a:gd name="T19" fmla="*/ 50 h 392"/>
              <a:gd name="T20" fmla="*/ 1056 w 1058"/>
              <a:gd name="T21" fmla="*/ 18 h 392"/>
              <a:gd name="T22" fmla="*/ 1055 w 1058"/>
              <a:gd name="T23" fmla="*/ 303 h 392"/>
              <a:gd name="T24" fmla="*/ 998 w 1058"/>
              <a:gd name="T25" fmla="*/ 342 h 392"/>
              <a:gd name="T26" fmla="*/ 298 w 1058"/>
              <a:gd name="T27" fmla="*/ 342 h 392"/>
              <a:gd name="T28" fmla="*/ 298 w 1058"/>
              <a:gd name="T29" fmla="*/ 380 h 392"/>
              <a:gd name="T30" fmla="*/ 288 w 1058"/>
              <a:gd name="T31" fmla="*/ 392 h 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058" h="392">
                <a:moveTo>
                  <a:pt x="288" y="392"/>
                </a:moveTo>
                <a:cubicBezTo>
                  <a:pt x="284" y="392"/>
                  <a:pt x="279" y="390"/>
                  <a:pt x="274" y="387"/>
                </a:cubicBezTo>
                <a:cubicBezTo>
                  <a:pt x="13" y="212"/>
                  <a:pt x="13" y="212"/>
                  <a:pt x="13" y="212"/>
                </a:cubicBezTo>
                <a:cubicBezTo>
                  <a:pt x="0" y="203"/>
                  <a:pt x="0" y="189"/>
                  <a:pt x="13" y="180"/>
                </a:cubicBezTo>
                <a:cubicBezTo>
                  <a:pt x="275" y="5"/>
                  <a:pt x="275" y="5"/>
                  <a:pt x="275" y="5"/>
                </a:cubicBezTo>
                <a:cubicBezTo>
                  <a:pt x="280" y="2"/>
                  <a:pt x="285" y="0"/>
                  <a:pt x="289" y="0"/>
                </a:cubicBezTo>
                <a:cubicBezTo>
                  <a:pt x="295" y="0"/>
                  <a:pt x="299" y="4"/>
                  <a:pt x="299" y="11"/>
                </a:cubicBezTo>
                <a:cubicBezTo>
                  <a:pt x="298" y="50"/>
                  <a:pt x="298" y="50"/>
                  <a:pt x="298" y="50"/>
                </a:cubicBezTo>
                <a:cubicBezTo>
                  <a:pt x="978" y="50"/>
                  <a:pt x="978" y="50"/>
                  <a:pt x="978" y="50"/>
                </a:cubicBezTo>
                <a:cubicBezTo>
                  <a:pt x="978" y="50"/>
                  <a:pt x="979" y="50"/>
                  <a:pt x="981" y="50"/>
                </a:cubicBezTo>
                <a:cubicBezTo>
                  <a:pt x="994" y="50"/>
                  <a:pt x="1052" y="48"/>
                  <a:pt x="1056" y="18"/>
                </a:cubicBezTo>
                <a:cubicBezTo>
                  <a:pt x="1055" y="303"/>
                  <a:pt x="1055" y="303"/>
                  <a:pt x="1055" y="303"/>
                </a:cubicBezTo>
                <a:cubicBezTo>
                  <a:pt x="1058" y="335"/>
                  <a:pt x="1022" y="341"/>
                  <a:pt x="998" y="342"/>
                </a:cubicBezTo>
                <a:cubicBezTo>
                  <a:pt x="298" y="342"/>
                  <a:pt x="298" y="342"/>
                  <a:pt x="298" y="342"/>
                </a:cubicBezTo>
                <a:cubicBezTo>
                  <a:pt x="298" y="380"/>
                  <a:pt x="298" y="380"/>
                  <a:pt x="298" y="380"/>
                </a:cubicBezTo>
                <a:cubicBezTo>
                  <a:pt x="298" y="388"/>
                  <a:pt x="294" y="392"/>
                  <a:pt x="288" y="392"/>
                </a:cubicBezTo>
                <a:close/>
              </a:path>
            </a:pathLst>
          </a:custGeom>
          <a:solidFill>
            <a:srgbClr val="000358"/>
          </a:solidFill>
          <a:ln>
            <a:noFill/>
          </a:ln>
          <a:effectLst/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400" dirty="0">
              <a:solidFill>
                <a:srgbClr val="000358"/>
              </a:solidFill>
              <a:latin typeface="Calibri Light" panose="020F0302020204030204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7F65162-0652-2ED1-48FF-A8C1AB3A4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930" y="4879064"/>
            <a:ext cx="1669975" cy="759079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8338F71-53F9-CAA6-A0B9-E8F6AB5EC0FF}"/>
              </a:ext>
            </a:extLst>
          </p:cNvPr>
          <p:cNvSpPr/>
          <p:nvPr/>
        </p:nvSpPr>
        <p:spPr>
          <a:xfrm>
            <a:off x="1732570" y="3287771"/>
            <a:ext cx="2150388" cy="1591293"/>
          </a:xfrm>
          <a:prstGeom prst="round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Inhaltsplatzhalter 4">
            <a:extLst>
              <a:ext uri="{FF2B5EF4-FFF2-40B4-BE49-F238E27FC236}">
                <a16:creationId xmlns:a16="http://schemas.microsoft.com/office/drawing/2014/main" id="{6F432948-E6CE-A067-2DCD-93AF8462CAC4}"/>
              </a:ext>
            </a:extLst>
          </p:cNvPr>
          <p:cNvSpPr txBox="1">
            <a:spLocks/>
          </p:cNvSpPr>
          <p:nvPr/>
        </p:nvSpPr>
        <p:spPr>
          <a:xfrm>
            <a:off x="1886711" y="3630580"/>
            <a:ext cx="1842105" cy="86177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900"/>
              </a:spcAft>
              <a:buFont typeface="Wingdings" panose="05000000000000000000" pitchFamily="2" charset="2"/>
              <a:buNone/>
            </a:pPr>
            <a:r>
              <a:rPr lang="en-US" sz="2800" b="1" dirty="0">
                <a:solidFill>
                  <a:srgbClr val="FFB900"/>
                </a:solidFill>
                <a:latin typeface="+mn-lt"/>
                <a:cs typeface="Arial" panose="020B0604020202020204" pitchFamily="34" charset="0"/>
              </a:rPr>
              <a:t>Complex Denials</a:t>
            </a:r>
          </a:p>
        </p:txBody>
      </p:sp>
    </p:spTree>
    <p:extLst>
      <p:ext uri="{BB962C8B-B14F-4D97-AF65-F5344CB8AC3E}">
        <p14:creationId xmlns:p14="http://schemas.microsoft.com/office/powerpoint/2010/main" val="1763005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70392-781C-742D-70AF-BBAEE7596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Ghost Denials Defined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7D6317-E45A-66D0-EC98-FE5482EF28AE}"/>
              </a:ext>
            </a:extLst>
          </p:cNvPr>
          <p:cNvSpPr/>
          <p:nvPr/>
        </p:nvSpPr>
        <p:spPr>
          <a:xfrm>
            <a:off x="1036631" y="2185639"/>
            <a:ext cx="3609612" cy="382486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38D62E-32DD-5FCB-3BA2-9235D81E7933}"/>
              </a:ext>
            </a:extLst>
          </p:cNvPr>
          <p:cNvSpPr txBox="1"/>
          <p:nvPr/>
        </p:nvSpPr>
        <p:spPr>
          <a:xfrm>
            <a:off x="1306607" y="3213461"/>
            <a:ext cx="302842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400" b="1" dirty="0"/>
              <a:t>Ghost Denials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2100" dirty="0"/>
              <a:t>Denials that are not well-defined by the payer or are unable to be accurately and quickly identified by the provider without in-depth analysis.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2EC5A0-682D-5C81-350B-8F71889DFE6B}"/>
              </a:ext>
            </a:extLst>
          </p:cNvPr>
          <p:cNvSpPr txBox="1"/>
          <p:nvPr/>
        </p:nvSpPr>
        <p:spPr>
          <a:xfrm>
            <a:off x="5342877" y="2485030"/>
            <a:ext cx="6094520" cy="2687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ea typeface="+mn-ea"/>
                <a:cs typeface="+mn-cs"/>
              </a:rPr>
              <a:t>What does that mean?</a:t>
            </a:r>
          </a:p>
          <a:p>
            <a:pPr marL="571500" indent="-342900">
              <a:spcBef>
                <a:spcPts val="10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Not well-defined by the payer</a:t>
            </a:r>
          </a:p>
          <a:p>
            <a:pPr marL="571500" indent="-342900">
              <a:spcBef>
                <a:spcPts val="10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Unable to quickly identify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i="0" u="none" strike="noStrike" kern="1200" cap="none" spc="0" normalizeH="0" baseline="0" noProof="0" dirty="0">
              <a:ln>
                <a:noFill/>
              </a:ln>
              <a:solidFill>
                <a:srgbClr val="000358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ea typeface="+mn-ea"/>
                <a:cs typeface="+mn-cs"/>
              </a:rPr>
              <a:t>Providers across the country are no longer simply accepting these denials and are now taking more proactive approaches to limit and mitigate effects.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21DA9E-94E1-9DC6-8BDC-B7190BB8C769}"/>
              </a:ext>
            </a:extLst>
          </p:cNvPr>
          <p:cNvSpPr txBox="1"/>
          <p:nvPr/>
        </p:nvSpPr>
        <p:spPr>
          <a:xfrm>
            <a:off x="7527073" y="5350174"/>
            <a:ext cx="391032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35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So, what can you do?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91E1AC15-D0D4-C68F-721B-0E6D8AB384D8}"/>
              </a:ext>
            </a:extLst>
          </p:cNvPr>
          <p:cNvSpPr/>
          <p:nvPr/>
        </p:nvSpPr>
        <p:spPr>
          <a:xfrm>
            <a:off x="5342877" y="5172432"/>
            <a:ext cx="2041864" cy="89101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A white ghost on a blue circle&#10;&#10;Description automatically generated">
            <a:extLst>
              <a:ext uri="{FF2B5EF4-FFF2-40B4-BE49-F238E27FC236}">
                <a16:creationId xmlns:a16="http://schemas.microsoft.com/office/drawing/2014/main" id="{FEEB2200-5509-EDA6-C21A-A2B681915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157" y="1321996"/>
            <a:ext cx="1835322" cy="1835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5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irion Color Palette">
      <a:dk1>
        <a:srgbClr val="000358"/>
      </a:dk1>
      <a:lt1>
        <a:sysClr val="window" lastClr="FFFFFF"/>
      </a:lt1>
      <a:dk2>
        <a:srgbClr val="000358"/>
      </a:dk2>
      <a:lt2>
        <a:srgbClr val="FFFFFF"/>
      </a:lt2>
      <a:accent1>
        <a:srgbClr val="000358"/>
      </a:accent1>
      <a:accent2>
        <a:srgbClr val="0076BB"/>
      </a:accent2>
      <a:accent3>
        <a:srgbClr val="9CB1BA"/>
      </a:accent3>
      <a:accent4>
        <a:srgbClr val="FFB900"/>
      </a:accent4>
      <a:accent5>
        <a:srgbClr val="000358"/>
      </a:accent5>
      <a:accent6>
        <a:srgbClr val="0097E6"/>
      </a:accent6>
      <a:hlink>
        <a:srgbClr val="000358"/>
      </a:hlink>
      <a:folHlink>
        <a:srgbClr val="FFB9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2190</TotalTime>
  <Words>1338</Words>
  <Application>Microsoft Office PowerPoint</Application>
  <PresentationFormat>Widescreen</PresentationFormat>
  <Paragraphs>188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Helvetica</vt:lpstr>
      <vt:lpstr>Times New Roman</vt:lpstr>
      <vt:lpstr>Wingdings</vt:lpstr>
      <vt:lpstr>Office Theme</vt:lpstr>
      <vt:lpstr>Breaking the Cycle Denial Trends: Downgrades &amp; Ghost Denials</vt:lpstr>
      <vt:lpstr>Meet the Presenter</vt:lpstr>
      <vt:lpstr>Discussion Overview</vt:lpstr>
      <vt:lpstr>Discussion Overview</vt:lpstr>
      <vt:lpstr>Today’s Landscape: Clinical Denials</vt:lpstr>
      <vt:lpstr> </vt:lpstr>
      <vt:lpstr>Today’s Clinical Landscape</vt:lpstr>
      <vt:lpstr>Today’s Landscape: Clinical Denials</vt:lpstr>
      <vt:lpstr>Ghost Denials Defined</vt:lpstr>
      <vt:lpstr>Breaking the Cycle: How to Overturn These Denials</vt:lpstr>
      <vt:lpstr>Discussion Overview</vt:lpstr>
      <vt:lpstr>PowerPoint Presentation</vt:lpstr>
      <vt:lpstr>PowerPoint Presentation</vt:lpstr>
      <vt:lpstr>PowerPoint Presentation</vt:lpstr>
      <vt:lpstr>PowerPoint Presentation</vt:lpstr>
      <vt:lpstr>Discussion Overview</vt:lpstr>
      <vt:lpstr>PowerPoint Presentation</vt:lpstr>
      <vt:lpstr>PowerPoint Presentation</vt:lpstr>
      <vt:lpstr>Discussion Overview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Alexis Rivera</dc:creator>
  <cp:lastModifiedBy>Erin Haynie</cp:lastModifiedBy>
  <cp:revision>10</cp:revision>
  <dcterms:created xsi:type="dcterms:W3CDTF">2023-11-10T14:04:18Z</dcterms:created>
  <dcterms:modified xsi:type="dcterms:W3CDTF">2024-05-15T21:42:57Z</dcterms:modified>
</cp:coreProperties>
</file>