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517" r:id="rId2"/>
    <p:sldId id="521" r:id="rId3"/>
    <p:sldId id="522" r:id="rId4"/>
    <p:sldId id="520" r:id="rId5"/>
    <p:sldId id="523" r:id="rId6"/>
    <p:sldId id="519" r:id="rId7"/>
    <p:sldId id="531" r:id="rId8"/>
    <p:sldId id="518" r:id="rId9"/>
    <p:sldId id="532" r:id="rId10"/>
    <p:sldId id="533" r:id="rId11"/>
    <p:sldId id="527" r:id="rId12"/>
    <p:sldId id="530" r:id="rId13"/>
    <p:sldId id="524" r:id="rId14"/>
    <p:sldId id="528" r:id="rId15"/>
    <p:sldId id="529" r:id="rId16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 Options-Choose 1" id="{810C6346-F13C-B243-954F-4400882BB875}">
          <p14:sldIdLst>
            <p14:sldId id="517"/>
            <p14:sldId id="521"/>
            <p14:sldId id="522"/>
            <p14:sldId id="520"/>
            <p14:sldId id="523"/>
            <p14:sldId id="519"/>
            <p14:sldId id="531"/>
            <p14:sldId id="518"/>
            <p14:sldId id="532"/>
            <p14:sldId id="533"/>
            <p14:sldId id="527"/>
            <p14:sldId id="530"/>
            <p14:sldId id="524"/>
            <p14:sldId id="528"/>
            <p14:sldId id="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04" userDrawn="1">
          <p15:clr>
            <a:srgbClr val="A4A3A4"/>
          </p15:clr>
        </p15:guide>
        <p15:guide id="2" orient="horz" pos="2724" userDrawn="1">
          <p15:clr>
            <a:srgbClr val="A4A3A4"/>
          </p15:clr>
        </p15:guide>
        <p15:guide id="3" pos="4416" userDrawn="1">
          <p15:clr>
            <a:srgbClr val="A4A3A4"/>
          </p15:clr>
        </p15:guide>
        <p15:guide id="5" pos="4272" userDrawn="1">
          <p15:clr>
            <a:srgbClr val="A4A3A4"/>
          </p15:clr>
        </p15:guide>
        <p15:guide id="6" orient="horz" pos="948" userDrawn="1">
          <p15:clr>
            <a:srgbClr val="A4A3A4"/>
          </p15:clr>
        </p15:guide>
        <p15:guide id="7" orient="horz" pos="1908" userDrawn="1">
          <p15:clr>
            <a:srgbClr val="A4A3A4"/>
          </p15:clr>
        </p15:guide>
        <p15:guide id="8" orient="horz" pos="17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Wice-Courtney" initials="SW" lastIdx="10" clrIdx="0"/>
  <p:cmAuthor id="2" name="Sarah Giolando" initials="SG [2]" lastIdx="2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BC3D"/>
    <a:srgbClr val="3C8A2E"/>
    <a:srgbClr val="00FF00"/>
    <a:srgbClr val="4D4D4D"/>
    <a:srgbClr val="0065BD"/>
    <a:srgbClr val="CBD3E8"/>
    <a:srgbClr val="FF7D7D"/>
    <a:srgbClr val="00E266"/>
    <a:srgbClr val="E7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87045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096" y="52"/>
      </p:cViewPr>
      <p:guideLst>
        <p:guide orient="horz" pos="804"/>
        <p:guide orient="horz" pos="2724"/>
        <p:guide pos="4416"/>
        <p:guide pos="4272"/>
        <p:guide orient="horz" pos="948"/>
        <p:guide orient="horz" pos="1908"/>
        <p:guide orient="horz" pos="17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3" d="100"/>
          <a:sy n="133" d="100"/>
        </p:scale>
        <p:origin x="2832" y="2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5D6CA-9269-BC45-91DE-9DE5B4222B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78961-3EF0-5F49-AD6B-50867E5DF1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9E45F5D1-448A-D84A-9EF2-85CF162EC7C5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6DA78-D767-BA48-BC5D-D694A4B9FD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A4B07-7091-3B4F-BD72-A54704D4A1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72A4395-92E7-CA43-BA43-E401CCDB0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5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3D685C4C-6637-2542-871C-1D70F05301D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6AC077E4-FD2C-0746-A0D6-827A5E6EE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0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89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8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67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92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57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1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6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3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6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31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92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3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5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77E4-FD2C-0746-A0D6-827A5E6EE43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B3563F-32E4-0341-801C-326995B96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1415350"/>
            <a:ext cx="8906256" cy="1106424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wrap="square" lIns="365760" tIns="91440" rIns="274320" bIns="91440" anchor="ctr">
            <a:normAutofit/>
          </a:bodyPr>
          <a:lstStyle>
            <a:lvl1pPr>
              <a:defRPr sz="28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2F95E1B-C7A9-C547-B5E9-67AA423C5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571" y="2647670"/>
            <a:ext cx="8503919" cy="3099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lang="en-US" sz="1600" b="1" i="0" kern="1200" dirty="0">
                <a:solidFill>
                  <a:srgbClr val="0065BD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FB206E-2270-5144-B1EC-73A5ADCD3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4618875"/>
            <a:ext cx="2794000" cy="38608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1AD5454-3E93-3C46-8070-1F65DBBC1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92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all-out Box and Left Content S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FCDB073-EEEE-8941-9753-08EBDA1B78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067" y="4483505"/>
            <a:ext cx="3373397" cy="441742"/>
          </a:xfrm>
          <a:prstGeom prst="round2DiagRect">
            <a:avLst>
              <a:gd name="adj1" fmla="val 0"/>
              <a:gd name="adj2" fmla="val 21786"/>
            </a:avLst>
          </a:prstGeom>
          <a:gradFill>
            <a:gsLst>
              <a:gs pos="30000">
                <a:srgbClr val="9BBDE4"/>
              </a:gs>
              <a:gs pos="100000">
                <a:srgbClr val="0065BD"/>
              </a:gs>
            </a:gsLst>
            <a:lin ang="2700000" scaled="0"/>
          </a:gradFill>
        </p:spPr>
        <p:txBody>
          <a:bodyPr lIns="182880" rIns="365760" anchor="ctr" anchorCtr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Call-out Footer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1ABE46E-75B5-4946-97BA-13F8F5B71C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8067" y="1047750"/>
            <a:ext cx="3373397" cy="548640"/>
          </a:xfrm>
          <a:prstGeom prst="round2DiagRect">
            <a:avLst/>
          </a:prstGeom>
          <a:gradFill>
            <a:gsLst>
              <a:gs pos="30000">
                <a:srgbClr val="9BBDE4"/>
              </a:gs>
              <a:gs pos="100000">
                <a:srgbClr val="0065BD"/>
              </a:gs>
            </a:gsLst>
            <a:lin ang="2700000" scaled="0"/>
          </a:gradFill>
        </p:spPr>
        <p:txBody>
          <a:bodyPr lIns="182880" rIns="365760" anchor="ctr" anchorCtr="0">
            <a:normAutofit/>
          </a:bodyPr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CALL-OUT TITLE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0AA93E03-CC15-F043-A289-8FD0C10EF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4B055B51-DBAC-CB49-A9B2-E2C66C9ECEF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1055716"/>
            <a:ext cx="5344160" cy="387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2AC7877-1783-604E-A185-35712A85AA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75680" y="1719072"/>
            <a:ext cx="2877819" cy="26407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37C9F46-DB02-D048-B168-56AA3D001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41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all-out Box and Righ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00CF2D1-F4B5-BB4D-8D47-8DDED758096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1762963"/>
            <a:ext cx="4217580" cy="25676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64AFC7E0-578B-F741-B486-856C2580F4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54880" y="1055716"/>
            <a:ext cx="4198620" cy="387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4061F4-873E-8C47-BEED-714B978EBE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97394" y="4492208"/>
            <a:ext cx="4619775" cy="441742"/>
          </a:xfrm>
          <a:prstGeom prst="round2DiagRect">
            <a:avLst>
              <a:gd name="adj1" fmla="val 20421"/>
              <a:gd name="adj2" fmla="val 0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rIns="274320" anchor="ctr" anchorCtr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Call-out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9BB51-6C24-B94B-B092-C63420A91C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97394" y="1047750"/>
            <a:ext cx="4619776" cy="548294"/>
          </a:xfrm>
          <a:prstGeom prst="round2DiagRect">
            <a:avLst>
              <a:gd name="adj1" fmla="val 0"/>
              <a:gd name="adj2" fmla="val 21293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rIns="274320" anchor="ctr" anchorCtr="0">
            <a:normAutofit/>
          </a:bodyPr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CALL-OUT title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FBDD163A-2936-654F-8A33-736A37A82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B5B5AA1-5756-0143-8D5A-086FC20AA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4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all-out Box and Right Content S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0C5E4F9F-7A69-D04F-BD1D-7E6CEB615A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10560" y="1055716"/>
            <a:ext cx="5742940" cy="38782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E02431ED-6768-164D-A25A-67FB590BA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1762963"/>
            <a:ext cx="2677657" cy="25676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62CBC5-4A87-E14F-A799-87A97FDAB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97394" y="4492208"/>
            <a:ext cx="3079851" cy="441742"/>
          </a:xfrm>
          <a:prstGeom prst="round2DiagRect">
            <a:avLst>
              <a:gd name="adj1" fmla="val 20421"/>
              <a:gd name="adj2" fmla="val 0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rIns="274320" anchor="ctr" anchorCtr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Call-out Footer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9599D4-FEB1-984D-BB09-7D3B50B49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97394" y="1047750"/>
            <a:ext cx="3079851" cy="548294"/>
          </a:xfrm>
          <a:prstGeom prst="round2DiagRect">
            <a:avLst>
              <a:gd name="adj1" fmla="val 0"/>
              <a:gd name="adj2" fmla="val 21293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rIns="274320" anchor="ctr" anchorCtr="0">
            <a:normAutofit/>
          </a:bodyPr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CALL-OUT title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31DEDBB0-D231-A444-B73D-42D3FC885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41ABB28-417B-E747-B865-DBD12BC38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7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and Left Content S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381883E2-09AD-BD49-89E8-671CB3E051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1055715"/>
            <a:ext cx="5679034" cy="38782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1EFDF-6C51-7244-87D7-A53F9C0455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9501" y="1047750"/>
            <a:ext cx="2794000" cy="3886200"/>
          </a:xfrm>
          <a:prstGeom prst="round2DiagRect">
            <a:avLst>
              <a:gd name="adj1" fmla="val 0"/>
              <a:gd name="adj2" fmla="val 3625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2A855641-A650-874D-BD48-D1F326157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FAABB60-A615-EC47-BF5C-CD6C77800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01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and Lef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3F134D51-A942-C948-9DAC-17DF07C3E4C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1055715"/>
            <a:ext cx="4325722" cy="38782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D605DA-7113-C14E-8633-0803A559EA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3521" y="1047750"/>
            <a:ext cx="4139979" cy="3886200"/>
          </a:xfrm>
          <a:prstGeom prst="round2DiagRect">
            <a:avLst>
              <a:gd name="adj1" fmla="val 0"/>
              <a:gd name="adj2" fmla="val 3625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6C894282-1C77-DE43-BD2B-B58424456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5647228-EC3C-844A-9CCC-F6E1DE838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90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and Left Content 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FB80B4EE-8201-9A40-A882-1A9A7B79427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1055715"/>
            <a:ext cx="4308763" cy="31302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D605DA-7113-C14E-8633-0803A559EA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3521" y="1047749"/>
            <a:ext cx="4139979" cy="3886201"/>
          </a:xfrm>
          <a:prstGeom prst="round2DiagRect">
            <a:avLst>
              <a:gd name="adj1" fmla="val 0"/>
              <a:gd name="adj2" fmla="val 3625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1159248-E1D8-654B-82C2-111A8FDE2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305993"/>
            <a:ext cx="8926664" cy="397880"/>
          </a:xfrm>
          <a:prstGeom prst="round2DiagRect">
            <a:avLst/>
          </a:prstGeom>
          <a:gradFill>
            <a:gsLst>
              <a:gs pos="30000">
                <a:srgbClr val="9BBDE4"/>
              </a:gs>
              <a:gs pos="100000">
                <a:srgbClr val="0065BD"/>
              </a:gs>
            </a:gsLst>
            <a:lin ang="2700000" scaled="0"/>
          </a:gradFill>
        </p:spPr>
        <p:txBody>
          <a:bodyPr lIns="182880" rIns="365760" anchor="ctr" anchorCtr="0">
            <a:normAutofit/>
          </a:bodyPr>
          <a:lstStyle>
            <a:lvl1pPr marL="0" indent="0">
              <a:buNone/>
              <a:defRPr sz="16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</a:rPr>
              <a:t>Click to edit One line callout. Text should not wrap to two lines.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002BC769-305E-9D4E-8D00-F1460DFB6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A71483D-D9C6-D84A-AAB3-1134AA0D7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68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Right Content S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878B961C-3DF8-A547-961B-A0D53F27295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75462" y="1055715"/>
            <a:ext cx="5778038" cy="38782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1EFDF-6C51-7244-87D7-A53F9C0455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" y="1047750"/>
            <a:ext cx="2632075" cy="3886200"/>
          </a:xfrm>
          <a:prstGeom prst="round2DiagRect">
            <a:avLst>
              <a:gd name="adj1" fmla="val 0"/>
              <a:gd name="adj2" fmla="val 3625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893CC14-6FC7-534D-9134-195254DC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5DD7ABB-255A-B648-B167-C06B8954B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89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5044C312-E81C-924F-A669-3B5D6A39351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74412" y="1055715"/>
            <a:ext cx="4279088" cy="38782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1EFDF-6C51-7244-87D7-A53F9C0455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" y="1047750"/>
            <a:ext cx="4139979" cy="3886200"/>
          </a:xfrm>
          <a:prstGeom prst="round2DiagRect">
            <a:avLst>
              <a:gd name="adj1" fmla="val 0"/>
              <a:gd name="adj2" fmla="val 3625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AA3C97B-6A1C-B942-BA74-3A0ACD1DD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C6CAE28-962F-A849-B588-8E339D94D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7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Photo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1EFDF-6C51-7244-87D7-A53F9C0455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799" y="1047750"/>
            <a:ext cx="4251298" cy="3495895"/>
          </a:xfrm>
          <a:prstGeom prst="round2DiagRect">
            <a:avLst>
              <a:gd name="adj1" fmla="val 0"/>
              <a:gd name="adj2" fmla="val 3625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4992CB2-7F53-7148-B548-A437C0F3CF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2919" y="4625641"/>
            <a:ext cx="4150579" cy="308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3B1BC96-C1E5-1540-8F02-A8B85D1C0B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38977" y="1047750"/>
            <a:ext cx="4213794" cy="3495897"/>
          </a:xfrm>
          <a:prstGeom prst="round2DiagRect">
            <a:avLst>
              <a:gd name="adj1" fmla="val 0"/>
              <a:gd name="adj2" fmla="val 3625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4A3733D-0508-6A49-A6B0-C3052F4D9D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9615" y="4625900"/>
            <a:ext cx="4166482" cy="308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5C29B03-B37B-6148-B4B4-C923AE39C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CE1F901-3D40-3541-81DE-B51E1D0B4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58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6AD84647-BB73-CD44-AF0C-1BF871B231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1055715"/>
            <a:ext cx="8648700" cy="33252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5B28768-A5FC-3A4D-B95B-FA2C849B2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chart TITLE STYLE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C0CB47B1-9C46-364E-8DD9-28F6D3AE55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571" y="4572000"/>
            <a:ext cx="8645929" cy="36713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lang="en-US" sz="900" b="0" i="0" kern="1200" dirty="0">
                <a:solidFill>
                  <a:srgbClr val="0065BD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Section subtitle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4DCDFAD-1A0A-DA4A-B196-22B03F04C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FB206E-2270-5144-B1EC-73A5ADCD3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3" y="1170879"/>
            <a:ext cx="8439154" cy="1166138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B527669D-E4ED-0A47-AD84-423DC4592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629857"/>
            <a:ext cx="8908884" cy="894739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wrap="square" lIns="365760" tIns="91440" rIns="274320" bIns="91440" anchor="ctr">
            <a:normAutofit/>
          </a:bodyPr>
          <a:lstStyle>
            <a:lvl1pPr>
              <a:defRPr sz="28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8B4F64E-36DF-0A48-9DF6-5AFA5BB3FC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571" y="3760633"/>
            <a:ext cx="8645929" cy="22159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None/>
              <a:defRPr lang="en-US" sz="1600" b="1" i="0" kern="1200" dirty="0">
                <a:solidFill>
                  <a:srgbClr val="0065BD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DB88F7D-CD87-834C-8033-08177E63C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56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and Single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1EFDF-6C51-7244-87D7-A53F9C0455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02202" y="247650"/>
            <a:ext cx="4251298" cy="4686300"/>
          </a:xfrm>
          <a:prstGeom prst="round2DiagRect">
            <a:avLst>
              <a:gd name="adj1" fmla="val 0"/>
              <a:gd name="adj2" fmla="val 3625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7ACB3A6-9CB8-6949-A3BA-583010DE5F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3083" y="247650"/>
            <a:ext cx="4150579" cy="46863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all" baseline="0">
                <a:gradFill>
                  <a:gsLst>
                    <a:gs pos="30000">
                      <a:srgbClr val="0065BD"/>
                    </a:gs>
                    <a:gs pos="100000">
                      <a:srgbClr val="9BBDE4"/>
                    </a:gs>
                  </a:gsLst>
                  <a:lin ang="2700000" scaled="0"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/>
              <a:t>This is a single hot topic, statement or quote slide. Should not be used for several points.  Click to edit master text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744A6E7-8A73-5B45-A6E1-157AE1C75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68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Single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1EFDF-6C51-7244-87D7-A53F9C0455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" y="247650"/>
            <a:ext cx="4251298" cy="4686300"/>
          </a:xfrm>
          <a:prstGeom prst="round2DiagRect">
            <a:avLst>
              <a:gd name="adj1" fmla="val 0"/>
              <a:gd name="adj2" fmla="val 3625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7ACB3A6-9CB8-6949-A3BA-583010DE5F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1837" y="247650"/>
            <a:ext cx="4150579" cy="46863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all" baseline="0">
                <a:gradFill>
                  <a:gsLst>
                    <a:gs pos="30000">
                      <a:srgbClr val="0065BD"/>
                    </a:gs>
                    <a:gs pos="100000">
                      <a:srgbClr val="9BBDE4"/>
                    </a:gs>
                  </a:gsLst>
                  <a:lin ang="2700000" scaled="0"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/>
              <a:t>This is a single hot topic, statement or quote slide. Should not be used for several points.  Click to edit master text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406593C-1799-9248-AAAB-84D20D151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8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129731-45EB-4D43-B8BB-D7E5F7EDF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3083" y="1047750"/>
            <a:ext cx="8640417" cy="2332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800" b="0" i="0" cap="none" baseline="0">
                <a:gradFill>
                  <a:gsLst>
                    <a:gs pos="30000">
                      <a:srgbClr val="0065BD"/>
                    </a:gs>
                    <a:gs pos="100000">
                      <a:srgbClr val="9BBDE4"/>
                    </a:gs>
                  </a:gsLst>
                  <a:lin ang="2700000" scaled="0"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sz="2800" b="1" dirty="0"/>
              <a:t>This is a single hot topic, statement or quote slide. Should not be used for several points. Click to edit master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A6A8D-48CF-8440-8F51-14167EDCA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4618875"/>
            <a:ext cx="2794000" cy="38608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8F58572-835B-744F-A1AC-C9EE14A0A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20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129731-45EB-4D43-B8BB-D7E5F7EDF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3083" y="1047750"/>
            <a:ext cx="8640417" cy="2332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2800" b="0" i="0" cap="all" baseline="0">
                <a:gradFill>
                  <a:gsLst>
                    <a:gs pos="30000">
                      <a:srgbClr val="0065BD"/>
                    </a:gs>
                    <a:gs pos="100000">
                      <a:srgbClr val="9BBDE4"/>
                    </a:gs>
                  </a:gsLst>
                  <a:lin ang="2700000" scaled="0"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sz="2800" b="1" dirty="0"/>
              <a:t>Questions or 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A6A8D-48CF-8440-8F51-14167EDCA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4618875"/>
            <a:ext cx="2794000" cy="38608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CA05D83-5622-2246-AFB0-A4AE52307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57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BG with Log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6BDF705E-8AB8-6648-A1A3-BD46C38AB6E0}"/>
              </a:ext>
            </a:extLst>
          </p:cNvPr>
          <p:cNvSpPr/>
          <p:nvPr userDrawn="1"/>
        </p:nvSpPr>
        <p:spPr>
          <a:xfrm flipH="1">
            <a:off x="-2" y="0"/>
            <a:ext cx="9144001" cy="5143500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87000">
                <a:srgbClr val="0065BD"/>
              </a:gs>
              <a:gs pos="0">
                <a:srgbClr val="9BBDE4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94C19-B555-5148-AB5B-03E88B324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4618875"/>
            <a:ext cx="2794000" cy="38608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47E68C4-0E60-C54E-949C-6F75053E2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40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6BDF705E-8AB8-6648-A1A3-BD46C38AB6E0}"/>
              </a:ext>
            </a:extLst>
          </p:cNvPr>
          <p:cNvSpPr/>
          <p:nvPr userDrawn="1"/>
        </p:nvSpPr>
        <p:spPr>
          <a:xfrm flipH="1">
            <a:off x="-2" y="0"/>
            <a:ext cx="9144001" cy="5143500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87000">
                <a:srgbClr val="0065BD"/>
              </a:gs>
              <a:gs pos="0">
                <a:srgbClr val="9BBDE4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A102D-0999-A947-9469-6074A1E19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33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BG with Log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0E4FFA-EE5C-B046-BE6F-40BA25D8A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4618875"/>
            <a:ext cx="2794000" cy="38608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1731503-688E-FB4E-B95C-EE9CF207B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36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65AAD8-46E9-8A41-9401-2CDBEAACB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12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51506D-FCAA-5C4C-830E-50B3B5DD2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62" y="182334"/>
            <a:ext cx="8940800" cy="1041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63ACA-C993-4BC1-A96C-3CD4768DC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451" y="1268015"/>
            <a:ext cx="8198603" cy="3254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7800" indent="-177800">
              <a:tabLst/>
              <a:defRPr sz="2000" b="0" i="0" cap="none" baseline="0">
                <a:solidFill>
                  <a:srgbClr val="0065BD"/>
                </a:solidFill>
                <a:latin typeface="Arial" panose="020B0604020202020204" pitchFamily="34" charset="0"/>
              </a:defRPr>
            </a:lvl1pPr>
            <a:lvl2pPr marL="347663" indent="-169863">
              <a:spcBef>
                <a:spcPts val="825"/>
              </a:spcBef>
              <a:tabLst/>
              <a:defRPr sz="1800" b="0" i="0" baseline="0">
                <a:solidFill>
                  <a:srgbClr val="0065BD"/>
                </a:solidFill>
                <a:latin typeface="Arial" panose="020B0604020202020204" pitchFamily="34" charset="0"/>
              </a:defRPr>
            </a:lvl2pPr>
            <a:lvl3pPr marL="517525" indent="-169863">
              <a:tabLst/>
              <a:defRPr sz="135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42950" indent="-185738">
              <a:tabLst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4pPr>
            <a:lvl5pPr>
              <a:defRPr sz="2250">
                <a:solidFill>
                  <a:srgbClr val="0065BD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8B4996-CB2A-BB45-9CC6-A45DBB66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6" y="195943"/>
            <a:ext cx="8187757" cy="101237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27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6058D-4D84-354C-8509-7E69C13D50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8874" y="4464050"/>
            <a:ext cx="2794000" cy="3937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8DD3CAA-D16D-6C4A-B5A0-340D0AAC1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0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5577E-201D-457C-B9E8-94526654C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218C5C-A02C-4998-A62B-BB225D3290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0057" y="730981"/>
            <a:ext cx="6372225" cy="4131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 algn="r">
              <a:buNone/>
              <a:defRPr sz="2400">
                <a:solidFill>
                  <a:srgbClr val="0065BD"/>
                </a:solidFill>
                <a:latin typeface="Arial Black" panose="020B0A04020102020204" pitchFamily="34" charset="0"/>
              </a:defRPr>
            </a:lvl2pPr>
            <a:lvl3pPr marL="857250" marR="0" indent="-171450" algn="r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rgbClr val="0065BD"/>
                </a:solidFill>
                <a:latin typeface="Arial Black" panose="020B0A04020102020204" pitchFamily="34" charset="0"/>
              </a:defRPr>
            </a:lvl3pPr>
            <a:lvl4pPr algn="r">
              <a:defRPr sz="2400">
                <a:solidFill>
                  <a:srgbClr val="0065BD"/>
                </a:solidFill>
                <a:latin typeface="Arial Black" panose="020B0A04020102020204" pitchFamily="34" charset="0"/>
              </a:defRPr>
            </a:lvl4pPr>
            <a:lvl5pPr algn="r">
              <a:defRPr sz="2400">
                <a:solidFill>
                  <a:srgbClr val="0065BD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9A1115-2211-49A2-B4C2-751D3620D7E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0056" y="1401679"/>
            <a:ext cx="8200650" cy="413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 b="1">
                <a:solidFill>
                  <a:srgbClr val="0065BD"/>
                </a:solidFill>
                <a:latin typeface="+mn-lt"/>
              </a:defRPr>
            </a:lvl1pPr>
            <a:lvl2pPr marL="342900" indent="0" algn="r">
              <a:buNone/>
              <a:defRPr sz="2400">
                <a:solidFill>
                  <a:srgbClr val="0065BD"/>
                </a:solidFill>
                <a:latin typeface="Arial Black" panose="020B0A04020102020204" pitchFamily="34" charset="0"/>
              </a:defRPr>
            </a:lvl2pPr>
            <a:lvl3pPr marL="857250" marR="0" indent="-171450" algn="r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rgbClr val="0065BD"/>
                </a:solidFill>
                <a:latin typeface="Arial Black" panose="020B0A04020102020204" pitchFamily="34" charset="0"/>
              </a:defRPr>
            </a:lvl3pPr>
            <a:lvl4pPr algn="r">
              <a:defRPr sz="2400">
                <a:solidFill>
                  <a:srgbClr val="0065BD"/>
                </a:solidFill>
                <a:latin typeface="Arial Black" panose="020B0A04020102020204" pitchFamily="34" charset="0"/>
              </a:defRPr>
            </a:lvl4pPr>
            <a:lvl5pPr algn="r">
              <a:defRPr sz="2400">
                <a:solidFill>
                  <a:srgbClr val="0065BD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E56CD6-1844-4AE1-AE4C-08B66265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" y="1942661"/>
            <a:ext cx="5650707" cy="310082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15DBECA-8AE3-D54C-926F-E98397767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1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B952360-B783-FD4C-A165-DBB224A2F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034" y="247650"/>
            <a:ext cx="5848465" cy="2472345"/>
          </a:xfrm>
          <a:prstGeom prst="rect">
            <a:avLst/>
          </a:prstGeom>
          <a:noFill/>
        </p:spPr>
        <p:txBody>
          <a:bodyPr wrap="square" lIns="0" tIns="91440" rIns="0" bIns="91440" anchor="b" anchorCtr="0">
            <a:normAutofit/>
          </a:bodyPr>
          <a:lstStyle>
            <a:lvl1pPr>
              <a:lnSpc>
                <a:spcPct val="80000"/>
              </a:lnSpc>
              <a:defRPr sz="3200" b="1" i="0" cap="all" baseline="0">
                <a:gradFill>
                  <a:gsLst>
                    <a:gs pos="30000">
                      <a:srgbClr val="0065BD"/>
                    </a:gs>
                    <a:gs pos="100000">
                      <a:srgbClr val="9BBDE4"/>
                    </a:gs>
                  </a:gsLst>
                  <a:lin ang="2700000" scaled="0"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C4C28-25FE-F84B-B0A9-6FA880AD7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4618875"/>
            <a:ext cx="2794000" cy="386080"/>
          </a:xfrm>
          <a:prstGeom prst="rect">
            <a:avLst/>
          </a:prstGeom>
        </p:spPr>
      </p:pic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72A409D-FA19-BA49-848D-DDDBC4589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71562" y="2932873"/>
            <a:ext cx="6231062" cy="556591"/>
          </a:xfrm>
          <a:prstGeom prst="round2DiagRect">
            <a:avLst>
              <a:gd name="adj1" fmla="val 0"/>
              <a:gd name="adj2" fmla="val 17373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0" rIns="274320" bIns="0" anchor="ctr" anchorCtr="0">
            <a:normAutofit/>
          </a:bodyPr>
          <a:lstStyle>
            <a:lvl1pPr marL="0" indent="0" algn="l">
              <a:buNone/>
              <a:defRPr lang="en-US" sz="1600" b="1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section subtitle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24E9EDD-D05D-CD4C-A2F6-5C49A936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28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1D38E-4C89-4F66-B1F9-33D303734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218C5C-A02C-4998-A62B-BB225D3290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0057" y="730981"/>
            <a:ext cx="6372225" cy="4131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 algn="r">
              <a:buNone/>
              <a:defRPr sz="2400">
                <a:solidFill>
                  <a:srgbClr val="0065BD"/>
                </a:solidFill>
                <a:latin typeface="Arial Black" panose="020B0A04020102020204" pitchFamily="34" charset="0"/>
              </a:defRPr>
            </a:lvl2pPr>
            <a:lvl3pPr marL="857250" marR="0" indent="-171450" algn="r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rgbClr val="0065BD"/>
                </a:solidFill>
                <a:latin typeface="Arial Black" panose="020B0A04020102020204" pitchFamily="34" charset="0"/>
              </a:defRPr>
            </a:lvl3pPr>
            <a:lvl4pPr algn="r">
              <a:defRPr sz="2400">
                <a:solidFill>
                  <a:srgbClr val="0065BD"/>
                </a:solidFill>
                <a:latin typeface="Arial Black" panose="020B0A04020102020204" pitchFamily="34" charset="0"/>
              </a:defRPr>
            </a:lvl4pPr>
            <a:lvl5pPr algn="r">
              <a:defRPr sz="2400">
                <a:solidFill>
                  <a:srgbClr val="0065BD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E56CD6-1844-4AE1-AE4C-08B66265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" y="1457325"/>
            <a:ext cx="4600576" cy="35861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A84B9D8-F9A8-9B42-9833-CBF64FE0B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0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5C4C28-25FE-F84B-B0A9-6FA880AD7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4618875"/>
            <a:ext cx="2794000" cy="38608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A6CBAEB2-A8AC-F34E-B65A-EF770B39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18538"/>
            <a:ext cx="9144000" cy="1106424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292608" rIns="274320" anchor="ctr">
            <a:normAutofit/>
          </a:bodyPr>
          <a:lstStyle>
            <a:lvl1pPr>
              <a:defRPr sz="28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1E6860E-0404-8148-BC79-269CE28E5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21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B440210-621B-6D4F-9B54-89EE6FF1B3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055716"/>
            <a:ext cx="8648700" cy="387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lnSpc>
                <a:spcPct val="100000"/>
              </a:lnSpc>
              <a:spcBef>
                <a:spcPts val="600"/>
              </a:spcBef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lnSpc>
                <a:spcPct val="100000"/>
              </a:lnSpc>
              <a:spcBef>
                <a:spcPts val="600"/>
              </a:spcBef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lnSpc>
                <a:spcPct val="100000"/>
              </a:lnSpc>
              <a:spcBef>
                <a:spcPts val="600"/>
              </a:spcBef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lnSpc>
                <a:spcPct val="100000"/>
              </a:lnSpc>
              <a:spcBef>
                <a:spcPts val="600"/>
              </a:spcBef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5B28768-A5FC-3A4D-B95B-FA2C849B2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BD943CC-993B-F140-91FA-694E5DB79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7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B9DC6AC0-6E95-9843-8F93-0C4C82BA77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46656" y="1055716"/>
            <a:ext cx="3306844" cy="3878234"/>
          </a:xfrm>
          <a:prstGeom prst="round2DiagRect">
            <a:avLst>
              <a:gd name="adj1" fmla="val 15805"/>
              <a:gd name="adj2" fmla="val 0"/>
            </a:avLst>
          </a:prstGeom>
          <a:gradFill>
            <a:gsLst>
              <a:gs pos="23000">
                <a:srgbClr val="0065BD"/>
              </a:gs>
              <a:gs pos="100000">
                <a:srgbClr val="9BBDE4"/>
              </a:gs>
            </a:gsLst>
            <a:lin ang="19200000" scaled="0"/>
          </a:gradFill>
        </p:spPr>
        <p:txBody>
          <a:bodyPr lIns="27432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38" indent="0" algn="l">
              <a:lnSpc>
                <a:spcPct val="100000"/>
              </a:lnSpc>
              <a:spcBef>
                <a:spcPts val="600"/>
              </a:spcBef>
              <a:buNone/>
              <a:tabLst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lnSpc>
                <a:spcPct val="100000"/>
              </a:lnSpc>
              <a:spcBef>
                <a:spcPts val="600"/>
              </a:spcBef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lnSpc>
                <a:spcPct val="100000"/>
              </a:lnSpc>
              <a:spcBef>
                <a:spcPts val="600"/>
              </a:spcBef>
              <a:tabLst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lnSpc>
                <a:spcPct val="100000"/>
              </a:lnSpc>
              <a:spcBef>
                <a:spcPts val="600"/>
              </a:spcBef>
              <a:tabLst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B440210-621B-6D4F-9B54-89EE6FF1B3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055716"/>
            <a:ext cx="4964784" cy="387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lnSpc>
                <a:spcPct val="100000"/>
              </a:lnSpc>
              <a:spcBef>
                <a:spcPts val="600"/>
              </a:spcBef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lnSpc>
                <a:spcPct val="100000"/>
              </a:lnSpc>
              <a:spcBef>
                <a:spcPts val="600"/>
              </a:spcBef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lnSpc>
                <a:spcPct val="100000"/>
              </a:lnSpc>
              <a:spcBef>
                <a:spcPts val="600"/>
              </a:spcBef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lnSpc>
                <a:spcPct val="100000"/>
              </a:lnSpc>
              <a:spcBef>
                <a:spcPts val="600"/>
              </a:spcBef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5B28768-A5FC-3A4D-B95B-FA2C849B2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CB8D9B5-FE10-7442-9A91-EA169B7A3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06951290-BE4B-3149-9FB5-AA4A25EEB4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055716"/>
            <a:ext cx="4267200" cy="387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4DC5B44-9270-874F-AAC9-65FEC28DC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9D11659E-817A-8844-993A-3928C3D5D3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760" y="1055716"/>
            <a:ext cx="4267200" cy="387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A46149E-90D7-BA41-AC9B-F2AD21536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0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Content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24DC5B44-9270-874F-AAC9-65FEC28DC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3A9E77-857A-F047-8BFD-A01BC4F691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3760" y="4625641"/>
            <a:ext cx="4269739" cy="308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88EF0B3-D9AE-BE47-AD12-F07ECDB5E4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800" y="4625900"/>
            <a:ext cx="4251297" cy="308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C63FD547-542C-5B42-BCC3-17E498B4A3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055716"/>
            <a:ext cx="4267200" cy="3435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24C4768-8181-694F-A14B-1117960C32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760" y="1055716"/>
            <a:ext cx="4267200" cy="3435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320C358-BE6C-BD4B-8812-E3C39E116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24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all-out Box and Lef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755701E1-1F62-0C49-B3BD-438EA1AA50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1055716"/>
            <a:ext cx="4142842" cy="387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13C7E1B1-62DA-7D4F-8C86-949DE4C5CD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10658" y="1719072"/>
            <a:ext cx="4142842" cy="26407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71450">
              <a:tabLst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1200" b="0" i="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69863">
              <a:tabLst/>
              <a:defRPr sz="1100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6313" indent="-180975">
              <a:tabLst/>
              <a:defRPr sz="11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0D60D03-6430-C446-AC78-1404B76DBE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4283" y="4483505"/>
            <a:ext cx="4627182" cy="441742"/>
          </a:xfrm>
          <a:prstGeom prst="round2DiagRect">
            <a:avLst>
              <a:gd name="adj1" fmla="val 0"/>
              <a:gd name="adj2" fmla="val 21786"/>
            </a:avLst>
          </a:prstGeom>
          <a:gradFill>
            <a:gsLst>
              <a:gs pos="30000">
                <a:srgbClr val="9BBDE4"/>
              </a:gs>
              <a:gs pos="100000">
                <a:srgbClr val="0065BD"/>
              </a:gs>
            </a:gsLst>
            <a:lin ang="2700000" scaled="0"/>
          </a:gradFill>
        </p:spPr>
        <p:txBody>
          <a:bodyPr lIns="182880" rIns="365760" anchor="ctr" anchorCtr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Call-out Footer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86D0003-9CBB-9C4B-B5B4-D05434FEDA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4283" y="1047750"/>
            <a:ext cx="4627182" cy="548640"/>
          </a:xfrm>
          <a:prstGeom prst="round2DiagRect">
            <a:avLst/>
          </a:prstGeom>
          <a:gradFill>
            <a:gsLst>
              <a:gs pos="30000">
                <a:srgbClr val="9BBDE4"/>
              </a:gs>
              <a:gs pos="100000">
                <a:srgbClr val="0065BD"/>
              </a:gs>
            </a:gsLst>
            <a:lin ang="2700000" scaled="0"/>
          </a:gradFill>
        </p:spPr>
        <p:txBody>
          <a:bodyPr lIns="182880" rIns="365760" anchor="ctr" anchorCtr="0">
            <a:normAutofit/>
          </a:bodyPr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CALL-OUT TITLE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C47E5A3E-4EAF-E346-B365-A445FA48B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7394" y="247649"/>
            <a:ext cx="9050894" cy="575311"/>
          </a:xfrm>
          <a:prstGeom prst="round2DiagRect">
            <a:avLst>
              <a:gd name="adj1" fmla="val 0"/>
              <a:gd name="adj2" fmla="val 12802"/>
            </a:avLst>
          </a:prstGeom>
          <a:gradFill>
            <a:gsLst>
              <a:gs pos="30000">
                <a:srgbClr val="0065BD"/>
              </a:gs>
              <a:gs pos="100000">
                <a:srgbClr val="9BBDE4"/>
              </a:gs>
            </a:gsLst>
            <a:lin ang="2700000" scaled="0"/>
          </a:gradFill>
        </p:spPr>
        <p:txBody>
          <a:bodyPr lIns="365760" tIns="91440" rIns="274320" bIns="91440" anchor="ctr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7D045C-ED71-B54D-AAB1-D8F2804A4280}"/>
              </a:ext>
            </a:extLst>
          </p:cNvPr>
          <p:cNvSpPr txBox="1"/>
          <p:nvPr userDrawn="1"/>
        </p:nvSpPr>
        <p:spPr>
          <a:xfrm>
            <a:off x="5722868" y="-1072292"/>
            <a:ext cx="33393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Right Call-out Box and Left Content Slide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9C4D8CF-2EA2-424F-AC5F-8FB72CC89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933950"/>
            <a:ext cx="389890" cy="125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51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DB55E7-AD53-664F-8CA5-1527D38E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" y="4767263"/>
            <a:ext cx="3898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5C2-8AD8-DD4F-B20A-0AB0F8F21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6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02" r:id="rId2"/>
    <p:sldLayoutId id="2147483659" r:id="rId3"/>
    <p:sldLayoutId id="2147483707" r:id="rId4"/>
    <p:sldLayoutId id="2147483660" r:id="rId5"/>
    <p:sldLayoutId id="2147483728" r:id="rId6"/>
    <p:sldLayoutId id="2147483708" r:id="rId7"/>
    <p:sldLayoutId id="2147483723" r:id="rId8"/>
    <p:sldLayoutId id="2147483709" r:id="rId9"/>
    <p:sldLayoutId id="2147483710" r:id="rId10"/>
    <p:sldLayoutId id="2147483711" r:id="rId11"/>
    <p:sldLayoutId id="2147483712" r:id="rId12"/>
    <p:sldLayoutId id="2147483703" r:id="rId13"/>
    <p:sldLayoutId id="2147483706" r:id="rId14"/>
    <p:sldLayoutId id="2147483718" r:id="rId15"/>
    <p:sldLayoutId id="2147483704" r:id="rId16"/>
    <p:sldLayoutId id="2147483705" r:id="rId17"/>
    <p:sldLayoutId id="2147483713" r:id="rId18"/>
    <p:sldLayoutId id="2147483719" r:id="rId19"/>
    <p:sldLayoutId id="2147483715" r:id="rId20"/>
    <p:sldLayoutId id="2147483721" r:id="rId21"/>
    <p:sldLayoutId id="2147483717" r:id="rId22"/>
    <p:sldLayoutId id="2147483720" r:id="rId23"/>
    <p:sldLayoutId id="2147483663" r:id="rId24"/>
    <p:sldLayoutId id="2147483716" r:id="rId25"/>
    <p:sldLayoutId id="2147483722" r:id="rId26"/>
    <p:sldLayoutId id="2147483665" r:id="rId27"/>
    <p:sldLayoutId id="2147483724" r:id="rId28"/>
    <p:sldLayoutId id="2147483725" r:id="rId29"/>
    <p:sldLayoutId id="2147483726" r:id="rId3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pos="192" userDrawn="1">
          <p15:clr>
            <a:srgbClr val="F26B43"/>
          </p15:clr>
        </p15:guide>
        <p15:guide id="5" orient="horz" pos="156">
          <p15:clr>
            <a:srgbClr val="F26B43"/>
          </p15:clr>
        </p15:guide>
        <p15:guide id="7" orient="horz" pos="516" userDrawn="1">
          <p15:clr>
            <a:srgbClr val="F26B43"/>
          </p15:clr>
        </p15:guide>
        <p15:guide id="8" orient="horz" pos="6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EFB65-E05B-2B46-A9B2-0D3FE6CF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" y="2571750"/>
            <a:ext cx="8716433" cy="2058441"/>
          </a:xfrm>
          <a:prstGeom prst="round2DiagRect">
            <a:avLst>
              <a:gd name="adj1" fmla="val 0"/>
              <a:gd name="adj2" fmla="val 12802"/>
            </a:avLst>
          </a:prstGeom>
        </p:spPr>
        <p:txBody>
          <a:bodyPr>
            <a:normAutofit/>
          </a:bodyPr>
          <a:lstStyle/>
          <a:p>
            <a:pPr algn="ctr"/>
            <a:r>
              <a:rPr lang="en-US" sz="6000" cap="none" dirty="0">
                <a:latin typeface="Calibri" panose="020F0502020204030204" pitchFamily="34" charset="0"/>
              </a:rPr>
              <a:t>Medicare as existential threat… really? </a:t>
            </a:r>
            <a:endParaRPr lang="en-US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4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70F0F-66A0-43D5-8326-D94CEA0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03"/>
            <a:ext cx="9050894" cy="575311"/>
          </a:xfrm>
        </p:spPr>
        <p:txBody>
          <a:bodyPr/>
          <a:lstStyle/>
          <a:p>
            <a:pPr algn="ctr"/>
            <a:r>
              <a:rPr lang="en-US" dirty="0"/>
              <a:t>Medicare growth is changing everything</a:t>
            </a:r>
          </a:p>
        </p:txBody>
      </p:sp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9EBE646-234F-CFD8-7391-2AE505817B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16" t="24881" r="16026" b="9592"/>
          <a:stretch/>
        </p:blipFill>
        <p:spPr bwMode="auto">
          <a:xfrm>
            <a:off x="319924" y="640987"/>
            <a:ext cx="8504151" cy="4499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4EA9421-292D-C8D4-1407-039B7DDCAFF6}"/>
              </a:ext>
            </a:extLst>
          </p:cNvPr>
          <p:cNvSpPr/>
          <p:nvPr/>
        </p:nvSpPr>
        <p:spPr>
          <a:xfrm>
            <a:off x="5399230" y="674238"/>
            <a:ext cx="3545265" cy="14261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2F27D-4675-998C-944E-9F7BEC5161B3}"/>
              </a:ext>
            </a:extLst>
          </p:cNvPr>
          <p:cNvSpPr txBox="1"/>
          <p:nvPr/>
        </p:nvSpPr>
        <p:spPr>
          <a:xfrm>
            <a:off x="1529542" y="1238596"/>
            <a:ext cx="296764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But now we are here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59C0DC-F874-4306-694F-8DF8EF52207A}"/>
              </a:ext>
            </a:extLst>
          </p:cNvPr>
          <p:cNvCxnSpPr>
            <a:cxnSpLocks/>
          </p:cNvCxnSpPr>
          <p:nvPr/>
        </p:nvCxnSpPr>
        <p:spPr>
          <a:xfrm flipV="1">
            <a:off x="4239491" y="1504604"/>
            <a:ext cx="1159739" cy="1648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9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3E1C-4CB5-4F46-9A5B-8978FD53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8297"/>
            <a:ext cx="8750300" cy="579972"/>
          </a:xfrm>
        </p:spPr>
        <p:txBody>
          <a:bodyPr/>
          <a:lstStyle/>
          <a:p>
            <a:pPr algn="ctr"/>
            <a:r>
              <a:rPr lang="en-US" sz="3600" dirty="0"/>
              <a:t>Projecting out to 2032</a:t>
            </a:r>
            <a:endParaRPr lang="en-US" sz="3600" cap="none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812B4-C3EE-4F2D-4858-49114F86074C}"/>
              </a:ext>
            </a:extLst>
          </p:cNvPr>
          <p:cNvSpPr txBox="1"/>
          <p:nvPr/>
        </p:nvSpPr>
        <p:spPr>
          <a:xfrm>
            <a:off x="0" y="714278"/>
            <a:ext cx="89304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</a:rPr>
              <a:t>Assume the following</a:t>
            </a:r>
            <a:r>
              <a:rPr lang="en-US" altLang="en-US" sz="24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800" dirty="0"/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Overall Services, Costs and Total Charges grow at same rates as '12 - ‘22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Medicaid and self-pay stay at same portion of total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Trad MCR and MA both grow at same rate as '12 - ‘22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Commercial </a:t>
            </a:r>
            <a:r>
              <a:rPr lang="en-US" sz="2400" dirty="0" err="1"/>
              <a:t>svcs</a:t>
            </a:r>
            <a:r>
              <a:rPr lang="en-US" sz="2400" dirty="0"/>
              <a:t> and charges 'fill in' the remainder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Yields on Medicare, Medicaid and Self-pay stay at '22 levels; </a:t>
            </a:r>
            <a:r>
              <a:rPr lang="en-US" sz="2400" dirty="0" err="1"/>
              <a:t>Comm'l</a:t>
            </a:r>
            <a:r>
              <a:rPr lang="en-US" sz="2400" dirty="0"/>
              <a:t> grows at same rate as '12 - ‘22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MA is 70% of total Medicare by 2032 (vs. 53% in 2022)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227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3E1C-4CB5-4F46-9A5B-8978FD53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8297"/>
            <a:ext cx="8750300" cy="579972"/>
          </a:xfrm>
        </p:spPr>
        <p:txBody>
          <a:bodyPr/>
          <a:lstStyle/>
          <a:p>
            <a:pPr algn="ctr"/>
            <a:r>
              <a:rPr lang="en-US" sz="3600" dirty="0"/>
              <a:t>Projecting out to 2032</a:t>
            </a:r>
            <a:endParaRPr lang="en-US" sz="3600" cap="none" dirty="0">
              <a:latin typeface="Calibri" panose="020F050202020403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7C3DCFE-D754-C814-F435-5C56C4DFA8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969937"/>
              </p:ext>
            </p:extLst>
          </p:nvPr>
        </p:nvGraphicFramePr>
        <p:xfrm>
          <a:off x="88899" y="830637"/>
          <a:ext cx="8843119" cy="398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708499" imgH="1669962" progId="Excel.Sheet.12">
                  <p:embed/>
                </p:oleObj>
              </mc:Choice>
              <mc:Fallback>
                <p:oleObj name="Worksheet" r:id="rId3" imgW="3708499" imgH="16699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899" y="830637"/>
                        <a:ext cx="8843119" cy="3982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96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70F0F-66A0-43D5-8326-D94CEA0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0" y="181148"/>
            <a:ext cx="9050894" cy="575311"/>
          </a:xfrm>
        </p:spPr>
        <p:txBody>
          <a:bodyPr/>
          <a:lstStyle/>
          <a:p>
            <a:pPr algn="ctr"/>
            <a:r>
              <a:rPr lang="en-US" sz="2800" dirty="0"/>
              <a:t>Projecting out to 2032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69B94-B164-5305-DAB7-0FF25F5E69A5}"/>
              </a:ext>
            </a:extLst>
          </p:cNvPr>
          <p:cNvSpPr txBox="1"/>
          <p:nvPr/>
        </p:nvSpPr>
        <p:spPr>
          <a:xfrm>
            <a:off x="158926" y="4839241"/>
            <a:ext cx="89844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2032 MA revenue will be $131 mil less than if paid same yield as Medicare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2BFFF-EB14-FD36-D95F-44F06417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9" y="833871"/>
            <a:ext cx="9071357" cy="38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0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70F0F-66A0-43D5-8326-D94CEA0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0" y="181148"/>
            <a:ext cx="9050894" cy="575311"/>
          </a:xfrm>
        </p:spPr>
        <p:txBody>
          <a:bodyPr/>
          <a:lstStyle/>
          <a:p>
            <a:pPr algn="ctr"/>
            <a:r>
              <a:rPr lang="en-US" sz="2800" dirty="0"/>
              <a:t>2032 if MA pays the same as MCR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69B94-B164-5305-DAB7-0FF25F5E69A5}"/>
              </a:ext>
            </a:extLst>
          </p:cNvPr>
          <p:cNvSpPr txBox="1"/>
          <p:nvPr/>
        </p:nvSpPr>
        <p:spPr>
          <a:xfrm>
            <a:off x="158926" y="4839241"/>
            <a:ext cx="89844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2032 MA is better, but we still have a significant problem from MCR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DD4CB-0F8A-F507-C213-69ACE59CC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58808"/>
            <a:ext cx="9110653" cy="38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0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3E1C-4CB5-4F46-9A5B-8978FD53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8297"/>
            <a:ext cx="8750300" cy="579972"/>
          </a:xfrm>
        </p:spPr>
        <p:txBody>
          <a:bodyPr/>
          <a:lstStyle/>
          <a:p>
            <a:pPr algn="ctr"/>
            <a:r>
              <a:rPr lang="en-US" sz="3600" dirty="0"/>
              <a:t>Possible actions</a:t>
            </a:r>
            <a:endParaRPr lang="en-US" sz="3600" cap="none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812B4-C3EE-4F2D-4858-49114F86074C}"/>
              </a:ext>
            </a:extLst>
          </p:cNvPr>
          <p:cNvSpPr txBox="1"/>
          <p:nvPr/>
        </p:nvSpPr>
        <p:spPr>
          <a:xfrm>
            <a:off x="245341" y="805718"/>
            <a:ext cx="8437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New Revenue opportunities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Specialty Pharmacy, 340(b) expansion, others?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Bring MA plans to 100% of Medicare yield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$131 mil gap by 2032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Boost Commercial MCO reimbursements by </a:t>
            </a:r>
            <a:r>
              <a:rPr lang="en-US" altLang="en-US" sz="2400"/>
              <a:t>$160 </a:t>
            </a:r>
            <a:r>
              <a:rPr lang="en-US" altLang="en-US" sz="2400" dirty="0"/>
              <a:t>mil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3%/</a:t>
            </a:r>
            <a:r>
              <a:rPr lang="en-US" altLang="en-US" sz="2400" dirty="0" err="1"/>
              <a:t>yr</a:t>
            </a:r>
            <a:r>
              <a:rPr lang="en-US" altLang="en-US" sz="2400" dirty="0"/>
              <a:t> assumed – 4.2%/</a:t>
            </a:r>
            <a:r>
              <a:rPr lang="en-US" altLang="en-US" sz="2400" dirty="0" err="1"/>
              <a:t>yr</a:t>
            </a:r>
            <a:r>
              <a:rPr lang="en-US" altLang="en-US" sz="2400" dirty="0"/>
              <a:t> needed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Control Costs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3.3% annual increase assumed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Keeping to 2.9%/ </a:t>
            </a:r>
            <a:r>
              <a:rPr lang="en-US" altLang="en-US" sz="2400" dirty="0" err="1"/>
              <a:t>yr</a:t>
            </a:r>
            <a:r>
              <a:rPr lang="en-US" altLang="en-US" sz="2400" dirty="0"/>
              <a:t> saves $90 mil by 2032</a:t>
            </a:r>
          </a:p>
        </p:txBody>
      </p:sp>
    </p:spTree>
    <p:extLst>
      <p:ext uri="{BB962C8B-B14F-4D97-AF65-F5344CB8AC3E}">
        <p14:creationId xmlns:p14="http://schemas.microsoft.com/office/powerpoint/2010/main" val="16638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70F0F-66A0-43D5-8326-D94CEA0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2" y="9756"/>
            <a:ext cx="9050894" cy="575311"/>
          </a:xfrm>
        </p:spPr>
        <p:txBody>
          <a:bodyPr/>
          <a:lstStyle/>
          <a:p>
            <a:pPr algn="ctr"/>
            <a:r>
              <a:rPr lang="en-US" dirty="0"/>
              <a:t>Medicare is growing fast!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8BA045E-CC08-9F40-198F-CC2416949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92" t="28870" r="19764" b="14340"/>
          <a:stretch/>
        </p:blipFill>
        <p:spPr bwMode="auto">
          <a:xfrm>
            <a:off x="173864" y="585066"/>
            <a:ext cx="8777881" cy="4548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894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70F0F-66A0-43D5-8326-D94CEA0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3" y="33064"/>
            <a:ext cx="9050894" cy="409056"/>
          </a:xfrm>
        </p:spPr>
        <p:txBody>
          <a:bodyPr/>
          <a:lstStyle/>
          <a:p>
            <a:pPr algn="ctr"/>
            <a:r>
              <a:rPr lang="en-US" dirty="0"/>
              <a:t>Medicare is growing fast!</a:t>
            </a:r>
          </a:p>
        </p:txBody>
      </p:sp>
      <p:pic>
        <p:nvPicPr>
          <p:cNvPr id="2" name="Picture 1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24545AB1-EE08-51EB-572C-5587ED68C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99" t="21842" r="16666" b="7503"/>
          <a:stretch/>
        </p:blipFill>
        <p:spPr bwMode="auto">
          <a:xfrm>
            <a:off x="593892" y="443665"/>
            <a:ext cx="7956215" cy="4668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298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70F0F-66A0-43D5-8326-D94CEA0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03"/>
            <a:ext cx="9050894" cy="575311"/>
          </a:xfrm>
        </p:spPr>
        <p:txBody>
          <a:bodyPr/>
          <a:lstStyle/>
          <a:p>
            <a:pPr algn="ctr"/>
            <a:r>
              <a:rPr lang="en-US" dirty="0" err="1"/>
              <a:t>Mcr</a:t>
            </a:r>
            <a:r>
              <a:rPr lang="en-US" dirty="0"/>
              <a:t> pop. growth will slow, but will remain high!</a:t>
            </a:r>
          </a:p>
        </p:txBody>
      </p:sp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9EBE646-234F-CFD8-7391-2AE505817B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16" t="24881" r="16026" b="9592"/>
          <a:stretch/>
        </p:blipFill>
        <p:spPr bwMode="auto">
          <a:xfrm>
            <a:off x="319924" y="640987"/>
            <a:ext cx="8504151" cy="4499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140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70F0F-66A0-43D5-8326-D94CEA0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3" y="1"/>
            <a:ext cx="9050894" cy="315883"/>
          </a:xfrm>
        </p:spPr>
        <p:txBody>
          <a:bodyPr/>
          <a:lstStyle/>
          <a:p>
            <a:pPr algn="ctr"/>
            <a:r>
              <a:rPr lang="en-US" dirty="0"/>
              <a:t>Medicare advantage is growing fast!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1470F-94E8-B851-86A0-0ACA65CCC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04" y="315885"/>
            <a:ext cx="8036394" cy="48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1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70F0F-66A0-43D5-8326-D94CEA0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0" y="89708"/>
            <a:ext cx="9050894" cy="575311"/>
          </a:xfrm>
        </p:spPr>
        <p:txBody>
          <a:bodyPr/>
          <a:lstStyle/>
          <a:p>
            <a:pPr algn="ctr"/>
            <a:r>
              <a:rPr lang="en-US" dirty="0"/>
              <a:t>Medicare advantage is growing fast!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21F040-B62B-7A8F-F50F-38501F4DE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2327"/>
            <a:ext cx="9050894" cy="41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5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70F0F-66A0-43D5-8326-D94CEA0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425" y="29778"/>
            <a:ext cx="2683388" cy="1973589"/>
          </a:xfrm>
        </p:spPr>
        <p:txBody>
          <a:bodyPr/>
          <a:lstStyle/>
          <a:p>
            <a:pPr algn="ctr"/>
            <a:r>
              <a:rPr lang="en-US" dirty="0"/>
              <a:t>Medicare advantage plans are </a:t>
            </a:r>
            <a:r>
              <a:rPr lang="en-US" sz="3600" dirty="0"/>
              <a:t>very</a:t>
            </a:r>
            <a:r>
              <a:rPr lang="en-US" dirty="0"/>
              <a:t> profitable for MCOs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07DDF-D3B8-146E-4467-4C7B7707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7" y="29778"/>
            <a:ext cx="6736006" cy="51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5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70F0F-66A0-43D5-8326-D94CEA0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0" y="181148"/>
            <a:ext cx="9050894" cy="575311"/>
          </a:xfrm>
        </p:spPr>
        <p:txBody>
          <a:bodyPr/>
          <a:lstStyle/>
          <a:p>
            <a:pPr algn="ctr"/>
            <a:r>
              <a:rPr lang="en-US" dirty="0"/>
              <a:t>But Medicare advantage isn’t great for hospitals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69B94-B164-5305-DAB7-0FF25F5E69A5}"/>
              </a:ext>
            </a:extLst>
          </p:cNvPr>
          <p:cNvSpPr txBox="1"/>
          <p:nvPr/>
        </p:nvSpPr>
        <p:spPr>
          <a:xfrm>
            <a:off x="158926" y="4839241"/>
            <a:ext cx="89844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2022 MA revenue would have been $49 mil more if paid same yield as Medicare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473353F-165D-9F39-59E5-22FA18E38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154642"/>
              </p:ext>
            </p:extLst>
          </p:nvPr>
        </p:nvGraphicFramePr>
        <p:xfrm>
          <a:off x="-742" y="808948"/>
          <a:ext cx="9144742" cy="386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423310" imgH="3136944" progId="Excel.Sheet.12">
                  <p:embed/>
                </p:oleObj>
              </mc:Choice>
              <mc:Fallback>
                <p:oleObj name="Worksheet" r:id="rId3" imgW="7423310" imgH="31369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42" y="808948"/>
                        <a:ext cx="9144742" cy="386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36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70F0F-66A0-43D5-8326-D94CEA0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03"/>
            <a:ext cx="9050894" cy="575311"/>
          </a:xfrm>
        </p:spPr>
        <p:txBody>
          <a:bodyPr/>
          <a:lstStyle/>
          <a:p>
            <a:pPr algn="ctr"/>
            <a:r>
              <a:rPr lang="en-US" dirty="0"/>
              <a:t>Medicare growth is changing everything</a:t>
            </a:r>
          </a:p>
        </p:txBody>
      </p:sp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9EBE646-234F-CFD8-7391-2AE505817B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16" t="24881" r="16026" b="9592"/>
          <a:stretch/>
        </p:blipFill>
        <p:spPr bwMode="auto">
          <a:xfrm>
            <a:off x="319924" y="640987"/>
            <a:ext cx="8504151" cy="4499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4EA9421-292D-C8D4-1407-039B7DDCAFF6}"/>
              </a:ext>
            </a:extLst>
          </p:cNvPr>
          <p:cNvSpPr/>
          <p:nvPr/>
        </p:nvSpPr>
        <p:spPr>
          <a:xfrm>
            <a:off x="1729047" y="2463684"/>
            <a:ext cx="3424845" cy="11887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2F27D-4675-998C-944E-9F7BEC5161B3}"/>
              </a:ext>
            </a:extLst>
          </p:cNvPr>
          <p:cNvSpPr txBox="1"/>
          <p:nvPr/>
        </p:nvSpPr>
        <p:spPr>
          <a:xfrm>
            <a:off x="1529542" y="1238596"/>
            <a:ext cx="296764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Our industry developed here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59C0DC-F874-4306-694F-8DF8EF52207A}"/>
              </a:ext>
            </a:extLst>
          </p:cNvPr>
          <p:cNvCxnSpPr/>
          <p:nvPr/>
        </p:nvCxnSpPr>
        <p:spPr>
          <a:xfrm>
            <a:off x="2186247" y="2100370"/>
            <a:ext cx="241069" cy="47138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760207"/>
      </p:ext>
    </p:extLst>
  </p:cSld>
  <p:clrMapOvr>
    <a:masterClrMapping/>
  </p:clrMapOvr>
</p:sld>
</file>

<file path=ppt/theme/theme1.xml><?xml version="1.0" encoding="utf-8"?>
<a:theme xmlns:a="http://schemas.openxmlformats.org/drawingml/2006/main" name="SEH | SEP - Logo">
  <a:themeElements>
    <a:clrScheme name="SEH Color Theme 2019">
      <a:dk1>
        <a:srgbClr val="0065BD"/>
      </a:dk1>
      <a:lt1>
        <a:srgbClr val="FFFFFF"/>
      </a:lt1>
      <a:dk2>
        <a:srgbClr val="0065BD"/>
      </a:dk2>
      <a:lt2>
        <a:srgbClr val="FFFFFF"/>
      </a:lt2>
      <a:accent1>
        <a:srgbClr val="0065BD"/>
      </a:accent1>
      <a:accent2>
        <a:srgbClr val="63A0D6"/>
      </a:accent2>
      <a:accent3>
        <a:srgbClr val="3B8A2E"/>
      </a:accent3>
      <a:accent4>
        <a:srgbClr val="89B679"/>
      </a:accent4>
      <a:accent5>
        <a:srgbClr val="FFBC3D"/>
      </a:accent5>
      <a:accent6>
        <a:srgbClr val="FFD696"/>
      </a:accent6>
      <a:hlink>
        <a:srgbClr val="FFBC3D"/>
      </a:hlink>
      <a:folHlink>
        <a:srgbClr val="63A0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800" b="1" dirty="0" smtClean="0">
            <a:solidFill>
              <a:schemeClr val="tx2"/>
            </a:solidFill>
            <a:latin typeface="Arial Black" panose="020B0604020202020204" pitchFamily="34" charset="0"/>
            <a:cs typeface="Arial Black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H_SEP_PPT_Template_2018" id="{7ADD1F84-54F9-E040-B02F-2CDCE7D4759D}" vid="{93199840-D3E4-AC47-99F5-0666625C9F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45303</TotalTime>
  <Words>313</Words>
  <Application>Microsoft Office PowerPoint</Application>
  <PresentationFormat>On-screen Show (16:9)</PresentationFormat>
  <Paragraphs>59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SEH | SEP - Logo</vt:lpstr>
      <vt:lpstr>Worksheet</vt:lpstr>
      <vt:lpstr>Medicare as existential threat… really? </vt:lpstr>
      <vt:lpstr>Medicare is growing fast!</vt:lpstr>
      <vt:lpstr>Medicare is growing fast!</vt:lpstr>
      <vt:lpstr>Mcr pop. growth will slow, but will remain high!</vt:lpstr>
      <vt:lpstr>Medicare advantage is growing fast!</vt:lpstr>
      <vt:lpstr>Medicare advantage is growing fast!</vt:lpstr>
      <vt:lpstr>Medicare advantage plans are very profitable for MCOs</vt:lpstr>
      <vt:lpstr>But Medicare advantage isn’t great for hospitals</vt:lpstr>
      <vt:lpstr>Medicare growth is changing everything</vt:lpstr>
      <vt:lpstr>Medicare growth is changing everything</vt:lpstr>
      <vt:lpstr>Projecting out to 2032</vt:lpstr>
      <vt:lpstr>Projecting out to 2032</vt:lpstr>
      <vt:lpstr>Projecting out to 2032</vt:lpstr>
      <vt:lpstr>2032 if MA pays the same as MCR</vt:lpstr>
      <vt:lpstr>Possible 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Gary.Hartwig@stelizabeth.com</dc:creator>
  <cp:lastModifiedBy>Bill Banks</cp:lastModifiedBy>
  <cp:revision>619</cp:revision>
  <cp:lastPrinted>2023-05-16T12:43:31Z</cp:lastPrinted>
  <dcterms:created xsi:type="dcterms:W3CDTF">2019-01-15T16:14:56Z</dcterms:created>
  <dcterms:modified xsi:type="dcterms:W3CDTF">2023-12-11T22:14:35Z</dcterms:modified>
</cp:coreProperties>
</file>