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57" r:id="rId5"/>
    <p:sldId id="7298" r:id="rId6"/>
    <p:sldId id="7299" r:id="rId7"/>
    <p:sldId id="7300" r:id="rId8"/>
    <p:sldId id="7310" r:id="rId9"/>
    <p:sldId id="7311" r:id="rId10"/>
    <p:sldId id="7313" r:id="rId11"/>
    <p:sldId id="7312" r:id="rId12"/>
    <p:sldId id="7309"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8">
          <p15:clr>
            <a:srgbClr val="A4A3A4"/>
          </p15:clr>
        </p15:guide>
        <p15:guide id="2" pos="2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Morris" initials="MM" lastIdx="8" clrIdx="0">
    <p:extLst>
      <p:ext uri="{19B8F6BF-5375-455C-9EA6-DF929625EA0E}">
        <p15:presenceInfo xmlns:p15="http://schemas.microsoft.com/office/powerpoint/2012/main" userId="S::MMorris@Xtendhealthcare.net::0b467915-627e-4cba-83ef-c800e10a8ec6" providerId="AD"/>
      </p:ext>
    </p:extLst>
  </p:cmAuthor>
  <p:cmAuthor id="2" name="Daniel" initials="D" lastIdx="2" clrIdx="1">
    <p:extLst>
      <p:ext uri="{19B8F6BF-5375-455C-9EA6-DF929625EA0E}">
        <p15:presenceInfo xmlns:p15="http://schemas.microsoft.com/office/powerpoint/2012/main" userId="S::DDBrooks@Xtendhealthcare.net::407d152d-8905-4146-ad6e-af80c0f18753" providerId="AD"/>
      </p:ext>
    </p:extLst>
  </p:cmAuthor>
  <p:cmAuthor id="3" name="Grimm, Brian J." initials="GBJ" lastIdx="10" clrIdx="2">
    <p:extLst>
      <p:ext uri="{19B8F6BF-5375-455C-9EA6-DF929625EA0E}">
        <p15:presenceInfo xmlns:p15="http://schemas.microsoft.com/office/powerpoint/2012/main" userId="S::Brian.Grimm@navient.com::fae00329-9bce-4f8e-81ce-cfdec2a1c231" providerId="AD"/>
      </p:ext>
    </p:extLst>
  </p:cmAuthor>
  <p:cmAuthor id="4" name="TeamXtend" initials="X" lastIdx="8" clrIdx="3">
    <p:extLst>
      <p:ext uri="{19B8F6BF-5375-455C-9EA6-DF929625EA0E}">
        <p15:presenceInfo xmlns:p15="http://schemas.microsoft.com/office/powerpoint/2012/main" userId="TeamXten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B57"/>
    <a:srgbClr val="2C9942"/>
    <a:srgbClr val="086B6E"/>
    <a:srgbClr val="470A68"/>
    <a:srgbClr val="7E68A6"/>
    <a:srgbClr val="00757A"/>
    <a:srgbClr val="139DEC"/>
    <a:srgbClr val="3264A1"/>
    <a:srgbClr val="573C87"/>
    <a:srgbClr val="5D115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97" autoAdjust="0"/>
    <p:restoredTop sz="96101" autoAdjust="0"/>
  </p:normalViewPr>
  <p:slideViewPr>
    <p:cSldViewPr snapToGrid="0">
      <p:cViewPr varScale="1">
        <p:scale>
          <a:sx n="109" d="100"/>
          <a:sy n="109" d="100"/>
        </p:scale>
        <p:origin x="2160" y="114"/>
      </p:cViewPr>
      <p:guideLst>
        <p:guide orient="horz" pos="208"/>
        <p:guide pos="287"/>
      </p:guideLst>
    </p:cSldViewPr>
  </p:slideViewPr>
  <p:notesTextViewPr>
    <p:cViewPr>
      <p:scale>
        <a:sx n="100" d="100"/>
        <a:sy n="100" d="100"/>
      </p:scale>
      <p:origin x="0" y="0"/>
    </p:cViewPr>
  </p:notesTextViewPr>
  <p:sorterViewPr>
    <p:cViewPr>
      <p:scale>
        <a:sx n="150" d="100"/>
        <a:sy n="150" d="100"/>
      </p:scale>
      <p:origin x="0" y="0"/>
    </p:cViewPr>
  </p:sorterViewPr>
  <p:notesViewPr>
    <p:cSldViewPr snapToGrid="0">
      <p:cViewPr varScale="1">
        <p:scale>
          <a:sx n="78" d="100"/>
          <a:sy n="78" d="100"/>
        </p:scale>
        <p:origin x="20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979852-BF8C-4CE7-84BB-7768BBF3A6F7}"/>
              </a:ext>
            </a:extLst>
          </p:cNvPr>
          <p:cNvSpPr>
            <a:spLocks noGrp="1"/>
          </p:cNvSpPr>
          <p:nvPr>
            <p:ph type="hdr" sz="quarter"/>
          </p:nvPr>
        </p:nvSpPr>
        <p:spPr>
          <a:xfrm>
            <a:off x="0" y="0"/>
            <a:ext cx="3037840" cy="466435"/>
          </a:xfrm>
          <a:prstGeom prst="rect">
            <a:avLst/>
          </a:prstGeom>
        </p:spPr>
        <p:txBody>
          <a:bodyPr vert="horz" lIns="93175" tIns="46587" rIns="93175" bIns="46587" rtlCol="0"/>
          <a:lstStyle>
            <a:lvl1pPr algn="l">
              <a:defRPr sz="1200"/>
            </a:lvl1pPr>
          </a:lstStyle>
          <a:p>
            <a:endParaRPr lang="en-US" dirty="0">
              <a:latin typeface="Times New Roman" panose="02020603050405020304" pitchFamily="18" charset="0"/>
            </a:endParaRPr>
          </a:p>
        </p:txBody>
      </p:sp>
      <p:sp>
        <p:nvSpPr>
          <p:cNvPr id="3" name="Date Placeholder 2">
            <a:extLst>
              <a:ext uri="{FF2B5EF4-FFF2-40B4-BE49-F238E27FC236}">
                <a16:creationId xmlns:a16="http://schemas.microsoft.com/office/drawing/2014/main" id="{DC27552B-2082-477A-8BF3-2404D83D24ED}"/>
              </a:ext>
            </a:extLst>
          </p:cNvPr>
          <p:cNvSpPr>
            <a:spLocks noGrp="1"/>
          </p:cNvSpPr>
          <p:nvPr>
            <p:ph type="dt" sz="quarter" idx="1"/>
          </p:nvPr>
        </p:nvSpPr>
        <p:spPr>
          <a:xfrm>
            <a:off x="3970939" y="0"/>
            <a:ext cx="3037840" cy="466435"/>
          </a:xfrm>
          <a:prstGeom prst="rect">
            <a:avLst/>
          </a:prstGeom>
        </p:spPr>
        <p:txBody>
          <a:bodyPr vert="horz" lIns="93175" tIns="46587" rIns="93175" bIns="46587" rtlCol="0"/>
          <a:lstStyle>
            <a:lvl1pPr algn="r">
              <a:defRPr sz="1200"/>
            </a:lvl1pPr>
          </a:lstStyle>
          <a:p>
            <a:fld id="{C7E97493-C7BC-4E97-A4B8-4CD063059DE1}" type="datetimeFigureOut">
              <a:rPr lang="en-US" smtClean="0">
                <a:latin typeface="Times New Roman" panose="02020603050405020304" pitchFamily="18" charset="0"/>
              </a:rPr>
              <a:t>1/12/2023</a:t>
            </a:fld>
            <a:endParaRPr lang="en-US" dirty="0">
              <a:latin typeface="Times New Roman" panose="02020603050405020304" pitchFamily="18" charset="0"/>
            </a:endParaRPr>
          </a:p>
        </p:txBody>
      </p:sp>
      <p:sp>
        <p:nvSpPr>
          <p:cNvPr id="4" name="Footer Placeholder 3">
            <a:extLst>
              <a:ext uri="{FF2B5EF4-FFF2-40B4-BE49-F238E27FC236}">
                <a16:creationId xmlns:a16="http://schemas.microsoft.com/office/drawing/2014/main" id="{0597F0C2-09D8-4DD0-91D4-407EB4889919}"/>
              </a:ext>
            </a:extLst>
          </p:cNvPr>
          <p:cNvSpPr>
            <a:spLocks noGrp="1"/>
          </p:cNvSpPr>
          <p:nvPr>
            <p:ph type="ftr" sz="quarter" idx="2"/>
          </p:nvPr>
        </p:nvSpPr>
        <p:spPr>
          <a:xfrm>
            <a:off x="0" y="8829968"/>
            <a:ext cx="3037840" cy="466434"/>
          </a:xfrm>
          <a:prstGeom prst="rect">
            <a:avLst/>
          </a:prstGeom>
        </p:spPr>
        <p:txBody>
          <a:bodyPr vert="horz" lIns="93175" tIns="46587" rIns="93175" bIns="46587" rtlCol="0" anchor="b"/>
          <a:lstStyle>
            <a:lvl1pPr algn="l">
              <a:defRPr sz="1200"/>
            </a:lvl1pPr>
          </a:lstStyle>
          <a:p>
            <a:endParaRPr lang="en-US" dirty="0">
              <a:latin typeface="Times New Roman" panose="02020603050405020304" pitchFamily="18" charset="0"/>
            </a:endParaRPr>
          </a:p>
        </p:txBody>
      </p:sp>
      <p:sp>
        <p:nvSpPr>
          <p:cNvPr id="5" name="Slide Number Placeholder 4">
            <a:extLst>
              <a:ext uri="{FF2B5EF4-FFF2-40B4-BE49-F238E27FC236}">
                <a16:creationId xmlns:a16="http://schemas.microsoft.com/office/drawing/2014/main" id="{F77D3A10-371A-4FE1-AA19-CDB32A818FFA}"/>
              </a:ext>
            </a:extLst>
          </p:cNvPr>
          <p:cNvSpPr>
            <a:spLocks noGrp="1"/>
          </p:cNvSpPr>
          <p:nvPr>
            <p:ph type="sldNum" sz="quarter" idx="3"/>
          </p:nvPr>
        </p:nvSpPr>
        <p:spPr>
          <a:xfrm>
            <a:off x="3970939" y="8829968"/>
            <a:ext cx="3037840" cy="466434"/>
          </a:xfrm>
          <a:prstGeom prst="rect">
            <a:avLst/>
          </a:prstGeom>
        </p:spPr>
        <p:txBody>
          <a:bodyPr vert="horz" lIns="93175" tIns="46587" rIns="93175" bIns="46587" rtlCol="0" anchor="b"/>
          <a:lstStyle>
            <a:lvl1pPr algn="r">
              <a:defRPr sz="1200"/>
            </a:lvl1pPr>
          </a:lstStyle>
          <a:p>
            <a:fld id="{C1C8C5C1-1408-461D-B48A-ECA1CFF30D11}" type="slidenum">
              <a:rPr lang="en-US" smtClean="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270559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5" tIns="46587" rIns="93175" bIns="46587"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75" tIns="46587" rIns="93175" bIns="46587" rtlCol="0"/>
          <a:lstStyle>
            <a:lvl1pPr algn="r">
              <a:defRPr sz="1200">
                <a:latin typeface="Times New Roman" panose="02020603050405020304" pitchFamily="18" charset="0"/>
              </a:defRPr>
            </a:lvl1pPr>
          </a:lstStyle>
          <a:p>
            <a:fld id="{2D4B203A-FF4A-427C-BBEF-E579AB8B8638}" type="datetimeFigureOut">
              <a:rPr lang="en-US" smtClean="0"/>
              <a:pPr/>
              <a:t>1/12/2023</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7" rIns="93175" bIns="46587" rtlCol="0" anchor="ctr"/>
          <a:lstStyle/>
          <a:p>
            <a:endParaRPr lang="en-US" dirty="0"/>
          </a:p>
        </p:txBody>
      </p:sp>
      <p:sp>
        <p:nvSpPr>
          <p:cNvPr id="5" name="Notes Placeholder 4"/>
          <p:cNvSpPr>
            <a:spLocks noGrp="1"/>
          </p:cNvSpPr>
          <p:nvPr>
            <p:ph type="body" sz="quarter" idx="3"/>
          </p:nvPr>
        </p:nvSpPr>
        <p:spPr>
          <a:xfrm>
            <a:off x="701040" y="4473892"/>
            <a:ext cx="5608320" cy="3660457"/>
          </a:xfrm>
          <a:prstGeom prst="rect">
            <a:avLst/>
          </a:prstGeom>
        </p:spPr>
        <p:txBody>
          <a:bodyPr vert="horz" lIns="93175" tIns="46587" rIns="93175" bIns="46587"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5" tIns="46587" rIns="93175" bIns="46587"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5" tIns="46587" rIns="93175" bIns="46587" rtlCol="0" anchor="b"/>
          <a:lstStyle>
            <a:lvl1pPr algn="r">
              <a:defRPr sz="1200">
                <a:latin typeface="Times New Roman" panose="02020603050405020304" pitchFamily="18" charset="0"/>
              </a:defRPr>
            </a:lvl1pPr>
          </a:lstStyle>
          <a:p>
            <a:fld id="{3E1EB234-A4F0-428B-808E-2AFFE29B5E19}" type="slidenum">
              <a:rPr lang="en-US" smtClean="0"/>
              <a:pPr/>
              <a:t>‹#›</a:t>
            </a:fld>
            <a:endParaRPr lang="en-US" dirty="0"/>
          </a:p>
        </p:txBody>
      </p:sp>
    </p:spTree>
    <p:extLst>
      <p:ext uri="{BB962C8B-B14F-4D97-AF65-F5344CB8AC3E}">
        <p14:creationId xmlns:p14="http://schemas.microsoft.com/office/powerpoint/2010/main" val="1657675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2</a:t>
            </a:fld>
            <a:endParaRPr lang="en-US" dirty="0"/>
          </a:p>
        </p:txBody>
      </p:sp>
    </p:spTree>
    <p:extLst>
      <p:ext uri="{BB962C8B-B14F-4D97-AF65-F5344CB8AC3E}">
        <p14:creationId xmlns:p14="http://schemas.microsoft.com/office/powerpoint/2010/main" val="3903142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3</a:t>
            </a:fld>
            <a:endParaRPr lang="en-US" dirty="0"/>
          </a:p>
        </p:txBody>
      </p:sp>
    </p:spTree>
    <p:extLst>
      <p:ext uri="{BB962C8B-B14F-4D97-AF65-F5344CB8AC3E}">
        <p14:creationId xmlns:p14="http://schemas.microsoft.com/office/powerpoint/2010/main" val="1463979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4</a:t>
            </a:fld>
            <a:endParaRPr lang="en-US" dirty="0"/>
          </a:p>
        </p:txBody>
      </p:sp>
    </p:spTree>
    <p:extLst>
      <p:ext uri="{BB962C8B-B14F-4D97-AF65-F5344CB8AC3E}">
        <p14:creationId xmlns:p14="http://schemas.microsoft.com/office/powerpoint/2010/main" val="574972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5</a:t>
            </a:fld>
            <a:endParaRPr lang="en-US" dirty="0"/>
          </a:p>
        </p:txBody>
      </p:sp>
    </p:spTree>
    <p:extLst>
      <p:ext uri="{BB962C8B-B14F-4D97-AF65-F5344CB8AC3E}">
        <p14:creationId xmlns:p14="http://schemas.microsoft.com/office/powerpoint/2010/main" val="534938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6</a:t>
            </a:fld>
            <a:endParaRPr lang="en-US" dirty="0"/>
          </a:p>
        </p:txBody>
      </p:sp>
    </p:spTree>
    <p:extLst>
      <p:ext uri="{BB962C8B-B14F-4D97-AF65-F5344CB8AC3E}">
        <p14:creationId xmlns:p14="http://schemas.microsoft.com/office/powerpoint/2010/main" val="3650626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7</a:t>
            </a:fld>
            <a:endParaRPr lang="en-US" dirty="0"/>
          </a:p>
        </p:txBody>
      </p:sp>
    </p:spTree>
    <p:extLst>
      <p:ext uri="{BB962C8B-B14F-4D97-AF65-F5344CB8AC3E}">
        <p14:creationId xmlns:p14="http://schemas.microsoft.com/office/powerpoint/2010/main" val="583312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8</a:t>
            </a:fld>
            <a:endParaRPr lang="en-US" dirty="0"/>
          </a:p>
        </p:txBody>
      </p:sp>
    </p:spTree>
    <p:extLst>
      <p:ext uri="{BB962C8B-B14F-4D97-AF65-F5344CB8AC3E}">
        <p14:creationId xmlns:p14="http://schemas.microsoft.com/office/powerpoint/2010/main" val="1155116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9EDE53-A371-411C-BE7D-F93A5537BFBB}" type="slidenum">
              <a:rPr lang="en-US" smtClean="0"/>
              <a:pPr/>
              <a:t>9</a:t>
            </a:fld>
            <a:endParaRPr lang="en-US" dirty="0"/>
          </a:p>
        </p:txBody>
      </p:sp>
    </p:spTree>
    <p:extLst>
      <p:ext uri="{BB962C8B-B14F-4D97-AF65-F5344CB8AC3E}">
        <p14:creationId xmlns:p14="http://schemas.microsoft.com/office/powerpoint/2010/main" val="89183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457200" y="3215834"/>
            <a:ext cx="5010912" cy="1362441"/>
          </a:xfrm>
        </p:spPr>
        <p:txBody>
          <a:bodyPr/>
          <a:lstStyle>
            <a:lvl1pPr>
              <a:defRPr sz="3600" b="1">
                <a:solidFill>
                  <a:srgbClr val="0F3B57"/>
                </a:solidFill>
              </a:defRPr>
            </a:lvl1pPr>
          </a:lstStyle>
          <a:p>
            <a:r>
              <a:rPr lang="en-US" dirty="0"/>
              <a:t>Click to edit master title style</a:t>
            </a:r>
          </a:p>
        </p:txBody>
      </p:sp>
      <p:sp>
        <p:nvSpPr>
          <p:cNvPr id="13" name="Subtitle 2"/>
          <p:cNvSpPr>
            <a:spLocks noGrp="1"/>
          </p:cNvSpPr>
          <p:nvPr>
            <p:ph type="subTitle" idx="1"/>
          </p:nvPr>
        </p:nvSpPr>
        <p:spPr>
          <a:xfrm>
            <a:off x="457200" y="4770299"/>
            <a:ext cx="5010912" cy="819856"/>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a:solidFill>
                  <a:schemeClr val="accent3">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7" name="Picture 6">
            <a:extLst>
              <a:ext uri="{FF2B5EF4-FFF2-40B4-BE49-F238E27FC236}">
                <a16:creationId xmlns:a16="http://schemas.microsoft.com/office/drawing/2014/main" id="{D732F599-7121-554F-8C1B-8D0056B1CEA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902828" y="85241"/>
            <a:ext cx="3171430" cy="6690096"/>
          </a:xfrm>
          <a:prstGeom prst="rect">
            <a:avLst/>
          </a:prstGeom>
        </p:spPr>
      </p:pic>
    </p:spTree>
    <p:extLst>
      <p:ext uri="{BB962C8B-B14F-4D97-AF65-F5344CB8AC3E}">
        <p14:creationId xmlns:p14="http://schemas.microsoft.com/office/powerpoint/2010/main" val="23154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White ">
    <p:spTree>
      <p:nvGrpSpPr>
        <p:cNvPr id="1" name=""/>
        <p:cNvGrpSpPr/>
        <p:nvPr/>
      </p:nvGrpSpPr>
      <p:grpSpPr>
        <a:xfrm>
          <a:off x="0" y="0"/>
          <a:ext cx="0" cy="0"/>
          <a:chOff x="0" y="0"/>
          <a:chExt cx="0" cy="0"/>
        </a:xfrm>
      </p:grpSpPr>
      <p:sp>
        <p:nvSpPr>
          <p:cNvPr id="2" name="Title 1"/>
          <p:cNvSpPr>
            <a:spLocks noGrp="1"/>
          </p:cNvSpPr>
          <p:nvPr>
            <p:ph type="title"/>
          </p:nvPr>
        </p:nvSpPr>
        <p:spPr>
          <a:xfrm>
            <a:off x="458218" y="484633"/>
            <a:ext cx="8229600" cy="601218"/>
          </a:xfrm>
        </p:spPr>
        <p:txBody>
          <a:bodyPr/>
          <a:lstStyle>
            <a:lvl1pPr>
              <a:defRPr sz="2800">
                <a:solidFill>
                  <a:srgbClr val="0F3B57"/>
                </a:solidFill>
              </a:defRPr>
            </a:lvl1pPr>
          </a:lstStyle>
          <a:p>
            <a:r>
              <a:rPr lang="en-US"/>
              <a:t>Click to edit Master title style</a:t>
            </a:r>
            <a:endParaRPr lang="en-US" dirty="0"/>
          </a:p>
        </p:txBody>
      </p:sp>
      <p:sp>
        <p:nvSpPr>
          <p:cNvPr id="3" name="Content Placeholder 2"/>
          <p:cNvSpPr>
            <a:spLocks noGrp="1"/>
          </p:cNvSpPr>
          <p:nvPr>
            <p:ph idx="1"/>
          </p:nvPr>
        </p:nvSpPr>
        <p:spPr>
          <a:xfrm>
            <a:off x="458218" y="1170471"/>
            <a:ext cx="8229600" cy="4525963"/>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1818" y="333940"/>
            <a:ext cx="8228061" cy="62333"/>
          </a:xfrm>
          <a:prstGeom prst="rect">
            <a:avLst/>
          </a:prstGeom>
        </p:spPr>
      </p:pic>
    </p:spTree>
    <p:extLst>
      <p:ext uri="{BB962C8B-B14F-4D97-AF65-F5344CB8AC3E}">
        <p14:creationId xmlns:p14="http://schemas.microsoft.com/office/powerpoint/2010/main" val="111140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458218" y="488887"/>
            <a:ext cx="8229600" cy="827680"/>
          </a:xfrm>
        </p:spPr>
        <p:txBody>
          <a:bodyPr/>
          <a:lstStyle/>
          <a:p>
            <a:r>
              <a:rPr lang="en-US"/>
              <a:t>Click to edit Master title style</a:t>
            </a:r>
            <a:endParaRPr lang="en-US" dirty="0"/>
          </a:p>
        </p:txBody>
      </p:sp>
      <p:sp>
        <p:nvSpPr>
          <p:cNvPr id="3" name="Content Placeholder 2"/>
          <p:cNvSpPr>
            <a:spLocks noGrp="1"/>
          </p:cNvSpPr>
          <p:nvPr>
            <p:ph idx="1"/>
          </p:nvPr>
        </p:nvSpPr>
        <p:spPr>
          <a:xfrm>
            <a:off x="458218" y="1371599"/>
            <a:ext cx="8229600" cy="4800600"/>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1818" y="333940"/>
            <a:ext cx="8228061" cy="62333"/>
          </a:xfrm>
          <a:prstGeom prst="rect">
            <a:avLst/>
          </a:prstGeom>
        </p:spPr>
      </p:pic>
    </p:spTree>
    <p:extLst>
      <p:ext uri="{BB962C8B-B14F-4D97-AF65-F5344CB8AC3E}">
        <p14:creationId xmlns:p14="http://schemas.microsoft.com/office/powerpoint/2010/main" val="1322718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60997" y="1371599"/>
            <a:ext cx="3886200" cy="4800600"/>
          </a:xfrm>
        </p:spPr>
        <p:txBody>
          <a:bodyPr/>
          <a:lstStyle>
            <a:lvl1pPr>
              <a:defRPr sz="1800">
                <a:solidFill>
                  <a:schemeClr val="bg2">
                    <a:lumMod val="50000"/>
                  </a:schemeClr>
                </a:solidFill>
              </a:defRPr>
            </a:lvl1pPr>
            <a:lvl2pPr>
              <a:defRPr sz="1800">
                <a:solidFill>
                  <a:schemeClr val="bg2">
                    <a:lumMod val="50000"/>
                  </a:schemeClr>
                </a:solidFill>
              </a:defRPr>
            </a:lvl2pPr>
            <a:lvl3pPr>
              <a:defRPr sz="18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1371599"/>
            <a:ext cx="3886200" cy="4800600"/>
          </a:xfrm>
        </p:spPr>
        <p:txBody>
          <a:bodyPr/>
          <a:lstStyle>
            <a:lvl1pPr>
              <a:defRPr sz="1800">
                <a:solidFill>
                  <a:schemeClr val="bg2">
                    <a:lumMod val="50000"/>
                  </a:schemeClr>
                </a:solidFill>
              </a:defRPr>
            </a:lvl1pPr>
            <a:lvl2pPr>
              <a:defRPr sz="1800">
                <a:solidFill>
                  <a:schemeClr val="bg2">
                    <a:lumMod val="50000"/>
                  </a:schemeClr>
                </a:solidFill>
              </a:defRPr>
            </a:lvl2pPr>
            <a:lvl3pPr>
              <a:defRPr sz="18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1818" y="333940"/>
            <a:ext cx="8228061" cy="62333"/>
          </a:xfrm>
          <a:prstGeom prst="rect">
            <a:avLst/>
          </a:prstGeom>
        </p:spPr>
      </p:pic>
      <p:sp>
        <p:nvSpPr>
          <p:cNvPr id="7" name="Title 1">
            <a:extLst>
              <a:ext uri="{FF2B5EF4-FFF2-40B4-BE49-F238E27FC236}">
                <a16:creationId xmlns:a16="http://schemas.microsoft.com/office/drawing/2014/main" id="{F230FA8C-D17F-2243-8DE9-DB5E465E2098}"/>
              </a:ext>
            </a:extLst>
          </p:cNvPr>
          <p:cNvSpPr>
            <a:spLocks noGrp="1"/>
          </p:cNvSpPr>
          <p:nvPr>
            <p:ph type="title"/>
          </p:nvPr>
        </p:nvSpPr>
        <p:spPr>
          <a:xfrm>
            <a:off x="458218" y="488887"/>
            <a:ext cx="8229600" cy="827680"/>
          </a:xfrm>
        </p:spPr>
        <p:txBody>
          <a:bodyPr/>
          <a:lstStyle/>
          <a:p>
            <a:r>
              <a:rPr lang="en-US"/>
              <a:t>Click to edit Master title style</a:t>
            </a:r>
            <a:endParaRPr lang="en-US" dirty="0"/>
          </a:p>
        </p:txBody>
      </p:sp>
    </p:spTree>
    <p:extLst>
      <p:ext uri="{BB962C8B-B14F-4D97-AF65-F5344CB8AC3E}">
        <p14:creationId xmlns:p14="http://schemas.microsoft.com/office/powerpoint/2010/main" val="3591167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White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410177"/>
            <a:ext cx="5056191" cy="1674990"/>
          </a:xfrm>
        </p:spPr>
        <p:txBody>
          <a:bodyPr anchor="t"/>
          <a:lstStyle>
            <a:lvl1pPr algn="l">
              <a:defRPr sz="4800" b="0" cap="none">
                <a:solidFill>
                  <a:srgbClr val="0F3B57"/>
                </a:solidFill>
              </a:defRPr>
            </a:lvl1pPr>
          </a:lstStyle>
          <a:p>
            <a:r>
              <a:rPr lang="en-US" dirty="0"/>
              <a:t>Click to edit master title style</a:t>
            </a:r>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1818" y="333940"/>
            <a:ext cx="8228061" cy="62333"/>
          </a:xfrm>
          <a:prstGeom prst="rect">
            <a:avLst/>
          </a:prstGeom>
        </p:spPr>
      </p:pic>
    </p:spTree>
    <p:extLst>
      <p:ext uri="{BB962C8B-B14F-4D97-AF65-F5344CB8AC3E}">
        <p14:creationId xmlns:p14="http://schemas.microsoft.com/office/powerpoint/2010/main" val="2036232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648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02168"/>
            <a:ext cx="8229600" cy="906531"/>
          </a:xfrm>
          <a:prstGeom prst="rect">
            <a:avLst/>
          </a:prstGeom>
        </p:spPr>
        <p:txBody>
          <a:bodyPr vert="horz" lIns="0" tIns="45720" rIns="0" bIns="45720" rtlCol="0" anchor="t">
            <a:noAutofit/>
          </a:bodyPr>
          <a:lstStyle/>
          <a:p>
            <a:r>
              <a:rPr lang="en-US" dirty="0"/>
              <a:t>Click to edit Master title style</a:t>
            </a:r>
          </a:p>
        </p:txBody>
      </p:sp>
      <p:sp>
        <p:nvSpPr>
          <p:cNvPr id="3" name="Text Placeholder 2"/>
          <p:cNvSpPr>
            <a:spLocks noGrp="1"/>
          </p:cNvSpPr>
          <p:nvPr>
            <p:ph type="body" idx="1"/>
          </p:nvPr>
        </p:nvSpPr>
        <p:spPr>
          <a:xfrm>
            <a:off x="457200" y="1371600"/>
            <a:ext cx="8229600" cy="4800283"/>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Box 14"/>
          <p:cNvSpPr txBox="1"/>
          <p:nvPr/>
        </p:nvSpPr>
        <p:spPr>
          <a:xfrm>
            <a:off x="8449125" y="6548397"/>
            <a:ext cx="522464" cy="246221"/>
          </a:xfrm>
          <a:prstGeom prst="rect">
            <a:avLst/>
          </a:prstGeom>
          <a:noFill/>
        </p:spPr>
        <p:txBody>
          <a:bodyPr wrap="square" lIns="0" rIns="0" rtlCol="0">
            <a:noAutofit/>
          </a:bodyPr>
          <a:lstStyle/>
          <a:p>
            <a:pPr algn="r"/>
            <a:fld id="{8EF3A903-7F25-E440-BA55-7115C69D9986}" type="slidenum">
              <a:rPr lang="en-US" sz="800" smtClean="0">
                <a:solidFill>
                  <a:srgbClr val="838383"/>
                </a:solidFill>
                <a:latin typeface="Times New Roman" panose="02020603050405020304" pitchFamily="18" charset="0"/>
              </a:rPr>
              <a:t>‹#›</a:t>
            </a:fld>
            <a:endParaRPr lang="en-US" sz="800" dirty="0">
              <a:solidFill>
                <a:srgbClr val="838383"/>
              </a:solidFill>
              <a:latin typeface="Times New Roman" panose="02020603050405020304" pitchFamily="18" charset="0"/>
            </a:endParaRPr>
          </a:p>
        </p:txBody>
      </p:sp>
      <p:sp>
        <p:nvSpPr>
          <p:cNvPr id="8" name="TextBox 7"/>
          <p:cNvSpPr txBox="1"/>
          <p:nvPr/>
        </p:nvSpPr>
        <p:spPr>
          <a:xfrm>
            <a:off x="357673" y="6581692"/>
            <a:ext cx="2888932" cy="184666"/>
          </a:xfrm>
          <a:prstGeom prst="rect">
            <a:avLst/>
          </a:prstGeom>
          <a:noFill/>
        </p:spPr>
        <p:txBody>
          <a:bodyPr wrap="none" rtlCol="0">
            <a:spAutoFit/>
          </a:bodyPr>
          <a:lstStyle/>
          <a:p>
            <a:pPr algn="l"/>
            <a:r>
              <a:rPr lang="en-US" sz="600" dirty="0">
                <a:solidFill>
                  <a:srgbClr val="838383"/>
                </a:solidFill>
                <a:latin typeface="Times New Roman" panose="02020603050405020304" pitchFamily="18" charset="0"/>
              </a:rPr>
              <a:t>Confidential and proprietary information</a:t>
            </a:r>
            <a:r>
              <a:rPr lang="en-US" sz="600" baseline="0" dirty="0">
                <a:solidFill>
                  <a:srgbClr val="838383"/>
                </a:solidFill>
                <a:latin typeface="Times New Roman" panose="02020603050405020304" pitchFamily="18" charset="0"/>
              </a:rPr>
              <a:t> </a:t>
            </a:r>
            <a:r>
              <a:rPr lang="en-US" sz="600" dirty="0">
                <a:solidFill>
                  <a:srgbClr val="838383"/>
                </a:solidFill>
                <a:latin typeface="Times New Roman" panose="02020603050405020304" pitchFamily="18" charset="0"/>
              </a:rPr>
              <a:t> © 2022 Xtend Healthcare. All rights reserved.</a:t>
            </a:r>
          </a:p>
        </p:txBody>
      </p:sp>
      <p:pic>
        <p:nvPicPr>
          <p:cNvPr id="10" name="Picture 9"/>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452487" y="6347564"/>
            <a:ext cx="249175" cy="353669"/>
          </a:xfrm>
          <a:prstGeom prst="rect">
            <a:avLst/>
          </a:prstGeom>
        </p:spPr>
      </p:pic>
    </p:spTree>
    <p:extLst>
      <p:ext uri="{BB962C8B-B14F-4D97-AF65-F5344CB8AC3E}">
        <p14:creationId xmlns:p14="http://schemas.microsoft.com/office/powerpoint/2010/main" val="2542361051"/>
      </p:ext>
    </p:extLst>
  </p:cSld>
  <p:clrMap bg1="lt1" tx1="dk1" bg2="lt2" tx2="dk2" accent1="accent1" accent2="accent2" accent3="accent3" accent4="accent4" accent5="accent5" accent6="accent6" hlink="hlink" folHlink="folHlink"/>
  <p:sldLayoutIdLst>
    <p:sldLayoutId id="2147483649" r:id="rId1"/>
    <p:sldLayoutId id="2147483680" r:id="rId2"/>
    <p:sldLayoutId id="2147483650" r:id="rId3"/>
    <p:sldLayoutId id="2147483674" r:id="rId4"/>
    <p:sldLayoutId id="2147483686" r:id="rId5"/>
    <p:sldLayoutId id="2147483655" r:id="rId6"/>
  </p:sldLayoutIdLst>
  <p:txStyles>
    <p:titleStyle>
      <a:lvl1pPr algn="l" defTabSz="457200" rtl="0" eaLnBrk="1" latinLnBrk="0" hangingPunct="1">
        <a:spcBef>
          <a:spcPct val="0"/>
        </a:spcBef>
        <a:buNone/>
        <a:defRPr sz="2800" kern="1200">
          <a:solidFill>
            <a:srgbClr val="0F3B57"/>
          </a:solidFill>
          <a:latin typeface="Times New Roman" panose="02020603050405020304" pitchFamily="18" charset="0"/>
          <a:ea typeface="+mj-ea"/>
          <a:cs typeface="+mj-cs"/>
        </a:defRPr>
      </a:lvl1pPr>
    </p:titleStyle>
    <p:bodyStyle>
      <a:lvl1pPr marL="169863" indent="-169863"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1pPr>
      <a:lvl2pPr marL="346075" indent="-176213" algn="l" defTabSz="457200" rtl="0" eaLnBrk="1" latinLnBrk="0" hangingPunct="1">
        <a:spcBef>
          <a:spcPts val="0"/>
        </a:spcBef>
        <a:spcAft>
          <a:spcPts val="0"/>
        </a:spcAft>
        <a:buFont typeface="Lucida Grande"/>
        <a:buChar char="-"/>
        <a:defRPr sz="1800" kern="1200">
          <a:solidFill>
            <a:schemeClr val="tx1"/>
          </a:solidFill>
          <a:latin typeface="Times New Roman" panose="02020603050405020304" pitchFamily="18" charset="0"/>
          <a:ea typeface="+mn-ea"/>
          <a:cs typeface="+mn-cs"/>
        </a:defRPr>
      </a:lvl2pPr>
      <a:lvl3pPr marL="514350" indent="-168275"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3pPr>
      <a:lvl4pPr marL="684213" indent="-169863" algn="l" defTabSz="457200" rtl="0" eaLnBrk="1" latinLnBrk="0" hangingPunct="1">
        <a:spcBef>
          <a:spcPts val="0"/>
        </a:spcBef>
        <a:spcAft>
          <a:spcPts val="0"/>
        </a:spcAft>
        <a:buFont typeface="Lucida Grande"/>
        <a:buChar char="-"/>
        <a:defRPr sz="1800" kern="1200">
          <a:solidFill>
            <a:schemeClr val="tx1"/>
          </a:solidFill>
          <a:latin typeface="Times New Roman" panose="02020603050405020304" pitchFamily="18" charset="0"/>
          <a:ea typeface="+mn-ea"/>
          <a:cs typeface="+mn-cs"/>
        </a:defRPr>
      </a:lvl4pPr>
      <a:lvl5pPr marL="860425" indent="-176213"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cms.gov/Medicare/Medicare-Fee-for-Service-Payment/ClinicalLabFeeSched/PAMA-Regulations"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www.cms.gov/medicare/quality-initiatives-patient-assessment-instruments/appropriate-use-criteria-program" TargetMode="External"/><Relationship Id="rId4" Type="http://schemas.openxmlformats.org/officeDocument/2006/relationships/hyperlink" Target="https://www.cms.gov/files/document/good-faith-estimate-uninsured-self-pay-part-3.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beckershospitalreview.com/finance/cms-unveils-340b-hospital-payment-plan-after-court-battle.html"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www.aha.org/news/headline/2022-10-20-cms-pay-all-eligible-340b-drug-claims-cy-2022-asp-plus-6-due-ahas-legal-victory-result-ahas-successfu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beckerspayer.com/payer/unitedhealthcare-to-offer-individual-aca-plans-in-4-new-states.html"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medicaid.ms.gov/wp-content/uploads/2022/08/CCO-Procurement-Notice-of-Intent-to-Award-8.10.2022.pdf"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A01F20-A154-F24C-B7F8-907012CADCC0}"/>
              </a:ext>
            </a:extLst>
          </p:cNvPr>
          <p:cNvSpPr>
            <a:spLocks noGrp="1"/>
          </p:cNvSpPr>
          <p:nvPr>
            <p:ph type="ctrTitle"/>
          </p:nvPr>
        </p:nvSpPr>
        <p:spPr>
          <a:xfrm>
            <a:off x="731571" y="2747779"/>
            <a:ext cx="5010912" cy="1362441"/>
          </a:xfrm>
        </p:spPr>
        <p:txBody>
          <a:bodyPr/>
          <a:lstStyle/>
          <a:p>
            <a:r>
              <a:rPr lang="en-US" sz="3200" dirty="0">
                <a:solidFill>
                  <a:schemeClr val="tx2"/>
                </a:solidFill>
              </a:rPr>
              <a:t>Revenue Cycle Roundtable</a:t>
            </a:r>
            <a:br>
              <a:rPr lang="en-US" dirty="0">
                <a:solidFill>
                  <a:schemeClr val="tx2"/>
                </a:solidFill>
              </a:rPr>
            </a:br>
            <a:r>
              <a:rPr lang="en-US" sz="3200" dirty="0">
                <a:solidFill>
                  <a:schemeClr val="tx2"/>
                </a:solidFill>
              </a:rPr>
              <a:t>     - Panel Discussion</a:t>
            </a:r>
            <a:endParaRPr lang="en-US" dirty="0">
              <a:solidFill>
                <a:schemeClr val="tx2"/>
              </a:solidFill>
            </a:endParaRPr>
          </a:p>
        </p:txBody>
      </p:sp>
      <p:sp>
        <p:nvSpPr>
          <p:cNvPr id="7" name="Subtitle 6">
            <a:extLst>
              <a:ext uri="{FF2B5EF4-FFF2-40B4-BE49-F238E27FC236}">
                <a16:creationId xmlns:a16="http://schemas.microsoft.com/office/drawing/2014/main" id="{0332191E-C012-5B46-9DBA-C0444C52E775}"/>
              </a:ext>
            </a:extLst>
          </p:cNvPr>
          <p:cNvSpPr>
            <a:spLocks noGrp="1"/>
          </p:cNvSpPr>
          <p:nvPr>
            <p:ph type="subTitle" idx="1"/>
          </p:nvPr>
        </p:nvSpPr>
        <p:spPr>
          <a:xfrm>
            <a:off x="731571" y="4203366"/>
            <a:ext cx="5010912" cy="819856"/>
          </a:xfrm>
        </p:spPr>
        <p:txBody>
          <a:bodyPr/>
          <a:lstStyle/>
          <a:p>
            <a:r>
              <a:rPr lang="en-US" sz="2000" b="1" dirty="0">
                <a:solidFill>
                  <a:schemeClr val="accent6"/>
                </a:solidFill>
              </a:rPr>
              <a:t>January 20, 2023</a:t>
            </a:r>
          </a:p>
        </p:txBody>
      </p:sp>
      <p:sp>
        <p:nvSpPr>
          <p:cNvPr id="8" name="TextBox 7">
            <a:extLst>
              <a:ext uri="{FF2B5EF4-FFF2-40B4-BE49-F238E27FC236}">
                <a16:creationId xmlns:a16="http://schemas.microsoft.com/office/drawing/2014/main" id="{EB7B6502-9E82-4037-B718-1DEA7953C5B5}"/>
              </a:ext>
            </a:extLst>
          </p:cNvPr>
          <p:cNvSpPr txBox="1"/>
          <p:nvPr/>
        </p:nvSpPr>
        <p:spPr>
          <a:xfrm>
            <a:off x="601706" y="544798"/>
            <a:ext cx="4572000" cy="830997"/>
          </a:xfrm>
          <a:prstGeom prst="rect">
            <a:avLst/>
          </a:prstGeom>
          <a:noFill/>
        </p:spPr>
        <p:txBody>
          <a:bodyPr wrap="square">
            <a:spAutoFit/>
          </a:bodyPr>
          <a:lstStyle/>
          <a:p>
            <a:r>
              <a:rPr lang="en-US" sz="2400" b="1" i="0" dirty="0">
                <a:solidFill>
                  <a:schemeClr val="accent6"/>
                </a:solidFill>
                <a:effectLst/>
                <a:latin typeface="Lato" panose="020F0502020204030203" pitchFamily="34" charset="0"/>
              </a:rPr>
              <a:t>HFMA	</a:t>
            </a:r>
            <a:endParaRPr lang="en-US" sz="2400" b="1" dirty="0">
              <a:solidFill>
                <a:schemeClr val="accent6"/>
              </a:solidFill>
              <a:latin typeface="Lato" panose="020F0502020204030203" pitchFamily="34" charset="0"/>
            </a:endParaRPr>
          </a:p>
          <a:p>
            <a:r>
              <a:rPr lang="en-US" sz="2400" b="1" dirty="0">
                <a:solidFill>
                  <a:schemeClr val="accent6"/>
                </a:solidFill>
                <a:latin typeface="Lato" panose="020F0502020204030203" pitchFamily="34" charset="0"/>
              </a:rPr>
              <a:t>Mississippi chapter </a:t>
            </a:r>
            <a:endParaRPr lang="en-US" sz="2400" b="1" dirty="0">
              <a:solidFill>
                <a:schemeClr val="accent6"/>
              </a:solidFill>
            </a:endParaRPr>
          </a:p>
        </p:txBody>
      </p:sp>
    </p:spTree>
    <p:extLst>
      <p:ext uri="{BB962C8B-B14F-4D97-AF65-F5344CB8AC3E}">
        <p14:creationId xmlns:p14="http://schemas.microsoft.com/office/powerpoint/2010/main" val="420608596"/>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898ABD9-2179-4A83-B3CF-520C5119CDA2}"/>
              </a:ext>
            </a:extLst>
          </p:cNvPr>
          <p:cNvSpPr txBox="1"/>
          <p:nvPr/>
        </p:nvSpPr>
        <p:spPr>
          <a:xfrm>
            <a:off x="477749" y="1339681"/>
            <a:ext cx="3765479" cy="923330"/>
          </a:xfrm>
          <a:prstGeom prst="rect">
            <a:avLst/>
          </a:prstGeom>
          <a:noFill/>
        </p:spPr>
        <p:txBody>
          <a:bodyPr wrap="square">
            <a:spAutoFit/>
          </a:bodyPr>
          <a:lstStyle/>
          <a:p>
            <a:pPr algn="l"/>
            <a:r>
              <a:rPr lang="en-US" b="1" i="0" dirty="0">
                <a:solidFill>
                  <a:srgbClr val="042C6C"/>
                </a:solidFill>
                <a:effectLst/>
                <a:latin typeface="Lato" panose="020F0502020204030203" pitchFamily="34" charset="0"/>
              </a:rPr>
              <a:t>Chris Loftin</a:t>
            </a:r>
          </a:p>
          <a:p>
            <a:pPr algn="l"/>
            <a:r>
              <a:rPr lang="en-US" b="0" i="0" dirty="0">
                <a:solidFill>
                  <a:srgbClr val="042C6C"/>
                </a:solidFill>
                <a:effectLst/>
                <a:latin typeface="Lato" panose="020F0502020204030203" pitchFamily="34" charset="0"/>
              </a:rPr>
              <a:t>System Director</a:t>
            </a:r>
          </a:p>
          <a:p>
            <a:pPr algn="l"/>
            <a:r>
              <a:rPr lang="en-US" b="0" i="0" dirty="0">
                <a:solidFill>
                  <a:srgbClr val="042C6C"/>
                </a:solidFill>
                <a:effectLst/>
                <a:latin typeface="Lato" panose="020F0502020204030203" pitchFamily="34" charset="0"/>
              </a:rPr>
              <a:t>Baptist Memorial Healthcare</a:t>
            </a:r>
          </a:p>
        </p:txBody>
      </p:sp>
      <p:sp>
        <p:nvSpPr>
          <p:cNvPr id="12" name="TextBox 11">
            <a:extLst>
              <a:ext uri="{FF2B5EF4-FFF2-40B4-BE49-F238E27FC236}">
                <a16:creationId xmlns:a16="http://schemas.microsoft.com/office/drawing/2014/main" id="{0F27C071-C9FB-4503-BFBF-5430DDA15A4A}"/>
              </a:ext>
            </a:extLst>
          </p:cNvPr>
          <p:cNvSpPr txBox="1"/>
          <p:nvPr/>
        </p:nvSpPr>
        <p:spPr>
          <a:xfrm>
            <a:off x="477749" y="2505670"/>
            <a:ext cx="4572000" cy="923330"/>
          </a:xfrm>
          <a:prstGeom prst="rect">
            <a:avLst/>
          </a:prstGeom>
          <a:noFill/>
        </p:spPr>
        <p:txBody>
          <a:bodyPr wrap="square">
            <a:spAutoFit/>
          </a:bodyPr>
          <a:lstStyle/>
          <a:p>
            <a:pPr algn="l"/>
            <a:r>
              <a:rPr lang="en-US" b="1" i="0" dirty="0">
                <a:solidFill>
                  <a:srgbClr val="042C6C"/>
                </a:solidFill>
                <a:effectLst/>
                <a:latin typeface="Lato" panose="020F0502020204030203" pitchFamily="34" charset="0"/>
              </a:rPr>
              <a:t>Carol Plato</a:t>
            </a:r>
          </a:p>
          <a:p>
            <a:pPr algn="l"/>
            <a:r>
              <a:rPr lang="en-US" b="0" i="0" dirty="0">
                <a:solidFill>
                  <a:srgbClr val="042C6C"/>
                </a:solidFill>
                <a:effectLst/>
                <a:latin typeface="Lato" panose="020F0502020204030203" pitchFamily="34" charset="0"/>
              </a:rPr>
              <a:t>VP Revenue Cycle</a:t>
            </a:r>
          </a:p>
          <a:p>
            <a:pPr algn="l"/>
            <a:r>
              <a:rPr lang="en-US" dirty="0">
                <a:solidFill>
                  <a:srgbClr val="042C6C"/>
                </a:solidFill>
                <a:latin typeface="Lato" panose="020F0502020204030203" pitchFamily="34" charset="0"/>
              </a:rPr>
              <a:t>North MS Health System</a:t>
            </a:r>
            <a:endParaRPr lang="en-US" b="0" i="0" dirty="0">
              <a:solidFill>
                <a:srgbClr val="042C6C"/>
              </a:solidFill>
              <a:effectLst/>
              <a:latin typeface="Lato" panose="020F0502020204030203" pitchFamily="34" charset="0"/>
            </a:endParaRPr>
          </a:p>
        </p:txBody>
      </p:sp>
      <p:sp>
        <p:nvSpPr>
          <p:cNvPr id="16" name="TextBox 15">
            <a:extLst>
              <a:ext uri="{FF2B5EF4-FFF2-40B4-BE49-F238E27FC236}">
                <a16:creationId xmlns:a16="http://schemas.microsoft.com/office/drawing/2014/main" id="{F208A74F-BC87-4CF5-8C76-D10A6C0DD6C6}"/>
              </a:ext>
            </a:extLst>
          </p:cNvPr>
          <p:cNvSpPr txBox="1"/>
          <p:nvPr/>
        </p:nvSpPr>
        <p:spPr>
          <a:xfrm>
            <a:off x="477749" y="3664351"/>
            <a:ext cx="3796300" cy="923330"/>
          </a:xfrm>
          <a:prstGeom prst="rect">
            <a:avLst/>
          </a:prstGeom>
          <a:noFill/>
        </p:spPr>
        <p:txBody>
          <a:bodyPr wrap="square">
            <a:spAutoFit/>
          </a:bodyPr>
          <a:lstStyle/>
          <a:p>
            <a:pPr algn="l"/>
            <a:r>
              <a:rPr lang="en-US" b="1" i="0" dirty="0">
                <a:solidFill>
                  <a:srgbClr val="042C6C"/>
                </a:solidFill>
                <a:effectLst/>
                <a:latin typeface="Lato" panose="020F0502020204030203" pitchFamily="34" charset="0"/>
              </a:rPr>
              <a:t>Matt McHan</a:t>
            </a:r>
          </a:p>
          <a:p>
            <a:pPr algn="l"/>
            <a:r>
              <a:rPr lang="en-US" b="0" i="0" dirty="0">
                <a:solidFill>
                  <a:srgbClr val="042C6C"/>
                </a:solidFill>
                <a:effectLst/>
                <a:latin typeface="Lato" panose="020F0502020204030203" pitchFamily="34" charset="0"/>
              </a:rPr>
              <a:t>Revenue Cycle Director</a:t>
            </a:r>
          </a:p>
          <a:p>
            <a:pPr algn="l"/>
            <a:r>
              <a:rPr lang="en-US" b="0" i="0" dirty="0">
                <a:solidFill>
                  <a:srgbClr val="042C6C"/>
                </a:solidFill>
                <a:effectLst/>
                <a:latin typeface="Lato" panose="020F0502020204030203" pitchFamily="34" charset="0"/>
              </a:rPr>
              <a:t>Magee General Hospital</a:t>
            </a:r>
          </a:p>
        </p:txBody>
      </p:sp>
      <p:sp>
        <p:nvSpPr>
          <p:cNvPr id="18" name="TextBox 17">
            <a:extLst>
              <a:ext uri="{FF2B5EF4-FFF2-40B4-BE49-F238E27FC236}">
                <a16:creationId xmlns:a16="http://schemas.microsoft.com/office/drawing/2014/main" id="{DB55227C-B660-41E4-97BD-1AA352FF2A41}"/>
              </a:ext>
            </a:extLst>
          </p:cNvPr>
          <p:cNvSpPr txBox="1"/>
          <p:nvPr/>
        </p:nvSpPr>
        <p:spPr>
          <a:xfrm>
            <a:off x="4572000" y="3664351"/>
            <a:ext cx="3796300" cy="646331"/>
          </a:xfrm>
          <a:prstGeom prst="rect">
            <a:avLst/>
          </a:prstGeom>
          <a:noFill/>
        </p:spPr>
        <p:txBody>
          <a:bodyPr wrap="square">
            <a:spAutoFit/>
          </a:bodyPr>
          <a:lstStyle/>
          <a:p>
            <a:br>
              <a:rPr lang="en-US" b="0" i="0" dirty="0">
                <a:solidFill>
                  <a:srgbClr val="042C6C"/>
                </a:solidFill>
                <a:effectLst/>
                <a:latin typeface="Lato" panose="020F0502020204030203" pitchFamily="34" charset="0"/>
              </a:rPr>
            </a:br>
            <a:endParaRPr lang="en-US" dirty="0"/>
          </a:p>
        </p:txBody>
      </p:sp>
      <p:sp>
        <p:nvSpPr>
          <p:cNvPr id="19" name="TextBox 18">
            <a:extLst>
              <a:ext uri="{FF2B5EF4-FFF2-40B4-BE49-F238E27FC236}">
                <a16:creationId xmlns:a16="http://schemas.microsoft.com/office/drawing/2014/main" id="{239380C4-3363-4644-98ED-DA19DD972471}"/>
              </a:ext>
            </a:extLst>
          </p:cNvPr>
          <p:cNvSpPr txBox="1"/>
          <p:nvPr/>
        </p:nvSpPr>
        <p:spPr>
          <a:xfrm>
            <a:off x="477749" y="5684032"/>
            <a:ext cx="4572000" cy="830997"/>
          </a:xfrm>
          <a:prstGeom prst="rect">
            <a:avLst/>
          </a:prstGeom>
          <a:noFill/>
        </p:spPr>
        <p:txBody>
          <a:bodyPr wrap="square">
            <a:spAutoFit/>
          </a:bodyPr>
          <a:lstStyle/>
          <a:p>
            <a:r>
              <a:rPr lang="en-US" sz="2400" b="1" i="0" dirty="0" err="1">
                <a:solidFill>
                  <a:schemeClr val="accent6"/>
                </a:solidFill>
                <a:effectLst/>
                <a:latin typeface="Lato" panose="020F0502020204030203" pitchFamily="34" charset="0"/>
              </a:rPr>
              <a:t>hfma</a:t>
            </a:r>
            <a:endParaRPr lang="en-US" sz="2400" b="1" dirty="0">
              <a:solidFill>
                <a:schemeClr val="accent6"/>
              </a:solidFill>
              <a:latin typeface="Lato" panose="020F0502020204030203" pitchFamily="34" charset="0"/>
            </a:endParaRPr>
          </a:p>
          <a:p>
            <a:r>
              <a:rPr lang="en-US" sz="2400" b="1" dirty="0" err="1">
                <a:solidFill>
                  <a:schemeClr val="accent6"/>
                </a:solidFill>
                <a:latin typeface="Lato" panose="020F0502020204030203" pitchFamily="34" charset="0"/>
              </a:rPr>
              <a:t>mississippi</a:t>
            </a:r>
            <a:r>
              <a:rPr lang="en-US" sz="2400" b="1" dirty="0">
                <a:solidFill>
                  <a:schemeClr val="accent6"/>
                </a:solidFill>
                <a:latin typeface="Lato" panose="020F0502020204030203" pitchFamily="34" charset="0"/>
              </a:rPr>
              <a:t> chapter </a:t>
            </a:r>
            <a:endParaRPr lang="en-US" sz="2400" b="1" dirty="0">
              <a:solidFill>
                <a:schemeClr val="accent6"/>
              </a:solidFill>
            </a:endParaRPr>
          </a:p>
        </p:txBody>
      </p:sp>
      <p:sp>
        <p:nvSpPr>
          <p:cNvPr id="20" name="TextBox 19">
            <a:extLst>
              <a:ext uri="{FF2B5EF4-FFF2-40B4-BE49-F238E27FC236}">
                <a16:creationId xmlns:a16="http://schemas.microsoft.com/office/drawing/2014/main" id="{ACE31ADD-0887-4D2C-B8DA-463F14E04E1D}"/>
              </a:ext>
            </a:extLst>
          </p:cNvPr>
          <p:cNvSpPr txBox="1"/>
          <p:nvPr/>
        </p:nvSpPr>
        <p:spPr>
          <a:xfrm>
            <a:off x="3054597" y="512248"/>
            <a:ext cx="3034805" cy="584775"/>
          </a:xfrm>
          <a:prstGeom prst="rect">
            <a:avLst/>
          </a:prstGeom>
          <a:noFill/>
        </p:spPr>
        <p:txBody>
          <a:bodyPr wrap="none" rtlCol="0">
            <a:spAutoFit/>
          </a:bodyPr>
          <a:lstStyle/>
          <a:p>
            <a:r>
              <a:rPr lang="en-US" sz="3200" b="1" dirty="0">
                <a:solidFill>
                  <a:schemeClr val="accent6"/>
                </a:solidFill>
                <a:latin typeface="Lato" panose="020F0502020204030203" pitchFamily="34" charset="0"/>
              </a:rPr>
              <a:t>Panel Members</a:t>
            </a:r>
          </a:p>
        </p:txBody>
      </p:sp>
    </p:spTree>
    <p:extLst>
      <p:ext uri="{BB962C8B-B14F-4D97-AF65-F5344CB8AC3E}">
        <p14:creationId xmlns:p14="http://schemas.microsoft.com/office/powerpoint/2010/main" val="33845643"/>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Agenda</a:t>
            </a:r>
          </a:p>
        </p:txBody>
      </p:sp>
      <p:sp>
        <p:nvSpPr>
          <p:cNvPr id="2" name="TextBox 1">
            <a:extLst>
              <a:ext uri="{FF2B5EF4-FFF2-40B4-BE49-F238E27FC236}">
                <a16:creationId xmlns:a16="http://schemas.microsoft.com/office/drawing/2014/main" id="{91DA0F69-A3CB-4F3E-AC80-5546F6D686D8}"/>
              </a:ext>
            </a:extLst>
          </p:cNvPr>
          <p:cNvSpPr txBox="1"/>
          <p:nvPr/>
        </p:nvSpPr>
        <p:spPr>
          <a:xfrm>
            <a:off x="1633590" y="1284470"/>
            <a:ext cx="6369978" cy="1661993"/>
          </a:xfrm>
          <a:prstGeom prst="rect">
            <a:avLst/>
          </a:prstGeom>
          <a:noFill/>
        </p:spPr>
        <p:txBody>
          <a:bodyPr wrap="square" rtlCol="0">
            <a:spAutoFit/>
          </a:bodyPr>
          <a:lstStyle/>
          <a:p>
            <a:r>
              <a:rPr lang="en-US" sz="2400" b="1" dirty="0">
                <a:solidFill>
                  <a:schemeClr val="accent6"/>
                </a:solidFill>
                <a:latin typeface="Times New Roman" panose="02020603050405020304" pitchFamily="18" charset="0"/>
                <a:cs typeface="Times New Roman" panose="02020603050405020304" pitchFamily="18" charset="0"/>
              </a:rPr>
              <a:t>Regulatory Updates</a:t>
            </a:r>
          </a:p>
          <a:p>
            <a:endParaRPr lang="en-US" sz="1000" b="1" dirty="0">
              <a:solidFill>
                <a:schemeClr val="accent6"/>
              </a:solidFill>
              <a:latin typeface="Times New Roman" panose="02020603050405020304" pitchFamily="18" charset="0"/>
              <a:cs typeface="Times New Roman" panose="02020603050405020304" pitchFamily="18" charset="0"/>
            </a:endParaRPr>
          </a:p>
          <a:p>
            <a:r>
              <a:rPr lang="en-US" sz="2400" b="1" dirty="0">
                <a:solidFill>
                  <a:schemeClr val="accent6"/>
                </a:solidFill>
                <a:latin typeface="Times New Roman" panose="02020603050405020304" pitchFamily="18" charset="0"/>
                <a:cs typeface="Times New Roman" panose="02020603050405020304" pitchFamily="18" charset="0"/>
              </a:rPr>
              <a:t>Payer Updates</a:t>
            </a:r>
          </a:p>
          <a:p>
            <a:endParaRPr lang="en-US" sz="1000" b="1" dirty="0">
              <a:solidFill>
                <a:schemeClr val="accent6"/>
              </a:solidFill>
              <a:latin typeface="Times New Roman" panose="02020603050405020304" pitchFamily="18" charset="0"/>
              <a:cs typeface="Times New Roman" panose="02020603050405020304" pitchFamily="18" charset="0"/>
            </a:endParaRPr>
          </a:p>
          <a:p>
            <a:r>
              <a:rPr lang="en-US" sz="2400" b="1" dirty="0">
                <a:solidFill>
                  <a:schemeClr val="accent6"/>
                </a:solidFill>
                <a:latin typeface="Times New Roman" panose="02020603050405020304" pitchFamily="18" charset="0"/>
                <a:cs typeface="Times New Roman" panose="02020603050405020304" pitchFamily="18" charset="0"/>
              </a:rPr>
              <a:t>Closing – Questions/Comments</a:t>
            </a:r>
          </a:p>
          <a:p>
            <a:endParaRPr lang="en-US" sz="1000" b="1" dirty="0">
              <a:solidFill>
                <a:schemeClr val="accent6"/>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15143070-6F44-47BE-9932-896E8486ECE0}"/>
              </a:ext>
            </a:extLst>
          </p:cNvPr>
          <p:cNvSpPr/>
          <p:nvPr/>
        </p:nvSpPr>
        <p:spPr>
          <a:xfrm>
            <a:off x="913363" y="1284470"/>
            <a:ext cx="441146" cy="1661993"/>
          </a:xfrm>
          <a:prstGeom prst="rect">
            <a:avLst/>
          </a:prstGeom>
          <a:noFill/>
          <a:ln w="38100">
            <a:solidFill>
              <a:schemeClr val="tx1"/>
            </a:solidFill>
          </a:ln>
        </p:spPr>
        <p:txBody>
          <a:bodyPr wrap="none" lIns="91440" tIns="45720" rIns="91440" bIns="45720">
            <a:spAutoFit/>
          </a:bodyPr>
          <a:lstStyle/>
          <a:p>
            <a:pPr algn="ctr"/>
            <a:r>
              <a:rPr lang="en-US" sz="24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1.</a:t>
            </a:r>
          </a:p>
          <a:p>
            <a:pPr algn="ctr"/>
            <a:endParaRPr lang="en-US" sz="10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a:p>
            <a:pPr algn="ctr"/>
            <a:r>
              <a:rPr lang="en-US" sz="2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2.</a:t>
            </a:r>
          </a:p>
          <a:p>
            <a:pPr algn="ctr"/>
            <a:endParaRPr lang="en-US" sz="1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a:p>
            <a:pPr algn="ctr"/>
            <a:r>
              <a:rPr lang="en-US" sz="24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3.</a:t>
            </a:r>
            <a:endParaRPr lang="en-US" sz="2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a:p>
            <a:pPr algn="ctr"/>
            <a:endParaRPr lang="en-US" sz="1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11" name="TextBox 10">
            <a:extLst>
              <a:ext uri="{FF2B5EF4-FFF2-40B4-BE49-F238E27FC236}">
                <a16:creationId xmlns:a16="http://schemas.microsoft.com/office/drawing/2014/main" id="{E890165A-EE02-4266-9BED-4284D1A3450E}"/>
              </a:ext>
            </a:extLst>
          </p:cNvPr>
          <p:cNvSpPr txBox="1"/>
          <p:nvPr/>
        </p:nvSpPr>
        <p:spPr>
          <a:xfrm>
            <a:off x="5944637" y="6085784"/>
            <a:ext cx="241852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Tree>
    <p:extLst>
      <p:ext uri="{BB962C8B-B14F-4D97-AF65-F5344CB8AC3E}">
        <p14:creationId xmlns:p14="http://schemas.microsoft.com/office/powerpoint/2010/main" val="2576729718"/>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Regulatory Updates</a:t>
            </a:r>
          </a:p>
        </p:txBody>
      </p:sp>
      <p:sp>
        <p:nvSpPr>
          <p:cNvPr id="2" name="TextBox 1">
            <a:extLst>
              <a:ext uri="{FF2B5EF4-FFF2-40B4-BE49-F238E27FC236}">
                <a16:creationId xmlns:a16="http://schemas.microsoft.com/office/drawing/2014/main" id="{91DA0F69-A3CB-4F3E-AC80-5546F6D686D8}"/>
              </a:ext>
            </a:extLst>
          </p:cNvPr>
          <p:cNvSpPr txBox="1"/>
          <p:nvPr/>
        </p:nvSpPr>
        <p:spPr>
          <a:xfrm>
            <a:off x="595901" y="1284470"/>
            <a:ext cx="7407667" cy="984885"/>
          </a:xfrm>
          <a:prstGeom prst="rect">
            <a:avLst/>
          </a:prstGeom>
          <a:noFill/>
        </p:spPr>
        <p:txBody>
          <a:bodyPr wrap="square" rtlCol="0">
            <a:spAutoFit/>
          </a:bodyPr>
          <a:lstStyle/>
          <a:p>
            <a:pPr marL="342900" indent="-342900">
              <a:buFont typeface="Arial" panose="020B0604020202020204" pitchFamily="34" charset="0"/>
              <a:buChar char="•"/>
            </a:pPr>
            <a:endParaRPr lang="en-US" sz="2400" b="1" dirty="0">
              <a:solidFill>
                <a:schemeClr val="accent6"/>
              </a:solidFill>
              <a:latin typeface="Times New Roman" panose="02020603050405020304" pitchFamily="18" charset="0"/>
              <a:cs typeface="Times New Roman" panose="02020603050405020304" pitchFamily="18" charset="0"/>
            </a:endParaRPr>
          </a:p>
          <a:p>
            <a:endParaRPr lang="en-US" sz="1000" b="1" dirty="0">
              <a:solidFill>
                <a:schemeClr val="accent6"/>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45E36E7-0D41-4B2D-A615-F1C6DAB8A287}"/>
              </a:ext>
            </a:extLst>
          </p:cNvPr>
          <p:cNvSpPr txBox="1"/>
          <p:nvPr/>
        </p:nvSpPr>
        <p:spPr>
          <a:xfrm>
            <a:off x="5943600" y="6057086"/>
            <a:ext cx="250175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
        <p:nvSpPr>
          <p:cNvPr id="8" name="TextBox 7">
            <a:extLst>
              <a:ext uri="{FF2B5EF4-FFF2-40B4-BE49-F238E27FC236}">
                <a16:creationId xmlns:a16="http://schemas.microsoft.com/office/drawing/2014/main" id="{9C2F6A46-A079-4572-9FD0-A18CEC6264B3}"/>
              </a:ext>
            </a:extLst>
          </p:cNvPr>
          <p:cNvSpPr txBox="1"/>
          <p:nvPr/>
        </p:nvSpPr>
        <p:spPr>
          <a:xfrm>
            <a:off x="595901" y="1037890"/>
            <a:ext cx="7952198" cy="5846729"/>
          </a:xfrm>
          <a:prstGeom prst="rect">
            <a:avLst/>
          </a:prstGeom>
          <a:noFill/>
        </p:spPr>
        <p:txBody>
          <a:bodyPr wrap="square">
            <a:spAutoFit/>
          </a:bodyPr>
          <a:lstStyle/>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PAMA (Protecting Access to Medicare Act)</a:t>
            </a: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“The next data reporting period is </a:t>
            </a:r>
            <a:r>
              <a:rPr lang="en-US" sz="1600" u="sng" dirty="0">
                <a:effectLst/>
                <a:latin typeface="Times New Roman" panose="02020603050405020304" pitchFamily="18" charset="0"/>
                <a:ea typeface="Calibri" panose="020F0502020204030204" pitchFamily="34" charset="0"/>
                <a:cs typeface="Times New Roman" panose="02020603050405020304" pitchFamily="18" charset="0"/>
              </a:rPr>
              <a:t>January 1, 2024 through March 31, 2024</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will be based on the original data collection period of January 1, 2019 through June 30, 2019.”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u="sng" dirty="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https://www.cms.gov/Medicare/Medicare-Fee-for-Service-Payment/ClinicalLabFeeSched/PAMA-Regulations</a:t>
            </a:r>
            <a:endParaRPr lang="en-US" sz="16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pPr marL="1200150" lvl="2" indent="-28575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000" b="1" dirty="0">
                <a:solidFill>
                  <a:schemeClr val="accent6"/>
                </a:solidFill>
                <a:latin typeface="Times New Roman" panose="02020603050405020304" pitchFamily="18" charset="0"/>
                <a:cs typeface="Times New Roman" panose="02020603050405020304" pitchFamily="18" charset="0"/>
              </a:rPr>
              <a:t>NSA/GFE (No Surprises Act/Good Faith Estimate)</a:t>
            </a: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Delayed requirement that GFE include estimate from co-providers/co-facilities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https://www.cms.gov/files/document/good-faith-estimate-uninsured-self-pay-part-3.pdf</a:t>
            </a:r>
            <a:endParaRPr lang="en-US" sz="16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pPr>
            <a:endParaRPr lang="en-US" sz="2000" b="1" u="sng" dirty="0">
              <a:solidFill>
                <a:srgbClr val="0563C1"/>
              </a:solidFill>
              <a:latin typeface="Calibri" panose="020F0502020204030204" pitchFamily="34" charset="0"/>
              <a:cs typeface="Times New Roman" panose="02020603050405020304" pitchFamily="18" charset="0"/>
            </a:endParaRPr>
          </a:p>
          <a:p>
            <a:pPr marL="800100" lvl="1" indent="-342900">
              <a:buFont typeface="Arial" panose="020B0604020202020204" pitchFamily="34" charset="0"/>
              <a:buChar char="•"/>
            </a:pPr>
            <a:r>
              <a:rPr lang="en-US" sz="2000" b="1" dirty="0">
                <a:solidFill>
                  <a:schemeClr val="accent6"/>
                </a:solidFill>
                <a:latin typeface="Times New Roman" panose="02020603050405020304" pitchFamily="18" charset="0"/>
                <a:cs typeface="Times New Roman" panose="02020603050405020304" pitchFamily="18" charset="0"/>
              </a:rPr>
              <a:t>AUC (Appropriate Use Criteria)</a:t>
            </a: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Penalty phase delayed again – will not be 1/1/23 as scheduled</a:t>
            </a:r>
          </a:p>
          <a:p>
            <a:pPr marL="1257300" lvl="2" indent="-342900">
              <a:lnSpc>
                <a:spcPct val="107000"/>
              </a:lnSpc>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hlinkClick r:id="rId5"/>
              </a:rPr>
              <a:t>https://www.cms.gov/medicare/quality-initiatives-patient-assessment-instruments/appropriate-use-criteria-program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pPr>
            <a:endParaRPr lang="en-US" sz="2200" b="1" u="sng" dirty="0">
              <a:solidFill>
                <a:srgbClr val="0563C1"/>
              </a:solidFill>
              <a:latin typeface="Calibri" panose="020F0502020204030204" pitchFamily="34" charset="0"/>
              <a:cs typeface="Times New Roman" panose="02020603050405020304" pitchFamily="18" charset="0"/>
            </a:endParaRPr>
          </a:p>
          <a:p>
            <a:pPr lvl="2">
              <a:lnSpc>
                <a:spcPct val="107000"/>
              </a:lnSpc>
            </a:pPr>
            <a:endParaRPr lang="en-US" sz="2200" b="1"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241132"/>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Regulatory Updates</a:t>
            </a:r>
          </a:p>
        </p:txBody>
      </p:sp>
      <p:sp>
        <p:nvSpPr>
          <p:cNvPr id="2" name="TextBox 1">
            <a:extLst>
              <a:ext uri="{FF2B5EF4-FFF2-40B4-BE49-F238E27FC236}">
                <a16:creationId xmlns:a16="http://schemas.microsoft.com/office/drawing/2014/main" id="{91DA0F69-A3CB-4F3E-AC80-5546F6D686D8}"/>
              </a:ext>
            </a:extLst>
          </p:cNvPr>
          <p:cNvSpPr txBox="1"/>
          <p:nvPr/>
        </p:nvSpPr>
        <p:spPr>
          <a:xfrm>
            <a:off x="595901" y="1284470"/>
            <a:ext cx="7407667" cy="984885"/>
          </a:xfrm>
          <a:prstGeom prst="rect">
            <a:avLst/>
          </a:prstGeom>
          <a:noFill/>
        </p:spPr>
        <p:txBody>
          <a:bodyPr wrap="square" rtlCol="0">
            <a:spAutoFit/>
          </a:bodyPr>
          <a:lstStyle/>
          <a:p>
            <a:pPr marL="342900" indent="-342900">
              <a:buFont typeface="Arial" panose="020B0604020202020204" pitchFamily="34" charset="0"/>
              <a:buChar char="•"/>
            </a:pPr>
            <a:endParaRPr lang="en-US" sz="2400" b="1" dirty="0">
              <a:solidFill>
                <a:schemeClr val="accent6"/>
              </a:solidFill>
              <a:latin typeface="Times New Roman" panose="02020603050405020304" pitchFamily="18" charset="0"/>
              <a:cs typeface="Times New Roman" panose="02020603050405020304" pitchFamily="18" charset="0"/>
            </a:endParaRPr>
          </a:p>
          <a:p>
            <a:endParaRPr lang="en-US" sz="1000" b="1" dirty="0">
              <a:solidFill>
                <a:schemeClr val="accent6"/>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45E36E7-0D41-4B2D-A615-F1C6DAB8A287}"/>
              </a:ext>
            </a:extLst>
          </p:cNvPr>
          <p:cNvSpPr txBox="1"/>
          <p:nvPr/>
        </p:nvSpPr>
        <p:spPr>
          <a:xfrm>
            <a:off x="5943600" y="6057086"/>
            <a:ext cx="250175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
        <p:nvSpPr>
          <p:cNvPr id="8" name="TextBox 7">
            <a:extLst>
              <a:ext uri="{FF2B5EF4-FFF2-40B4-BE49-F238E27FC236}">
                <a16:creationId xmlns:a16="http://schemas.microsoft.com/office/drawing/2014/main" id="{9C2F6A46-A079-4572-9FD0-A18CEC6264B3}"/>
              </a:ext>
            </a:extLst>
          </p:cNvPr>
          <p:cNvSpPr txBox="1"/>
          <p:nvPr/>
        </p:nvSpPr>
        <p:spPr>
          <a:xfrm>
            <a:off x="595901" y="1037890"/>
            <a:ext cx="7952198" cy="5724067"/>
          </a:xfrm>
          <a:prstGeom prst="rect">
            <a:avLst/>
          </a:prstGeom>
          <a:noFill/>
        </p:spPr>
        <p:txBody>
          <a:bodyPr wrap="square">
            <a:spAutoFit/>
          </a:bodyPr>
          <a:lstStyle/>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340B – drug pricing program update</a:t>
            </a: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US district Court vacated the 340B drug rate (ASP – 22.5%) back to standard rate (usually ASP + 6%)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Claims from 9/28/22 forward to be paid at standard reimbursement rate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Claims paid prior to 9/28/22 must be manually resubmitted by providers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Guidance from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Novitas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714500" lvl="3"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Update 10/21/22: Providers may submit adjustments on any claim submitted for date of service in 2022 paid before September 28, 2022, with the modifier JG by submitting the type of bill (TOB) XX7 with condition code D9 and remarks indicating “340B adjustment.” If adjustments are submitted beyond timely filing, then the TOB will need to be XXQ with the appropriate coding and the remarks indicating “340B adjustment.”  The modifier JG can remain on the claim, but the reduction will no longer be applied.</a:t>
            </a:r>
          </a:p>
          <a:p>
            <a:pPr marL="1257300" lvl="2" indent="-342900">
              <a:lnSpc>
                <a:spcPct val="107000"/>
              </a:lnSpc>
              <a:buFont typeface="Symbol" panose="05050102010706020507" pitchFamily="18" charset="2"/>
              <a:buChar char=""/>
            </a:pPr>
            <a:r>
              <a:rPr lang="en-US"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https://www.beckershospitalreview.com/finance/cms-unveils-340b-hospital-payment-plan-after-court-battle.html</a:t>
            </a:r>
            <a:endParaRPr lang="en-US"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https://www.aha.org/news/headline/2022-10-20-cms-pay-all-eligible-340b-drug-claims-cy-2022-asp-plus-6-due-ahas-legal-victory-result-ahas-successful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257300" lvl="2" indent="-342900">
              <a:lnSpc>
                <a:spcPct val="107000"/>
              </a:lnSpc>
              <a:buFont typeface="Symbol" panose="05050102010706020507" pitchFamily="18" charset="2"/>
              <a:buChar char=""/>
            </a:pPr>
            <a:endParaRPr 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6188347"/>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Payer Updates</a:t>
            </a:r>
          </a:p>
        </p:txBody>
      </p:sp>
      <p:sp>
        <p:nvSpPr>
          <p:cNvPr id="2" name="TextBox 1">
            <a:extLst>
              <a:ext uri="{FF2B5EF4-FFF2-40B4-BE49-F238E27FC236}">
                <a16:creationId xmlns:a16="http://schemas.microsoft.com/office/drawing/2014/main" id="{91DA0F69-A3CB-4F3E-AC80-5546F6D686D8}"/>
              </a:ext>
            </a:extLst>
          </p:cNvPr>
          <p:cNvSpPr txBox="1"/>
          <p:nvPr/>
        </p:nvSpPr>
        <p:spPr>
          <a:xfrm>
            <a:off x="595901" y="1284470"/>
            <a:ext cx="7407667" cy="984885"/>
          </a:xfrm>
          <a:prstGeom prst="rect">
            <a:avLst/>
          </a:prstGeom>
          <a:noFill/>
        </p:spPr>
        <p:txBody>
          <a:bodyPr wrap="square" rtlCol="0">
            <a:spAutoFit/>
          </a:bodyPr>
          <a:lstStyle/>
          <a:p>
            <a:pPr marL="342900" indent="-342900">
              <a:buFont typeface="Arial" panose="020B0604020202020204" pitchFamily="34" charset="0"/>
              <a:buChar char="•"/>
            </a:pPr>
            <a:endParaRPr lang="en-US" sz="2400" b="1" dirty="0">
              <a:solidFill>
                <a:schemeClr val="accent6"/>
              </a:solidFill>
              <a:latin typeface="Times New Roman" panose="02020603050405020304" pitchFamily="18" charset="0"/>
              <a:cs typeface="Times New Roman" panose="02020603050405020304" pitchFamily="18" charset="0"/>
            </a:endParaRPr>
          </a:p>
          <a:p>
            <a:endParaRPr lang="en-US" sz="1000" b="1" dirty="0">
              <a:solidFill>
                <a:schemeClr val="accent6"/>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45E36E7-0D41-4B2D-A615-F1C6DAB8A287}"/>
              </a:ext>
            </a:extLst>
          </p:cNvPr>
          <p:cNvSpPr txBox="1"/>
          <p:nvPr/>
        </p:nvSpPr>
        <p:spPr>
          <a:xfrm>
            <a:off x="5943600" y="6057086"/>
            <a:ext cx="250175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
        <p:nvSpPr>
          <p:cNvPr id="8" name="TextBox 7">
            <a:extLst>
              <a:ext uri="{FF2B5EF4-FFF2-40B4-BE49-F238E27FC236}">
                <a16:creationId xmlns:a16="http://schemas.microsoft.com/office/drawing/2014/main" id="{9C2F6A46-A079-4572-9FD0-A18CEC6264B3}"/>
              </a:ext>
            </a:extLst>
          </p:cNvPr>
          <p:cNvSpPr txBox="1"/>
          <p:nvPr/>
        </p:nvSpPr>
        <p:spPr>
          <a:xfrm>
            <a:off x="595901" y="1037890"/>
            <a:ext cx="7952198" cy="3542829"/>
          </a:xfrm>
          <a:prstGeom prst="rect">
            <a:avLst/>
          </a:prstGeom>
          <a:noFill/>
        </p:spPr>
        <p:txBody>
          <a:bodyPr wrap="square">
            <a:spAutoFit/>
          </a:bodyPr>
          <a:lstStyle/>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Blue Cross updates for 2023</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Letters sent out early November for updates/rates</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Appendix B (OP fee schedule) increased by 10% for 2023</a:t>
            </a:r>
          </a:p>
          <a:p>
            <a:pPr marL="742950" lvl="1" indent="-285750">
              <a:buFont typeface="Arial" panose="020B0604020202020204" pitchFamily="34" charset="0"/>
              <a:buChar char="•"/>
            </a:pPr>
            <a:endParaRPr lang="en-US" sz="2000" b="1" dirty="0">
              <a:solidFill>
                <a:schemeClr val="accent6"/>
              </a:solidFill>
              <a:effectLst/>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UHC returning to ACA in Mississippi for CY2023</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Be cautious in signing up, check rates</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hlinkClick r:id="rId3"/>
              </a:rPr>
              <a:t>https://www.beckerspayer.com/payer/unitedhealthcare-to-offer-individual-aca-plans-in-4-new-states.html</a:t>
            </a:r>
            <a:endParaRPr lang="en-US" sz="1600" dirty="0">
              <a:effectLst/>
              <a:latin typeface="Times New Roman" panose="02020603050405020304" pitchFamily="18" charset="0"/>
              <a:cs typeface="Times New Roman" panose="02020603050405020304" pitchFamily="18" charset="0"/>
            </a:endParaRPr>
          </a:p>
          <a:p>
            <a:pPr lvl="2"/>
            <a:endParaRPr lang="en-US" sz="2000" b="1" dirty="0">
              <a:solidFill>
                <a:schemeClr val="accent6"/>
              </a:solidFill>
              <a:effectLst/>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000" b="1" dirty="0">
                <a:solidFill>
                  <a:schemeClr val="accent6"/>
                </a:solidFill>
                <a:latin typeface="Times New Roman" panose="02020603050405020304" pitchFamily="18" charset="0"/>
                <a:cs typeface="Times New Roman" panose="02020603050405020304" pitchFamily="18" charset="0"/>
              </a:rPr>
              <a:t>DRG audits/downgrades</a:t>
            </a:r>
            <a:endParaRPr lang="en-US" sz="2000" b="1" dirty="0">
              <a:solidFill>
                <a:schemeClr val="accent6"/>
              </a:solidFill>
              <a:effectLst/>
              <a:latin typeface="Times New Roman" panose="02020603050405020304" pitchFamily="18" charset="0"/>
              <a:cs typeface="Times New Roman" panose="02020603050405020304" pitchFamily="18" charset="0"/>
            </a:endParaRPr>
          </a:p>
          <a:p>
            <a:pPr marL="1257300" lvl="2" indent="-342900">
              <a:lnSpc>
                <a:spcPct val="107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Some payers (especially MA plans) denying or downgrading DRG rates</a:t>
            </a:r>
          </a:p>
          <a:p>
            <a:pPr marL="1257300" lvl="2" indent="-342900">
              <a:lnSpc>
                <a:spcPct val="107000"/>
              </a:lnSpc>
              <a:buFont typeface="Symbol" panose="05050102010706020507" pitchFamily="18" charset="2"/>
              <a:buChar char=""/>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Wellcare</a:t>
            </a:r>
            <a:r>
              <a:rPr lang="en-US" sz="1600" dirty="0">
                <a:latin typeface="Times New Roman" panose="02020603050405020304" pitchFamily="18" charset="0"/>
                <a:ea typeface="Calibri" panose="020F0502020204030204" pitchFamily="34" charset="0"/>
                <a:cs typeface="Times New Roman" panose="02020603050405020304" pitchFamily="18" charset="0"/>
              </a:rPr>
              <a:t> and</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Humana especially, maybe others</a:t>
            </a:r>
          </a:p>
          <a:p>
            <a:pPr marL="1257300" lvl="2" indent="-342900">
              <a:lnSpc>
                <a:spcPct val="107000"/>
              </a:lnSpc>
              <a:buFont typeface="Symbol" panose="05050102010706020507" pitchFamily="18" charset="2"/>
              <a:buChar char=""/>
            </a:pPr>
            <a:endParaRPr 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551732"/>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Payer Updates</a:t>
            </a:r>
          </a:p>
        </p:txBody>
      </p:sp>
      <p:sp>
        <p:nvSpPr>
          <p:cNvPr id="2" name="TextBox 1">
            <a:extLst>
              <a:ext uri="{FF2B5EF4-FFF2-40B4-BE49-F238E27FC236}">
                <a16:creationId xmlns:a16="http://schemas.microsoft.com/office/drawing/2014/main" id="{91DA0F69-A3CB-4F3E-AC80-5546F6D686D8}"/>
              </a:ext>
            </a:extLst>
          </p:cNvPr>
          <p:cNvSpPr txBox="1"/>
          <p:nvPr/>
        </p:nvSpPr>
        <p:spPr>
          <a:xfrm>
            <a:off x="595901" y="1284470"/>
            <a:ext cx="7407667" cy="984885"/>
          </a:xfrm>
          <a:prstGeom prst="rect">
            <a:avLst/>
          </a:prstGeom>
          <a:noFill/>
        </p:spPr>
        <p:txBody>
          <a:bodyPr wrap="square" rtlCol="0">
            <a:spAutoFit/>
          </a:bodyPr>
          <a:lstStyle/>
          <a:p>
            <a:pPr marL="342900" indent="-342900">
              <a:buFont typeface="Arial" panose="020B0604020202020204" pitchFamily="34" charset="0"/>
              <a:buChar char="•"/>
            </a:pPr>
            <a:endParaRPr lang="en-US" sz="2400" b="1" dirty="0">
              <a:solidFill>
                <a:schemeClr val="accent6"/>
              </a:solidFill>
              <a:latin typeface="Times New Roman" panose="02020603050405020304" pitchFamily="18" charset="0"/>
              <a:cs typeface="Times New Roman" panose="02020603050405020304" pitchFamily="18" charset="0"/>
            </a:endParaRPr>
          </a:p>
          <a:p>
            <a:endParaRPr lang="en-US" sz="1000" b="1" dirty="0">
              <a:solidFill>
                <a:schemeClr val="accent6"/>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45E36E7-0D41-4B2D-A615-F1C6DAB8A287}"/>
              </a:ext>
            </a:extLst>
          </p:cNvPr>
          <p:cNvSpPr txBox="1"/>
          <p:nvPr/>
        </p:nvSpPr>
        <p:spPr>
          <a:xfrm>
            <a:off x="5943600" y="6057086"/>
            <a:ext cx="250175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
        <p:nvSpPr>
          <p:cNvPr id="8" name="TextBox 7">
            <a:extLst>
              <a:ext uri="{FF2B5EF4-FFF2-40B4-BE49-F238E27FC236}">
                <a16:creationId xmlns:a16="http://schemas.microsoft.com/office/drawing/2014/main" id="{9C2F6A46-A079-4572-9FD0-A18CEC6264B3}"/>
              </a:ext>
            </a:extLst>
          </p:cNvPr>
          <p:cNvSpPr txBox="1"/>
          <p:nvPr/>
        </p:nvSpPr>
        <p:spPr>
          <a:xfrm>
            <a:off x="595901" y="1037890"/>
            <a:ext cx="7952198" cy="5816977"/>
          </a:xfrm>
          <a:prstGeom prst="rect">
            <a:avLst/>
          </a:prstGeom>
          <a:noFill/>
        </p:spPr>
        <p:txBody>
          <a:bodyPr wrap="square">
            <a:spAutoFit/>
          </a:bodyPr>
          <a:lstStyle/>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MS Medicaid Issues</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NPI list issue – impacted some providers starting around 12/16/22</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List of all MS provider NPIs and taxonomy codes submitted from DOM to MS Can payers 12/16/22 – some provider info missing – caused claims issues – mainly impacted United Community Plan claims</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Update on 1/6/23 – UHC rep stated: “We think we have the issue updated on our side so you can resubmit those claims and if they kick back again, please let me know.”</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Taxonomy code list does not include CAH – causing denials since October for some facilities for Medicaid and/or MS Can claims</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TPL audit – due 1/13/23 (was originally due in Nov. 2022 but delayed)</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Remit code 0810 denials – covered DRG can not be assigned to claim</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Remit code 0610 denials – maternity claims denying for units </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Secondary claims</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Back to more manual process – manually entering claims through </a:t>
            </a:r>
            <a:r>
              <a:rPr lang="en-US" sz="1600" dirty="0" err="1">
                <a:effectLst/>
                <a:latin typeface="Times New Roman" panose="02020603050405020304" pitchFamily="18" charset="0"/>
                <a:cs typeface="Times New Roman" panose="02020603050405020304" pitchFamily="18" charset="0"/>
              </a:rPr>
              <a:t>Gainwell</a:t>
            </a:r>
            <a:r>
              <a:rPr lang="en-US" sz="1600" dirty="0">
                <a:effectLst/>
                <a:latin typeface="Times New Roman" panose="02020603050405020304" pitchFamily="18" charset="0"/>
                <a:cs typeface="Times New Roman" panose="02020603050405020304" pitchFamily="18" charset="0"/>
              </a:rPr>
              <a:t> portal</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Electronic claims can be submitted but will deny requiring a primary EOB submission</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Website lacking</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Eligibility details underwhelming</a:t>
            </a:r>
          </a:p>
          <a:p>
            <a:pPr marL="1657350" lvl="3"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Only goes back 1 year</a:t>
            </a:r>
          </a:p>
          <a:p>
            <a:pPr marL="1200150" lvl="2" indent="-285750">
              <a:buFont typeface="Arial" panose="020B0604020202020204" pitchFamily="34" charset="0"/>
              <a:buChar char="•"/>
            </a:pPr>
            <a:endParaRPr lang="en-US" sz="1600" dirty="0">
              <a:effectLst/>
              <a:latin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US" sz="16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338569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Payer Updates</a:t>
            </a:r>
          </a:p>
        </p:txBody>
      </p:sp>
      <p:sp>
        <p:nvSpPr>
          <p:cNvPr id="2" name="TextBox 1">
            <a:extLst>
              <a:ext uri="{FF2B5EF4-FFF2-40B4-BE49-F238E27FC236}">
                <a16:creationId xmlns:a16="http://schemas.microsoft.com/office/drawing/2014/main" id="{91DA0F69-A3CB-4F3E-AC80-5546F6D686D8}"/>
              </a:ext>
            </a:extLst>
          </p:cNvPr>
          <p:cNvSpPr txBox="1"/>
          <p:nvPr/>
        </p:nvSpPr>
        <p:spPr>
          <a:xfrm>
            <a:off x="595901" y="1284470"/>
            <a:ext cx="7407667" cy="984885"/>
          </a:xfrm>
          <a:prstGeom prst="rect">
            <a:avLst/>
          </a:prstGeom>
          <a:noFill/>
        </p:spPr>
        <p:txBody>
          <a:bodyPr wrap="square" rtlCol="0">
            <a:spAutoFit/>
          </a:bodyPr>
          <a:lstStyle/>
          <a:p>
            <a:pPr marL="342900" indent="-342900">
              <a:buFont typeface="Arial" panose="020B0604020202020204" pitchFamily="34" charset="0"/>
              <a:buChar char="•"/>
            </a:pPr>
            <a:endParaRPr lang="en-US" sz="2400" b="1" dirty="0">
              <a:solidFill>
                <a:schemeClr val="accent6"/>
              </a:solidFill>
              <a:latin typeface="Times New Roman" panose="02020603050405020304" pitchFamily="18" charset="0"/>
              <a:cs typeface="Times New Roman" panose="02020603050405020304" pitchFamily="18" charset="0"/>
            </a:endParaRPr>
          </a:p>
          <a:p>
            <a:endParaRPr lang="en-US" sz="1000" b="1" dirty="0">
              <a:solidFill>
                <a:schemeClr val="accent6"/>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45E36E7-0D41-4B2D-A615-F1C6DAB8A287}"/>
              </a:ext>
            </a:extLst>
          </p:cNvPr>
          <p:cNvSpPr txBox="1"/>
          <p:nvPr/>
        </p:nvSpPr>
        <p:spPr>
          <a:xfrm>
            <a:off x="5943600" y="6057086"/>
            <a:ext cx="2501757"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sp>
        <p:nvSpPr>
          <p:cNvPr id="8" name="TextBox 7">
            <a:extLst>
              <a:ext uri="{FF2B5EF4-FFF2-40B4-BE49-F238E27FC236}">
                <a16:creationId xmlns:a16="http://schemas.microsoft.com/office/drawing/2014/main" id="{9C2F6A46-A079-4572-9FD0-A18CEC6264B3}"/>
              </a:ext>
            </a:extLst>
          </p:cNvPr>
          <p:cNvSpPr txBox="1"/>
          <p:nvPr/>
        </p:nvSpPr>
        <p:spPr>
          <a:xfrm>
            <a:off x="595901" y="1037890"/>
            <a:ext cx="7952198" cy="2431435"/>
          </a:xfrm>
          <a:prstGeom prst="rect">
            <a:avLst/>
          </a:prstGeom>
          <a:noFill/>
        </p:spPr>
        <p:txBody>
          <a:bodyPr wrap="square">
            <a:spAutoFit/>
          </a:bodyPr>
          <a:lstStyle/>
          <a:p>
            <a:pPr marL="742950" lvl="1" indent="-285750">
              <a:buFont typeface="Arial" panose="020B0604020202020204" pitchFamily="34" charset="0"/>
              <a:buChar char="•"/>
            </a:pPr>
            <a:r>
              <a:rPr lang="en-US" sz="2000" b="1" dirty="0">
                <a:solidFill>
                  <a:schemeClr val="accent6"/>
                </a:solidFill>
                <a:effectLst/>
                <a:latin typeface="Times New Roman" panose="02020603050405020304" pitchFamily="18" charset="0"/>
                <a:cs typeface="Times New Roman" panose="02020603050405020304" pitchFamily="18" charset="0"/>
              </a:rPr>
              <a:t>MS Can bid decision made (pending dispute period and confirmation of awards)</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Magnolia, Molina, and </a:t>
            </a:r>
            <a:r>
              <a:rPr lang="en-US" sz="1600" u="sng" dirty="0" err="1">
                <a:effectLst/>
                <a:latin typeface="Times New Roman" panose="02020603050405020304" pitchFamily="18" charset="0"/>
                <a:cs typeface="Times New Roman" panose="02020603050405020304" pitchFamily="18" charset="0"/>
              </a:rPr>
              <a:t>TrueCare</a:t>
            </a:r>
            <a:endParaRPr lang="en-US" sz="1600" u="sng" dirty="0">
              <a:effectLst/>
              <a:latin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UHC is currently appealing the decision</a:t>
            </a:r>
          </a:p>
          <a:p>
            <a:pPr marL="1200150" lvl="2" indent="-285750">
              <a:buFont typeface="Arial" panose="020B0604020202020204" pitchFamily="34" charset="0"/>
              <a:buChar char="•"/>
            </a:pPr>
            <a:r>
              <a:rPr lang="en-US" sz="1600" dirty="0" err="1">
                <a:effectLst/>
                <a:latin typeface="Times New Roman" panose="02020603050405020304" pitchFamily="18" charset="0"/>
                <a:cs typeface="Times New Roman" panose="02020603050405020304" pitchFamily="18" charset="0"/>
              </a:rPr>
              <a:t>TrueCare</a:t>
            </a:r>
            <a:r>
              <a:rPr lang="en-US" sz="1600" dirty="0">
                <a:effectLst/>
                <a:latin typeface="Times New Roman" panose="02020603050405020304" pitchFamily="18" charset="0"/>
                <a:cs typeface="Times New Roman" panose="02020603050405020304" pitchFamily="18" charset="0"/>
              </a:rPr>
              <a:t> should be reaching out to contract soon if they haven’t already</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rPr>
              <a:t>Go-live date for new set of 3 payers expected July 1, 2023</a:t>
            </a:r>
          </a:p>
          <a:p>
            <a:pPr marL="1200150" lvl="2" indent="-285750">
              <a:buFont typeface="Arial" panose="020B0604020202020204" pitchFamily="34" charset="0"/>
              <a:buChar char="•"/>
            </a:pPr>
            <a:r>
              <a:rPr lang="en-US" sz="1600" dirty="0">
                <a:effectLst/>
                <a:latin typeface="Times New Roman" panose="02020603050405020304" pitchFamily="18" charset="0"/>
                <a:cs typeface="Times New Roman" panose="02020603050405020304" pitchFamily="18" charset="0"/>
                <a:hlinkClick r:id="rId3"/>
              </a:rPr>
              <a:t>https://medicaid.ms.gov/wp-content/uploads/2022/08/CCO-Procurement-Notice-of-Intent-to-Award-8.10.2022.pdf</a:t>
            </a:r>
            <a:endParaRPr lang="en-US" sz="1600" dirty="0">
              <a:effectLst/>
              <a:latin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US" sz="16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059922"/>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2898" y="375055"/>
            <a:ext cx="6462445" cy="755101"/>
          </a:xfrm>
          <a:effectLst/>
        </p:spPr>
        <p:txBody>
          <a:bodyPr/>
          <a:lstStyle/>
          <a:p>
            <a:pPr algn="ctr"/>
            <a:r>
              <a:rPr lang="en-US" sz="3200" b="1" dirty="0">
                <a:solidFill>
                  <a:schemeClr val="accent6"/>
                </a:solidFill>
              </a:rPr>
              <a:t>Questions/Comments</a:t>
            </a:r>
          </a:p>
        </p:txBody>
      </p:sp>
      <p:sp>
        <p:nvSpPr>
          <p:cNvPr id="5" name="TextBox 4">
            <a:extLst>
              <a:ext uri="{FF2B5EF4-FFF2-40B4-BE49-F238E27FC236}">
                <a16:creationId xmlns:a16="http://schemas.microsoft.com/office/drawing/2014/main" id="{87CCC435-1851-4A43-921D-691DA262D0CA}"/>
              </a:ext>
            </a:extLst>
          </p:cNvPr>
          <p:cNvSpPr txBox="1"/>
          <p:nvPr/>
        </p:nvSpPr>
        <p:spPr>
          <a:xfrm>
            <a:off x="6066890" y="6057086"/>
            <a:ext cx="2357919" cy="646331"/>
          </a:xfrm>
          <a:prstGeom prst="rect">
            <a:avLst/>
          </a:prstGeom>
          <a:noFill/>
        </p:spPr>
        <p:txBody>
          <a:bodyPr wrap="square">
            <a:spAutoFit/>
          </a:bodyPr>
          <a:lstStyle/>
          <a:p>
            <a:r>
              <a:rPr lang="en-US" sz="1800" b="1" i="0" dirty="0" err="1">
                <a:solidFill>
                  <a:schemeClr val="accent6"/>
                </a:solidFill>
                <a:effectLst/>
                <a:latin typeface="Lato" panose="020F0502020204030203" pitchFamily="34" charset="0"/>
              </a:rPr>
              <a:t>hfma</a:t>
            </a:r>
            <a:endParaRPr lang="en-US" sz="1800" b="1" dirty="0">
              <a:solidFill>
                <a:schemeClr val="accent6"/>
              </a:solidFill>
              <a:latin typeface="Lato" panose="020F0502020204030203" pitchFamily="34" charset="0"/>
            </a:endParaRPr>
          </a:p>
          <a:p>
            <a:r>
              <a:rPr lang="en-US" sz="1800" b="1" dirty="0" err="1">
                <a:solidFill>
                  <a:schemeClr val="accent6"/>
                </a:solidFill>
                <a:latin typeface="Lato" panose="020F0502020204030203" pitchFamily="34" charset="0"/>
              </a:rPr>
              <a:t>mississippi</a:t>
            </a:r>
            <a:r>
              <a:rPr lang="en-US" sz="1800" b="1" dirty="0">
                <a:solidFill>
                  <a:schemeClr val="accent6"/>
                </a:solidFill>
                <a:latin typeface="Lato" panose="020F0502020204030203" pitchFamily="34" charset="0"/>
              </a:rPr>
              <a:t> chapter </a:t>
            </a:r>
            <a:endParaRPr lang="en-US" sz="1800" b="1" dirty="0">
              <a:solidFill>
                <a:schemeClr val="accent6"/>
              </a:solidFill>
            </a:endParaRPr>
          </a:p>
        </p:txBody>
      </p:sp>
      <p:pic>
        <p:nvPicPr>
          <p:cNvPr id="6" name="Picture 5" descr="Question mark on green pastel background">
            <a:extLst>
              <a:ext uri="{FF2B5EF4-FFF2-40B4-BE49-F238E27FC236}">
                <a16:creationId xmlns:a16="http://schemas.microsoft.com/office/drawing/2014/main" id="{660EA269-C212-6428-CC33-B5860FDE9AF8}"/>
              </a:ext>
            </a:extLst>
          </p:cNvPr>
          <p:cNvPicPr>
            <a:picLocks noChangeAspect="1"/>
          </p:cNvPicPr>
          <p:nvPr/>
        </p:nvPicPr>
        <p:blipFill>
          <a:blip r:embed="rId3"/>
          <a:stretch>
            <a:fillRect/>
          </a:stretch>
        </p:blipFill>
        <p:spPr>
          <a:xfrm>
            <a:off x="1626577" y="1219932"/>
            <a:ext cx="5890846" cy="4418135"/>
          </a:xfrm>
          <a:prstGeom prst="rect">
            <a:avLst/>
          </a:prstGeom>
        </p:spPr>
      </p:pic>
    </p:spTree>
    <p:extLst>
      <p:ext uri="{BB962C8B-B14F-4D97-AF65-F5344CB8AC3E}">
        <p14:creationId xmlns:p14="http://schemas.microsoft.com/office/powerpoint/2010/main" val="2325752770"/>
      </p:ext>
    </p:extLst>
  </p:cSld>
  <p:clrMapOvr>
    <a:masterClrMapping/>
  </p:clrMapOvr>
  <p:transition spd="slow">
    <p:cover/>
  </p:transition>
</p:sld>
</file>

<file path=ppt/theme/theme1.xml><?xml version="1.0" encoding="utf-8"?>
<a:theme xmlns:a="http://schemas.openxmlformats.org/drawingml/2006/main" name="Navient PPT Template Master_2.5.16">
  <a:themeElements>
    <a:clrScheme name="Custom 9">
      <a:dk1>
        <a:srgbClr val="414141"/>
      </a:dk1>
      <a:lt1>
        <a:sysClr val="window" lastClr="FFFFFF"/>
      </a:lt1>
      <a:dk2>
        <a:srgbClr val="470A68"/>
      </a:dk2>
      <a:lt2>
        <a:srgbClr val="BEBEBE"/>
      </a:lt2>
      <a:accent1>
        <a:srgbClr val="70B432"/>
      </a:accent1>
      <a:accent2>
        <a:srgbClr val="7E68A6"/>
      </a:accent2>
      <a:accent3>
        <a:srgbClr val="838383"/>
      </a:accent3>
      <a:accent4>
        <a:srgbClr val="0057B8"/>
      </a:accent4>
      <a:accent5>
        <a:srgbClr val="139DEC"/>
      </a:accent5>
      <a:accent6>
        <a:srgbClr val="007377"/>
      </a:accent6>
      <a:hlink>
        <a:srgbClr val="0057B8"/>
      </a:hlink>
      <a:folHlink>
        <a:srgbClr val="00AEE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25400">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XtendHealthcare-PPT-2020-standard" id="{1F8F77C0-BCA3-4AE3-8066-A7A80A5B1C84}" vid="{9CD3858B-2034-4F05-84B3-136B23BD90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E87C394DD647041932722BAB6BE0741" ma:contentTypeVersion="7" ma:contentTypeDescription="Create a new document." ma:contentTypeScope="" ma:versionID="876f7c3a3bada0e0519817a244ffbc04">
  <xsd:schema xmlns:xsd="http://www.w3.org/2001/XMLSchema" xmlns:xs="http://www.w3.org/2001/XMLSchema" xmlns:p="http://schemas.microsoft.com/office/2006/metadata/properties" xmlns:ns2="a4d18869-bc86-4d6f-a79c-510e41a24777" xmlns:ns3="58b62aaf-62d1-48c6-a88f-8f41243a597f" targetNamespace="http://schemas.microsoft.com/office/2006/metadata/properties" ma:root="true" ma:fieldsID="c98d0a6ded063c93f186f3849cc7e6d0" ns2:_="" ns3:_="">
    <xsd:import namespace="a4d18869-bc86-4d6f-a79c-510e41a24777"/>
    <xsd:import namespace="58b62aaf-62d1-48c6-a88f-8f41243a597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18869-bc86-4d6f-a79c-510e41a247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b62aaf-62d1-48c6-a88f-8f41243a597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DE6E23-6C85-4CA4-A194-D602FDB5D61F}">
  <ds:schemaRefs>
    <ds:schemaRef ds:uri="http://schemas.microsoft.com/sharepoint/v3/contenttype/forms"/>
  </ds:schemaRefs>
</ds:datastoreItem>
</file>

<file path=customXml/itemProps2.xml><?xml version="1.0" encoding="utf-8"?>
<ds:datastoreItem xmlns:ds="http://schemas.openxmlformats.org/officeDocument/2006/customXml" ds:itemID="{CE5F0C55-4D72-4BDF-BE1B-6FF6B11BA1BF}">
  <ds:schemaRefs>
    <ds:schemaRef ds:uri="http://purl.org/dc/terms/"/>
    <ds:schemaRef ds:uri="a4d18869-bc86-4d6f-a79c-510e41a24777"/>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58b62aaf-62d1-48c6-a88f-8f41243a597f"/>
    <ds:schemaRef ds:uri="http://www.w3.org/XML/1998/namespace"/>
  </ds:schemaRefs>
</ds:datastoreItem>
</file>

<file path=customXml/itemProps3.xml><?xml version="1.0" encoding="utf-8"?>
<ds:datastoreItem xmlns:ds="http://schemas.openxmlformats.org/officeDocument/2006/customXml" ds:itemID="{1845075A-8527-423F-A197-111D763982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18869-bc86-4d6f-a79c-510e41a24777"/>
    <ds:schemaRef ds:uri="58b62aaf-62d1-48c6-a88f-8f41243a59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XtendHealthcare-PPT-2020-standard</Template>
  <TotalTime>16013</TotalTime>
  <Words>736</Words>
  <Application>Microsoft Office PowerPoint</Application>
  <PresentationFormat>On-screen Show (4:3)</PresentationFormat>
  <Paragraphs>114</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Lato</vt:lpstr>
      <vt:lpstr>Lucida Grande</vt:lpstr>
      <vt:lpstr>Symbol</vt:lpstr>
      <vt:lpstr>Times New Roman</vt:lpstr>
      <vt:lpstr>Navient PPT Template Master_2.5.16</vt:lpstr>
      <vt:lpstr>Revenue Cycle Roundtable      - Panel Discussion</vt:lpstr>
      <vt:lpstr>PowerPoint Presentation</vt:lpstr>
      <vt:lpstr>Agenda</vt:lpstr>
      <vt:lpstr>Regulatory Updates</vt:lpstr>
      <vt:lpstr>Regulatory Updates</vt:lpstr>
      <vt:lpstr>Payer Updates</vt:lpstr>
      <vt:lpstr>Payer Updates</vt:lpstr>
      <vt:lpstr>Payer Updates</vt:lpstr>
      <vt:lpstr>Questions/Comments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Patriot Partnership Discussion</dc:title>
  <dc:subject/>
  <dc:creator>Holly Etter</dc:creator>
  <cp:keywords/>
  <dc:description/>
  <cp:lastModifiedBy>Matthew C. McHan</cp:lastModifiedBy>
  <cp:revision>304</cp:revision>
  <cp:lastPrinted>2022-04-15T20:28:23Z</cp:lastPrinted>
  <dcterms:created xsi:type="dcterms:W3CDTF">2021-05-11T13:31:57Z</dcterms:created>
  <dcterms:modified xsi:type="dcterms:W3CDTF">2023-01-12T19:01:01Z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0x010100EE87C394DD647041932722BAB6BE0741</vt:lpwstr>
  </property>
  <property fmtid="{D5CDD505-2E9C-101B-9397-08002B2CF9AE}" pid="3" name="TaxKeyword">
    <vt:lpwstr/>
  </property>
</Properties>
</file>