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434" r:id="rId6"/>
    <p:sldId id="431" r:id="rId7"/>
    <p:sldId id="258" r:id="rId8"/>
    <p:sldId id="267" r:id="rId9"/>
    <p:sldId id="263" r:id="rId10"/>
    <p:sldId id="429" r:id="rId11"/>
    <p:sldId id="432" r:id="rId12"/>
    <p:sldId id="430" r:id="rId13"/>
    <p:sldId id="28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580" autoAdjust="0"/>
  </p:normalViewPr>
  <p:slideViewPr>
    <p:cSldViewPr snapToGrid="0">
      <p:cViewPr varScale="1">
        <p:scale>
          <a:sx n="101" d="100"/>
          <a:sy n="101" d="100"/>
        </p:scale>
        <p:origin x="9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76B838-3E30-43B7-916C-1E855045952D}"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en-US"/>
        </a:p>
      </dgm:t>
    </dgm:pt>
    <dgm:pt modelId="{CE6302FB-8832-4409-9FA1-B3C34D7BBAE8}">
      <dgm:prSet custT="1"/>
      <dgm:spPr/>
      <dgm:t>
        <a:bodyPr/>
        <a:lstStyle/>
        <a:p>
          <a:pPr rtl="0"/>
          <a:r>
            <a:rPr lang="en-US" sz="1100" b="1">
              <a:latin typeface="Calibri"/>
              <a:cs typeface="Calibri Light"/>
            </a:rPr>
            <a:t>Connect &amp; Communicate</a:t>
          </a:r>
          <a:endParaRPr lang="en-US" sz="1100" dirty="0">
            <a:latin typeface="Calibri"/>
            <a:cs typeface="Calibri"/>
          </a:endParaRPr>
        </a:p>
      </dgm:t>
    </dgm:pt>
    <dgm:pt modelId="{EBA1D4FF-F2E0-449C-81AB-EDAF55247839}" type="parTrans" cxnId="{30B8E777-B94A-4CFE-9FAD-7FC4F6C3CF5B}">
      <dgm:prSet/>
      <dgm:spPr/>
      <dgm:t>
        <a:bodyPr/>
        <a:lstStyle/>
        <a:p>
          <a:endParaRPr lang="en-US"/>
        </a:p>
      </dgm:t>
    </dgm:pt>
    <dgm:pt modelId="{581F0150-4683-401C-8CF2-7585C75F0C43}" type="sibTrans" cxnId="{30B8E777-B94A-4CFE-9FAD-7FC4F6C3CF5B}">
      <dgm:prSet/>
      <dgm:spPr/>
      <dgm:t>
        <a:bodyPr/>
        <a:lstStyle/>
        <a:p>
          <a:endParaRPr lang="en-US"/>
        </a:p>
      </dgm:t>
    </dgm:pt>
    <dgm:pt modelId="{3E98863D-9E10-4077-AA2C-EB10E8EFDC6A}">
      <dgm:prSet/>
      <dgm:spPr/>
      <dgm:t>
        <a:bodyPr/>
        <a:lstStyle/>
        <a:p>
          <a:r>
            <a:rPr lang="en-US" dirty="0">
              <a:latin typeface="Calibri"/>
              <a:cs typeface="Calibri Light"/>
            </a:rPr>
            <a:t>Build on conference sessions with a follow-up Q&amp;A session with speakers</a:t>
          </a:r>
          <a:endParaRPr lang="en-US" dirty="0">
            <a:latin typeface="Calibri"/>
            <a:cs typeface="Calibri"/>
          </a:endParaRPr>
        </a:p>
      </dgm:t>
    </dgm:pt>
    <dgm:pt modelId="{E2B3C225-37AA-4115-88D1-4FA8A4240D47}" type="parTrans" cxnId="{2AAC4012-9A98-4F38-B2B0-88CA6DE5D5E7}">
      <dgm:prSet/>
      <dgm:spPr/>
      <dgm:t>
        <a:bodyPr/>
        <a:lstStyle/>
        <a:p>
          <a:endParaRPr lang="en-US"/>
        </a:p>
      </dgm:t>
    </dgm:pt>
    <dgm:pt modelId="{A0653079-2109-4852-AFC4-948F6E3FC4D1}" type="sibTrans" cxnId="{2AAC4012-9A98-4F38-B2B0-88CA6DE5D5E7}">
      <dgm:prSet/>
      <dgm:spPr/>
      <dgm:t>
        <a:bodyPr/>
        <a:lstStyle/>
        <a:p>
          <a:endParaRPr lang="en-US"/>
        </a:p>
      </dgm:t>
    </dgm:pt>
    <dgm:pt modelId="{E099AF81-123C-4962-8121-E5CEEBAD195C}">
      <dgm:prSet/>
      <dgm:spPr/>
      <dgm:t>
        <a:bodyPr/>
        <a:lstStyle/>
        <a:p>
          <a:pPr rtl="0"/>
          <a:r>
            <a:rPr lang="en-US">
              <a:solidFill>
                <a:schemeClr val="tx1"/>
              </a:solidFill>
              <a:latin typeface="Calibri"/>
              <a:cs typeface="Calibri"/>
            </a:rPr>
            <a:t>Share valuable resources and success stories of overcoming challenge</a:t>
          </a:r>
          <a:r>
            <a:rPr lang="en-US">
              <a:latin typeface="Calibri"/>
              <a:cs typeface="Calibri"/>
            </a:rPr>
            <a:t>s</a:t>
          </a:r>
          <a:endParaRPr lang="en-US" dirty="0">
            <a:latin typeface="Calibri"/>
            <a:cs typeface="Calibri"/>
          </a:endParaRPr>
        </a:p>
      </dgm:t>
    </dgm:pt>
    <dgm:pt modelId="{BD65DE9C-1492-41C6-8EAA-A55F1DED4279}" type="parTrans" cxnId="{8DBFD5A3-A605-4ECF-98C1-FD1B453F339A}">
      <dgm:prSet/>
      <dgm:spPr/>
      <dgm:t>
        <a:bodyPr/>
        <a:lstStyle/>
        <a:p>
          <a:endParaRPr lang="en-US"/>
        </a:p>
      </dgm:t>
    </dgm:pt>
    <dgm:pt modelId="{35C9146A-A786-4D09-97A2-B5FB2FEA28AD}" type="sibTrans" cxnId="{8DBFD5A3-A605-4ECF-98C1-FD1B453F339A}">
      <dgm:prSet/>
      <dgm:spPr/>
      <dgm:t>
        <a:bodyPr/>
        <a:lstStyle/>
        <a:p>
          <a:endParaRPr lang="en-US"/>
        </a:p>
      </dgm:t>
    </dgm:pt>
    <dgm:pt modelId="{E8005368-72FF-4B45-A6E8-44964069DBEF}">
      <dgm:prSet/>
      <dgm:spPr/>
      <dgm:t>
        <a:bodyPr/>
        <a:lstStyle/>
        <a:p>
          <a:r>
            <a:rPr lang="en-US" b="1" dirty="0">
              <a:latin typeface="Calibri"/>
              <a:cs typeface="Calibri"/>
            </a:rPr>
            <a:t>Mentor &amp; Lead</a:t>
          </a:r>
        </a:p>
      </dgm:t>
    </dgm:pt>
    <dgm:pt modelId="{AF3E12B3-4F31-4551-85D0-196479FCF50E}" type="parTrans" cxnId="{F8D0AC1A-5789-4543-BAA8-CCD3B2295C0E}">
      <dgm:prSet/>
      <dgm:spPr/>
      <dgm:t>
        <a:bodyPr/>
        <a:lstStyle/>
        <a:p>
          <a:endParaRPr lang="en-US"/>
        </a:p>
      </dgm:t>
    </dgm:pt>
    <dgm:pt modelId="{0965350E-35E8-4917-A762-436BE67D9BDB}" type="sibTrans" cxnId="{F8D0AC1A-5789-4543-BAA8-CCD3B2295C0E}">
      <dgm:prSet/>
      <dgm:spPr/>
      <dgm:t>
        <a:bodyPr/>
        <a:lstStyle/>
        <a:p>
          <a:endParaRPr lang="en-US"/>
        </a:p>
      </dgm:t>
    </dgm:pt>
    <dgm:pt modelId="{29D4EAB4-B433-4FDE-A2E8-486F8A697742}">
      <dgm:prSet/>
      <dgm:spPr/>
      <dgm:t>
        <a:bodyPr/>
        <a:lstStyle/>
        <a:p>
          <a:r>
            <a:rPr lang="en-US" dirty="0">
              <a:latin typeface="Calibri"/>
              <a:cs typeface="Calibri"/>
            </a:rPr>
            <a:t>Mentor a new member. Help them belong to and be involved with HFMA </a:t>
          </a:r>
        </a:p>
      </dgm:t>
    </dgm:pt>
    <dgm:pt modelId="{BA76DFE9-736D-491D-A195-397BC98091A5}" type="parTrans" cxnId="{69A398C4-88AC-430C-AEF7-E9A715B05BE8}">
      <dgm:prSet/>
      <dgm:spPr/>
      <dgm:t>
        <a:bodyPr/>
        <a:lstStyle/>
        <a:p>
          <a:endParaRPr lang="en-US"/>
        </a:p>
      </dgm:t>
    </dgm:pt>
    <dgm:pt modelId="{11E05C10-9E93-43CC-9D7B-91C07AAC3724}" type="sibTrans" cxnId="{69A398C4-88AC-430C-AEF7-E9A715B05BE8}">
      <dgm:prSet/>
      <dgm:spPr/>
      <dgm:t>
        <a:bodyPr/>
        <a:lstStyle/>
        <a:p>
          <a:endParaRPr lang="en-US"/>
        </a:p>
      </dgm:t>
    </dgm:pt>
    <dgm:pt modelId="{B23D964E-DA8F-46C2-82D4-3315A9CF482D}">
      <dgm:prSet/>
      <dgm:spPr/>
      <dgm:t>
        <a:bodyPr/>
        <a:lstStyle/>
        <a:p>
          <a:pPr rtl="0"/>
          <a:r>
            <a:rPr lang="en-US" b="1">
              <a:latin typeface="Calibri"/>
              <a:cs typeface="Calibri Light"/>
            </a:rPr>
            <a:t>Member Tools</a:t>
          </a:r>
        </a:p>
      </dgm:t>
    </dgm:pt>
    <dgm:pt modelId="{99D178A2-DA30-4B01-A8AB-6DD72B8C750E}" type="parTrans" cxnId="{A72FB14B-6789-4C84-B464-105004729D7B}">
      <dgm:prSet/>
      <dgm:spPr/>
      <dgm:t>
        <a:bodyPr/>
        <a:lstStyle/>
        <a:p>
          <a:endParaRPr lang="en-US"/>
        </a:p>
      </dgm:t>
    </dgm:pt>
    <dgm:pt modelId="{07401066-9A16-4819-8DAD-6F6CB84BF0D0}" type="sibTrans" cxnId="{A72FB14B-6789-4C84-B464-105004729D7B}">
      <dgm:prSet/>
      <dgm:spPr/>
      <dgm:t>
        <a:bodyPr/>
        <a:lstStyle/>
        <a:p>
          <a:endParaRPr lang="en-US"/>
        </a:p>
      </dgm:t>
    </dgm:pt>
    <dgm:pt modelId="{6B31AD4B-9F77-4BC8-8AC1-F9D3B24816B4}">
      <dgm:prSet/>
      <dgm:spPr/>
      <dgm:t>
        <a:bodyPr/>
        <a:lstStyle/>
        <a:p>
          <a:pPr rtl="0"/>
          <a:r>
            <a:rPr lang="en-US">
              <a:latin typeface="Calibri"/>
              <a:cs typeface="Calibri Light"/>
            </a:rPr>
            <a:t>Advanced email notification settings such as curated daily and weekly digests</a:t>
          </a:r>
        </a:p>
      </dgm:t>
    </dgm:pt>
    <dgm:pt modelId="{72560DA5-4C78-4292-B0EE-89E324E7994C}" type="parTrans" cxnId="{C7661D01-D696-49BF-B879-101A4D614E45}">
      <dgm:prSet/>
      <dgm:spPr/>
      <dgm:t>
        <a:bodyPr/>
        <a:lstStyle/>
        <a:p>
          <a:endParaRPr lang="en-US"/>
        </a:p>
      </dgm:t>
    </dgm:pt>
    <dgm:pt modelId="{077F688B-1BC5-45A7-9A82-A24F0AA7C5EF}" type="sibTrans" cxnId="{C7661D01-D696-49BF-B879-101A4D614E45}">
      <dgm:prSet/>
      <dgm:spPr/>
      <dgm:t>
        <a:bodyPr/>
        <a:lstStyle/>
        <a:p>
          <a:endParaRPr lang="en-US"/>
        </a:p>
      </dgm:t>
    </dgm:pt>
    <dgm:pt modelId="{ADAD49A2-803F-4BD3-A560-ACF698754851}">
      <dgm:prSet/>
      <dgm:spPr/>
      <dgm:t>
        <a:bodyPr/>
        <a:lstStyle/>
        <a:p>
          <a:r>
            <a:rPr lang="en-US" dirty="0">
              <a:latin typeface="Calibri"/>
              <a:cs typeface="Calibri Light"/>
            </a:rPr>
            <a:t>Stay </a:t>
          </a:r>
          <a:r>
            <a:rPr lang="en-US" dirty="0">
              <a:latin typeface="Calibri"/>
              <a:cs typeface="Calibri"/>
            </a:rPr>
            <a:t>connected beyond events/conferences and continue the discussion in a secure online space</a:t>
          </a:r>
        </a:p>
      </dgm:t>
    </dgm:pt>
    <dgm:pt modelId="{B740CE88-ED73-43DA-9072-7750A14564F6}" type="parTrans" cxnId="{EE6B18A7-A310-44BF-BF8E-D2EABE5307BA}">
      <dgm:prSet/>
      <dgm:spPr/>
      <dgm:t>
        <a:bodyPr/>
        <a:lstStyle/>
        <a:p>
          <a:endParaRPr lang="en-US"/>
        </a:p>
      </dgm:t>
    </dgm:pt>
    <dgm:pt modelId="{F4045763-BD18-4DD8-B351-029D2F679C29}" type="sibTrans" cxnId="{EE6B18A7-A310-44BF-BF8E-D2EABE5307BA}">
      <dgm:prSet/>
      <dgm:spPr/>
      <dgm:t>
        <a:bodyPr/>
        <a:lstStyle/>
        <a:p>
          <a:endParaRPr lang="en-US"/>
        </a:p>
      </dgm:t>
    </dgm:pt>
    <dgm:pt modelId="{9740A90F-B059-4D18-8CFC-2D3DD42343F7}">
      <dgm:prSet/>
      <dgm:spPr/>
      <dgm:t>
        <a:bodyPr/>
        <a:lstStyle/>
        <a:p>
          <a:r>
            <a:rPr lang="en-US" dirty="0">
              <a:latin typeface="Calibri"/>
              <a:cs typeface="Calibri"/>
            </a:rPr>
            <a:t>Communicate with other industry experts, facilitate meaningful conversations and discuss best practices</a:t>
          </a:r>
        </a:p>
      </dgm:t>
    </dgm:pt>
    <dgm:pt modelId="{C1D8C8D3-093B-4008-B31A-8ED230EEBA60}" type="parTrans" cxnId="{417E19C6-43BD-4711-83E6-B7697AFCBC6B}">
      <dgm:prSet/>
      <dgm:spPr/>
      <dgm:t>
        <a:bodyPr/>
        <a:lstStyle/>
        <a:p>
          <a:endParaRPr lang="en-US"/>
        </a:p>
      </dgm:t>
    </dgm:pt>
    <dgm:pt modelId="{B5E003AE-4107-4521-8114-892A919B2CA0}" type="sibTrans" cxnId="{417E19C6-43BD-4711-83E6-B7697AFCBC6B}">
      <dgm:prSet/>
      <dgm:spPr/>
      <dgm:t>
        <a:bodyPr/>
        <a:lstStyle/>
        <a:p>
          <a:endParaRPr lang="en-US"/>
        </a:p>
      </dgm:t>
    </dgm:pt>
    <dgm:pt modelId="{030E9FAD-641D-4125-89C8-D8D2513AA061}">
      <dgm:prSet/>
      <dgm:spPr/>
      <dgm:t>
        <a:bodyPr/>
        <a:lstStyle/>
        <a:p>
          <a:r>
            <a:rPr lang="en-US" b="1">
              <a:latin typeface="Calibri"/>
              <a:cs typeface="Calibri"/>
            </a:rPr>
            <a:t>Share &amp; Collaborate</a:t>
          </a:r>
        </a:p>
      </dgm:t>
    </dgm:pt>
    <dgm:pt modelId="{7D4AC871-E6DB-46D4-B9D4-1C4FA2DF3351}" type="parTrans" cxnId="{C97CA581-F540-4D05-AE75-BBC886AF8F07}">
      <dgm:prSet/>
      <dgm:spPr/>
      <dgm:t>
        <a:bodyPr/>
        <a:lstStyle/>
        <a:p>
          <a:endParaRPr lang="en-US"/>
        </a:p>
      </dgm:t>
    </dgm:pt>
    <dgm:pt modelId="{806AD53C-9944-4A90-9ACB-6323B7E02F17}" type="sibTrans" cxnId="{C97CA581-F540-4D05-AE75-BBC886AF8F07}">
      <dgm:prSet/>
      <dgm:spPr/>
      <dgm:t>
        <a:bodyPr/>
        <a:lstStyle/>
        <a:p>
          <a:endParaRPr lang="en-US"/>
        </a:p>
      </dgm:t>
    </dgm:pt>
    <dgm:pt modelId="{8B156D7B-E135-413E-BC1B-0F2DECDA5641}">
      <dgm:prSet/>
      <dgm:spPr/>
      <dgm:t>
        <a:bodyPr/>
        <a:lstStyle/>
        <a:p>
          <a:pPr rtl="0"/>
          <a:r>
            <a:rPr lang="en-US">
              <a:latin typeface="Calibri"/>
              <a:cs typeface="Calibri Light"/>
            </a:rPr>
            <a:t>Share your expertise and gain visibility through self-publishing articles and discussions</a:t>
          </a:r>
        </a:p>
      </dgm:t>
    </dgm:pt>
    <dgm:pt modelId="{C71B1611-DF5D-4002-BEFD-6AB2AF1B91C3}" type="parTrans" cxnId="{80309740-F081-4748-A24A-DA42CF4E8631}">
      <dgm:prSet/>
      <dgm:spPr/>
      <dgm:t>
        <a:bodyPr/>
        <a:lstStyle/>
        <a:p>
          <a:endParaRPr lang="en-US"/>
        </a:p>
      </dgm:t>
    </dgm:pt>
    <dgm:pt modelId="{EE22EEB7-35D7-4407-9BEF-A9479C4E239A}" type="sibTrans" cxnId="{80309740-F081-4748-A24A-DA42CF4E8631}">
      <dgm:prSet/>
      <dgm:spPr/>
      <dgm:t>
        <a:bodyPr/>
        <a:lstStyle/>
        <a:p>
          <a:endParaRPr lang="en-US"/>
        </a:p>
      </dgm:t>
    </dgm:pt>
    <dgm:pt modelId="{E44FCDE1-3DC1-41B8-9496-F360040A737B}">
      <dgm:prSet/>
      <dgm:spPr/>
      <dgm:t>
        <a:bodyPr/>
        <a:lstStyle/>
        <a:p>
          <a:pPr rtl="0"/>
          <a:r>
            <a:rPr lang="en-US" dirty="0">
              <a:latin typeface="Calibri"/>
              <a:cs typeface="Calibri Light"/>
            </a:rPr>
            <a:t>Get answers to questions, or new ideas from industry experts to solve problems</a:t>
          </a:r>
        </a:p>
      </dgm:t>
    </dgm:pt>
    <dgm:pt modelId="{A6462D56-9EF7-4319-924B-EB81D493798D}" type="parTrans" cxnId="{FD938A38-2E04-4C77-9664-D6466F67D2FD}">
      <dgm:prSet/>
      <dgm:spPr/>
      <dgm:t>
        <a:bodyPr/>
        <a:lstStyle/>
        <a:p>
          <a:endParaRPr lang="en-US"/>
        </a:p>
      </dgm:t>
    </dgm:pt>
    <dgm:pt modelId="{A7710204-6413-4C8A-B801-38F05C7964FE}" type="sibTrans" cxnId="{FD938A38-2E04-4C77-9664-D6466F67D2FD}">
      <dgm:prSet/>
      <dgm:spPr/>
      <dgm:t>
        <a:bodyPr/>
        <a:lstStyle/>
        <a:p>
          <a:endParaRPr lang="en-US"/>
        </a:p>
      </dgm:t>
    </dgm:pt>
    <dgm:pt modelId="{AEE1C6FD-3F26-440D-B3EC-7EB897B1BB21}">
      <dgm:prSet/>
      <dgm:spPr/>
      <dgm:t>
        <a:bodyPr/>
        <a:lstStyle/>
        <a:p>
          <a:r>
            <a:rPr lang="en-US" dirty="0">
              <a:latin typeface="Calibri"/>
              <a:cs typeface="Calibri Light"/>
            </a:rPr>
            <a:t>Lead conversations on important topics</a:t>
          </a:r>
        </a:p>
      </dgm:t>
    </dgm:pt>
    <dgm:pt modelId="{79D66F08-10AF-477A-B328-C58F4AA544F0}" type="parTrans" cxnId="{527D22BF-AE43-482F-8397-FA9F904EB76B}">
      <dgm:prSet/>
      <dgm:spPr/>
      <dgm:t>
        <a:bodyPr/>
        <a:lstStyle/>
        <a:p>
          <a:endParaRPr lang="en-US"/>
        </a:p>
      </dgm:t>
    </dgm:pt>
    <dgm:pt modelId="{A72CC6BA-3247-4CAE-8D2B-E58BD7F469BB}" type="sibTrans" cxnId="{527D22BF-AE43-482F-8397-FA9F904EB76B}">
      <dgm:prSet/>
      <dgm:spPr/>
      <dgm:t>
        <a:bodyPr/>
        <a:lstStyle/>
        <a:p>
          <a:endParaRPr lang="en-US"/>
        </a:p>
      </dgm:t>
    </dgm:pt>
    <dgm:pt modelId="{B5F9234B-38EA-4388-9493-66F6E21EBFE7}">
      <dgm:prSet phldr="0"/>
      <dgm:spPr/>
      <dgm:t>
        <a:bodyPr/>
        <a:lstStyle/>
        <a:p>
          <a:pPr rtl="0"/>
          <a:r>
            <a:rPr lang="en-US" b="0" dirty="0">
              <a:latin typeface="Calibri"/>
              <a:cs typeface="Calibri Light"/>
            </a:rPr>
            <a:t>Share advice on career paths and certifications</a:t>
          </a:r>
        </a:p>
        <a:p>
          <a:pPr rtl="0"/>
          <a:r>
            <a:rPr lang="en-US" b="1" i="1" dirty="0">
              <a:latin typeface="Calibri"/>
              <a:cs typeface="Calibri Light"/>
            </a:rPr>
            <a:t>Looking for a Mentor?  Reach out to be paired with a mentor today!</a:t>
          </a:r>
        </a:p>
      </dgm:t>
    </dgm:pt>
    <dgm:pt modelId="{B9560955-B124-4ED3-8D9F-ABFDB7D80ED1}" type="parTrans" cxnId="{FAFB1B2E-DB7B-4578-B417-F57D6D173EC9}">
      <dgm:prSet/>
      <dgm:spPr/>
      <dgm:t>
        <a:bodyPr/>
        <a:lstStyle/>
        <a:p>
          <a:endParaRPr lang="en-US"/>
        </a:p>
      </dgm:t>
    </dgm:pt>
    <dgm:pt modelId="{411BE99A-EDC2-4C0F-9EEF-C3F09AE7CFE3}" type="sibTrans" cxnId="{FAFB1B2E-DB7B-4578-B417-F57D6D173EC9}">
      <dgm:prSet/>
      <dgm:spPr/>
      <dgm:t>
        <a:bodyPr/>
        <a:lstStyle/>
        <a:p>
          <a:endParaRPr lang="en-US"/>
        </a:p>
      </dgm:t>
    </dgm:pt>
    <dgm:pt modelId="{ADDA73A8-EF17-4942-8C3B-EBB61E1504E7}">
      <dgm:prSet phldr="0"/>
      <dgm:spPr/>
      <dgm:t>
        <a:bodyPr/>
        <a:lstStyle/>
        <a:p>
          <a:pPr rtl="0"/>
          <a:r>
            <a:rPr lang="en-US" dirty="0">
              <a:latin typeface="Calibri"/>
              <a:cs typeface="Calibri"/>
            </a:rPr>
            <a:t>Responsive mobile design for members to stay updated and participate on the go</a:t>
          </a:r>
        </a:p>
      </dgm:t>
    </dgm:pt>
    <dgm:pt modelId="{CA32DD02-09A1-4C4A-9C87-029434C857D4}" type="parTrans" cxnId="{99418855-0A31-4238-935D-08769F0C6BF9}">
      <dgm:prSet/>
      <dgm:spPr/>
      <dgm:t>
        <a:bodyPr/>
        <a:lstStyle/>
        <a:p>
          <a:endParaRPr lang="en-US"/>
        </a:p>
      </dgm:t>
    </dgm:pt>
    <dgm:pt modelId="{9ED88625-E4B4-49B5-908D-76268B3013D5}" type="sibTrans" cxnId="{99418855-0A31-4238-935D-08769F0C6BF9}">
      <dgm:prSet/>
      <dgm:spPr/>
      <dgm:t>
        <a:bodyPr/>
        <a:lstStyle/>
        <a:p>
          <a:endParaRPr lang="en-US"/>
        </a:p>
      </dgm:t>
    </dgm:pt>
    <dgm:pt modelId="{F54CDFF7-E770-480B-B059-5557A81321A8}">
      <dgm:prSet phldr="0"/>
      <dgm:spPr/>
      <dgm:t>
        <a:bodyPr/>
        <a:lstStyle/>
        <a:p>
          <a:pPr rtl="0"/>
          <a:r>
            <a:rPr lang="en-US" dirty="0">
              <a:latin typeface="Calibri"/>
              <a:cs typeface="Calibri"/>
            </a:rPr>
            <a:t>Connect fellow members to conversations with @mentions feature similar to Facebook and LinkedIn</a:t>
          </a:r>
        </a:p>
      </dgm:t>
    </dgm:pt>
    <dgm:pt modelId="{4D50972B-D1D2-4716-849F-3289E28A3EF1}" type="parTrans" cxnId="{6168E110-A251-4801-9B68-DEFCCD4E884D}">
      <dgm:prSet/>
      <dgm:spPr/>
      <dgm:t>
        <a:bodyPr/>
        <a:lstStyle/>
        <a:p>
          <a:endParaRPr lang="en-US"/>
        </a:p>
      </dgm:t>
    </dgm:pt>
    <dgm:pt modelId="{754A1872-57A0-423D-AB96-CD2342C4C79C}" type="sibTrans" cxnId="{6168E110-A251-4801-9B68-DEFCCD4E884D}">
      <dgm:prSet/>
      <dgm:spPr/>
      <dgm:t>
        <a:bodyPr/>
        <a:lstStyle/>
        <a:p>
          <a:endParaRPr lang="en-US"/>
        </a:p>
      </dgm:t>
    </dgm:pt>
    <dgm:pt modelId="{EFDC8AD7-BBFE-428A-9875-B45581158AC6}" type="pres">
      <dgm:prSet presAssocID="{DC76B838-3E30-43B7-916C-1E855045952D}" presName="Name0" presStyleCnt="0">
        <dgm:presLayoutVars>
          <dgm:dir/>
          <dgm:animLvl val="lvl"/>
          <dgm:resizeHandles val="exact"/>
        </dgm:presLayoutVars>
      </dgm:prSet>
      <dgm:spPr/>
    </dgm:pt>
    <dgm:pt modelId="{FB1660CF-ACE0-47E7-BD70-F304505D900F}" type="pres">
      <dgm:prSet presAssocID="{CE6302FB-8832-4409-9FA1-B3C34D7BBAE8}" presName="linNode" presStyleCnt="0"/>
      <dgm:spPr/>
    </dgm:pt>
    <dgm:pt modelId="{6E1F4909-FE6D-4DCD-AC33-1321181A6952}" type="pres">
      <dgm:prSet presAssocID="{CE6302FB-8832-4409-9FA1-B3C34D7BBAE8}" presName="parentText" presStyleLbl="alignNode1" presStyleIdx="0" presStyleCnt="4">
        <dgm:presLayoutVars>
          <dgm:chMax val="1"/>
          <dgm:bulletEnabled/>
        </dgm:presLayoutVars>
      </dgm:prSet>
      <dgm:spPr/>
    </dgm:pt>
    <dgm:pt modelId="{E0542246-4A8E-4829-8786-774E99D042C6}" type="pres">
      <dgm:prSet presAssocID="{CE6302FB-8832-4409-9FA1-B3C34D7BBAE8}" presName="descendantText" presStyleLbl="alignAccFollowNode1" presStyleIdx="0" presStyleCnt="4">
        <dgm:presLayoutVars>
          <dgm:bulletEnabled/>
        </dgm:presLayoutVars>
      </dgm:prSet>
      <dgm:spPr/>
    </dgm:pt>
    <dgm:pt modelId="{ECE23485-6F2E-4FB6-9DD2-F9533AB824A3}" type="pres">
      <dgm:prSet presAssocID="{581F0150-4683-401C-8CF2-7585C75F0C43}" presName="sp" presStyleCnt="0"/>
      <dgm:spPr/>
    </dgm:pt>
    <dgm:pt modelId="{99C9F810-BB10-4A8C-861A-B8CA85CA0D39}" type="pres">
      <dgm:prSet presAssocID="{030E9FAD-641D-4125-89C8-D8D2513AA061}" presName="linNode" presStyleCnt="0"/>
      <dgm:spPr/>
    </dgm:pt>
    <dgm:pt modelId="{6A8E6426-8767-4E2F-8E91-9B3183B53CCA}" type="pres">
      <dgm:prSet presAssocID="{030E9FAD-641D-4125-89C8-D8D2513AA061}" presName="parentText" presStyleLbl="alignNode1" presStyleIdx="1" presStyleCnt="4">
        <dgm:presLayoutVars>
          <dgm:chMax val="1"/>
          <dgm:bulletEnabled/>
        </dgm:presLayoutVars>
      </dgm:prSet>
      <dgm:spPr/>
    </dgm:pt>
    <dgm:pt modelId="{BDB08E35-32A0-4C87-8EFB-531F67D75769}" type="pres">
      <dgm:prSet presAssocID="{030E9FAD-641D-4125-89C8-D8D2513AA061}" presName="descendantText" presStyleLbl="alignAccFollowNode1" presStyleIdx="1" presStyleCnt="4">
        <dgm:presLayoutVars>
          <dgm:bulletEnabled/>
        </dgm:presLayoutVars>
      </dgm:prSet>
      <dgm:spPr/>
    </dgm:pt>
    <dgm:pt modelId="{A6447756-8CBA-4DD3-9FC0-22305D9160E9}" type="pres">
      <dgm:prSet presAssocID="{806AD53C-9944-4A90-9ACB-6323B7E02F17}" presName="sp" presStyleCnt="0"/>
      <dgm:spPr/>
    </dgm:pt>
    <dgm:pt modelId="{C6767141-406E-4770-AFDA-CA11A5AF49AF}" type="pres">
      <dgm:prSet presAssocID="{E8005368-72FF-4B45-A6E8-44964069DBEF}" presName="linNode" presStyleCnt="0"/>
      <dgm:spPr/>
    </dgm:pt>
    <dgm:pt modelId="{D6252CBB-E3E6-40D0-AED9-9A039B5945AC}" type="pres">
      <dgm:prSet presAssocID="{E8005368-72FF-4B45-A6E8-44964069DBEF}" presName="parentText" presStyleLbl="alignNode1" presStyleIdx="2" presStyleCnt="4">
        <dgm:presLayoutVars>
          <dgm:chMax val="1"/>
          <dgm:bulletEnabled/>
        </dgm:presLayoutVars>
      </dgm:prSet>
      <dgm:spPr/>
    </dgm:pt>
    <dgm:pt modelId="{9C756BAA-1940-4639-AC43-BC726B813CB5}" type="pres">
      <dgm:prSet presAssocID="{E8005368-72FF-4B45-A6E8-44964069DBEF}" presName="descendantText" presStyleLbl="alignAccFollowNode1" presStyleIdx="2" presStyleCnt="4">
        <dgm:presLayoutVars>
          <dgm:bulletEnabled/>
        </dgm:presLayoutVars>
      </dgm:prSet>
      <dgm:spPr/>
    </dgm:pt>
    <dgm:pt modelId="{51ECEC64-3389-4226-AE1A-57E76FDC8416}" type="pres">
      <dgm:prSet presAssocID="{0965350E-35E8-4917-A762-436BE67D9BDB}" presName="sp" presStyleCnt="0"/>
      <dgm:spPr/>
    </dgm:pt>
    <dgm:pt modelId="{7EF7D20F-D725-4205-AF76-EF24120DBCA9}" type="pres">
      <dgm:prSet presAssocID="{B23D964E-DA8F-46C2-82D4-3315A9CF482D}" presName="linNode" presStyleCnt="0"/>
      <dgm:spPr/>
    </dgm:pt>
    <dgm:pt modelId="{89C2B790-1B52-4272-9202-779593741A4A}" type="pres">
      <dgm:prSet presAssocID="{B23D964E-DA8F-46C2-82D4-3315A9CF482D}" presName="parentText" presStyleLbl="alignNode1" presStyleIdx="3" presStyleCnt="4">
        <dgm:presLayoutVars>
          <dgm:chMax val="1"/>
          <dgm:bulletEnabled/>
        </dgm:presLayoutVars>
      </dgm:prSet>
      <dgm:spPr/>
    </dgm:pt>
    <dgm:pt modelId="{B28D8850-DE5D-4192-9C53-AA5C62EB09B6}" type="pres">
      <dgm:prSet presAssocID="{B23D964E-DA8F-46C2-82D4-3315A9CF482D}" presName="descendantText" presStyleLbl="alignAccFollowNode1" presStyleIdx="3" presStyleCnt="4">
        <dgm:presLayoutVars>
          <dgm:bulletEnabled/>
        </dgm:presLayoutVars>
      </dgm:prSet>
      <dgm:spPr/>
    </dgm:pt>
  </dgm:ptLst>
  <dgm:cxnLst>
    <dgm:cxn modelId="{C7661D01-D696-49BF-B879-101A4D614E45}" srcId="{B23D964E-DA8F-46C2-82D4-3315A9CF482D}" destId="{6B31AD4B-9F77-4BC8-8AC1-F9D3B24816B4}" srcOrd="0" destOrd="0" parTransId="{72560DA5-4C78-4292-B0EE-89E324E7994C}" sibTransId="{077F688B-1BC5-45A7-9A82-A24F0AA7C5EF}"/>
    <dgm:cxn modelId="{ACD4A003-9482-4C9F-A104-8B74AA1B5FC7}" type="presOf" srcId="{CE6302FB-8832-4409-9FA1-B3C34D7BBAE8}" destId="{6E1F4909-FE6D-4DCD-AC33-1321181A6952}" srcOrd="0" destOrd="0" presId="urn:microsoft.com/office/officeart/2016/7/layout/VerticalSolidActionList"/>
    <dgm:cxn modelId="{6168E110-A251-4801-9B68-DEFCCD4E884D}" srcId="{B23D964E-DA8F-46C2-82D4-3315A9CF482D}" destId="{F54CDFF7-E770-480B-B059-5557A81321A8}" srcOrd="2" destOrd="0" parTransId="{4D50972B-D1D2-4716-849F-3289E28A3EF1}" sibTransId="{754A1872-57A0-423D-AB96-CD2342C4C79C}"/>
    <dgm:cxn modelId="{2AAC4012-9A98-4F38-B2B0-88CA6DE5D5E7}" srcId="{CE6302FB-8832-4409-9FA1-B3C34D7BBAE8}" destId="{3E98863D-9E10-4077-AA2C-EB10E8EFDC6A}" srcOrd="2" destOrd="0" parTransId="{E2B3C225-37AA-4115-88D1-4FA8A4240D47}" sibTransId="{A0653079-2109-4852-AFC4-948F6E3FC4D1}"/>
    <dgm:cxn modelId="{F8D0AC1A-5789-4543-BAA8-CCD3B2295C0E}" srcId="{DC76B838-3E30-43B7-916C-1E855045952D}" destId="{E8005368-72FF-4B45-A6E8-44964069DBEF}" srcOrd="2" destOrd="0" parTransId="{AF3E12B3-4F31-4551-85D0-196479FCF50E}" sibTransId="{0965350E-35E8-4917-A762-436BE67D9BDB}"/>
    <dgm:cxn modelId="{FAFB1B2E-DB7B-4578-B417-F57D6D173EC9}" srcId="{E8005368-72FF-4B45-A6E8-44964069DBEF}" destId="{B5F9234B-38EA-4388-9493-66F6E21EBFE7}" srcOrd="2" destOrd="0" parTransId="{B9560955-B124-4ED3-8D9F-ABFDB7D80ED1}" sibTransId="{411BE99A-EDC2-4C0F-9EEF-C3F09AE7CFE3}"/>
    <dgm:cxn modelId="{BA160730-64C2-4FB8-80CB-7BABDF803444}" type="presOf" srcId="{E8005368-72FF-4B45-A6E8-44964069DBEF}" destId="{D6252CBB-E3E6-40D0-AED9-9A039B5945AC}" srcOrd="0" destOrd="0" presId="urn:microsoft.com/office/officeart/2016/7/layout/VerticalSolidActionList"/>
    <dgm:cxn modelId="{FD938A38-2E04-4C77-9664-D6466F67D2FD}" srcId="{030E9FAD-641D-4125-89C8-D8D2513AA061}" destId="{E44FCDE1-3DC1-41B8-9496-F360040A737B}" srcOrd="2" destOrd="0" parTransId="{A6462D56-9EF7-4319-924B-EB81D493798D}" sibTransId="{A7710204-6413-4C8A-B801-38F05C7964FE}"/>
    <dgm:cxn modelId="{09D56940-A035-4FA1-9989-C9D722C5281D}" type="presOf" srcId="{3E98863D-9E10-4077-AA2C-EB10E8EFDC6A}" destId="{E0542246-4A8E-4829-8786-774E99D042C6}" srcOrd="0" destOrd="2" presId="urn:microsoft.com/office/officeart/2016/7/layout/VerticalSolidActionList"/>
    <dgm:cxn modelId="{80309740-F081-4748-A24A-DA42CF4E8631}" srcId="{030E9FAD-641D-4125-89C8-D8D2513AA061}" destId="{8B156D7B-E135-413E-BC1B-0F2DECDA5641}" srcOrd="1" destOrd="0" parTransId="{C71B1611-DF5D-4002-BEFD-6AB2AF1B91C3}" sibTransId="{EE22EEB7-35D7-4407-9BEF-A9479C4E239A}"/>
    <dgm:cxn modelId="{B845E05D-8C50-40F1-8F57-46487B422ED9}" type="presOf" srcId="{AEE1C6FD-3F26-440D-B3EC-7EB897B1BB21}" destId="{9C756BAA-1940-4639-AC43-BC726B813CB5}" srcOrd="0" destOrd="1" presId="urn:microsoft.com/office/officeart/2016/7/layout/VerticalSolidActionList"/>
    <dgm:cxn modelId="{F7E3C666-2B5F-49D4-B029-428A1C8277FF}" type="presOf" srcId="{ADAD49A2-803F-4BD3-A560-ACF698754851}" destId="{E0542246-4A8E-4829-8786-774E99D042C6}" srcOrd="0" destOrd="0" presId="urn:microsoft.com/office/officeart/2016/7/layout/VerticalSolidActionList"/>
    <dgm:cxn modelId="{75997647-F019-49AD-BDDE-694975B25416}" type="presOf" srcId="{B23D964E-DA8F-46C2-82D4-3315A9CF482D}" destId="{89C2B790-1B52-4272-9202-779593741A4A}" srcOrd="0" destOrd="0" presId="urn:microsoft.com/office/officeart/2016/7/layout/VerticalSolidActionList"/>
    <dgm:cxn modelId="{A72FB14B-6789-4C84-B464-105004729D7B}" srcId="{DC76B838-3E30-43B7-916C-1E855045952D}" destId="{B23D964E-DA8F-46C2-82D4-3315A9CF482D}" srcOrd="3" destOrd="0" parTransId="{99D178A2-DA30-4B01-A8AB-6DD72B8C750E}" sibTransId="{07401066-9A16-4819-8DAD-6F6CB84BF0D0}"/>
    <dgm:cxn modelId="{2F1E4851-7AB7-4767-8FD3-F550A1C39B28}" type="presOf" srcId="{030E9FAD-641D-4125-89C8-D8D2513AA061}" destId="{6A8E6426-8767-4E2F-8E91-9B3183B53CCA}" srcOrd="0" destOrd="0" presId="urn:microsoft.com/office/officeart/2016/7/layout/VerticalSolidActionList"/>
    <dgm:cxn modelId="{9B92E874-07E9-4C3C-883F-45792116F1E2}" type="presOf" srcId="{9740A90F-B059-4D18-8CFC-2D3DD42343F7}" destId="{E0542246-4A8E-4829-8786-774E99D042C6}" srcOrd="0" destOrd="1" presId="urn:microsoft.com/office/officeart/2016/7/layout/VerticalSolidActionList"/>
    <dgm:cxn modelId="{99418855-0A31-4238-935D-08769F0C6BF9}" srcId="{B23D964E-DA8F-46C2-82D4-3315A9CF482D}" destId="{ADDA73A8-EF17-4942-8C3B-EBB61E1504E7}" srcOrd="1" destOrd="0" parTransId="{CA32DD02-09A1-4C4A-9C87-029434C857D4}" sibTransId="{9ED88625-E4B4-49B5-908D-76268B3013D5}"/>
    <dgm:cxn modelId="{30B8E777-B94A-4CFE-9FAD-7FC4F6C3CF5B}" srcId="{DC76B838-3E30-43B7-916C-1E855045952D}" destId="{CE6302FB-8832-4409-9FA1-B3C34D7BBAE8}" srcOrd="0" destOrd="0" parTransId="{EBA1D4FF-F2E0-449C-81AB-EDAF55247839}" sibTransId="{581F0150-4683-401C-8CF2-7585C75F0C43}"/>
    <dgm:cxn modelId="{C97CA581-F540-4D05-AE75-BBC886AF8F07}" srcId="{DC76B838-3E30-43B7-916C-1E855045952D}" destId="{030E9FAD-641D-4125-89C8-D8D2513AA061}" srcOrd="1" destOrd="0" parTransId="{7D4AC871-E6DB-46D4-B9D4-1C4FA2DF3351}" sibTransId="{806AD53C-9944-4A90-9ACB-6323B7E02F17}"/>
    <dgm:cxn modelId="{373F8688-E7C6-4EBC-8B8A-E9C65158E573}" type="presOf" srcId="{E099AF81-123C-4962-8121-E5CEEBAD195C}" destId="{BDB08E35-32A0-4C87-8EFB-531F67D75769}" srcOrd="0" destOrd="0" presId="urn:microsoft.com/office/officeart/2016/7/layout/VerticalSolidActionList"/>
    <dgm:cxn modelId="{20615189-9060-4FE7-AD18-D4C2D50B88CB}" type="presOf" srcId="{E44FCDE1-3DC1-41B8-9496-F360040A737B}" destId="{BDB08E35-32A0-4C87-8EFB-531F67D75769}" srcOrd="0" destOrd="2" presId="urn:microsoft.com/office/officeart/2016/7/layout/VerticalSolidActionList"/>
    <dgm:cxn modelId="{26529E92-6599-48B8-AC58-A45035E7223A}" type="presOf" srcId="{ADDA73A8-EF17-4942-8C3B-EBB61E1504E7}" destId="{B28D8850-DE5D-4192-9C53-AA5C62EB09B6}" srcOrd="0" destOrd="1" presId="urn:microsoft.com/office/officeart/2016/7/layout/VerticalSolidActionList"/>
    <dgm:cxn modelId="{0FC66C99-3344-4574-8530-07A0764B2F65}" type="presOf" srcId="{B5F9234B-38EA-4388-9493-66F6E21EBFE7}" destId="{9C756BAA-1940-4639-AC43-BC726B813CB5}" srcOrd="0" destOrd="2" presId="urn:microsoft.com/office/officeart/2016/7/layout/VerticalSolidActionList"/>
    <dgm:cxn modelId="{8DBFD5A3-A605-4ECF-98C1-FD1B453F339A}" srcId="{030E9FAD-641D-4125-89C8-D8D2513AA061}" destId="{E099AF81-123C-4962-8121-E5CEEBAD195C}" srcOrd="0" destOrd="0" parTransId="{BD65DE9C-1492-41C6-8EAA-A55F1DED4279}" sibTransId="{35C9146A-A786-4D09-97A2-B5FB2FEA28AD}"/>
    <dgm:cxn modelId="{EE6B18A7-A310-44BF-BF8E-D2EABE5307BA}" srcId="{CE6302FB-8832-4409-9FA1-B3C34D7BBAE8}" destId="{ADAD49A2-803F-4BD3-A560-ACF698754851}" srcOrd="0" destOrd="0" parTransId="{B740CE88-ED73-43DA-9072-7750A14564F6}" sibTransId="{F4045763-BD18-4DD8-B351-029D2F679C29}"/>
    <dgm:cxn modelId="{0E32EDB1-941F-4C8D-B07D-743A82B60F83}" type="presOf" srcId="{8B156D7B-E135-413E-BC1B-0F2DECDA5641}" destId="{BDB08E35-32A0-4C87-8EFB-531F67D75769}" srcOrd="0" destOrd="1" presId="urn:microsoft.com/office/officeart/2016/7/layout/VerticalSolidActionList"/>
    <dgm:cxn modelId="{BC20CABC-BE27-4869-8E88-20AF2966F5C9}" type="presOf" srcId="{F54CDFF7-E770-480B-B059-5557A81321A8}" destId="{B28D8850-DE5D-4192-9C53-AA5C62EB09B6}" srcOrd="0" destOrd="2" presId="urn:microsoft.com/office/officeart/2016/7/layout/VerticalSolidActionList"/>
    <dgm:cxn modelId="{527D22BF-AE43-482F-8397-FA9F904EB76B}" srcId="{E8005368-72FF-4B45-A6E8-44964069DBEF}" destId="{AEE1C6FD-3F26-440D-B3EC-7EB897B1BB21}" srcOrd="1" destOrd="0" parTransId="{79D66F08-10AF-477A-B328-C58F4AA544F0}" sibTransId="{A72CC6BA-3247-4CAE-8D2B-E58BD7F469BB}"/>
    <dgm:cxn modelId="{08D75AC0-E0FE-4E25-A3E8-F9BE55D912DD}" type="presOf" srcId="{29D4EAB4-B433-4FDE-A2E8-486F8A697742}" destId="{9C756BAA-1940-4639-AC43-BC726B813CB5}" srcOrd="0" destOrd="0" presId="urn:microsoft.com/office/officeart/2016/7/layout/VerticalSolidActionList"/>
    <dgm:cxn modelId="{69A398C4-88AC-430C-AEF7-E9A715B05BE8}" srcId="{E8005368-72FF-4B45-A6E8-44964069DBEF}" destId="{29D4EAB4-B433-4FDE-A2E8-486F8A697742}" srcOrd="0" destOrd="0" parTransId="{BA76DFE9-736D-491D-A195-397BC98091A5}" sibTransId="{11E05C10-9E93-43CC-9D7B-91C07AAC3724}"/>
    <dgm:cxn modelId="{417E19C6-43BD-4711-83E6-B7697AFCBC6B}" srcId="{CE6302FB-8832-4409-9FA1-B3C34D7BBAE8}" destId="{9740A90F-B059-4D18-8CFC-2D3DD42343F7}" srcOrd="1" destOrd="0" parTransId="{C1D8C8D3-093B-4008-B31A-8ED230EEBA60}" sibTransId="{B5E003AE-4107-4521-8114-892A919B2CA0}"/>
    <dgm:cxn modelId="{3EC27DDB-AE79-4F72-9166-BE5F84F73019}" type="presOf" srcId="{DC76B838-3E30-43B7-916C-1E855045952D}" destId="{EFDC8AD7-BBFE-428A-9875-B45581158AC6}" srcOrd="0" destOrd="0" presId="urn:microsoft.com/office/officeart/2016/7/layout/VerticalSolidActionList"/>
    <dgm:cxn modelId="{EE69F7E2-FD50-4842-B1CE-C7A26458D28B}" type="presOf" srcId="{6B31AD4B-9F77-4BC8-8AC1-F9D3B24816B4}" destId="{B28D8850-DE5D-4192-9C53-AA5C62EB09B6}" srcOrd="0" destOrd="0" presId="urn:microsoft.com/office/officeart/2016/7/layout/VerticalSolidActionList"/>
    <dgm:cxn modelId="{1BDB5B35-530E-43D9-A6E5-1B79E2DD10EC}" type="presParOf" srcId="{EFDC8AD7-BBFE-428A-9875-B45581158AC6}" destId="{FB1660CF-ACE0-47E7-BD70-F304505D900F}" srcOrd="0" destOrd="0" presId="urn:microsoft.com/office/officeart/2016/7/layout/VerticalSolidActionList"/>
    <dgm:cxn modelId="{4ED77D11-7D2A-462C-8814-953F26A2693E}" type="presParOf" srcId="{FB1660CF-ACE0-47E7-BD70-F304505D900F}" destId="{6E1F4909-FE6D-4DCD-AC33-1321181A6952}" srcOrd="0" destOrd="0" presId="urn:microsoft.com/office/officeart/2016/7/layout/VerticalSolidActionList"/>
    <dgm:cxn modelId="{00924B3F-6AE4-4868-AC6C-70ED71523B37}" type="presParOf" srcId="{FB1660CF-ACE0-47E7-BD70-F304505D900F}" destId="{E0542246-4A8E-4829-8786-774E99D042C6}" srcOrd="1" destOrd="0" presId="urn:microsoft.com/office/officeart/2016/7/layout/VerticalSolidActionList"/>
    <dgm:cxn modelId="{395CC76B-7709-4982-AD51-8244C0557365}" type="presParOf" srcId="{EFDC8AD7-BBFE-428A-9875-B45581158AC6}" destId="{ECE23485-6F2E-4FB6-9DD2-F9533AB824A3}" srcOrd="1" destOrd="0" presId="urn:microsoft.com/office/officeart/2016/7/layout/VerticalSolidActionList"/>
    <dgm:cxn modelId="{2A8D835F-DD05-4056-8276-CD85CEC49431}" type="presParOf" srcId="{EFDC8AD7-BBFE-428A-9875-B45581158AC6}" destId="{99C9F810-BB10-4A8C-861A-B8CA85CA0D39}" srcOrd="2" destOrd="0" presId="urn:microsoft.com/office/officeart/2016/7/layout/VerticalSolidActionList"/>
    <dgm:cxn modelId="{F8A94A74-1F25-4FFC-A988-92D87EDBD294}" type="presParOf" srcId="{99C9F810-BB10-4A8C-861A-B8CA85CA0D39}" destId="{6A8E6426-8767-4E2F-8E91-9B3183B53CCA}" srcOrd="0" destOrd="0" presId="urn:microsoft.com/office/officeart/2016/7/layout/VerticalSolidActionList"/>
    <dgm:cxn modelId="{8BD14DA8-009F-4234-A54D-7A07383FA27D}" type="presParOf" srcId="{99C9F810-BB10-4A8C-861A-B8CA85CA0D39}" destId="{BDB08E35-32A0-4C87-8EFB-531F67D75769}" srcOrd="1" destOrd="0" presId="urn:microsoft.com/office/officeart/2016/7/layout/VerticalSolidActionList"/>
    <dgm:cxn modelId="{8A79AFDA-3650-4B02-A5B4-3F589817D31E}" type="presParOf" srcId="{EFDC8AD7-BBFE-428A-9875-B45581158AC6}" destId="{A6447756-8CBA-4DD3-9FC0-22305D9160E9}" srcOrd="3" destOrd="0" presId="urn:microsoft.com/office/officeart/2016/7/layout/VerticalSolidActionList"/>
    <dgm:cxn modelId="{FF68AC66-62BF-4080-AA07-32067B064D7E}" type="presParOf" srcId="{EFDC8AD7-BBFE-428A-9875-B45581158AC6}" destId="{C6767141-406E-4770-AFDA-CA11A5AF49AF}" srcOrd="4" destOrd="0" presId="urn:microsoft.com/office/officeart/2016/7/layout/VerticalSolidActionList"/>
    <dgm:cxn modelId="{A38D5F2A-F936-46DA-96F2-E50409020A33}" type="presParOf" srcId="{C6767141-406E-4770-AFDA-CA11A5AF49AF}" destId="{D6252CBB-E3E6-40D0-AED9-9A039B5945AC}" srcOrd="0" destOrd="0" presId="urn:microsoft.com/office/officeart/2016/7/layout/VerticalSolidActionList"/>
    <dgm:cxn modelId="{6E27933C-17F2-43C0-BAF4-B7EC3C179C90}" type="presParOf" srcId="{C6767141-406E-4770-AFDA-CA11A5AF49AF}" destId="{9C756BAA-1940-4639-AC43-BC726B813CB5}" srcOrd="1" destOrd="0" presId="urn:microsoft.com/office/officeart/2016/7/layout/VerticalSolidActionList"/>
    <dgm:cxn modelId="{40828C7C-09C3-424A-823E-7A045449AB79}" type="presParOf" srcId="{EFDC8AD7-BBFE-428A-9875-B45581158AC6}" destId="{51ECEC64-3389-4226-AE1A-57E76FDC8416}" srcOrd="5" destOrd="0" presId="urn:microsoft.com/office/officeart/2016/7/layout/VerticalSolidActionList"/>
    <dgm:cxn modelId="{74910517-1281-4ADA-AD65-622BBD9434E2}" type="presParOf" srcId="{EFDC8AD7-BBFE-428A-9875-B45581158AC6}" destId="{7EF7D20F-D725-4205-AF76-EF24120DBCA9}" srcOrd="6" destOrd="0" presId="urn:microsoft.com/office/officeart/2016/7/layout/VerticalSolidActionList"/>
    <dgm:cxn modelId="{645A51F6-82C7-4D50-9038-82A07AB51E9B}" type="presParOf" srcId="{7EF7D20F-D725-4205-AF76-EF24120DBCA9}" destId="{89C2B790-1B52-4272-9202-779593741A4A}" srcOrd="0" destOrd="0" presId="urn:microsoft.com/office/officeart/2016/7/layout/VerticalSolidActionList"/>
    <dgm:cxn modelId="{C29F3B05-36AE-4FCF-B588-39E3CF1D87B4}" type="presParOf" srcId="{7EF7D20F-D725-4205-AF76-EF24120DBCA9}" destId="{B28D8850-DE5D-4192-9C53-AA5C62EB09B6}" srcOrd="1" destOrd="0" presId="urn:microsoft.com/office/officeart/2016/7/layout/VerticalSolidAc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5386E6-9346-4A47-BBDE-181329EFC192}"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94B7E367-30A4-48BD-87A9-A9E6BB8A12E7}">
      <dgm:prSet custT="1"/>
      <dgm:spPr/>
      <dgm:t>
        <a:bodyPr/>
        <a:lstStyle/>
        <a:p>
          <a:r>
            <a:rPr lang="en-US" sz="2000" dirty="0"/>
            <a:t>Contact the HFMA Metro New York Chapter </a:t>
          </a:r>
          <a:r>
            <a:rPr lang="en-US" sz="2000"/>
            <a:t>via email to learn more </a:t>
          </a:r>
          <a:r>
            <a:rPr lang="en-US" sz="2000" u="sng"/>
            <a:t>MetroNY@HFMA.org  </a:t>
          </a:r>
          <a:endParaRPr lang="en-US" sz="2000" dirty="0"/>
        </a:p>
      </dgm:t>
    </dgm:pt>
    <dgm:pt modelId="{E508B88A-DA73-4AAE-83F3-8F1F12220010}" type="parTrans" cxnId="{0BA309D8-1709-4D5A-A1E8-2ED55E85B8AF}">
      <dgm:prSet/>
      <dgm:spPr/>
      <dgm:t>
        <a:bodyPr/>
        <a:lstStyle/>
        <a:p>
          <a:endParaRPr lang="en-US"/>
        </a:p>
      </dgm:t>
    </dgm:pt>
    <dgm:pt modelId="{E682E948-7F11-40A7-9BE4-F525D66FAB30}" type="sibTrans" cxnId="{0BA309D8-1709-4D5A-A1E8-2ED55E85B8AF}">
      <dgm:prSet/>
      <dgm:spPr/>
      <dgm:t>
        <a:bodyPr/>
        <a:lstStyle/>
        <a:p>
          <a:endParaRPr lang="en-US"/>
        </a:p>
      </dgm:t>
    </dgm:pt>
    <dgm:pt modelId="{AB244272-742A-4925-86A5-AC9C268ABEB4}" type="pres">
      <dgm:prSet presAssocID="{025386E6-9346-4A47-BBDE-181329EFC192}" presName="linear" presStyleCnt="0">
        <dgm:presLayoutVars>
          <dgm:dir/>
          <dgm:animLvl val="lvl"/>
          <dgm:resizeHandles val="exact"/>
        </dgm:presLayoutVars>
      </dgm:prSet>
      <dgm:spPr/>
    </dgm:pt>
    <dgm:pt modelId="{86CD1ED6-04C0-4238-BB0D-D280AB4BCD4C}" type="pres">
      <dgm:prSet presAssocID="{94B7E367-30A4-48BD-87A9-A9E6BB8A12E7}" presName="parentLin" presStyleCnt="0"/>
      <dgm:spPr/>
    </dgm:pt>
    <dgm:pt modelId="{BC5C4AAF-CA36-4E1D-A376-19B2B8B0F616}" type="pres">
      <dgm:prSet presAssocID="{94B7E367-30A4-48BD-87A9-A9E6BB8A12E7}" presName="parentLeftMargin" presStyleLbl="node1" presStyleIdx="0" presStyleCnt="1"/>
      <dgm:spPr/>
    </dgm:pt>
    <dgm:pt modelId="{DE293A44-D83E-4082-BB42-EB40CB078793}" type="pres">
      <dgm:prSet presAssocID="{94B7E367-30A4-48BD-87A9-A9E6BB8A12E7}" presName="parentText" presStyleLbl="node1" presStyleIdx="0" presStyleCnt="1">
        <dgm:presLayoutVars>
          <dgm:chMax val="0"/>
          <dgm:bulletEnabled val="1"/>
        </dgm:presLayoutVars>
      </dgm:prSet>
      <dgm:spPr/>
    </dgm:pt>
    <dgm:pt modelId="{5AF3DCB2-98CD-4703-84AA-04F808E65A90}" type="pres">
      <dgm:prSet presAssocID="{94B7E367-30A4-48BD-87A9-A9E6BB8A12E7}" presName="negativeSpace" presStyleCnt="0"/>
      <dgm:spPr/>
    </dgm:pt>
    <dgm:pt modelId="{3D66192D-0E44-42A2-B95A-27AC83AF7470}" type="pres">
      <dgm:prSet presAssocID="{94B7E367-30A4-48BD-87A9-A9E6BB8A12E7}" presName="childText" presStyleLbl="conFgAcc1" presStyleIdx="0" presStyleCnt="1">
        <dgm:presLayoutVars>
          <dgm:bulletEnabled val="1"/>
        </dgm:presLayoutVars>
      </dgm:prSet>
      <dgm:spPr/>
    </dgm:pt>
  </dgm:ptLst>
  <dgm:cxnLst>
    <dgm:cxn modelId="{BF20A621-D554-4802-96C9-34B40E6F43A4}" type="presOf" srcId="{94B7E367-30A4-48BD-87A9-A9E6BB8A12E7}" destId="{DE293A44-D83E-4082-BB42-EB40CB078793}" srcOrd="1" destOrd="0" presId="urn:microsoft.com/office/officeart/2005/8/layout/list1"/>
    <dgm:cxn modelId="{0BA309D8-1709-4D5A-A1E8-2ED55E85B8AF}" srcId="{025386E6-9346-4A47-BBDE-181329EFC192}" destId="{94B7E367-30A4-48BD-87A9-A9E6BB8A12E7}" srcOrd="0" destOrd="0" parTransId="{E508B88A-DA73-4AAE-83F3-8F1F12220010}" sibTransId="{E682E948-7F11-40A7-9BE4-F525D66FAB30}"/>
    <dgm:cxn modelId="{468E9CEF-B6FB-4BF8-BFAF-961CBDBFCC82}" type="presOf" srcId="{94B7E367-30A4-48BD-87A9-A9E6BB8A12E7}" destId="{BC5C4AAF-CA36-4E1D-A376-19B2B8B0F616}" srcOrd="0" destOrd="0" presId="urn:microsoft.com/office/officeart/2005/8/layout/list1"/>
    <dgm:cxn modelId="{257BDFF7-6B98-435D-B21D-D65E7BFE7E2F}" type="presOf" srcId="{025386E6-9346-4A47-BBDE-181329EFC192}" destId="{AB244272-742A-4925-86A5-AC9C268ABEB4}" srcOrd="0" destOrd="0" presId="urn:microsoft.com/office/officeart/2005/8/layout/list1"/>
    <dgm:cxn modelId="{CF445FCA-32F3-498C-9002-C269B930A67B}" type="presParOf" srcId="{AB244272-742A-4925-86A5-AC9C268ABEB4}" destId="{86CD1ED6-04C0-4238-BB0D-D280AB4BCD4C}" srcOrd="0" destOrd="0" presId="urn:microsoft.com/office/officeart/2005/8/layout/list1"/>
    <dgm:cxn modelId="{DB00A294-E482-4549-8A8E-181628B03D1E}" type="presParOf" srcId="{86CD1ED6-04C0-4238-BB0D-D280AB4BCD4C}" destId="{BC5C4AAF-CA36-4E1D-A376-19B2B8B0F616}" srcOrd="0" destOrd="0" presId="urn:microsoft.com/office/officeart/2005/8/layout/list1"/>
    <dgm:cxn modelId="{3E0D04F9-951F-4A4E-B312-BFA4319558B0}" type="presParOf" srcId="{86CD1ED6-04C0-4238-BB0D-D280AB4BCD4C}" destId="{DE293A44-D83E-4082-BB42-EB40CB078793}" srcOrd="1" destOrd="0" presId="urn:microsoft.com/office/officeart/2005/8/layout/list1"/>
    <dgm:cxn modelId="{B31700DB-9C05-4A61-BF4D-4CD1EDA46F9F}" type="presParOf" srcId="{AB244272-742A-4925-86A5-AC9C268ABEB4}" destId="{5AF3DCB2-98CD-4703-84AA-04F808E65A90}" srcOrd="1" destOrd="0" presId="urn:microsoft.com/office/officeart/2005/8/layout/list1"/>
    <dgm:cxn modelId="{FE47C2FD-33D1-4B70-977B-5862F31C9079}" type="presParOf" srcId="{AB244272-742A-4925-86A5-AC9C268ABEB4}" destId="{3D66192D-0E44-42A2-B95A-27AC83AF7470}"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42246-4A8E-4829-8786-774E99D042C6}">
      <dsp:nvSpPr>
        <dsp:cNvPr id="0" name=""/>
        <dsp:cNvSpPr/>
      </dsp:nvSpPr>
      <dsp:spPr>
        <a:xfrm>
          <a:off x="1271367" y="2504"/>
          <a:ext cx="5085471" cy="129718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8672" tIns="329484" rIns="98672" bIns="329484" numCol="1" spcCol="1270" anchor="ctr" anchorCtr="0">
          <a:noAutofit/>
        </a:bodyPr>
        <a:lstStyle/>
        <a:p>
          <a:pPr marL="0" lvl="0" indent="0" algn="l" defTabSz="488950">
            <a:lnSpc>
              <a:spcPct val="90000"/>
            </a:lnSpc>
            <a:spcBef>
              <a:spcPct val="0"/>
            </a:spcBef>
            <a:spcAft>
              <a:spcPct val="35000"/>
            </a:spcAft>
            <a:buNone/>
          </a:pPr>
          <a:r>
            <a:rPr lang="en-US" sz="1100" kern="1200" dirty="0">
              <a:latin typeface="Calibri"/>
              <a:cs typeface="Calibri Light"/>
            </a:rPr>
            <a:t>Stay </a:t>
          </a:r>
          <a:r>
            <a:rPr lang="en-US" sz="1100" kern="1200" dirty="0">
              <a:latin typeface="Calibri"/>
              <a:cs typeface="Calibri"/>
            </a:rPr>
            <a:t>connected beyond events/conferences and continue the discussion in a secure online space</a:t>
          </a:r>
        </a:p>
        <a:p>
          <a:pPr marL="0" lvl="0" indent="0" algn="l" defTabSz="488950">
            <a:lnSpc>
              <a:spcPct val="90000"/>
            </a:lnSpc>
            <a:spcBef>
              <a:spcPct val="0"/>
            </a:spcBef>
            <a:spcAft>
              <a:spcPct val="35000"/>
            </a:spcAft>
            <a:buNone/>
          </a:pPr>
          <a:r>
            <a:rPr lang="en-US" sz="1100" kern="1200" dirty="0">
              <a:latin typeface="Calibri"/>
              <a:cs typeface="Calibri"/>
            </a:rPr>
            <a:t>Communicate with other industry experts, facilitate meaningful conversations and discuss best practices</a:t>
          </a:r>
        </a:p>
        <a:p>
          <a:pPr marL="0" lvl="0" indent="0" algn="l" defTabSz="488950">
            <a:lnSpc>
              <a:spcPct val="90000"/>
            </a:lnSpc>
            <a:spcBef>
              <a:spcPct val="0"/>
            </a:spcBef>
            <a:spcAft>
              <a:spcPct val="35000"/>
            </a:spcAft>
            <a:buNone/>
          </a:pPr>
          <a:r>
            <a:rPr lang="en-US" sz="1100" kern="1200" dirty="0">
              <a:latin typeface="Calibri"/>
              <a:cs typeface="Calibri Light"/>
            </a:rPr>
            <a:t>Build on conference sessions with a follow-up Q&amp;A session with speakers</a:t>
          </a:r>
          <a:endParaRPr lang="en-US" sz="1100" kern="1200" dirty="0">
            <a:latin typeface="Calibri"/>
            <a:cs typeface="Calibri"/>
          </a:endParaRPr>
        </a:p>
      </dsp:txBody>
      <dsp:txXfrm>
        <a:off x="1271367" y="2504"/>
        <a:ext cx="5085471" cy="1297182"/>
      </dsp:txXfrm>
    </dsp:sp>
    <dsp:sp modelId="{6E1F4909-FE6D-4DCD-AC33-1321181A6952}">
      <dsp:nvSpPr>
        <dsp:cNvPr id="0" name=""/>
        <dsp:cNvSpPr/>
      </dsp:nvSpPr>
      <dsp:spPr>
        <a:xfrm>
          <a:off x="0" y="2504"/>
          <a:ext cx="1271367" cy="129718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277" tIns="128133" rIns="67277" bIns="128133" numCol="1" spcCol="1270" anchor="ctr" anchorCtr="0">
          <a:noAutofit/>
        </a:bodyPr>
        <a:lstStyle/>
        <a:p>
          <a:pPr marL="0" lvl="0" indent="0" algn="ctr" defTabSz="488950" rtl="0">
            <a:lnSpc>
              <a:spcPct val="90000"/>
            </a:lnSpc>
            <a:spcBef>
              <a:spcPct val="0"/>
            </a:spcBef>
            <a:spcAft>
              <a:spcPct val="35000"/>
            </a:spcAft>
            <a:buNone/>
          </a:pPr>
          <a:r>
            <a:rPr lang="en-US" sz="1100" b="1" kern="1200">
              <a:latin typeface="Calibri"/>
              <a:cs typeface="Calibri Light"/>
            </a:rPr>
            <a:t>Connect &amp; Communicate</a:t>
          </a:r>
          <a:endParaRPr lang="en-US" sz="1100" kern="1200" dirty="0">
            <a:latin typeface="Calibri"/>
            <a:cs typeface="Calibri"/>
          </a:endParaRPr>
        </a:p>
      </dsp:txBody>
      <dsp:txXfrm>
        <a:off x="0" y="2504"/>
        <a:ext cx="1271367" cy="1297182"/>
      </dsp:txXfrm>
    </dsp:sp>
    <dsp:sp modelId="{BDB08E35-32A0-4C87-8EFB-531F67D75769}">
      <dsp:nvSpPr>
        <dsp:cNvPr id="0" name=""/>
        <dsp:cNvSpPr/>
      </dsp:nvSpPr>
      <dsp:spPr>
        <a:xfrm>
          <a:off x="1271367" y="1377518"/>
          <a:ext cx="5085471" cy="129718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8672" tIns="329484" rIns="98672" bIns="329484" numCol="1" spcCol="1270" anchor="ctr" anchorCtr="0">
          <a:noAutofit/>
        </a:bodyPr>
        <a:lstStyle/>
        <a:p>
          <a:pPr marL="0" lvl="0" indent="0" algn="l" defTabSz="488950" rtl="0">
            <a:lnSpc>
              <a:spcPct val="90000"/>
            </a:lnSpc>
            <a:spcBef>
              <a:spcPct val="0"/>
            </a:spcBef>
            <a:spcAft>
              <a:spcPct val="35000"/>
            </a:spcAft>
            <a:buNone/>
          </a:pPr>
          <a:r>
            <a:rPr lang="en-US" sz="1100" kern="1200">
              <a:solidFill>
                <a:schemeClr val="tx1"/>
              </a:solidFill>
              <a:latin typeface="Calibri"/>
              <a:cs typeface="Calibri"/>
            </a:rPr>
            <a:t>Share valuable resources and success stories of overcoming challenge</a:t>
          </a:r>
          <a:r>
            <a:rPr lang="en-US" sz="1100" kern="1200">
              <a:latin typeface="Calibri"/>
              <a:cs typeface="Calibri"/>
            </a:rPr>
            <a:t>s</a:t>
          </a:r>
          <a:endParaRPr lang="en-US" sz="1100" kern="1200" dirty="0">
            <a:latin typeface="Calibri"/>
            <a:cs typeface="Calibri"/>
          </a:endParaRPr>
        </a:p>
        <a:p>
          <a:pPr marL="0" lvl="0" indent="0" algn="l" defTabSz="488950" rtl="0">
            <a:lnSpc>
              <a:spcPct val="90000"/>
            </a:lnSpc>
            <a:spcBef>
              <a:spcPct val="0"/>
            </a:spcBef>
            <a:spcAft>
              <a:spcPct val="35000"/>
            </a:spcAft>
            <a:buNone/>
          </a:pPr>
          <a:r>
            <a:rPr lang="en-US" sz="1100" kern="1200">
              <a:latin typeface="Calibri"/>
              <a:cs typeface="Calibri Light"/>
            </a:rPr>
            <a:t>Share your expertise and gain visibility through self-publishing articles and discussions</a:t>
          </a:r>
        </a:p>
        <a:p>
          <a:pPr marL="0" lvl="0" indent="0" algn="l" defTabSz="488950" rtl="0">
            <a:lnSpc>
              <a:spcPct val="90000"/>
            </a:lnSpc>
            <a:spcBef>
              <a:spcPct val="0"/>
            </a:spcBef>
            <a:spcAft>
              <a:spcPct val="35000"/>
            </a:spcAft>
            <a:buNone/>
          </a:pPr>
          <a:r>
            <a:rPr lang="en-US" sz="1100" kern="1200" dirty="0">
              <a:latin typeface="Calibri"/>
              <a:cs typeface="Calibri Light"/>
            </a:rPr>
            <a:t>Get answers to questions, or new ideas from industry experts to solve problems</a:t>
          </a:r>
        </a:p>
      </dsp:txBody>
      <dsp:txXfrm>
        <a:off x="1271367" y="1377518"/>
        <a:ext cx="5085471" cy="1297182"/>
      </dsp:txXfrm>
    </dsp:sp>
    <dsp:sp modelId="{6A8E6426-8767-4E2F-8E91-9B3183B53CCA}">
      <dsp:nvSpPr>
        <dsp:cNvPr id="0" name=""/>
        <dsp:cNvSpPr/>
      </dsp:nvSpPr>
      <dsp:spPr>
        <a:xfrm>
          <a:off x="0" y="1377518"/>
          <a:ext cx="1271367" cy="129718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277" tIns="128133" rIns="67277" bIns="128133" numCol="1" spcCol="1270" anchor="ctr" anchorCtr="0">
          <a:noAutofit/>
        </a:bodyPr>
        <a:lstStyle/>
        <a:p>
          <a:pPr marL="0" lvl="0" indent="0" algn="ctr" defTabSz="577850">
            <a:lnSpc>
              <a:spcPct val="90000"/>
            </a:lnSpc>
            <a:spcBef>
              <a:spcPct val="0"/>
            </a:spcBef>
            <a:spcAft>
              <a:spcPct val="35000"/>
            </a:spcAft>
            <a:buNone/>
          </a:pPr>
          <a:r>
            <a:rPr lang="en-US" sz="1300" b="1" kern="1200">
              <a:latin typeface="Calibri"/>
              <a:cs typeface="Calibri"/>
            </a:rPr>
            <a:t>Share &amp; Collaborate</a:t>
          </a:r>
        </a:p>
      </dsp:txBody>
      <dsp:txXfrm>
        <a:off x="0" y="1377518"/>
        <a:ext cx="1271367" cy="1297182"/>
      </dsp:txXfrm>
    </dsp:sp>
    <dsp:sp modelId="{9C756BAA-1940-4639-AC43-BC726B813CB5}">
      <dsp:nvSpPr>
        <dsp:cNvPr id="0" name=""/>
        <dsp:cNvSpPr/>
      </dsp:nvSpPr>
      <dsp:spPr>
        <a:xfrm>
          <a:off x="1271367" y="2752531"/>
          <a:ext cx="5085471" cy="1297182"/>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8672" tIns="329484" rIns="98672" bIns="329484" numCol="1" spcCol="1270" anchor="ctr" anchorCtr="0">
          <a:noAutofit/>
        </a:bodyPr>
        <a:lstStyle/>
        <a:p>
          <a:pPr marL="0" lvl="0" indent="0" algn="l" defTabSz="488950">
            <a:lnSpc>
              <a:spcPct val="90000"/>
            </a:lnSpc>
            <a:spcBef>
              <a:spcPct val="0"/>
            </a:spcBef>
            <a:spcAft>
              <a:spcPct val="35000"/>
            </a:spcAft>
            <a:buNone/>
          </a:pPr>
          <a:r>
            <a:rPr lang="en-US" sz="1100" kern="1200" dirty="0">
              <a:latin typeface="Calibri"/>
              <a:cs typeface="Calibri"/>
            </a:rPr>
            <a:t>Mentor a new member. Help them belong to and be involved with HFMA </a:t>
          </a:r>
        </a:p>
        <a:p>
          <a:pPr marL="0" lvl="0" indent="0" algn="l" defTabSz="488950">
            <a:lnSpc>
              <a:spcPct val="90000"/>
            </a:lnSpc>
            <a:spcBef>
              <a:spcPct val="0"/>
            </a:spcBef>
            <a:spcAft>
              <a:spcPct val="35000"/>
            </a:spcAft>
            <a:buNone/>
          </a:pPr>
          <a:r>
            <a:rPr lang="en-US" sz="1100" kern="1200" dirty="0">
              <a:latin typeface="Calibri"/>
              <a:cs typeface="Calibri Light"/>
            </a:rPr>
            <a:t>Lead conversations on important topics</a:t>
          </a:r>
        </a:p>
        <a:p>
          <a:pPr marL="0" lvl="0" indent="0" algn="l" defTabSz="488950" rtl="0">
            <a:lnSpc>
              <a:spcPct val="90000"/>
            </a:lnSpc>
            <a:spcBef>
              <a:spcPct val="0"/>
            </a:spcBef>
            <a:spcAft>
              <a:spcPct val="35000"/>
            </a:spcAft>
            <a:buNone/>
          </a:pPr>
          <a:r>
            <a:rPr lang="en-US" sz="1100" b="0" kern="1200" dirty="0">
              <a:latin typeface="Calibri"/>
              <a:cs typeface="Calibri Light"/>
            </a:rPr>
            <a:t>Share advice on career paths and certifications</a:t>
          </a:r>
        </a:p>
        <a:p>
          <a:pPr marL="0" lvl="0" indent="0" algn="l" defTabSz="488950" rtl="0">
            <a:lnSpc>
              <a:spcPct val="90000"/>
            </a:lnSpc>
            <a:spcBef>
              <a:spcPct val="0"/>
            </a:spcBef>
            <a:spcAft>
              <a:spcPct val="35000"/>
            </a:spcAft>
            <a:buNone/>
          </a:pPr>
          <a:r>
            <a:rPr lang="en-US" sz="1100" b="1" i="1" kern="1200" dirty="0">
              <a:latin typeface="Calibri"/>
              <a:cs typeface="Calibri Light"/>
            </a:rPr>
            <a:t>Looking for a Mentor?  Reach out to be paired with a mentor today!</a:t>
          </a:r>
        </a:p>
      </dsp:txBody>
      <dsp:txXfrm>
        <a:off x="1271367" y="2752531"/>
        <a:ext cx="5085471" cy="1297182"/>
      </dsp:txXfrm>
    </dsp:sp>
    <dsp:sp modelId="{D6252CBB-E3E6-40D0-AED9-9A039B5945AC}">
      <dsp:nvSpPr>
        <dsp:cNvPr id="0" name=""/>
        <dsp:cNvSpPr/>
      </dsp:nvSpPr>
      <dsp:spPr>
        <a:xfrm>
          <a:off x="0" y="2752531"/>
          <a:ext cx="1271367" cy="129718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277" tIns="128133" rIns="67277" bIns="128133"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Calibri"/>
              <a:cs typeface="Calibri"/>
            </a:rPr>
            <a:t>Mentor &amp; Lead</a:t>
          </a:r>
        </a:p>
      </dsp:txBody>
      <dsp:txXfrm>
        <a:off x="0" y="2752531"/>
        <a:ext cx="1271367" cy="1297182"/>
      </dsp:txXfrm>
    </dsp:sp>
    <dsp:sp modelId="{B28D8850-DE5D-4192-9C53-AA5C62EB09B6}">
      <dsp:nvSpPr>
        <dsp:cNvPr id="0" name=""/>
        <dsp:cNvSpPr/>
      </dsp:nvSpPr>
      <dsp:spPr>
        <a:xfrm>
          <a:off x="1271367" y="4127545"/>
          <a:ext cx="5085471" cy="129718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8672" tIns="329484" rIns="98672" bIns="329484" numCol="1" spcCol="1270" anchor="ctr" anchorCtr="0">
          <a:noAutofit/>
        </a:bodyPr>
        <a:lstStyle/>
        <a:p>
          <a:pPr marL="0" lvl="0" indent="0" algn="l" defTabSz="488950" rtl="0">
            <a:lnSpc>
              <a:spcPct val="90000"/>
            </a:lnSpc>
            <a:spcBef>
              <a:spcPct val="0"/>
            </a:spcBef>
            <a:spcAft>
              <a:spcPct val="35000"/>
            </a:spcAft>
            <a:buNone/>
          </a:pPr>
          <a:r>
            <a:rPr lang="en-US" sz="1100" kern="1200">
              <a:latin typeface="Calibri"/>
              <a:cs typeface="Calibri Light"/>
            </a:rPr>
            <a:t>Advanced email notification settings such as curated daily and weekly digests</a:t>
          </a:r>
        </a:p>
        <a:p>
          <a:pPr marL="0" lvl="0" indent="0" algn="l" defTabSz="488950" rtl="0">
            <a:lnSpc>
              <a:spcPct val="90000"/>
            </a:lnSpc>
            <a:spcBef>
              <a:spcPct val="0"/>
            </a:spcBef>
            <a:spcAft>
              <a:spcPct val="35000"/>
            </a:spcAft>
            <a:buNone/>
          </a:pPr>
          <a:r>
            <a:rPr lang="en-US" sz="1100" kern="1200" dirty="0">
              <a:latin typeface="Calibri"/>
              <a:cs typeface="Calibri"/>
            </a:rPr>
            <a:t>Responsive mobile design for members to stay updated and participate on the go</a:t>
          </a:r>
        </a:p>
        <a:p>
          <a:pPr marL="0" lvl="0" indent="0" algn="l" defTabSz="488950" rtl="0">
            <a:lnSpc>
              <a:spcPct val="90000"/>
            </a:lnSpc>
            <a:spcBef>
              <a:spcPct val="0"/>
            </a:spcBef>
            <a:spcAft>
              <a:spcPct val="35000"/>
            </a:spcAft>
            <a:buNone/>
          </a:pPr>
          <a:r>
            <a:rPr lang="en-US" sz="1100" kern="1200" dirty="0">
              <a:latin typeface="Calibri"/>
              <a:cs typeface="Calibri"/>
            </a:rPr>
            <a:t>Connect fellow members to conversations with @mentions feature similar to Facebook and LinkedIn</a:t>
          </a:r>
        </a:p>
      </dsp:txBody>
      <dsp:txXfrm>
        <a:off x="1271367" y="4127545"/>
        <a:ext cx="5085471" cy="1297182"/>
      </dsp:txXfrm>
    </dsp:sp>
    <dsp:sp modelId="{89C2B790-1B52-4272-9202-779593741A4A}">
      <dsp:nvSpPr>
        <dsp:cNvPr id="0" name=""/>
        <dsp:cNvSpPr/>
      </dsp:nvSpPr>
      <dsp:spPr>
        <a:xfrm>
          <a:off x="0" y="4127545"/>
          <a:ext cx="1271367" cy="129718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277" tIns="128133" rIns="67277" bIns="128133" numCol="1" spcCol="1270" anchor="ctr" anchorCtr="0">
          <a:noAutofit/>
        </a:bodyPr>
        <a:lstStyle/>
        <a:p>
          <a:pPr marL="0" lvl="0" indent="0" algn="ctr" defTabSz="577850" rtl="0">
            <a:lnSpc>
              <a:spcPct val="90000"/>
            </a:lnSpc>
            <a:spcBef>
              <a:spcPct val="0"/>
            </a:spcBef>
            <a:spcAft>
              <a:spcPct val="35000"/>
            </a:spcAft>
            <a:buNone/>
          </a:pPr>
          <a:r>
            <a:rPr lang="en-US" sz="1300" b="1" kern="1200">
              <a:latin typeface="Calibri"/>
              <a:cs typeface="Calibri Light"/>
            </a:rPr>
            <a:t>Member Tools</a:t>
          </a:r>
        </a:p>
      </dsp:txBody>
      <dsp:txXfrm>
        <a:off x="0" y="4127545"/>
        <a:ext cx="1271367" cy="12971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6192D-0E44-42A2-B95A-27AC83AF7470}">
      <dsp:nvSpPr>
        <dsp:cNvPr id="0" name=""/>
        <dsp:cNvSpPr/>
      </dsp:nvSpPr>
      <dsp:spPr>
        <a:xfrm>
          <a:off x="0" y="2791827"/>
          <a:ext cx="7547530" cy="1638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E293A44-D83E-4082-BB42-EB40CB078793}">
      <dsp:nvSpPr>
        <dsp:cNvPr id="0" name=""/>
        <dsp:cNvSpPr/>
      </dsp:nvSpPr>
      <dsp:spPr>
        <a:xfrm>
          <a:off x="377376" y="1832427"/>
          <a:ext cx="5283271" cy="19188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9695" tIns="0" rIns="199695" bIns="0" numCol="1" spcCol="1270" anchor="ctr" anchorCtr="0">
          <a:noAutofit/>
        </a:bodyPr>
        <a:lstStyle/>
        <a:p>
          <a:pPr marL="0" lvl="0" indent="0" algn="l" defTabSz="889000">
            <a:lnSpc>
              <a:spcPct val="90000"/>
            </a:lnSpc>
            <a:spcBef>
              <a:spcPct val="0"/>
            </a:spcBef>
            <a:spcAft>
              <a:spcPct val="35000"/>
            </a:spcAft>
            <a:buNone/>
          </a:pPr>
          <a:r>
            <a:rPr lang="en-US" sz="2000" kern="1200" dirty="0"/>
            <a:t>Contact the HFMA Metro New York Chapter </a:t>
          </a:r>
          <a:r>
            <a:rPr lang="en-US" sz="2000" kern="1200"/>
            <a:t>via email to learn more </a:t>
          </a:r>
          <a:r>
            <a:rPr lang="en-US" sz="2000" u="sng" kern="1200"/>
            <a:t>MetroNY@HFMA.org  </a:t>
          </a:r>
          <a:endParaRPr lang="en-US" sz="2000" kern="1200" dirty="0"/>
        </a:p>
      </dsp:txBody>
      <dsp:txXfrm>
        <a:off x="471044" y="1926095"/>
        <a:ext cx="5095935" cy="1731464"/>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AD3973-3ACE-4882-A8F4-0090B50B5AB7}" type="datetimeFigureOut">
              <a:rPr lang="en-US" smtClean="0"/>
              <a:t>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4BD5EA-A0D4-4079-8F4F-C131923C8394}" type="slidenum">
              <a:rPr lang="en-US" smtClean="0"/>
              <a:t>‹#›</a:t>
            </a:fld>
            <a:endParaRPr lang="en-US"/>
          </a:p>
        </p:txBody>
      </p:sp>
    </p:spTree>
    <p:extLst>
      <p:ext uri="{BB962C8B-B14F-4D97-AF65-F5344CB8AC3E}">
        <p14:creationId xmlns:p14="http://schemas.microsoft.com/office/powerpoint/2010/main" val="1590344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608" y="3303548"/>
            <a:ext cx="7388860" cy="3129677"/>
          </a:xfrm>
          <a:prstGeom prst="rect">
            <a:avLst/>
          </a:prstGeom>
        </p:spPr>
        <p:txBody>
          <a:bodyPr lIns="92519" tIns="46259" rIns="92519" bIns="46259"/>
          <a:lstStyle/>
          <a:p>
            <a:r>
              <a:rPr lang="en-US" dirty="0"/>
              <a:t>Jennifer</a:t>
            </a:r>
          </a:p>
        </p:txBody>
      </p:sp>
      <p:sp>
        <p:nvSpPr>
          <p:cNvPr id="4" name="Slide Number Placeholder 3"/>
          <p:cNvSpPr>
            <a:spLocks noGrp="1"/>
          </p:cNvSpPr>
          <p:nvPr>
            <p:ph type="sldNum" sz="quarter" idx="10"/>
          </p:nvPr>
        </p:nvSpPr>
        <p:spPr/>
        <p:txBody>
          <a:bodyPr/>
          <a:lstStyle/>
          <a:p>
            <a:fld id="{A8A8CB8D-1673-A845-88B3-F92F4631F091}" type="slidenum">
              <a:rPr lang="en-US" smtClean="0"/>
              <a:t>1</a:t>
            </a:fld>
            <a:endParaRPr lang="en-US"/>
          </a:p>
        </p:txBody>
      </p:sp>
    </p:spTree>
    <p:extLst>
      <p:ext uri="{BB962C8B-B14F-4D97-AF65-F5344CB8AC3E}">
        <p14:creationId xmlns:p14="http://schemas.microsoft.com/office/powerpoint/2010/main" val="243904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this is a great deal of information in a short amount of time.  Slides will be shared with everyone to reference later.  I will be monitoring questions placed in the chat.  In the interest of time, we will answer all questions within the chat if they are not specifically addressed in the presentation.  You can also reach out to us via email any time you have questions.  The final slide has our contact information.</a:t>
            </a:r>
          </a:p>
          <a:p>
            <a:endParaRPr lang="en-US" dirty="0"/>
          </a:p>
          <a:p>
            <a:r>
              <a:rPr lang="en-US" dirty="0"/>
              <a:t>Honorable Mentions:  Catherine Ekbom is our current president and Andrew </a:t>
            </a:r>
            <a:r>
              <a:rPr lang="en-US" dirty="0" err="1"/>
              <a:t>Weingartner</a:t>
            </a:r>
            <a:r>
              <a:rPr lang="en-US" dirty="0"/>
              <a:t> is our President Elect who will be our president in the coming year.</a:t>
            </a:r>
          </a:p>
          <a:p>
            <a:endParaRPr lang="en-US" dirty="0"/>
          </a:p>
        </p:txBody>
      </p:sp>
      <p:sp>
        <p:nvSpPr>
          <p:cNvPr id="4" name="Slide Number Placeholder 3"/>
          <p:cNvSpPr>
            <a:spLocks noGrp="1"/>
          </p:cNvSpPr>
          <p:nvPr>
            <p:ph type="sldNum" sz="quarter" idx="5"/>
          </p:nvPr>
        </p:nvSpPr>
        <p:spPr/>
        <p:txBody>
          <a:bodyPr/>
          <a:lstStyle/>
          <a:p>
            <a:fld id="{734BD5EA-A0D4-4079-8F4F-C131923C8394}" type="slidenum">
              <a:rPr lang="en-US" smtClean="0"/>
              <a:t>2</a:t>
            </a:fld>
            <a:endParaRPr lang="en-US"/>
          </a:p>
        </p:txBody>
      </p:sp>
    </p:spTree>
    <p:extLst>
      <p:ext uri="{BB962C8B-B14F-4D97-AF65-F5344CB8AC3E}">
        <p14:creationId xmlns:p14="http://schemas.microsoft.com/office/powerpoint/2010/main" val="1143383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4BD5EA-A0D4-4079-8F4F-C131923C8394}" type="slidenum">
              <a:rPr lang="en-US" smtClean="0"/>
              <a:t>4</a:t>
            </a:fld>
            <a:endParaRPr lang="en-US"/>
          </a:p>
        </p:txBody>
      </p:sp>
    </p:spTree>
    <p:extLst>
      <p:ext uri="{BB962C8B-B14F-4D97-AF65-F5344CB8AC3E}">
        <p14:creationId xmlns:p14="http://schemas.microsoft.com/office/powerpoint/2010/main" val="3351984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Certifications require CPE’s to maintain and renew</a:t>
            </a:r>
          </a:p>
          <a:p>
            <a:r>
              <a:rPr lang="en-US" dirty="0"/>
              <a:t>No annual testing requirements </a:t>
            </a:r>
          </a:p>
        </p:txBody>
      </p:sp>
      <p:sp>
        <p:nvSpPr>
          <p:cNvPr id="4" name="Slide Number Placeholder 3"/>
          <p:cNvSpPr>
            <a:spLocks noGrp="1"/>
          </p:cNvSpPr>
          <p:nvPr>
            <p:ph type="sldNum" sz="quarter" idx="5"/>
          </p:nvPr>
        </p:nvSpPr>
        <p:spPr/>
        <p:txBody>
          <a:bodyPr/>
          <a:lstStyle/>
          <a:p>
            <a:fld id="{734BD5EA-A0D4-4079-8F4F-C131923C8394}" type="slidenum">
              <a:rPr lang="en-US" smtClean="0"/>
              <a:t>5</a:t>
            </a:fld>
            <a:endParaRPr lang="en-US"/>
          </a:p>
        </p:txBody>
      </p:sp>
    </p:spTree>
    <p:extLst>
      <p:ext uri="{BB962C8B-B14F-4D97-AF65-F5344CB8AC3E}">
        <p14:creationId xmlns:p14="http://schemas.microsoft.com/office/powerpoint/2010/main" val="1365647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4BD5EA-A0D4-4079-8F4F-C131923C8394}" type="slidenum">
              <a:rPr lang="en-US" smtClean="0"/>
              <a:t>6</a:t>
            </a:fld>
            <a:endParaRPr lang="en-US"/>
          </a:p>
        </p:txBody>
      </p:sp>
    </p:spTree>
    <p:extLst>
      <p:ext uri="{BB962C8B-B14F-4D97-AF65-F5344CB8AC3E}">
        <p14:creationId xmlns:p14="http://schemas.microsoft.com/office/powerpoint/2010/main" val="2049256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C96"/>
                </a:solidFill>
                <a:effectLst/>
                <a:latin typeface="Open Sans" panose="020B0606030504020204" pitchFamily="34" charset="0"/>
              </a:rPr>
              <a:t>The Lone Star Chapter’s Mentoring program has mentors from all areas of Healthcare ready and willing to provide mentoring services to those interested in obtaining knowledge and guidance from experienced healthcare personnel.</a:t>
            </a:r>
          </a:p>
          <a:p>
            <a:r>
              <a:rPr lang="en-US" b="0" i="0" dirty="0">
                <a:solidFill>
                  <a:srgbClr val="000C96"/>
                </a:solidFill>
                <a:effectLst/>
                <a:latin typeface="Open Sans" panose="020B0606030504020204" pitchFamily="34" charset="0"/>
              </a:rPr>
              <a:t>If you are interested in participating in the Lone Star Chapter Mentor program, as a mentor or mentee, please contact Vicki Galati, VP of Revenue Integrity at Texas Health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***Chris will introduce Shane Baker from HFMA to cover the logging in, updating and adding community groups.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***Shane will also show how leaders can assign learning modules to their staff. (15 minutes)</a:t>
            </a:r>
          </a:p>
          <a:p>
            <a:endParaRPr lang="en-US" dirty="0"/>
          </a:p>
        </p:txBody>
      </p:sp>
      <p:sp>
        <p:nvSpPr>
          <p:cNvPr id="4" name="Slide Number Placeholder 3"/>
          <p:cNvSpPr>
            <a:spLocks noGrp="1"/>
          </p:cNvSpPr>
          <p:nvPr>
            <p:ph type="sldNum" sz="quarter" idx="5"/>
          </p:nvPr>
        </p:nvSpPr>
        <p:spPr/>
        <p:txBody>
          <a:bodyPr/>
          <a:lstStyle/>
          <a:p>
            <a:fld id="{734BD5EA-A0D4-4079-8F4F-C131923C8394}" type="slidenum">
              <a:rPr lang="en-US" smtClean="0"/>
              <a:t>7</a:t>
            </a:fld>
            <a:endParaRPr lang="en-US"/>
          </a:p>
        </p:txBody>
      </p:sp>
    </p:spTree>
    <p:extLst>
      <p:ext uri="{BB962C8B-B14F-4D97-AF65-F5344CB8AC3E}">
        <p14:creationId xmlns:p14="http://schemas.microsoft.com/office/powerpoint/2010/main" val="1911338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4BD5EA-A0D4-4079-8F4F-C131923C8394}" type="slidenum">
              <a:rPr lang="en-US" smtClean="0"/>
              <a:t>8</a:t>
            </a:fld>
            <a:endParaRPr lang="en-US"/>
          </a:p>
        </p:txBody>
      </p:sp>
    </p:spTree>
    <p:extLst>
      <p:ext uri="{BB962C8B-B14F-4D97-AF65-F5344CB8AC3E}">
        <p14:creationId xmlns:p14="http://schemas.microsoft.com/office/powerpoint/2010/main" val="3168203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4BD5EA-A0D4-4079-8F4F-C131923C8394}" type="slidenum">
              <a:rPr lang="en-US" smtClean="0"/>
              <a:t>9</a:t>
            </a:fld>
            <a:endParaRPr lang="en-US"/>
          </a:p>
        </p:txBody>
      </p:sp>
    </p:spTree>
    <p:extLst>
      <p:ext uri="{BB962C8B-B14F-4D97-AF65-F5344CB8AC3E}">
        <p14:creationId xmlns:p14="http://schemas.microsoft.com/office/powerpoint/2010/main" val="40188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4BD5EA-A0D4-4079-8F4F-C131923C8394}" type="slidenum">
              <a:rPr lang="en-US" smtClean="0"/>
              <a:t>10</a:t>
            </a:fld>
            <a:endParaRPr lang="en-US"/>
          </a:p>
        </p:txBody>
      </p:sp>
    </p:spTree>
    <p:extLst>
      <p:ext uri="{BB962C8B-B14F-4D97-AF65-F5344CB8AC3E}">
        <p14:creationId xmlns:p14="http://schemas.microsoft.com/office/powerpoint/2010/main" val="1918208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595FC-3341-4F3F-B2DF-D293BC15DF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1F3C5E-0438-41EB-AB3C-F7B680BD70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EE1859-DD2A-4DCF-8F73-E236843EB2CF}"/>
              </a:ext>
            </a:extLst>
          </p:cNvPr>
          <p:cNvSpPr>
            <a:spLocks noGrp="1"/>
          </p:cNvSpPr>
          <p:nvPr>
            <p:ph type="dt" sz="half" idx="10"/>
          </p:nvPr>
        </p:nvSpPr>
        <p:spPr/>
        <p:txBody>
          <a:bodyPr/>
          <a:lstStyle/>
          <a:p>
            <a:fld id="{03B25B8D-3375-4510-9BA3-EEE3439462CC}" type="datetimeFigureOut">
              <a:rPr lang="en-US" smtClean="0"/>
              <a:t>12/7/2022</a:t>
            </a:fld>
            <a:endParaRPr lang="en-US"/>
          </a:p>
        </p:txBody>
      </p:sp>
      <p:sp>
        <p:nvSpPr>
          <p:cNvPr id="5" name="Footer Placeholder 4">
            <a:extLst>
              <a:ext uri="{FF2B5EF4-FFF2-40B4-BE49-F238E27FC236}">
                <a16:creationId xmlns:a16="http://schemas.microsoft.com/office/drawing/2014/main" id="{6F4F5C3C-8A50-4832-861C-72E7D51C8A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63AE1A-7BCF-41C4-B660-E79C6946F38D}"/>
              </a:ext>
            </a:extLst>
          </p:cNvPr>
          <p:cNvSpPr>
            <a:spLocks noGrp="1"/>
          </p:cNvSpPr>
          <p:nvPr>
            <p:ph type="sldNum" sz="quarter" idx="12"/>
          </p:nvPr>
        </p:nvSpPr>
        <p:spPr/>
        <p:txBody>
          <a:bodyPr/>
          <a:lstStyle/>
          <a:p>
            <a:fld id="{A45001AF-453D-4DD6-8E33-792DC1A92CD2}" type="slidenum">
              <a:rPr lang="en-US" smtClean="0"/>
              <a:t>‹#›</a:t>
            </a:fld>
            <a:endParaRPr lang="en-US"/>
          </a:p>
        </p:txBody>
      </p:sp>
    </p:spTree>
    <p:extLst>
      <p:ext uri="{BB962C8B-B14F-4D97-AF65-F5344CB8AC3E}">
        <p14:creationId xmlns:p14="http://schemas.microsoft.com/office/powerpoint/2010/main" val="3714381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7165B-486F-44F4-8D9E-661A9A56C2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9510D7-036A-4E5D-A66F-9103CC54FF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33BB31-D5D0-411D-8499-907A10142187}"/>
              </a:ext>
            </a:extLst>
          </p:cNvPr>
          <p:cNvSpPr>
            <a:spLocks noGrp="1"/>
          </p:cNvSpPr>
          <p:nvPr>
            <p:ph type="dt" sz="half" idx="10"/>
          </p:nvPr>
        </p:nvSpPr>
        <p:spPr/>
        <p:txBody>
          <a:bodyPr/>
          <a:lstStyle/>
          <a:p>
            <a:fld id="{03B25B8D-3375-4510-9BA3-EEE3439462CC}" type="datetimeFigureOut">
              <a:rPr lang="en-US" smtClean="0"/>
              <a:t>12/7/2022</a:t>
            </a:fld>
            <a:endParaRPr lang="en-US"/>
          </a:p>
        </p:txBody>
      </p:sp>
      <p:sp>
        <p:nvSpPr>
          <p:cNvPr id="5" name="Footer Placeholder 4">
            <a:extLst>
              <a:ext uri="{FF2B5EF4-FFF2-40B4-BE49-F238E27FC236}">
                <a16:creationId xmlns:a16="http://schemas.microsoft.com/office/drawing/2014/main" id="{A595786C-8D58-4294-939B-1F032B794B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893595-3449-4484-BB00-BA5A377F5227}"/>
              </a:ext>
            </a:extLst>
          </p:cNvPr>
          <p:cNvSpPr>
            <a:spLocks noGrp="1"/>
          </p:cNvSpPr>
          <p:nvPr>
            <p:ph type="sldNum" sz="quarter" idx="12"/>
          </p:nvPr>
        </p:nvSpPr>
        <p:spPr/>
        <p:txBody>
          <a:bodyPr/>
          <a:lstStyle/>
          <a:p>
            <a:fld id="{A45001AF-453D-4DD6-8E33-792DC1A92CD2}" type="slidenum">
              <a:rPr lang="en-US" smtClean="0"/>
              <a:t>‹#›</a:t>
            </a:fld>
            <a:endParaRPr lang="en-US"/>
          </a:p>
        </p:txBody>
      </p:sp>
    </p:spTree>
    <p:extLst>
      <p:ext uri="{BB962C8B-B14F-4D97-AF65-F5344CB8AC3E}">
        <p14:creationId xmlns:p14="http://schemas.microsoft.com/office/powerpoint/2010/main" val="1590065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EE8E52-A3AD-40BA-9847-73947BDBF0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589B2D-4E6F-4E88-97A2-B672FB124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973CD4-8F6F-4F2A-AF34-6E8EA0D3D1DC}"/>
              </a:ext>
            </a:extLst>
          </p:cNvPr>
          <p:cNvSpPr>
            <a:spLocks noGrp="1"/>
          </p:cNvSpPr>
          <p:nvPr>
            <p:ph type="dt" sz="half" idx="10"/>
          </p:nvPr>
        </p:nvSpPr>
        <p:spPr/>
        <p:txBody>
          <a:bodyPr/>
          <a:lstStyle/>
          <a:p>
            <a:fld id="{03B25B8D-3375-4510-9BA3-EEE3439462CC}" type="datetimeFigureOut">
              <a:rPr lang="en-US" smtClean="0"/>
              <a:t>12/7/2022</a:t>
            </a:fld>
            <a:endParaRPr lang="en-US"/>
          </a:p>
        </p:txBody>
      </p:sp>
      <p:sp>
        <p:nvSpPr>
          <p:cNvPr id="5" name="Footer Placeholder 4">
            <a:extLst>
              <a:ext uri="{FF2B5EF4-FFF2-40B4-BE49-F238E27FC236}">
                <a16:creationId xmlns:a16="http://schemas.microsoft.com/office/drawing/2014/main" id="{2CF716E6-D567-4918-BD62-D60211724B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7AE98-4F9F-4CFC-96EB-B3FD35D310CC}"/>
              </a:ext>
            </a:extLst>
          </p:cNvPr>
          <p:cNvSpPr>
            <a:spLocks noGrp="1"/>
          </p:cNvSpPr>
          <p:nvPr>
            <p:ph type="sldNum" sz="quarter" idx="12"/>
          </p:nvPr>
        </p:nvSpPr>
        <p:spPr/>
        <p:txBody>
          <a:bodyPr/>
          <a:lstStyle/>
          <a:p>
            <a:fld id="{A45001AF-453D-4DD6-8E33-792DC1A92CD2}" type="slidenum">
              <a:rPr lang="en-US" smtClean="0"/>
              <a:t>‹#›</a:t>
            </a:fld>
            <a:endParaRPr lang="en-US"/>
          </a:p>
        </p:txBody>
      </p:sp>
    </p:spTree>
    <p:extLst>
      <p:ext uri="{BB962C8B-B14F-4D97-AF65-F5344CB8AC3E}">
        <p14:creationId xmlns:p14="http://schemas.microsoft.com/office/powerpoint/2010/main" val="1400673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652" y="6388504"/>
            <a:ext cx="1233443" cy="223756"/>
          </a:xfrm>
          <a:prstGeom prst="rect">
            <a:avLst/>
          </a:prstGeom>
        </p:spPr>
      </p:pic>
      <p:sp>
        <p:nvSpPr>
          <p:cNvPr id="6" name="Slide Number Placeholder 2"/>
          <p:cNvSpPr>
            <a:spLocks noGrp="1"/>
          </p:cNvSpPr>
          <p:nvPr>
            <p:ph type="sldNum" sz="quarter" idx="10"/>
          </p:nvPr>
        </p:nvSpPr>
        <p:spPr>
          <a:xfrm>
            <a:off x="8737601" y="6356351"/>
            <a:ext cx="2540001" cy="367723"/>
          </a:xfrm>
        </p:spPr>
        <p:txBody>
          <a:bodyPr/>
          <a:lstStyle>
            <a:lvl1pPr algn="r">
              <a:defRPr sz="904">
                <a:solidFill>
                  <a:srgbClr val="002060"/>
                </a:solidFill>
              </a:defRPr>
            </a:lvl1pPr>
          </a:lstStyle>
          <a:p>
            <a:pPr>
              <a:defRPr/>
            </a:pPr>
            <a:fld id="{990B574C-DA1C-405F-A6CB-1D85C97B8FD6}" type="slidenum">
              <a:rPr lang="en-US" smtClean="0"/>
              <a:pPr>
                <a:defRPr/>
              </a:pPr>
              <a:t>‹#›</a:t>
            </a:fld>
            <a:endParaRPr lang="en-US"/>
          </a:p>
        </p:txBody>
      </p:sp>
      <p:sp>
        <p:nvSpPr>
          <p:cNvPr id="3" name="Content Placeholder 2"/>
          <p:cNvSpPr>
            <a:spLocks noGrp="1"/>
          </p:cNvSpPr>
          <p:nvPr>
            <p:ph sz="half" idx="1" hasCustomPrompt="1"/>
          </p:nvPr>
        </p:nvSpPr>
        <p:spPr>
          <a:xfrm>
            <a:off x="914401" y="1447801"/>
            <a:ext cx="10363200" cy="4572000"/>
          </a:xfrm>
        </p:spPr>
        <p:txBody>
          <a:bodyPr>
            <a:noAutofit/>
          </a:bodyPr>
          <a:lstStyle>
            <a:lvl1pPr marL="339040" indent="-339040">
              <a:lnSpc>
                <a:spcPts val="2927"/>
              </a:lnSpc>
              <a:spcBef>
                <a:spcPts val="1171"/>
              </a:spcBef>
              <a:buClr>
                <a:srgbClr val="48A9C5"/>
              </a:buClr>
              <a:buSzPct val="100000"/>
              <a:buFont typeface="Arial" charset="0"/>
              <a:buChar char="•"/>
              <a:defRPr sz="2530">
                <a:solidFill>
                  <a:srgbClr val="002060"/>
                </a:solidFill>
                <a:effectLst/>
                <a:latin typeface="+mn-lt"/>
              </a:defRPr>
            </a:lvl1pPr>
            <a:lvl2pPr marL="669157" indent="-312273">
              <a:lnSpc>
                <a:spcPts val="2732"/>
              </a:lnSpc>
              <a:spcBef>
                <a:spcPts val="1171"/>
              </a:spcBef>
              <a:buClr>
                <a:srgbClr val="48A9C5"/>
              </a:buClr>
              <a:buFont typeface="Arial" charset="0"/>
              <a:buChar char="•"/>
              <a:defRPr sz="2349">
                <a:solidFill>
                  <a:srgbClr val="002060"/>
                </a:solidFill>
                <a:effectLst/>
                <a:latin typeface="+mn-lt"/>
              </a:defRPr>
            </a:lvl2pPr>
            <a:lvl3pPr marL="981430" indent="-312273">
              <a:lnSpc>
                <a:spcPts val="2732"/>
              </a:lnSpc>
              <a:spcBef>
                <a:spcPts val="1171"/>
              </a:spcBef>
              <a:buClr>
                <a:srgbClr val="48A9C5"/>
              </a:buClr>
              <a:buFont typeface="Arial" charset="0"/>
              <a:buChar char="•"/>
              <a:defRPr sz="2169">
                <a:solidFill>
                  <a:srgbClr val="002060"/>
                </a:solidFill>
                <a:effectLst/>
                <a:latin typeface="+mn-lt"/>
              </a:defRPr>
            </a:lvl3pPr>
            <a:lvl4pPr marL="1600200" indent="-228600">
              <a:lnSpc>
                <a:spcPts val="2732"/>
              </a:lnSpc>
              <a:buClr>
                <a:srgbClr val="48A9C5"/>
              </a:buClr>
              <a:buFont typeface="Arial" charset="0"/>
              <a:buChar char="•"/>
              <a:defRPr sz="1988">
                <a:solidFill>
                  <a:srgbClr val="002060"/>
                </a:solidFill>
                <a:effectLst/>
                <a:latin typeface="+mn-lt"/>
              </a:defRPr>
            </a:lvl4pPr>
            <a:lvl5pPr>
              <a:defRPr sz="1717"/>
            </a:lvl5pPr>
            <a:lvl6pPr>
              <a:defRPr sz="1717"/>
            </a:lvl6pPr>
            <a:lvl7pPr>
              <a:defRPr sz="1717"/>
            </a:lvl7pPr>
            <a:lvl8pPr>
              <a:defRPr sz="1717"/>
            </a:lvl8pPr>
            <a:lvl9pPr>
              <a:defRPr sz="1717"/>
            </a:lvl9pPr>
          </a:lstStyle>
          <a:p>
            <a:pPr lvl="0"/>
            <a:r>
              <a:rPr lang="en-US"/>
              <a:t>Click to add text</a:t>
            </a:r>
          </a:p>
          <a:p>
            <a:pPr lvl="1"/>
            <a:r>
              <a:rPr lang="en-US"/>
              <a:t>Second level</a:t>
            </a:r>
          </a:p>
          <a:p>
            <a:pPr lvl="2"/>
            <a:r>
              <a:rPr lang="en-US"/>
              <a:t>Third level</a:t>
            </a:r>
          </a:p>
          <a:p>
            <a:pPr lvl="3"/>
            <a:r>
              <a:rPr lang="en-US"/>
              <a:t>Fourth level</a:t>
            </a:r>
          </a:p>
        </p:txBody>
      </p:sp>
      <p:cxnSp>
        <p:nvCxnSpPr>
          <p:cNvPr id="5" name="Straight Connector 4"/>
          <p:cNvCxnSpPr/>
          <p:nvPr userDrawn="1"/>
        </p:nvCxnSpPr>
        <p:spPr>
          <a:xfrm>
            <a:off x="913955" y="6020295"/>
            <a:ext cx="10364091" cy="1434"/>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914401" y="35722"/>
            <a:ext cx="10363200" cy="1081025"/>
          </a:xfrm>
        </p:spPr>
        <p:txBody>
          <a:bodyPr>
            <a:noAutofit/>
          </a:bodyPr>
          <a:lstStyle>
            <a:lvl1pPr algn="l">
              <a:lnSpc>
                <a:spcPts val="3513"/>
              </a:lnSpc>
              <a:defRPr sz="3253" b="1" i="0" cap="none" spc="0" baseline="0">
                <a:solidFill>
                  <a:srgbClr val="002060"/>
                </a:solidFill>
                <a:effectLst/>
                <a:latin typeface="+mj-lt"/>
                <a:cs typeface="Verdana"/>
              </a:defRPr>
            </a:lvl1pPr>
          </a:lstStyle>
          <a:p>
            <a:r>
              <a:rPr lang="en-US"/>
              <a:t>Click to add title</a:t>
            </a:r>
          </a:p>
        </p:txBody>
      </p:sp>
    </p:spTree>
    <p:extLst>
      <p:ext uri="{BB962C8B-B14F-4D97-AF65-F5344CB8AC3E}">
        <p14:creationId xmlns:p14="http://schemas.microsoft.com/office/powerpoint/2010/main" val="120643184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838EC-780A-43E7-A785-BBDC00323A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5DF171-CA62-4873-B706-EC3BACA8BB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5722E6-4CBE-4E79-A43F-97C88E30E88D}"/>
              </a:ext>
            </a:extLst>
          </p:cNvPr>
          <p:cNvSpPr>
            <a:spLocks noGrp="1"/>
          </p:cNvSpPr>
          <p:nvPr>
            <p:ph type="dt" sz="half" idx="10"/>
          </p:nvPr>
        </p:nvSpPr>
        <p:spPr/>
        <p:txBody>
          <a:bodyPr/>
          <a:lstStyle/>
          <a:p>
            <a:fld id="{03B25B8D-3375-4510-9BA3-EEE3439462CC}" type="datetimeFigureOut">
              <a:rPr lang="en-US" smtClean="0"/>
              <a:t>12/7/2022</a:t>
            </a:fld>
            <a:endParaRPr lang="en-US"/>
          </a:p>
        </p:txBody>
      </p:sp>
      <p:sp>
        <p:nvSpPr>
          <p:cNvPr id="5" name="Footer Placeholder 4">
            <a:extLst>
              <a:ext uri="{FF2B5EF4-FFF2-40B4-BE49-F238E27FC236}">
                <a16:creationId xmlns:a16="http://schemas.microsoft.com/office/drawing/2014/main" id="{4207E860-B7A8-4C6B-A85A-56439CD2F5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C7F464-448C-46B2-B703-00DDE47D90BA}"/>
              </a:ext>
            </a:extLst>
          </p:cNvPr>
          <p:cNvSpPr>
            <a:spLocks noGrp="1"/>
          </p:cNvSpPr>
          <p:nvPr>
            <p:ph type="sldNum" sz="quarter" idx="12"/>
          </p:nvPr>
        </p:nvSpPr>
        <p:spPr/>
        <p:txBody>
          <a:bodyPr/>
          <a:lstStyle/>
          <a:p>
            <a:fld id="{A45001AF-453D-4DD6-8E33-792DC1A92CD2}" type="slidenum">
              <a:rPr lang="en-US" smtClean="0"/>
              <a:t>‹#›</a:t>
            </a:fld>
            <a:endParaRPr lang="en-US"/>
          </a:p>
        </p:txBody>
      </p:sp>
    </p:spTree>
    <p:extLst>
      <p:ext uri="{BB962C8B-B14F-4D97-AF65-F5344CB8AC3E}">
        <p14:creationId xmlns:p14="http://schemas.microsoft.com/office/powerpoint/2010/main" val="2813132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66807-B6D6-48BB-AB4F-F9A2E12ED5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314EAE-544D-4DB3-AC3D-C913FFC357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4A0EEA-C957-4264-8689-052B9073CD8F}"/>
              </a:ext>
            </a:extLst>
          </p:cNvPr>
          <p:cNvSpPr>
            <a:spLocks noGrp="1"/>
          </p:cNvSpPr>
          <p:nvPr>
            <p:ph type="dt" sz="half" idx="10"/>
          </p:nvPr>
        </p:nvSpPr>
        <p:spPr/>
        <p:txBody>
          <a:bodyPr/>
          <a:lstStyle/>
          <a:p>
            <a:fld id="{03B25B8D-3375-4510-9BA3-EEE3439462CC}" type="datetimeFigureOut">
              <a:rPr lang="en-US" smtClean="0"/>
              <a:t>12/7/2022</a:t>
            </a:fld>
            <a:endParaRPr lang="en-US"/>
          </a:p>
        </p:txBody>
      </p:sp>
      <p:sp>
        <p:nvSpPr>
          <p:cNvPr id="5" name="Footer Placeholder 4">
            <a:extLst>
              <a:ext uri="{FF2B5EF4-FFF2-40B4-BE49-F238E27FC236}">
                <a16:creationId xmlns:a16="http://schemas.microsoft.com/office/drawing/2014/main" id="{83E68CF2-248C-4415-BD1E-0354154756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F2E820-2714-49B0-AACF-651C43C294B8}"/>
              </a:ext>
            </a:extLst>
          </p:cNvPr>
          <p:cNvSpPr>
            <a:spLocks noGrp="1"/>
          </p:cNvSpPr>
          <p:nvPr>
            <p:ph type="sldNum" sz="quarter" idx="12"/>
          </p:nvPr>
        </p:nvSpPr>
        <p:spPr/>
        <p:txBody>
          <a:bodyPr/>
          <a:lstStyle/>
          <a:p>
            <a:fld id="{A45001AF-453D-4DD6-8E33-792DC1A92CD2}" type="slidenum">
              <a:rPr lang="en-US" smtClean="0"/>
              <a:t>‹#›</a:t>
            </a:fld>
            <a:endParaRPr lang="en-US"/>
          </a:p>
        </p:txBody>
      </p:sp>
    </p:spTree>
    <p:extLst>
      <p:ext uri="{BB962C8B-B14F-4D97-AF65-F5344CB8AC3E}">
        <p14:creationId xmlns:p14="http://schemas.microsoft.com/office/powerpoint/2010/main" val="2926738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7B004-FFAB-40CA-99EE-B43B72FF45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CBEB4E-2B72-4DDC-B68B-A84255DD91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1FEA0C-87FF-4A82-9365-D38F204C55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D11CFA-02D7-4C13-AD4F-CAFD3D4747F3}"/>
              </a:ext>
            </a:extLst>
          </p:cNvPr>
          <p:cNvSpPr>
            <a:spLocks noGrp="1"/>
          </p:cNvSpPr>
          <p:nvPr>
            <p:ph type="dt" sz="half" idx="10"/>
          </p:nvPr>
        </p:nvSpPr>
        <p:spPr/>
        <p:txBody>
          <a:bodyPr/>
          <a:lstStyle/>
          <a:p>
            <a:fld id="{03B25B8D-3375-4510-9BA3-EEE3439462CC}" type="datetimeFigureOut">
              <a:rPr lang="en-US" smtClean="0"/>
              <a:t>12/7/2022</a:t>
            </a:fld>
            <a:endParaRPr lang="en-US"/>
          </a:p>
        </p:txBody>
      </p:sp>
      <p:sp>
        <p:nvSpPr>
          <p:cNvPr id="6" name="Footer Placeholder 5">
            <a:extLst>
              <a:ext uri="{FF2B5EF4-FFF2-40B4-BE49-F238E27FC236}">
                <a16:creationId xmlns:a16="http://schemas.microsoft.com/office/drawing/2014/main" id="{374D1532-DB47-43B8-8538-DD5FCA94A4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4E6C05-BE36-453F-A413-80849B18B788}"/>
              </a:ext>
            </a:extLst>
          </p:cNvPr>
          <p:cNvSpPr>
            <a:spLocks noGrp="1"/>
          </p:cNvSpPr>
          <p:nvPr>
            <p:ph type="sldNum" sz="quarter" idx="12"/>
          </p:nvPr>
        </p:nvSpPr>
        <p:spPr/>
        <p:txBody>
          <a:bodyPr/>
          <a:lstStyle/>
          <a:p>
            <a:fld id="{A45001AF-453D-4DD6-8E33-792DC1A92CD2}" type="slidenum">
              <a:rPr lang="en-US" smtClean="0"/>
              <a:t>‹#›</a:t>
            </a:fld>
            <a:endParaRPr lang="en-US"/>
          </a:p>
        </p:txBody>
      </p:sp>
    </p:spTree>
    <p:extLst>
      <p:ext uri="{BB962C8B-B14F-4D97-AF65-F5344CB8AC3E}">
        <p14:creationId xmlns:p14="http://schemas.microsoft.com/office/powerpoint/2010/main" val="2394331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15D4-302C-4B34-8EB1-11E1C6646B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ACBAA6-6D95-41BB-B3E3-9A01F56194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94169D-88D9-4304-8295-EC2F13E027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DFEA26-2C5B-493D-9536-D4C8C6E5C2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E45026-3378-42E8-A8CB-8F45C42923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81CFD7-7F69-4562-A080-30511EF4A763}"/>
              </a:ext>
            </a:extLst>
          </p:cNvPr>
          <p:cNvSpPr>
            <a:spLocks noGrp="1"/>
          </p:cNvSpPr>
          <p:nvPr>
            <p:ph type="dt" sz="half" idx="10"/>
          </p:nvPr>
        </p:nvSpPr>
        <p:spPr/>
        <p:txBody>
          <a:bodyPr/>
          <a:lstStyle/>
          <a:p>
            <a:fld id="{03B25B8D-3375-4510-9BA3-EEE3439462CC}" type="datetimeFigureOut">
              <a:rPr lang="en-US" smtClean="0"/>
              <a:t>12/7/2022</a:t>
            </a:fld>
            <a:endParaRPr lang="en-US"/>
          </a:p>
        </p:txBody>
      </p:sp>
      <p:sp>
        <p:nvSpPr>
          <p:cNvPr id="8" name="Footer Placeholder 7">
            <a:extLst>
              <a:ext uri="{FF2B5EF4-FFF2-40B4-BE49-F238E27FC236}">
                <a16:creationId xmlns:a16="http://schemas.microsoft.com/office/drawing/2014/main" id="{7E3812E6-7819-4A97-B4E1-4717FC6CE9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9AC0EA-A5BC-4D63-A8DB-512B8D0B5DE5}"/>
              </a:ext>
            </a:extLst>
          </p:cNvPr>
          <p:cNvSpPr>
            <a:spLocks noGrp="1"/>
          </p:cNvSpPr>
          <p:nvPr>
            <p:ph type="sldNum" sz="quarter" idx="12"/>
          </p:nvPr>
        </p:nvSpPr>
        <p:spPr/>
        <p:txBody>
          <a:bodyPr/>
          <a:lstStyle/>
          <a:p>
            <a:fld id="{A45001AF-453D-4DD6-8E33-792DC1A92CD2}" type="slidenum">
              <a:rPr lang="en-US" smtClean="0"/>
              <a:t>‹#›</a:t>
            </a:fld>
            <a:endParaRPr lang="en-US"/>
          </a:p>
        </p:txBody>
      </p:sp>
    </p:spTree>
    <p:extLst>
      <p:ext uri="{BB962C8B-B14F-4D97-AF65-F5344CB8AC3E}">
        <p14:creationId xmlns:p14="http://schemas.microsoft.com/office/powerpoint/2010/main" val="3501638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57F44-3792-4208-A70E-D76930DCB9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DB8AE0-73B6-4A56-B06E-F50F4B7562FA}"/>
              </a:ext>
            </a:extLst>
          </p:cNvPr>
          <p:cNvSpPr>
            <a:spLocks noGrp="1"/>
          </p:cNvSpPr>
          <p:nvPr>
            <p:ph type="dt" sz="half" idx="10"/>
          </p:nvPr>
        </p:nvSpPr>
        <p:spPr/>
        <p:txBody>
          <a:bodyPr/>
          <a:lstStyle/>
          <a:p>
            <a:fld id="{03B25B8D-3375-4510-9BA3-EEE3439462CC}" type="datetimeFigureOut">
              <a:rPr lang="en-US" smtClean="0"/>
              <a:t>12/7/2022</a:t>
            </a:fld>
            <a:endParaRPr lang="en-US"/>
          </a:p>
        </p:txBody>
      </p:sp>
      <p:sp>
        <p:nvSpPr>
          <p:cNvPr id="4" name="Footer Placeholder 3">
            <a:extLst>
              <a:ext uri="{FF2B5EF4-FFF2-40B4-BE49-F238E27FC236}">
                <a16:creationId xmlns:a16="http://schemas.microsoft.com/office/drawing/2014/main" id="{A682B5B0-99BD-422E-9C71-8E62D98BC5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31DE34-F43C-43F1-B824-1C0723F79F0A}"/>
              </a:ext>
            </a:extLst>
          </p:cNvPr>
          <p:cNvSpPr>
            <a:spLocks noGrp="1"/>
          </p:cNvSpPr>
          <p:nvPr>
            <p:ph type="sldNum" sz="quarter" idx="12"/>
          </p:nvPr>
        </p:nvSpPr>
        <p:spPr/>
        <p:txBody>
          <a:bodyPr/>
          <a:lstStyle/>
          <a:p>
            <a:fld id="{A45001AF-453D-4DD6-8E33-792DC1A92CD2}" type="slidenum">
              <a:rPr lang="en-US" smtClean="0"/>
              <a:t>‹#›</a:t>
            </a:fld>
            <a:endParaRPr lang="en-US"/>
          </a:p>
        </p:txBody>
      </p:sp>
    </p:spTree>
    <p:extLst>
      <p:ext uri="{BB962C8B-B14F-4D97-AF65-F5344CB8AC3E}">
        <p14:creationId xmlns:p14="http://schemas.microsoft.com/office/powerpoint/2010/main" val="3991227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FEE7C4-876F-4D3C-8831-38DA87735FCF}"/>
              </a:ext>
            </a:extLst>
          </p:cNvPr>
          <p:cNvSpPr>
            <a:spLocks noGrp="1"/>
          </p:cNvSpPr>
          <p:nvPr>
            <p:ph type="dt" sz="half" idx="10"/>
          </p:nvPr>
        </p:nvSpPr>
        <p:spPr/>
        <p:txBody>
          <a:bodyPr/>
          <a:lstStyle/>
          <a:p>
            <a:fld id="{03B25B8D-3375-4510-9BA3-EEE3439462CC}" type="datetimeFigureOut">
              <a:rPr lang="en-US" smtClean="0"/>
              <a:t>12/7/2022</a:t>
            </a:fld>
            <a:endParaRPr lang="en-US"/>
          </a:p>
        </p:txBody>
      </p:sp>
      <p:sp>
        <p:nvSpPr>
          <p:cNvPr id="3" name="Footer Placeholder 2">
            <a:extLst>
              <a:ext uri="{FF2B5EF4-FFF2-40B4-BE49-F238E27FC236}">
                <a16:creationId xmlns:a16="http://schemas.microsoft.com/office/drawing/2014/main" id="{4024522C-733A-4831-9E49-9A4C6AA6DE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5B8D49-52BB-4E74-BD84-2A694BB17622}"/>
              </a:ext>
            </a:extLst>
          </p:cNvPr>
          <p:cNvSpPr>
            <a:spLocks noGrp="1"/>
          </p:cNvSpPr>
          <p:nvPr>
            <p:ph type="sldNum" sz="quarter" idx="12"/>
          </p:nvPr>
        </p:nvSpPr>
        <p:spPr/>
        <p:txBody>
          <a:bodyPr/>
          <a:lstStyle/>
          <a:p>
            <a:fld id="{A45001AF-453D-4DD6-8E33-792DC1A92CD2}" type="slidenum">
              <a:rPr lang="en-US" smtClean="0"/>
              <a:t>‹#›</a:t>
            </a:fld>
            <a:endParaRPr lang="en-US"/>
          </a:p>
        </p:txBody>
      </p:sp>
    </p:spTree>
    <p:extLst>
      <p:ext uri="{BB962C8B-B14F-4D97-AF65-F5344CB8AC3E}">
        <p14:creationId xmlns:p14="http://schemas.microsoft.com/office/powerpoint/2010/main" val="1308202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D4DE6-4F1A-4DAF-AAD0-1F55553016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FDAC50-0E2D-47ED-809E-1149BF1528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F6731D-A257-400A-9499-48A61E7642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2C6A82-12C4-4F70-B288-40C65DD0D186}"/>
              </a:ext>
            </a:extLst>
          </p:cNvPr>
          <p:cNvSpPr>
            <a:spLocks noGrp="1"/>
          </p:cNvSpPr>
          <p:nvPr>
            <p:ph type="dt" sz="half" idx="10"/>
          </p:nvPr>
        </p:nvSpPr>
        <p:spPr/>
        <p:txBody>
          <a:bodyPr/>
          <a:lstStyle/>
          <a:p>
            <a:fld id="{03B25B8D-3375-4510-9BA3-EEE3439462CC}" type="datetimeFigureOut">
              <a:rPr lang="en-US" smtClean="0"/>
              <a:t>12/7/2022</a:t>
            </a:fld>
            <a:endParaRPr lang="en-US"/>
          </a:p>
        </p:txBody>
      </p:sp>
      <p:sp>
        <p:nvSpPr>
          <p:cNvPr id="6" name="Footer Placeholder 5">
            <a:extLst>
              <a:ext uri="{FF2B5EF4-FFF2-40B4-BE49-F238E27FC236}">
                <a16:creationId xmlns:a16="http://schemas.microsoft.com/office/drawing/2014/main" id="{AD2D8CEB-650F-4372-A72D-CB2168D051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8B5CDF-C58A-4BA5-843A-D78B1C32B1FB}"/>
              </a:ext>
            </a:extLst>
          </p:cNvPr>
          <p:cNvSpPr>
            <a:spLocks noGrp="1"/>
          </p:cNvSpPr>
          <p:nvPr>
            <p:ph type="sldNum" sz="quarter" idx="12"/>
          </p:nvPr>
        </p:nvSpPr>
        <p:spPr/>
        <p:txBody>
          <a:bodyPr/>
          <a:lstStyle/>
          <a:p>
            <a:fld id="{A45001AF-453D-4DD6-8E33-792DC1A92CD2}" type="slidenum">
              <a:rPr lang="en-US" smtClean="0"/>
              <a:t>‹#›</a:t>
            </a:fld>
            <a:endParaRPr lang="en-US"/>
          </a:p>
        </p:txBody>
      </p:sp>
    </p:spTree>
    <p:extLst>
      <p:ext uri="{BB962C8B-B14F-4D97-AF65-F5344CB8AC3E}">
        <p14:creationId xmlns:p14="http://schemas.microsoft.com/office/powerpoint/2010/main" val="3225944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D1E1F-4434-45EA-8F02-B1BA8DB752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0E45D6-2BDF-4C42-86DD-B43CEB717C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202C13-18FF-404D-8C31-53B506BA63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534583-7908-4794-8064-C122A6ACD259}"/>
              </a:ext>
            </a:extLst>
          </p:cNvPr>
          <p:cNvSpPr>
            <a:spLocks noGrp="1"/>
          </p:cNvSpPr>
          <p:nvPr>
            <p:ph type="dt" sz="half" idx="10"/>
          </p:nvPr>
        </p:nvSpPr>
        <p:spPr/>
        <p:txBody>
          <a:bodyPr/>
          <a:lstStyle/>
          <a:p>
            <a:fld id="{03B25B8D-3375-4510-9BA3-EEE3439462CC}" type="datetimeFigureOut">
              <a:rPr lang="en-US" smtClean="0"/>
              <a:t>12/7/2022</a:t>
            </a:fld>
            <a:endParaRPr lang="en-US"/>
          </a:p>
        </p:txBody>
      </p:sp>
      <p:sp>
        <p:nvSpPr>
          <p:cNvPr id="6" name="Footer Placeholder 5">
            <a:extLst>
              <a:ext uri="{FF2B5EF4-FFF2-40B4-BE49-F238E27FC236}">
                <a16:creationId xmlns:a16="http://schemas.microsoft.com/office/drawing/2014/main" id="{01BEF219-FAF7-4D4C-B82F-1FF0864AE9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FB1FD5-E334-418E-88F9-0FAC8F70E009}"/>
              </a:ext>
            </a:extLst>
          </p:cNvPr>
          <p:cNvSpPr>
            <a:spLocks noGrp="1"/>
          </p:cNvSpPr>
          <p:nvPr>
            <p:ph type="sldNum" sz="quarter" idx="12"/>
          </p:nvPr>
        </p:nvSpPr>
        <p:spPr/>
        <p:txBody>
          <a:bodyPr/>
          <a:lstStyle/>
          <a:p>
            <a:fld id="{A45001AF-453D-4DD6-8E33-792DC1A92CD2}" type="slidenum">
              <a:rPr lang="en-US" smtClean="0"/>
              <a:t>‹#›</a:t>
            </a:fld>
            <a:endParaRPr lang="en-US"/>
          </a:p>
        </p:txBody>
      </p:sp>
    </p:spTree>
    <p:extLst>
      <p:ext uri="{BB962C8B-B14F-4D97-AF65-F5344CB8AC3E}">
        <p14:creationId xmlns:p14="http://schemas.microsoft.com/office/powerpoint/2010/main" val="36597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8596D0-9723-479A-9943-5A8E15D28E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315419-B73F-4A71-86E8-B15AE0E3A1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24B09C-B8A8-4B06-A1C6-0EE4A5402B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B25B8D-3375-4510-9BA3-EEE3439462CC}" type="datetimeFigureOut">
              <a:rPr lang="en-US" smtClean="0"/>
              <a:t>12/7/2022</a:t>
            </a:fld>
            <a:endParaRPr lang="en-US"/>
          </a:p>
        </p:txBody>
      </p:sp>
      <p:sp>
        <p:nvSpPr>
          <p:cNvPr id="5" name="Footer Placeholder 4">
            <a:extLst>
              <a:ext uri="{FF2B5EF4-FFF2-40B4-BE49-F238E27FC236}">
                <a16:creationId xmlns:a16="http://schemas.microsoft.com/office/drawing/2014/main" id="{DEDEEEF7-E640-490A-9DCA-D4CFBA59EC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6674AA-75B7-443B-BECD-B603632EAC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5001AF-453D-4DD6-8E33-792DC1A92CD2}" type="slidenum">
              <a:rPr lang="en-US" smtClean="0"/>
              <a:t>‹#›</a:t>
            </a:fld>
            <a:endParaRPr lang="en-US"/>
          </a:p>
        </p:txBody>
      </p:sp>
    </p:spTree>
    <p:extLst>
      <p:ext uri="{BB962C8B-B14F-4D97-AF65-F5344CB8AC3E}">
        <p14:creationId xmlns:p14="http://schemas.microsoft.com/office/powerpoint/2010/main" val="4241647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freepngimg.com/png/92325-text-school-education-teacher-area-png-file-hd"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4.pn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5.sv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community.hfma.org/leadership-connection/m/chapter-resource-center/123" TargetMode="External"/><Relationship Id="rId7" Type="http://schemas.openxmlformats.org/officeDocument/2006/relationships/hyperlink" Target="https://www.technollama.co.uk/"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hyperlink" Target="https://community.hfma.org/enterprise-membership-resource/f/discussions/809/did-you-know-that-you-are-able-to-manage-the-frequency-of-your-notifications" TargetMode="External"/><Relationship Id="rId4" Type="http://schemas.openxmlformats.org/officeDocument/2006/relationships/hyperlink" Target="https://community.hfma.org/leadership-connection/f/discussions/154/managing-community-email-notifications-and-accessing-your-member-satisfaction-surveys-online" TargetMode="External"/><Relationship Id="rId9" Type="http://schemas.openxmlformats.org/officeDocument/2006/relationships/hyperlink" Target="https://www.freepngimg.com/png/64770-computer-email-icons-free-hd-imag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0" y="1"/>
            <a:ext cx="9144000" cy="1911927"/>
          </a:xfrm>
          <a:prstGeom prst="rect">
            <a:avLst/>
          </a:prstGeom>
          <a:ln>
            <a:noFill/>
          </a:ln>
          <a:effectLst/>
        </p:spPr>
        <p:style>
          <a:lnRef idx="1">
            <a:schemeClr val="accent1"/>
          </a:lnRef>
          <a:fillRef idx="1001">
            <a:schemeClr val="lt1"/>
          </a:fillRef>
          <a:effectRef idx="2">
            <a:schemeClr val="accent1"/>
          </a:effectRef>
          <a:fontRef idx="minor">
            <a:schemeClr val="lt1"/>
          </a:fontRef>
        </p:style>
        <p:txBody>
          <a:bodyPr rtlCol="0" anchor="ctr"/>
          <a:lstStyle/>
          <a:p>
            <a:pPr algn="ctr"/>
            <a:r>
              <a:rPr lang="en-US" dirty="0"/>
              <a:t>L</a:t>
            </a:r>
          </a:p>
        </p:txBody>
      </p:sp>
      <p:sp>
        <p:nvSpPr>
          <p:cNvPr id="2" name="Title 1"/>
          <p:cNvSpPr>
            <a:spLocks noGrp="1"/>
          </p:cNvSpPr>
          <p:nvPr>
            <p:ph type="ctrTitle"/>
          </p:nvPr>
        </p:nvSpPr>
        <p:spPr>
          <a:xfrm>
            <a:off x="2209800" y="2117018"/>
            <a:ext cx="7772400" cy="2340368"/>
          </a:xfrm>
        </p:spPr>
        <p:txBody>
          <a:bodyPr>
            <a:normAutofit/>
          </a:bodyPr>
          <a:lstStyle/>
          <a:p>
            <a:pPr algn="ctr"/>
            <a:br>
              <a:rPr lang="en-US" sz="4400" b="1" dirty="0">
                <a:latin typeface="Calibri" charset="0"/>
                <a:ea typeface="Calibri" charset="0"/>
                <a:cs typeface="Calibri" charset="0"/>
              </a:rPr>
            </a:br>
            <a:r>
              <a:rPr lang="en-US" sz="4400" b="1" dirty="0">
                <a:latin typeface="Calibri" charset="0"/>
                <a:ea typeface="Calibri" charset="0"/>
                <a:cs typeface="Calibri" charset="0"/>
              </a:rPr>
              <a:t> </a:t>
            </a:r>
            <a:br>
              <a:rPr lang="en-US" sz="4400" b="1" dirty="0">
                <a:latin typeface="Calibri" charset="0"/>
                <a:ea typeface="Calibri" charset="0"/>
                <a:cs typeface="Calibri" charset="0"/>
              </a:rPr>
            </a:br>
            <a:endParaRPr lang="en-US" sz="4400" b="1" dirty="0">
              <a:latin typeface="Calibri" charset="0"/>
              <a:ea typeface="Calibri" charset="0"/>
              <a:cs typeface="Calibri" charset="0"/>
            </a:endParaRPr>
          </a:p>
        </p:txBody>
      </p:sp>
      <p:pic>
        <p:nvPicPr>
          <p:cNvPr id="3" name="Picture 2">
            <a:extLst>
              <a:ext uri="{FF2B5EF4-FFF2-40B4-BE49-F238E27FC236}">
                <a16:creationId xmlns:a16="http://schemas.microsoft.com/office/drawing/2014/main" id="{D9ACE1F0-5EF6-E2DF-AA13-673EF4428913}"/>
              </a:ext>
            </a:extLst>
          </p:cNvPr>
          <p:cNvPicPr>
            <a:picLocks noChangeAspect="1"/>
          </p:cNvPicPr>
          <p:nvPr/>
        </p:nvPicPr>
        <p:blipFill>
          <a:blip r:embed="rId3"/>
          <a:stretch>
            <a:fillRect/>
          </a:stretch>
        </p:blipFill>
        <p:spPr>
          <a:xfrm>
            <a:off x="5106187" y="1978425"/>
            <a:ext cx="5561814" cy="4506512"/>
          </a:xfrm>
          <a:prstGeom prst="rect">
            <a:avLst/>
          </a:prstGeom>
        </p:spPr>
      </p:pic>
      <p:pic>
        <p:nvPicPr>
          <p:cNvPr id="9" name="Picture 8">
            <a:extLst>
              <a:ext uri="{FF2B5EF4-FFF2-40B4-BE49-F238E27FC236}">
                <a16:creationId xmlns:a16="http://schemas.microsoft.com/office/drawing/2014/main" id="{04C99903-129B-C807-4551-E461BB328CFE}"/>
              </a:ext>
            </a:extLst>
          </p:cNvPr>
          <p:cNvPicPr>
            <a:picLocks noChangeAspect="1"/>
          </p:cNvPicPr>
          <p:nvPr/>
        </p:nvPicPr>
        <p:blipFill>
          <a:blip r:embed="rId4"/>
          <a:stretch>
            <a:fillRect/>
          </a:stretch>
        </p:blipFill>
        <p:spPr>
          <a:xfrm>
            <a:off x="1732321" y="291110"/>
            <a:ext cx="6215414" cy="1148909"/>
          </a:xfrm>
          <a:prstGeom prst="rect">
            <a:avLst/>
          </a:prstGeom>
        </p:spPr>
      </p:pic>
      <p:pic>
        <p:nvPicPr>
          <p:cNvPr id="1026" name="Picture 2">
            <a:extLst>
              <a:ext uri="{FF2B5EF4-FFF2-40B4-BE49-F238E27FC236}">
                <a16:creationId xmlns:a16="http://schemas.microsoft.com/office/drawing/2014/main" id="{32ABCECD-4211-E97B-AD62-9CB8B0D029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8225" y="1911925"/>
            <a:ext cx="3714161" cy="4573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742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7" name="Rectangle 1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1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1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0" name="Rectangle 12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2529E1C8-9818-4CAD-A8DD-78BB3B65EBBC}"/>
              </a:ext>
            </a:extLst>
          </p:cNvPr>
          <p:cNvSpPr>
            <a:spLocks noGrp="1"/>
          </p:cNvSpPr>
          <p:nvPr>
            <p:ph type="sldNum" sz="quarter" idx="10"/>
          </p:nvPr>
        </p:nvSpPr>
        <p:spPr>
          <a:xfrm>
            <a:off x="11704320" y="6455664"/>
            <a:ext cx="448056" cy="365125"/>
          </a:xfrm>
        </p:spPr>
        <p:txBody>
          <a:bodyPr vert="horz" lIns="91440" tIns="45720" rIns="91440" bIns="45720" rtlCol="0" anchor="ctr">
            <a:noAutofit/>
          </a:bodyPr>
          <a:lstStyle/>
          <a:p>
            <a:pPr>
              <a:spcAft>
                <a:spcPts val="600"/>
              </a:spcAft>
              <a:defRPr/>
            </a:pPr>
            <a:fld id="{990B574C-DA1C-405F-A6CB-1D85C97B8FD6}" type="slidenum">
              <a:rPr lang="en-US" sz="5400" smtClean="0">
                <a:solidFill>
                  <a:schemeClr val="tx1">
                    <a:lumMod val="50000"/>
                    <a:lumOff val="50000"/>
                  </a:schemeClr>
                </a:solidFill>
              </a:rPr>
              <a:pPr>
                <a:spcAft>
                  <a:spcPts val="600"/>
                </a:spcAft>
                <a:defRPr/>
              </a:pPr>
              <a:t>10</a:t>
            </a:fld>
            <a:endParaRPr lang="en-US" sz="5400">
              <a:solidFill>
                <a:schemeClr val="tx1">
                  <a:lumMod val="50000"/>
                  <a:lumOff val="50000"/>
                </a:schemeClr>
              </a:solidFill>
            </a:endParaRPr>
          </a:p>
        </p:txBody>
      </p:sp>
      <p:graphicFrame>
        <p:nvGraphicFramePr>
          <p:cNvPr id="171" name="TextBox 1">
            <a:extLst>
              <a:ext uri="{FF2B5EF4-FFF2-40B4-BE49-F238E27FC236}">
                <a16:creationId xmlns:a16="http://schemas.microsoft.com/office/drawing/2014/main" id="{8B5D7AB1-10D8-47E4-608D-F15E430997B8}"/>
              </a:ext>
            </a:extLst>
          </p:cNvPr>
          <p:cNvGraphicFramePr/>
          <p:nvPr>
            <p:extLst>
              <p:ext uri="{D42A27DB-BD31-4B8C-83A1-F6EECF244321}">
                <p14:modId xmlns:p14="http://schemas.microsoft.com/office/powerpoint/2010/main" val="1738427048"/>
              </p:ext>
            </p:extLst>
          </p:nvPr>
        </p:nvGraphicFramePr>
        <p:xfrm>
          <a:off x="4487452" y="303669"/>
          <a:ext cx="7547530" cy="6262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29FAF3BF-BEC3-87BA-9F53-B2C5B0D18764}"/>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8339108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Rectangle 3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TextBox 16">
            <a:extLst>
              <a:ext uri="{FF2B5EF4-FFF2-40B4-BE49-F238E27FC236}">
                <a16:creationId xmlns:a16="http://schemas.microsoft.com/office/drawing/2014/main" id="{0A2D52B4-6931-489A-9FD7-40D33E7544DA}"/>
              </a:ext>
            </a:extLst>
          </p:cNvPr>
          <p:cNvSpPr txBox="1"/>
          <p:nvPr/>
        </p:nvSpPr>
        <p:spPr>
          <a:xfrm>
            <a:off x="729673" y="790867"/>
            <a:ext cx="10799917" cy="1212102"/>
          </a:xfrm>
          <a:prstGeom prst="rect">
            <a:avLst/>
          </a:prstGeom>
        </p:spPr>
        <p:txBody>
          <a:bodyPr vert="horz" lIns="91440" tIns="45720" rIns="91440" bIns="45720" rtlCol="0" anchor="ctr">
            <a:normAutofit fontScale="92500"/>
          </a:bodyPr>
          <a:lstStyle/>
          <a:p>
            <a:pPr>
              <a:lnSpc>
                <a:spcPct val="90000"/>
              </a:lnSpc>
              <a:spcBef>
                <a:spcPct val="0"/>
              </a:spcBef>
              <a:spcAft>
                <a:spcPts val="600"/>
              </a:spcAft>
            </a:pPr>
            <a:r>
              <a:rPr lang="en-US" sz="4800" b="1" i="0" kern="1200" dirty="0">
                <a:solidFill>
                  <a:srgbClr val="FFFFFF"/>
                </a:solidFill>
                <a:effectLst/>
                <a:latin typeface="+mj-lt"/>
                <a:ea typeface="+mj-ea"/>
                <a:cs typeface="+mj-cs"/>
              </a:rPr>
              <a:t>Benefits – Available to all US-based members </a:t>
            </a:r>
          </a:p>
        </p:txBody>
      </p:sp>
      <p:sp>
        <p:nvSpPr>
          <p:cNvPr id="3" name="TextBox 2">
            <a:extLst>
              <a:ext uri="{FF2B5EF4-FFF2-40B4-BE49-F238E27FC236}">
                <a16:creationId xmlns:a16="http://schemas.microsoft.com/office/drawing/2014/main" id="{B519E1D6-C0C2-4C0E-A266-B01CFC515656}"/>
              </a:ext>
            </a:extLst>
          </p:cNvPr>
          <p:cNvSpPr txBox="1"/>
          <p:nvPr/>
        </p:nvSpPr>
        <p:spPr>
          <a:xfrm>
            <a:off x="1119322" y="2076742"/>
            <a:ext cx="8880084" cy="4686008"/>
          </a:xfrm>
          <a:prstGeom prst="rect">
            <a:avLst/>
          </a:prstGeom>
        </p:spPr>
        <p:txBody>
          <a:bodyPr vert="horz" lIns="91440" tIns="45720" rIns="91440" bIns="45720" rtlCol="0" anchor="ctr">
            <a:normAutofit/>
          </a:bodyPr>
          <a:lstStyle/>
          <a:p>
            <a:pPr indent="-228600">
              <a:lnSpc>
                <a:spcPct val="150000"/>
              </a:lnSpc>
              <a:spcAft>
                <a:spcPts val="600"/>
              </a:spcAft>
              <a:buFont typeface="Arial" panose="020B0604020202020204" pitchFamily="34" charset="0"/>
              <a:buChar char="•"/>
            </a:pPr>
            <a:r>
              <a:rPr lang="en-US" sz="2000" b="1" i="0" dirty="0">
                <a:solidFill>
                  <a:schemeClr val="accent1"/>
                </a:solidFill>
                <a:effectLst/>
              </a:rPr>
              <a:t>Certifications</a:t>
            </a:r>
          </a:p>
          <a:p>
            <a:pPr lvl="1" indent="-228600">
              <a:lnSpc>
                <a:spcPct val="150000"/>
              </a:lnSpc>
              <a:spcAft>
                <a:spcPts val="600"/>
              </a:spcAft>
              <a:buFont typeface="Arial" panose="020B0604020202020204" pitchFamily="34" charset="0"/>
              <a:buChar char="•"/>
            </a:pPr>
            <a:r>
              <a:rPr lang="en-US" sz="2000" b="0" i="0" dirty="0">
                <a:effectLst/>
              </a:rPr>
              <a:t>All of HFMA’s recognized industry credentials</a:t>
            </a:r>
            <a:r>
              <a:rPr lang="en-US" sz="2000" dirty="0"/>
              <a:t> are </a:t>
            </a:r>
            <a:r>
              <a:rPr lang="en-US" sz="2000" dirty="0">
                <a:solidFill>
                  <a:srgbClr val="FF0000"/>
                </a:solidFill>
              </a:rPr>
              <a:t>included</a:t>
            </a:r>
            <a:r>
              <a:rPr lang="en-US" sz="2000" dirty="0"/>
              <a:t> in your membership.</a:t>
            </a:r>
          </a:p>
          <a:p>
            <a:pPr indent="-228600">
              <a:lnSpc>
                <a:spcPct val="150000"/>
              </a:lnSpc>
              <a:spcAft>
                <a:spcPts val="600"/>
              </a:spcAft>
              <a:buFont typeface="Arial" panose="020B0604020202020204" pitchFamily="34" charset="0"/>
              <a:buChar char="•"/>
            </a:pPr>
            <a:r>
              <a:rPr lang="en-US" sz="2000" b="1" i="0" dirty="0">
                <a:solidFill>
                  <a:schemeClr val="accent1"/>
                </a:solidFill>
                <a:effectLst/>
              </a:rPr>
              <a:t>Unlimited Healthcare Financial Specific Education</a:t>
            </a:r>
          </a:p>
          <a:p>
            <a:pPr lvl="2" indent="-228600">
              <a:spcAft>
                <a:spcPts val="600"/>
              </a:spcAft>
              <a:buFont typeface="Arial" panose="020B0604020202020204" pitchFamily="34" charset="0"/>
              <a:buChar char="•"/>
            </a:pPr>
            <a:r>
              <a:rPr lang="en-US" sz="2000" b="0" i="0" dirty="0">
                <a:effectLst/>
              </a:rPr>
              <a:t>In-Person conferences</a:t>
            </a:r>
          </a:p>
          <a:p>
            <a:pPr lvl="2" indent="-228600">
              <a:spcAft>
                <a:spcPts val="600"/>
              </a:spcAft>
              <a:buFont typeface="Arial" panose="020B0604020202020204" pitchFamily="34" charset="0"/>
              <a:buChar char="•"/>
            </a:pPr>
            <a:r>
              <a:rPr lang="en-US" sz="2000" b="0" i="0" dirty="0">
                <a:effectLst/>
              </a:rPr>
              <a:t>Webinars </a:t>
            </a:r>
          </a:p>
          <a:p>
            <a:pPr lvl="2" indent="-228600">
              <a:spcAft>
                <a:spcPts val="600"/>
              </a:spcAft>
              <a:buFont typeface="Arial" panose="020B0604020202020204" pitchFamily="34" charset="0"/>
              <a:buChar char="•"/>
            </a:pPr>
            <a:r>
              <a:rPr lang="en-US" sz="2000" b="0" i="0" dirty="0">
                <a:effectLst/>
              </a:rPr>
              <a:t>Podcasts</a:t>
            </a:r>
          </a:p>
          <a:p>
            <a:pPr indent="-228600">
              <a:lnSpc>
                <a:spcPct val="150000"/>
              </a:lnSpc>
              <a:spcAft>
                <a:spcPts val="600"/>
              </a:spcAft>
              <a:buFont typeface="Arial" panose="020B0604020202020204" pitchFamily="34" charset="0"/>
              <a:buChar char="•"/>
            </a:pPr>
            <a:r>
              <a:rPr lang="en-US" sz="2000" b="1" i="0" dirty="0">
                <a:solidFill>
                  <a:schemeClr val="accent1"/>
                </a:solidFill>
                <a:effectLst/>
              </a:rPr>
              <a:t>Chapter Membership </a:t>
            </a:r>
          </a:p>
          <a:p>
            <a:pPr indent="-228600">
              <a:lnSpc>
                <a:spcPct val="150000"/>
              </a:lnSpc>
              <a:spcAft>
                <a:spcPts val="600"/>
              </a:spcAft>
              <a:buFont typeface="Arial" panose="020B0604020202020204" pitchFamily="34" charset="0"/>
              <a:buChar char="•"/>
            </a:pPr>
            <a:r>
              <a:rPr lang="en-US" sz="2000" b="1" dirty="0">
                <a:solidFill>
                  <a:schemeClr val="accent1"/>
                </a:solidFill>
              </a:rPr>
              <a:t>Interactive online forums and community groups</a:t>
            </a:r>
            <a:endParaRPr lang="en-US" sz="2000" b="1" i="0" dirty="0">
              <a:solidFill>
                <a:schemeClr val="accent1"/>
              </a:solidFill>
              <a:effectLst/>
            </a:endParaRPr>
          </a:p>
          <a:p>
            <a:pPr indent="-228600">
              <a:lnSpc>
                <a:spcPct val="150000"/>
              </a:lnSpc>
              <a:spcAft>
                <a:spcPts val="600"/>
              </a:spcAft>
              <a:buFont typeface="Arial" panose="020B0604020202020204" pitchFamily="34" charset="0"/>
              <a:buChar char="•"/>
            </a:pPr>
            <a:r>
              <a:rPr lang="en-US" sz="2000" b="0" i="0" dirty="0">
                <a:solidFill>
                  <a:srgbClr val="FF0000"/>
                </a:solidFill>
                <a:effectLst/>
              </a:rPr>
              <a:t>Significant member-only savings on chapter programs and events </a:t>
            </a:r>
          </a:p>
        </p:txBody>
      </p:sp>
    </p:spTree>
    <p:extLst>
      <p:ext uri="{BB962C8B-B14F-4D97-AF65-F5344CB8AC3E}">
        <p14:creationId xmlns:p14="http://schemas.microsoft.com/office/powerpoint/2010/main" val="1180314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3E485DD-0C12-45BC-A361-28152A03B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4207"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6D6B998F-CA62-4EE6-B7E7-046377D4F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03038" y="1992863"/>
            <a:ext cx="1488962" cy="2872274"/>
          </a:xfrm>
          <a:custGeom>
            <a:avLst/>
            <a:gdLst>
              <a:gd name="connsiteX0" fmla="*/ 1436137 w 1488962"/>
              <a:gd name="connsiteY0" fmla="*/ 0 h 2872274"/>
              <a:gd name="connsiteX1" fmla="*/ 1488962 w 1488962"/>
              <a:gd name="connsiteY1" fmla="*/ 2668 h 2872274"/>
              <a:gd name="connsiteX2" fmla="*/ 1488962 w 1488962"/>
              <a:gd name="connsiteY2" fmla="*/ 2869607 h 2872274"/>
              <a:gd name="connsiteX3" fmla="*/ 1436137 w 1488962"/>
              <a:gd name="connsiteY3" fmla="*/ 2872274 h 2872274"/>
              <a:gd name="connsiteX4" fmla="*/ 0 w 1488962"/>
              <a:gd name="connsiteY4" fmla="*/ 1436137 h 2872274"/>
              <a:gd name="connsiteX5" fmla="*/ 1436137 w 1488962"/>
              <a:gd name="connsiteY5" fmla="*/ 0 h 28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7" name="Table 6">
            <a:extLst>
              <a:ext uri="{FF2B5EF4-FFF2-40B4-BE49-F238E27FC236}">
                <a16:creationId xmlns:a16="http://schemas.microsoft.com/office/drawing/2014/main" id="{E2329F53-4ED5-4F97-6C4E-DA5086BB8455}"/>
              </a:ext>
            </a:extLst>
          </p:cNvPr>
          <p:cNvGraphicFramePr>
            <a:graphicFrameLocks noGrp="1"/>
          </p:cNvGraphicFramePr>
          <p:nvPr>
            <p:extLst>
              <p:ext uri="{D42A27DB-BD31-4B8C-83A1-F6EECF244321}">
                <p14:modId xmlns:p14="http://schemas.microsoft.com/office/powerpoint/2010/main" val="3604635428"/>
              </p:ext>
            </p:extLst>
          </p:nvPr>
        </p:nvGraphicFramePr>
        <p:xfrm>
          <a:off x="3824748" y="1160207"/>
          <a:ext cx="6752205" cy="5466738"/>
        </p:xfrm>
        <a:graphic>
          <a:graphicData uri="http://schemas.openxmlformats.org/drawingml/2006/table">
            <a:tbl>
              <a:tblPr>
                <a:tableStyleId>{9D7B26C5-4107-4FEC-AEDC-1716B250A1EF}</a:tableStyleId>
              </a:tblPr>
              <a:tblGrid>
                <a:gridCol w="4078336">
                  <a:extLst>
                    <a:ext uri="{9D8B030D-6E8A-4147-A177-3AD203B41FA5}">
                      <a16:colId xmlns:a16="http://schemas.microsoft.com/office/drawing/2014/main" val="3238051552"/>
                    </a:ext>
                  </a:extLst>
                </a:gridCol>
                <a:gridCol w="2441502">
                  <a:extLst>
                    <a:ext uri="{9D8B030D-6E8A-4147-A177-3AD203B41FA5}">
                      <a16:colId xmlns:a16="http://schemas.microsoft.com/office/drawing/2014/main" val="3972420650"/>
                    </a:ext>
                  </a:extLst>
                </a:gridCol>
                <a:gridCol w="232367">
                  <a:extLst>
                    <a:ext uri="{9D8B030D-6E8A-4147-A177-3AD203B41FA5}">
                      <a16:colId xmlns:a16="http://schemas.microsoft.com/office/drawing/2014/main" val="3664517834"/>
                    </a:ext>
                  </a:extLst>
                </a:gridCol>
              </a:tblGrid>
              <a:tr h="318192">
                <a:tc>
                  <a:txBody>
                    <a:bodyPr/>
                    <a:lstStyle/>
                    <a:p>
                      <a:pPr algn="l" fontAlgn="b"/>
                      <a:r>
                        <a:rPr lang="en-US" sz="2000" b="1" u="none" strike="noStrike" dirty="0">
                          <a:solidFill>
                            <a:schemeClr val="accent1"/>
                          </a:solidFill>
                          <a:effectLst/>
                          <a:latin typeface="Abadi" panose="020B0604020202020204" pitchFamily="34" charset="0"/>
                        </a:rPr>
                        <a:t>Chapter Events</a:t>
                      </a:r>
                      <a:endParaRPr lang="en-US" sz="2000" b="1" i="0" u="none" strike="noStrike" dirty="0">
                        <a:solidFill>
                          <a:schemeClr val="accent1"/>
                        </a:solidFill>
                        <a:effectLst/>
                        <a:latin typeface="Abadi" panose="020B0604020202020204" pitchFamily="34" charset="0"/>
                      </a:endParaRPr>
                    </a:p>
                  </a:txBody>
                  <a:tcPr marL="12007" marR="12007" marT="12007" marB="0" anchor="b"/>
                </a:tc>
                <a:tc gridSpan="2">
                  <a:txBody>
                    <a:bodyPr/>
                    <a:lstStyle/>
                    <a:p>
                      <a:pPr algn="l" fontAlgn="b"/>
                      <a:r>
                        <a:rPr lang="en-US" sz="2000" b="1" u="none" strike="noStrike" dirty="0">
                          <a:solidFill>
                            <a:schemeClr val="accent1"/>
                          </a:solidFill>
                          <a:effectLst/>
                          <a:latin typeface="Abadi" panose="020B0604020202020204" pitchFamily="34" charset="0"/>
                        </a:rPr>
                        <a:t>Average CPE's</a:t>
                      </a:r>
                      <a:endParaRPr lang="en-US" sz="2000" b="1" i="0" u="none" strike="noStrike" dirty="0">
                        <a:solidFill>
                          <a:schemeClr val="accent1"/>
                        </a:solidFill>
                        <a:effectLst/>
                        <a:latin typeface="Abadi" panose="020B0604020202020204" pitchFamily="34" charset="0"/>
                      </a:endParaRPr>
                    </a:p>
                  </a:txBody>
                  <a:tcPr marL="12007" marR="12007" marT="12007" marB="0" anchor="b"/>
                </a:tc>
                <a:tc hMerge="1">
                  <a:txBody>
                    <a:bodyPr/>
                    <a:lstStyle/>
                    <a:p>
                      <a:endParaRPr lang="en-US"/>
                    </a:p>
                  </a:txBody>
                  <a:tcPr/>
                </a:tc>
                <a:extLst>
                  <a:ext uri="{0D108BD9-81ED-4DB2-BD59-A6C34878D82A}">
                    <a16:rowId xmlns:a16="http://schemas.microsoft.com/office/drawing/2014/main" val="3592865395"/>
                  </a:ext>
                </a:extLst>
              </a:tr>
              <a:tr h="318192">
                <a:tc>
                  <a:txBody>
                    <a:bodyPr/>
                    <a:lstStyle/>
                    <a:p>
                      <a:pPr algn="l" fontAlgn="b"/>
                      <a:r>
                        <a:rPr lang="en-US" sz="1800" b="1" u="none" strike="noStrike" dirty="0">
                          <a:effectLst/>
                          <a:latin typeface="Abadi" panose="020B0604020202020204" pitchFamily="34" charset="0"/>
                        </a:rPr>
                        <a:t>Monthly Webinars</a:t>
                      </a:r>
                      <a:endParaRPr lang="en-US" sz="1800" b="1" i="0" u="none" strike="noStrike" dirty="0">
                        <a:solidFill>
                          <a:srgbClr val="000000"/>
                        </a:solidFill>
                        <a:effectLst/>
                        <a:latin typeface="Abadi" panose="020B0604020202020204" pitchFamily="34" charset="0"/>
                      </a:endParaRPr>
                    </a:p>
                  </a:txBody>
                  <a:tcPr marL="12007" marR="12007" marT="12007" marB="0" anchor="b"/>
                </a:tc>
                <a:tc>
                  <a:txBody>
                    <a:bodyPr/>
                    <a:lstStyle/>
                    <a:p>
                      <a:pPr algn="l" fontAlgn="b"/>
                      <a:r>
                        <a:rPr lang="en-US" sz="1800" b="1" u="none" strike="noStrike" dirty="0">
                          <a:effectLst/>
                          <a:latin typeface="Abadi" panose="020B0604020202020204" pitchFamily="34" charset="0"/>
                        </a:rPr>
                        <a:t>1-2 hours each</a:t>
                      </a:r>
                      <a:endParaRPr lang="en-US" sz="1800" b="1" i="0" u="none" strike="noStrike" dirty="0">
                        <a:solidFill>
                          <a:srgbClr val="000000"/>
                        </a:solidFill>
                        <a:effectLst/>
                        <a:latin typeface="Abadi" panose="020B0604020202020204" pitchFamily="34" charset="0"/>
                      </a:endParaRPr>
                    </a:p>
                  </a:txBody>
                  <a:tcPr marL="12007" marR="12007" marT="12007" marB="0" anchor="b"/>
                </a:tc>
                <a:tc>
                  <a:txBody>
                    <a:bodyPr/>
                    <a:lstStyle/>
                    <a:p>
                      <a:pPr algn="l" fontAlgn="b"/>
                      <a:endParaRPr lang="en-US" sz="1800" b="1" i="0" u="none" strike="noStrike">
                        <a:solidFill>
                          <a:srgbClr val="000000"/>
                        </a:solidFill>
                        <a:effectLst/>
                        <a:latin typeface="Abadi" panose="020B0604020202020204" pitchFamily="34" charset="0"/>
                      </a:endParaRPr>
                    </a:p>
                  </a:txBody>
                  <a:tcPr marL="12007" marR="12007" marT="12007" marB="0" anchor="b"/>
                </a:tc>
                <a:extLst>
                  <a:ext uri="{0D108BD9-81ED-4DB2-BD59-A6C34878D82A}">
                    <a16:rowId xmlns:a16="http://schemas.microsoft.com/office/drawing/2014/main" val="3132324707"/>
                  </a:ext>
                </a:extLst>
              </a:tr>
              <a:tr h="318192">
                <a:tc>
                  <a:txBody>
                    <a:bodyPr/>
                    <a:lstStyle/>
                    <a:p>
                      <a:pPr algn="l" fontAlgn="b"/>
                      <a:r>
                        <a:rPr lang="en-US" sz="1800" b="1" u="none" strike="noStrike" dirty="0">
                          <a:effectLst/>
                          <a:latin typeface="Abadi" panose="020B0604020202020204" pitchFamily="34" charset="0"/>
                        </a:rPr>
                        <a:t>Annual Institute</a:t>
                      </a:r>
                      <a:endParaRPr lang="en-US" sz="1800" b="1" i="0" u="none" strike="noStrike" dirty="0">
                        <a:solidFill>
                          <a:srgbClr val="000000"/>
                        </a:solidFill>
                        <a:effectLst/>
                        <a:latin typeface="Abadi" panose="020B0604020202020204" pitchFamily="34" charset="0"/>
                      </a:endParaRPr>
                    </a:p>
                  </a:txBody>
                  <a:tcPr marL="12007" marR="12007" marT="12007" marB="0" anchor="b"/>
                </a:tc>
                <a:tc>
                  <a:txBody>
                    <a:bodyPr/>
                    <a:lstStyle/>
                    <a:p>
                      <a:pPr algn="l" fontAlgn="b"/>
                      <a:r>
                        <a:rPr lang="en-US" sz="1800" b="1" u="none" strike="noStrike" dirty="0">
                          <a:effectLst/>
                          <a:latin typeface="Abadi" panose="020B0604020202020204" pitchFamily="34" charset="0"/>
                        </a:rPr>
                        <a:t>12-16 hours</a:t>
                      </a:r>
                      <a:endParaRPr lang="en-US" sz="1800" b="1" i="0" u="none" strike="noStrike" dirty="0">
                        <a:solidFill>
                          <a:srgbClr val="000000"/>
                        </a:solidFill>
                        <a:effectLst/>
                        <a:latin typeface="Abadi" panose="020B0604020202020204" pitchFamily="34" charset="0"/>
                      </a:endParaRPr>
                    </a:p>
                  </a:txBody>
                  <a:tcPr marL="12007" marR="12007" marT="12007" marB="0" anchor="b"/>
                </a:tc>
                <a:tc>
                  <a:txBody>
                    <a:bodyPr/>
                    <a:lstStyle/>
                    <a:p>
                      <a:pPr algn="l" fontAlgn="b"/>
                      <a:endParaRPr lang="en-US" sz="1800" b="1" i="0" u="none" strike="noStrike">
                        <a:solidFill>
                          <a:srgbClr val="000000"/>
                        </a:solidFill>
                        <a:effectLst/>
                        <a:latin typeface="Abadi" panose="020B0604020202020204" pitchFamily="34" charset="0"/>
                      </a:endParaRPr>
                    </a:p>
                  </a:txBody>
                  <a:tcPr marL="12007" marR="12007" marT="12007" marB="0" anchor="b"/>
                </a:tc>
                <a:extLst>
                  <a:ext uri="{0D108BD9-81ED-4DB2-BD59-A6C34878D82A}">
                    <a16:rowId xmlns:a16="http://schemas.microsoft.com/office/drawing/2014/main" val="1616407409"/>
                  </a:ext>
                </a:extLst>
              </a:tr>
              <a:tr h="318192">
                <a:tc>
                  <a:txBody>
                    <a:bodyPr/>
                    <a:lstStyle/>
                    <a:p>
                      <a:pPr algn="l" fontAlgn="b"/>
                      <a:r>
                        <a:rPr lang="en-US" sz="1800" b="1" u="none" strike="noStrike" dirty="0">
                          <a:effectLst/>
                          <a:latin typeface="Abadi" panose="020B0604020202020204" pitchFamily="34" charset="0"/>
                        </a:rPr>
                        <a:t>Annual Golf Classic</a:t>
                      </a:r>
                      <a:endParaRPr lang="en-US" sz="1800" b="1" i="0" u="none" strike="noStrike" dirty="0">
                        <a:solidFill>
                          <a:srgbClr val="000000"/>
                        </a:solidFill>
                        <a:effectLst/>
                        <a:latin typeface="Abadi" panose="020B0604020202020204" pitchFamily="34" charset="0"/>
                      </a:endParaRPr>
                    </a:p>
                  </a:txBody>
                  <a:tcPr marL="12007" marR="12007" marT="12007" marB="0" anchor="b"/>
                </a:tc>
                <a:tc>
                  <a:txBody>
                    <a:bodyPr/>
                    <a:lstStyle/>
                    <a:p>
                      <a:pPr algn="l" fontAlgn="b"/>
                      <a:endParaRPr lang="en-US" sz="1800" b="1" i="0" u="none" strike="noStrike">
                        <a:solidFill>
                          <a:srgbClr val="000000"/>
                        </a:solidFill>
                        <a:effectLst/>
                        <a:latin typeface="Abadi" panose="020B0604020202020204" pitchFamily="34" charset="0"/>
                      </a:endParaRPr>
                    </a:p>
                  </a:txBody>
                  <a:tcPr marL="12007" marR="12007" marT="12007" marB="0" anchor="b"/>
                </a:tc>
                <a:tc>
                  <a:txBody>
                    <a:bodyPr/>
                    <a:lstStyle/>
                    <a:p>
                      <a:pPr algn="l" fontAlgn="b"/>
                      <a:endParaRPr lang="en-US" sz="1800" b="1" i="0" u="none" strike="noStrike">
                        <a:solidFill>
                          <a:srgbClr val="000000"/>
                        </a:solidFill>
                        <a:effectLst/>
                        <a:latin typeface="Abadi" panose="020B0604020202020204" pitchFamily="34" charset="0"/>
                      </a:endParaRPr>
                    </a:p>
                  </a:txBody>
                  <a:tcPr marL="12007" marR="12007" marT="12007" marB="0" anchor="b"/>
                </a:tc>
                <a:extLst>
                  <a:ext uri="{0D108BD9-81ED-4DB2-BD59-A6C34878D82A}">
                    <a16:rowId xmlns:a16="http://schemas.microsoft.com/office/drawing/2014/main" val="1010714048"/>
                  </a:ext>
                </a:extLst>
              </a:tr>
              <a:tr h="318192">
                <a:tc>
                  <a:txBody>
                    <a:bodyPr/>
                    <a:lstStyle/>
                    <a:p>
                      <a:pPr algn="l" fontAlgn="b"/>
                      <a:r>
                        <a:rPr lang="en-US" sz="1800" b="1" u="none" strike="noStrike" dirty="0">
                          <a:effectLst/>
                          <a:latin typeface="Abadi" panose="020B0604020202020204" pitchFamily="34" charset="0"/>
                        </a:rPr>
                        <a:t>Leadership Dinner</a:t>
                      </a:r>
                      <a:endParaRPr lang="en-US" sz="1800" b="1" i="0" u="none" strike="noStrike" dirty="0">
                        <a:solidFill>
                          <a:srgbClr val="000000"/>
                        </a:solidFill>
                        <a:effectLst/>
                        <a:latin typeface="Abadi" panose="020B0604020202020204" pitchFamily="34" charset="0"/>
                      </a:endParaRPr>
                    </a:p>
                  </a:txBody>
                  <a:tcPr marL="12007" marR="12007" marT="12007" marB="0" anchor="b"/>
                </a:tc>
                <a:tc>
                  <a:txBody>
                    <a:bodyPr/>
                    <a:lstStyle/>
                    <a:p>
                      <a:pPr algn="l" fontAlgn="b"/>
                      <a:endParaRPr lang="en-US" sz="1800" b="1" i="0" u="none" strike="noStrike" dirty="0">
                        <a:solidFill>
                          <a:srgbClr val="000000"/>
                        </a:solidFill>
                        <a:effectLst/>
                        <a:latin typeface="Abadi" panose="020B0604020202020204" pitchFamily="34" charset="0"/>
                      </a:endParaRPr>
                    </a:p>
                  </a:txBody>
                  <a:tcPr marL="12007" marR="12007" marT="12007" marB="0" anchor="b"/>
                </a:tc>
                <a:tc>
                  <a:txBody>
                    <a:bodyPr/>
                    <a:lstStyle/>
                    <a:p>
                      <a:pPr algn="l" fontAlgn="b"/>
                      <a:endParaRPr lang="en-US" sz="1800" b="1" i="0" u="none" strike="noStrike">
                        <a:solidFill>
                          <a:srgbClr val="000000"/>
                        </a:solidFill>
                        <a:effectLst/>
                        <a:latin typeface="Abadi" panose="020B0604020202020204" pitchFamily="34" charset="0"/>
                      </a:endParaRPr>
                    </a:p>
                  </a:txBody>
                  <a:tcPr marL="12007" marR="12007" marT="12007" marB="0" anchor="b"/>
                </a:tc>
                <a:extLst>
                  <a:ext uri="{0D108BD9-81ED-4DB2-BD59-A6C34878D82A}">
                    <a16:rowId xmlns:a16="http://schemas.microsoft.com/office/drawing/2014/main" val="2108513740"/>
                  </a:ext>
                </a:extLst>
              </a:tr>
              <a:tr h="318192">
                <a:tc>
                  <a:txBody>
                    <a:bodyPr/>
                    <a:lstStyle/>
                    <a:p>
                      <a:pPr algn="l" fontAlgn="b"/>
                      <a:r>
                        <a:rPr lang="en-US" sz="1800" b="1" u="none" strike="noStrike" dirty="0">
                          <a:effectLst/>
                          <a:latin typeface="Abadi" panose="020B0604020202020204" pitchFamily="34" charset="0"/>
                        </a:rPr>
                        <a:t>Knowledge is Power Series Events</a:t>
                      </a:r>
                      <a:endParaRPr lang="en-US" sz="1800" b="1" i="0" u="none" strike="noStrike" dirty="0">
                        <a:solidFill>
                          <a:srgbClr val="000000"/>
                        </a:solidFill>
                        <a:effectLst/>
                        <a:latin typeface="Abadi" panose="020B0604020202020204" pitchFamily="34" charset="0"/>
                      </a:endParaRPr>
                    </a:p>
                  </a:txBody>
                  <a:tcPr marL="12007" marR="12007" marT="12007" marB="0" anchor="b"/>
                </a:tc>
                <a:tc>
                  <a:txBody>
                    <a:bodyPr/>
                    <a:lstStyle/>
                    <a:p>
                      <a:pPr algn="l" fontAlgn="b"/>
                      <a:endParaRPr lang="en-US" sz="1800" b="1" i="0" u="none" strike="noStrike">
                        <a:solidFill>
                          <a:srgbClr val="000000"/>
                        </a:solidFill>
                        <a:effectLst/>
                        <a:latin typeface="Abadi" panose="020B0604020202020204" pitchFamily="34" charset="0"/>
                      </a:endParaRPr>
                    </a:p>
                  </a:txBody>
                  <a:tcPr marL="12007" marR="12007" marT="12007" marB="0" anchor="b"/>
                </a:tc>
                <a:tc>
                  <a:txBody>
                    <a:bodyPr/>
                    <a:lstStyle/>
                    <a:p>
                      <a:pPr algn="l" fontAlgn="b"/>
                      <a:endParaRPr lang="en-US" sz="1800" b="1" i="0" u="none" strike="noStrike">
                        <a:solidFill>
                          <a:srgbClr val="000000"/>
                        </a:solidFill>
                        <a:effectLst/>
                        <a:latin typeface="Abadi" panose="020B0604020202020204" pitchFamily="34" charset="0"/>
                      </a:endParaRPr>
                    </a:p>
                  </a:txBody>
                  <a:tcPr marL="12007" marR="12007" marT="12007" marB="0" anchor="b"/>
                </a:tc>
                <a:extLst>
                  <a:ext uri="{0D108BD9-81ED-4DB2-BD59-A6C34878D82A}">
                    <a16:rowId xmlns:a16="http://schemas.microsoft.com/office/drawing/2014/main" val="1801405950"/>
                  </a:ext>
                </a:extLst>
              </a:tr>
              <a:tr h="318192">
                <a:tc>
                  <a:txBody>
                    <a:bodyPr/>
                    <a:lstStyle/>
                    <a:p>
                      <a:pPr algn="l" fontAlgn="b"/>
                      <a:r>
                        <a:rPr lang="en-US" sz="1800" b="1" i="0" u="none" strike="noStrike" dirty="0">
                          <a:solidFill>
                            <a:srgbClr val="000000"/>
                          </a:solidFill>
                          <a:effectLst/>
                          <a:latin typeface="Abadi" panose="020B0604020202020204" pitchFamily="34" charset="0"/>
                        </a:rPr>
                        <a:t>Revenue Cycle Academy</a:t>
                      </a:r>
                    </a:p>
                  </a:txBody>
                  <a:tcPr marL="12007" marR="12007" marT="12007" marB="0" anchor="b"/>
                </a:tc>
                <a:tc>
                  <a:txBody>
                    <a:bodyPr/>
                    <a:lstStyle/>
                    <a:p>
                      <a:pPr algn="l" fontAlgn="b"/>
                      <a:r>
                        <a:rPr lang="en-US" sz="1800" b="1" i="0" u="none" strike="noStrike" dirty="0">
                          <a:solidFill>
                            <a:srgbClr val="000000"/>
                          </a:solidFill>
                          <a:effectLst/>
                          <a:latin typeface="Abadi" panose="020B0604020202020204" pitchFamily="34" charset="0"/>
                        </a:rPr>
                        <a:t>7-8 hours</a:t>
                      </a:r>
                    </a:p>
                  </a:txBody>
                  <a:tcPr marL="12007" marR="12007" marT="12007" marB="0" anchor="b"/>
                </a:tc>
                <a:tc>
                  <a:txBody>
                    <a:bodyPr/>
                    <a:lstStyle/>
                    <a:p>
                      <a:pPr algn="l" fontAlgn="b"/>
                      <a:endParaRPr lang="en-US" sz="1800" b="1" i="0" u="none" strike="noStrike">
                        <a:solidFill>
                          <a:srgbClr val="000000"/>
                        </a:solidFill>
                        <a:effectLst/>
                        <a:latin typeface="Abadi" panose="020B0604020202020204" pitchFamily="34" charset="0"/>
                      </a:endParaRPr>
                    </a:p>
                  </a:txBody>
                  <a:tcPr marL="12007" marR="12007" marT="12007" marB="0" anchor="b"/>
                </a:tc>
                <a:extLst>
                  <a:ext uri="{0D108BD9-81ED-4DB2-BD59-A6C34878D82A}">
                    <a16:rowId xmlns:a16="http://schemas.microsoft.com/office/drawing/2014/main" val="1752734960"/>
                  </a:ext>
                </a:extLst>
              </a:tr>
              <a:tr h="318192">
                <a:tc>
                  <a:txBody>
                    <a:bodyPr/>
                    <a:lstStyle/>
                    <a:p>
                      <a:pPr algn="l" fontAlgn="b"/>
                      <a:r>
                        <a:rPr lang="en-US" sz="1800" b="1" u="none" strike="noStrike" dirty="0">
                          <a:effectLst/>
                          <a:latin typeface="Abadi" panose="020B0604020202020204" pitchFamily="34" charset="0"/>
                        </a:rPr>
                        <a:t>Reimbursement and Account Updates</a:t>
                      </a:r>
                      <a:endParaRPr lang="en-US" sz="1800" b="1" i="0" u="none" strike="noStrike" dirty="0">
                        <a:solidFill>
                          <a:srgbClr val="000000"/>
                        </a:solidFill>
                        <a:effectLst/>
                        <a:latin typeface="Abadi" panose="020B0604020202020204" pitchFamily="34" charset="0"/>
                      </a:endParaRPr>
                    </a:p>
                  </a:txBody>
                  <a:tcPr marL="12007" marR="12007" marT="12007" marB="0" anchor="b"/>
                </a:tc>
                <a:tc>
                  <a:txBody>
                    <a:bodyPr/>
                    <a:lstStyle/>
                    <a:p>
                      <a:pPr algn="l" fontAlgn="b"/>
                      <a:r>
                        <a:rPr lang="en-US" sz="1800" b="1" u="none" strike="noStrike" dirty="0">
                          <a:effectLst/>
                          <a:latin typeface="Abadi" panose="020B0604020202020204" pitchFamily="34" charset="0"/>
                        </a:rPr>
                        <a:t>7-8 hours each</a:t>
                      </a:r>
                      <a:endParaRPr lang="en-US" sz="1800" b="1" i="0" u="none" strike="noStrike" dirty="0">
                        <a:solidFill>
                          <a:srgbClr val="000000"/>
                        </a:solidFill>
                        <a:effectLst/>
                        <a:latin typeface="Abadi" panose="020B0604020202020204" pitchFamily="34" charset="0"/>
                      </a:endParaRPr>
                    </a:p>
                  </a:txBody>
                  <a:tcPr marL="12007" marR="12007" marT="12007" marB="0" anchor="b"/>
                </a:tc>
                <a:tc>
                  <a:txBody>
                    <a:bodyPr/>
                    <a:lstStyle/>
                    <a:p>
                      <a:pPr algn="l" fontAlgn="b"/>
                      <a:endParaRPr lang="en-US" sz="1800" b="1" i="0" u="none" strike="noStrike">
                        <a:solidFill>
                          <a:srgbClr val="000000"/>
                        </a:solidFill>
                        <a:effectLst/>
                        <a:latin typeface="Abadi" panose="020B0604020202020204" pitchFamily="34" charset="0"/>
                      </a:endParaRPr>
                    </a:p>
                  </a:txBody>
                  <a:tcPr marL="12007" marR="12007" marT="12007" marB="0" anchor="b"/>
                </a:tc>
                <a:extLst>
                  <a:ext uri="{0D108BD9-81ED-4DB2-BD59-A6C34878D82A}">
                    <a16:rowId xmlns:a16="http://schemas.microsoft.com/office/drawing/2014/main" val="3022985884"/>
                  </a:ext>
                </a:extLst>
              </a:tr>
              <a:tr h="346929">
                <a:tc>
                  <a:txBody>
                    <a:bodyPr/>
                    <a:lstStyle/>
                    <a:p>
                      <a:pPr algn="l" fontAlgn="b"/>
                      <a:endParaRPr lang="en-US" sz="1800" b="1" i="0" u="none" strike="noStrike">
                        <a:solidFill>
                          <a:srgbClr val="000000"/>
                        </a:solidFill>
                        <a:effectLst/>
                        <a:latin typeface="Abadi" panose="020B0604020202020204" pitchFamily="34" charset="0"/>
                      </a:endParaRPr>
                    </a:p>
                  </a:txBody>
                  <a:tcPr marL="12007" marR="12007" marT="12007" marB="0" anchor="b"/>
                </a:tc>
                <a:tc>
                  <a:txBody>
                    <a:bodyPr/>
                    <a:lstStyle/>
                    <a:p>
                      <a:pPr algn="l" fontAlgn="b"/>
                      <a:endParaRPr lang="en-US" sz="1800" b="1" i="0" u="none" strike="noStrike">
                        <a:solidFill>
                          <a:srgbClr val="000000"/>
                        </a:solidFill>
                        <a:effectLst/>
                        <a:latin typeface="Abadi" panose="020B0604020202020204" pitchFamily="34" charset="0"/>
                      </a:endParaRPr>
                    </a:p>
                  </a:txBody>
                  <a:tcPr marL="12007" marR="12007" marT="12007" marB="0" anchor="b"/>
                </a:tc>
                <a:tc>
                  <a:txBody>
                    <a:bodyPr/>
                    <a:lstStyle/>
                    <a:p>
                      <a:pPr algn="l" fontAlgn="b"/>
                      <a:endParaRPr lang="en-US" sz="1800" b="1" i="0" u="none" strike="noStrike">
                        <a:solidFill>
                          <a:srgbClr val="000000"/>
                        </a:solidFill>
                        <a:effectLst/>
                        <a:latin typeface="Abadi" panose="020B0604020202020204" pitchFamily="34" charset="0"/>
                      </a:endParaRPr>
                    </a:p>
                  </a:txBody>
                  <a:tcPr marL="12007" marR="12007" marT="12007" marB="0" anchor="b"/>
                </a:tc>
                <a:extLst>
                  <a:ext uri="{0D108BD9-81ED-4DB2-BD59-A6C34878D82A}">
                    <a16:rowId xmlns:a16="http://schemas.microsoft.com/office/drawing/2014/main" val="2552361860"/>
                  </a:ext>
                </a:extLst>
              </a:tr>
              <a:tr h="318192">
                <a:tc>
                  <a:txBody>
                    <a:bodyPr/>
                    <a:lstStyle/>
                    <a:p>
                      <a:pPr algn="l" fontAlgn="b"/>
                      <a:r>
                        <a:rPr lang="en-US" sz="2000" b="1" u="none" strike="noStrike" dirty="0">
                          <a:solidFill>
                            <a:schemeClr val="accent1"/>
                          </a:solidFill>
                          <a:effectLst/>
                          <a:latin typeface="Abadi" panose="020B0604020202020204" pitchFamily="34" charset="0"/>
                        </a:rPr>
                        <a:t>Association Events</a:t>
                      </a:r>
                      <a:endParaRPr lang="en-US" sz="2000" b="1" i="0" u="none" strike="noStrike" dirty="0">
                        <a:solidFill>
                          <a:schemeClr val="accent1"/>
                        </a:solidFill>
                        <a:effectLst/>
                        <a:latin typeface="Abadi" panose="020B0604020202020204" pitchFamily="34" charset="0"/>
                      </a:endParaRPr>
                    </a:p>
                  </a:txBody>
                  <a:tcPr marL="12007" marR="12007" marT="12007" marB="0" anchor="b"/>
                </a:tc>
                <a:tc>
                  <a:txBody>
                    <a:bodyPr/>
                    <a:lstStyle/>
                    <a:p>
                      <a:pPr algn="l" fontAlgn="b"/>
                      <a:endParaRPr lang="en-US" sz="1800" b="1" i="0" u="none" strike="noStrike">
                        <a:solidFill>
                          <a:srgbClr val="000000"/>
                        </a:solidFill>
                        <a:effectLst/>
                        <a:latin typeface="Abadi" panose="020B0604020202020204" pitchFamily="34" charset="0"/>
                      </a:endParaRPr>
                    </a:p>
                  </a:txBody>
                  <a:tcPr marL="12007" marR="12007" marT="12007" marB="0" anchor="b"/>
                </a:tc>
                <a:tc>
                  <a:txBody>
                    <a:bodyPr/>
                    <a:lstStyle/>
                    <a:p>
                      <a:pPr algn="l" fontAlgn="b"/>
                      <a:endParaRPr lang="en-US" sz="1800" b="1" i="0" u="none" strike="noStrike">
                        <a:solidFill>
                          <a:srgbClr val="000000"/>
                        </a:solidFill>
                        <a:effectLst/>
                        <a:latin typeface="Abadi" panose="020B0604020202020204" pitchFamily="34" charset="0"/>
                      </a:endParaRPr>
                    </a:p>
                  </a:txBody>
                  <a:tcPr marL="12007" marR="12007" marT="12007" marB="0" anchor="b"/>
                </a:tc>
                <a:extLst>
                  <a:ext uri="{0D108BD9-81ED-4DB2-BD59-A6C34878D82A}">
                    <a16:rowId xmlns:a16="http://schemas.microsoft.com/office/drawing/2014/main" val="1921020793"/>
                  </a:ext>
                </a:extLst>
              </a:tr>
              <a:tr h="318192">
                <a:tc>
                  <a:txBody>
                    <a:bodyPr/>
                    <a:lstStyle/>
                    <a:p>
                      <a:pPr algn="l" fontAlgn="b"/>
                      <a:r>
                        <a:rPr lang="en-US" sz="1800" b="1" u="none" strike="noStrike" dirty="0">
                          <a:effectLst/>
                          <a:latin typeface="Abadi" panose="020B0604020202020204" pitchFamily="34" charset="0"/>
                        </a:rPr>
                        <a:t>Revenue Cycle Conference</a:t>
                      </a:r>
                      <a:endParaRPr lang="en-US" sz="1800" b="1" i="0" u="none" strike="noStrike" dirty="0">
                        <a:solidFill>
                          <a:srgbClr val="000000"/>
                        </a:solidFill>
                        <a:effectLst/>
                        <a:latin typeface="Abadi" panose="020B0604020202020204" pitchFamily="34" charset="0"/>
                      </a:endParaRPr>
                    </a:p>
                  </a:txBody>
                  <a:tcPr marL="12007" marR="12007" marT="12007" marB="0" anchor="b"/>
                </a:tc>
                <a:tc>
                  <a:txBody>
                    <a:bodyPr/>
                    <a:lstStyle/>
                    <a:p>
                      <a:pPr algn="l" fontAlgn="b"/>
                      <a:endParaRPr lang="en-US" sz="1800" b="1" i="0" u="none" strike="noStrike">
                        <a:solidFill>
                          <a:srgbClr val="000000"/>
                        </a:solidFill>
                        <a:effectLst/>
                        <a:latin typeface="Abadi" panose="020B0604020202020204" pitchFamily="34" charset="0"/>
                      </a:endParaRPr>
                    </a:p>
                  </a:txBody>
                  <a:tcPr marL="12007" marR="12007" marT="12007" marB="0" anchor="b"/>
                </a:tc>
                <a:tc>
                  <a:txBody>
                    <a:bodyPr/>
                    <a:lstStyle/>
                    <a:p>
                      <a:pPr algn="l" fontAlgn="b"/>
                      <a:endParaRPr lang="en-US" sz="1800" b="1" i="0" u="none" strike="noStrike">
                        <a:solidFill>
                          <a:srgbClr val="000000"/>
                        </a:solidFill>
                        <a:effectLst/>
                        <a:latin typeface="Abadi" panose="020B0604020202020204" pitchFamily="34" charset="0"/>
                      </a:endParaRPr>
                    </a:p>
                  </a:txBody>
                  <a:tcPr marL="12007" marR="12007" marT="12007" marB="0" anchor="b"/>
                </a:tc>
                <a:extLst>
                  <a:ext uri="{0D108BD9-81ED-4DB2-BD59-A6C34878D82A}">
                    <a16:rowId xmlns:a16="http://schemas.microsoft.com/office/drawing/2014/main" val="360336592"/>
                  </a:ext>
                </a:extLst>
              </a:tr>
              <a:tr h="318192">
                <a:tc>
                  <a:txBody>
                    <a:bodyPr/>
                    <a:lstStyle/>
                    <a:p>
                      <a:pPr algn="l" fontAlgn="b"/>
                      <a:r>
                        <a:rPr lang="en-US" sz="1800" b="1" u="none" strike="noStrike" dirty="0">
                          <a:effectLst/>
                          <a:latin typeface="Abadi" panose="020B0604020202020204" pitchFamily="34" charset="0"/>
                        </a:rPr>
                        <a:t>Annual Conference</a:t>
                      </a:r>
                      <a:endParaRPr lang="en-US" sz="1800" b="1" i="0" u="none" strike="noStrike" dirty="0">
                        <a:solidFill>
                          <a:srgbClr val="000000"/>
                        </a:solidFill>
                        <a:effectLst/>
                        <a:latin typeface="Abadi" panose="020B0604020202020204" pitchFamily="34" charset="0"/>
                      </a:endParaRPr>
                    </a:p>
                  </a:txBody>
                  <a:tcPr marL="12007" marR="12007" marT="12007" marB="0" anchor="b"/>
                </a:tc>
                <a:tc>
                  <a:txBody>
                    <a:bodyPr/>
                    <a:lstStyle/>
                    <a:p>
                      <a:pPr algn="l" fontAlgn="b"/>
                      <a:endParaRPr lang="en-US" sz="1800" b="1" i="0" u="none" strike="noStrike">
                        <a:solidFill>
                          <a:srgbClr val="000000"/>
                        </a:solidFill>
                        <a:effectLst/>
                        <a:latin typeface="Abadi" panose="020B0604020202020204" pitchFamily="34" charset="0"/>
                      </a:endParaRPr>
                    </a:p>
                  </a:txBody>
                  <a:tcPr marL="12007" marR="12007" marT="12007" marB="0" anchor="b"/>
                </a:tc>
                <a:tc>
                  <a:txBody>
                    <a:bodyPr/>
                    <a:lstStyle/>
                    <a:p>
                      <a:pPr algn="l" fontAlgn="b"/>
                      <a:endParaRPr lang="en-US" sz="1800" b="1" i="0" u="none" strike="noStrike">
                        <a:solidFill>
                          <a:srgbClr val="000000"/>
                        </a:solidFill>
                        <a:effectLst/>
                        <a:latin typeface="Abadi" panose="020B0604020202020204" pitchFamily="34" charset="0"/>
                      </a:endParaRPr>
                    </a:p>
                  </a:txBody>
                  <a:tcPr marL="12007" marR="12007" marT="12007" marB="0" anchor="b"/>
                </a:tc>
                <a:extLst>
                  <a:ext uri="{0D108BD9-81ED-4DB2-BD59-A6C34878D82A}">
                    <a16:rowId xmlns:a16="http://schemas.microsoft.com/office/drawing/2014/main" val="2309125150"/>
                  </a:ext>
                </a:extLst>
              </a:tr>
              <a:tr h="318192">
                <a:tc>
                  <a:txBody>
                    <a:bodyPr/>
                    <a:lstStyle/>
                    <a:p>
                      <a:pPr algn="l" fontAlgn="b"/>
                      <a:r>
                        <a:rPr lang="en-US" sz="1800" b="1" u="none" strike="noStrike" dirty="0">
                          <a:effectLst/>
                          <a:latin typeface="Abadi" panose="020B0604020202020204" pitchFamily="34" charset="0"/>
                        </a:rPr>
                        <a:t>Leadership Training Conference</a:t>
                      </a:r>
                      <a:endParaRPr lang="en-US" sz="1800" b="1" i="0" u="none" strike="noStrike" dirty="0">
                        <a:solidFill>
                          <a:srgbClr val="000000"/>
                        </a:solidFill>
                        <a:effectLst/>
                        <a:latin typeface="Abadi" panose="020B0604020202020204" pitchFamily="34" charset="0"/>
                      </a:endParaRPr>
                    </a:p>
                  </a:txBody>
                  <a:tcPr marL="12007" marR="12007" marT="12007" marB="0" anchor="b"/>
                </a:tc>
                <a:tc>
                  <a:txBody>
                    <a:bodyPr/>
                    <a:lstStyle/>
                    <a:p>
                      <a:pPr algn="l" fontAlgn="b"/>
                      <a:endParaRPr lang="en-US" sz="1800" b="1" i="0" u="none" strike="noStrike">
                        <a:solidFill>
                          <a:srgbClr val="000000"/>
                        </a:solidFill>
                        <a:effectLst/>
                        <a:latin typeface="Abadi" panose="020B0604020202020204" pitchFamily="34" charset="0"/>
                      </a:endParaRPr>
                    </a:p>
                  </a:txBody>
                  <a:tcPr marL="12007" marR="12007" marT="12007" marB="0" anchor="b"/>
                </a:tc>
                <a:tc>
                  <a:txBody>
                    <a:bodyPr/>
                    <a:lstStyle/>
                    <a:p>
                      <a:pPr algn="l" fontAlgn="b"/>
                      <a:endParaRPr lang="en-US" sz="1800" b="1" i="0" u="none" strike="noStrike">
                        <a:solidFill>
                          <a:srgbClr val="000000"/>
                        </a:solidFill>
                        <a:effectLst/>
                        <a:latin typeface="Abadi" panose="020B0604020202020204" pitchFamily="34" charset="0"/>
                      </a:endParaRPr>
                    </a:p>
                  </a:txBody>
                  <a:tcPr marL="12007" marR="12007" marT="12007" marB="0" anchor="b"/>
                </a:tc>
                <a:extLst>
                  <a:ext uri="{0D108BD9-81ED-4DB2-BD59-A6C34878D82A}">
                    <a16:rowId xmlns:a16="http://schemas.microsoft.com/office/drawing/2014/main" val="1216013193"/>
                  </a:ext>
                </a:extLst>
              </a:tr>
              <a:tr h="318192">
                <a:tc>
                  <a:txBody>
                    <a:bodyPr/>
                    <a:lstStyle/>
                    <a:p>
                      <a:pPr algn="l" fontAlgn="b"/>
                      <a:r>
                        <a:rPr lang="en-US" sz="1800" b="1" u="none" strike="noStrike" dirty="0">
                          <a:effectLst/>
                          <a:latin typeface="Abadi" panose="020B0604020202020204" pitchFamily="34" charset="0"/>
                        </a:rPr>
                        <a:t>Educational Workshops</a:t>
                      </a:r>
                      <a:endParaRPr lang="en-US" sz="1800" b="1" i="0" u="none" strike="noStrike" dirty="0">
                        <a:solidFill>
                          <a:srgbClr val="000000"/>
                        </a:solidFill>
                        <a:effectLst/>
                        <a:latin typeface="Abadi" panose="020B0604020202020204" pitchFamily="34" charset="0"/>
                      </a:endParaRPr>
                    </a:p>
                  </a:txBody>
                  <a:tcPr marL="12007" marR="12007" marT="12007" marB="0" anchor="b"/>
                </a:tc>
                <a:tc>
                  <a:txBody>
                    <a:bodyPr/>
                    <a:lstStyle/>
                    <a:p>
                      <a:pPr algn="l" fontAlgn="b"/>
                      <a:endParaRPr lang="en-US" sz="1800" b="1" i="0" u="none" strike="noStrike" dirty="0">
                        <a:solidFill>
                          <a:srgbClr val="000000"/>
                        </a:solidFill>
                        <a:effectLst/>
                        <a:latin typeface="Abadi" panose="020B0604020202020204" pitchFamily="34" charset="0"/>
                      </a:endParaRPr>
                    </a:p>
                  </a:txBody>
                  <a:tcPr marL="12007" marR="12007" marT="12007" marB="0" anchor="b"/>
                </a:tc>
                <a:tc>
                  <a:txBody>
                    <a:bodyPr/>
                    <a:lstStyle/>
                    <a:p>
                      <a:pPr algn="l" fontAlgn="b"/>
                      <a:endParaRPr lang="en-US" sz="1800" b="1" i="0" u="none" strike="noStrike">
                        <a:solidFill>
                          <a:srgbClr val="000000"/>
                        </a:solidFill>
                        <a:effectLst/>
                        <a:latin typeface="Abadi" panose="020B0604020202020204" pitchFamily="34" charset="0"/>
                      </a:endParaRPr>
                    </a:p>
                  </a:txBody>
                  <a:tcPr marL="12007" marR="12007" marT="12007" marB="0" anchor="b"/>
                </a:tc>
                <a:extLst>
                  <a:ext uri="{0D108BD9-81ED-4DB2-BD59-A6C34878D82A}">
                    <a16:rowId xmlns:a16="http://schemas.microsoft.com/office/drawing/2014/main" val="1744950067"/>
                  </a:ext>
                </a:extLst>
              </a:tr>
              <a:tr h="318192">
                <a:tc>
                  <a:txBody>
                    <a:bodyPr/>
                    <a:lstStyle/>
                    <a:p>
                      <a:pPr algn="l" fontAlgn="b"/>
                      <a:r>
                        <a:rPr lang="en-US" sz="1800" b="1" u="none" strike="noStrike" dirty="0">
                          <a:effectLst/>
                          <a:latin typeface="Abadi" panose="020B0604020202020204" pitchFamily="34" charset="0"/>
                        </a:rPr>
                        <a:t>On-Demand Learning</a:t>
                      </a:r>
                      <a:endParaRPr lang="en-US" sz="1800" b="1" i="0" u="none" strike="noStrike" dirty="0">
                        <a:solidFill>
                          <a:srgbClr val="000000"/>
                        </a:solidFill>
                        <a:effectLst/>
                        <a:latin typeface="Abadi" panose="020B0604020202020204" pitchFamily="34" charset="0"/>
                      </a:endParaRPr>
                    </a:p>
                  </a:txBody>
                  <a:tcPr marL="12007" marR="12007" marT="12007" marB="0" anchor="b"/>
                </a:tc>
                <a:tc>
                  <a:txBody>
                    <a:bodyPr/>
                    <a:lstStyle/>
                    <a:p>
                      <a:pPr algn="l" fontAlgn="b"/>
                      <a:endParaRPr lang="en-US" sz="1800" b="1" i="0" u="none" strike="noStrike">
                        <a:solidFill>
                          <a:srgbClr val="000000"/>
                        </a:solidFill>
                        <a:effectLst/>
                        <a:latin typeface="Abadi" panose="020B0604020202020204" pitchFamily="34" charset="0"/>
                      </a:endParaRPr>
                    </a:p>
                  </a:txBody>
                  <a:tcPr marL="12007" marR="12007" marT="12007" marB="0" anchor="b"/>
                </a:tc>
                <a:tc>
                  <a:txBody>
                    <a:bodyPr/>
                    <a:lstStyle/>
                    <a:p>
                      <a:pPr algn="l" fontAlgn="b"/>
                      <a:endParaRPr lang="en-US" sz="1800" b="1" i="0" u="none" strike="noStrike">
                        <a:solidFill>
                          <a:srgbClr val="000000"/>
                        </a:solidFill>
                        <a:effectLst/>
                        <a:latin typeface="Abadi" panose="020B0604020202020204" pitchFamily="34" charset="0"/>
                      </a:endParaRPr>
                    </a:p>
                  </a:txBody>
                  <a:tcPr marL="12007" marR="12007" marT="12007" marB="0" anchor="b"/>
                </a:tc>
                <a:extLst>
                  <a:ext uri="{0D108BD9-81ED-4DB2-BD59-A6C34878D82A}">
                    <a16:rowId xmlns:a16="http://schemas.microsoft.com/office/drawing/2014/main" val="3442948856"/>
                  </a:ext>
                </a:extLst>
              </a:tr>
              <a:tr h="346929">
                <a:tc>
                  <a:txBody>
                    <a:bodyPr/>
                    <a:lstStyle/>
                    <a:p>
                      <a:pPr algn="l" fontAlgn="b"/>
                      <a:endParaRPr lang="en-US" sz="1800" b="1" i="0" u="none" strike="noStrike" dirty="0">
                        <a:solidFill>
                          <a:srgbClr val="000000"/>
                        </a:solidFill>
                        <a:effectLst/>
                        <a:latin typeface="Abadi" panose="020B0604020202020204" pitchFamily="34" charset="0"/>
                      </a:endParaRPr>
                    </a:p>
                  </a:txBody>
                  <a:tcPr marL="12007" marR="12007" marT="12007" marB="0" anchor="b"/>
                </a:tc>
                <a:tc>
                  <a:txBody>
                    <a:bodyPr/>
                    <a:lstStyle/>
                    <a:p>
                      <a:pPr algn="l" fontAlgn="b"/>
                      <a:endParaRPr lang="en-US" sz="1800" b="1" i="0" u="none" strike="noStrike">
                        <a:solidFill>
                          <a:srgbClr val="000000"/>
                        </a:solidFill>
                        <a:effectLst/>
                        <a:latin typeface="Abadi" panose="020B0604020202020204" pitchFamily="34" charset="0"/>
                      </a:endParaRPr>
                    </a:p>
                  </a:txBody>
                  <a:tcPr marL="12007" marR="12007" marT="12007" marB="0" anchor="b"/>
                </a:tc>
                <a:tc>
                  <a:txBody>
                    <a:bodyPr/>
                    <a:lstStyle/>
                    <a:p>
                      <a:pPr algn="l" fontAlgn="b"/>
                      <a:endParaRPr lang="en-US" sz="1800" b="1" i="0" u="none" strike="noStrike">
                        <a:solidFill>
                          <a:srgbClr val="000000"/>
                        </a:solidFill>
                        <a:effectLst/>
                        <a:latin typeface="Abadi" panose="020B0604020202020204" pitchFamily="34" charset="0"/>
                      </a:endParaRPr>
                    </a:p>
                  </a:txBody>
                  <a:tcPr marL="12007" marR="12007" marT="12007" marB="0" anchor="b"/>
                </a:tc>
                <a:extLst>
                  <a:ext uri="{0D108BD9-81ED-4DB2-BD59-A6C34878D82A}">
                    <a16:rowId xmlns:a16="http://schemas.microsoft.com/office/drawing/2014/main" val="2607624212"/>
                  </a:ext>
                </a:extLst>
              </a:tr>
              <a:tr h="318192">
                <a:tc gridSpan="3">
                  <a:txBody>
                    <a:bodyPr/>
                    <a:lstStyle/>
                    <a:p>
                      <a:pPr algn="ctr" fontAlgn="b"/>
                      <a:r>
                        <a:rPr lang="en-US" sz="2000" b="1" i="1" u="none" strike="noStrike" dirty="0">
                          <a:solidFill>
                            <a:schemeClr val="accent1"/>
                          </a:solidFill>
                          <a:effectLst/>
                          <a:latin typeface="Abadi" panose="020B0604020202020204" pitchFamily="34" charset="0"/>
                        </a:rPr>
                        <a:t>HFMA can cover all required educational requirements</a:t>
                      </a:r>
                    </a:p>
                  </a:txBody>
                  <a:tcPr marL="12007" marR="12007" marT="12007"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50741247"/>
                  </a:ext>
                </a:extLst>
              </a:tr>
            </a:tbl>
          </a:graphicData>
        </a:graphic>
      </p:graphicFrame>
      <p:pic>
        <p:nvPicPr>
          <p:cNvPr id="9" name="Picture 8" descr="A close-up of a circuit board&#10;&#10;Description automatically generated with low confidence">
            <a:extLst>
              <a:ext uri="{FF2B5EF4-FFF2-40B4-BE49-F238E27FC236}">
                <a16:creationId xmlns:a16="http://schemas.microsoft.com/office/drawing/2014/main" id="{D5CAC996-CA95-B1C5-50E0-196957E3C01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6982" y="1577167"/>
            <a:ext cx="3175818" cy="3175818"/>
          </a:xfrm>
          <a:prstGeom prst="rect">
            <a:avLst/>
          </a:prstGeom>
        </p:spPr>
      </p:pic>
      <p:sp>
        <p:nvSpPr>
          <p:cNvPr id="13" name="TextBox 12">
            <a:extLst>
              <a:ext uri="{FF2B5EF4-FFF2-40B4-BE49-F238E27FC236}">
                <a16:creationId xmlns:a16="http://schemas.microsoft.com/office/drawing/2014/main" id="{3E8005FE-9F60-5E9E-6B70-78A56885A02B}"/>
              </a:ext>
            </a:extLst>
          </p:cNvPr>
          <p:cNvSpPr txBox="1"/>
          <p:nvPr/>
        </p:nvSpPr>
        <p:spPr>
          <a:xfrm>
            <a:off x="3095625" y="290056"/>
            <a:ext cx="8267700" cy="646331"/>
          </a:xfrm>
          <a:prstGeom prst="rect">
            <a:avLst/>
          </a:prstGeom>
          <a:noFill/>
        </p:spPr>
        <p:txBody>
          <a:bodyPr wrap="square">
            <a:spAutoFit/>
          </a:bodyPr>
          <a:lstStyle/>
          <a:p>
            <a:pPr algn="ctr">
              <a:lnSpc>
                <a:spcPct val="90000"/>
              </a:lnSpc>
              <a:spcAft>
                <a:spcPts val="600"/>
              </a:spcAft>
            </a:pPr>
            <a:r>
              <a:rPr lang="en-US" sz="4000" b="1" i="0" dirty="0">
                <a:solidFill>
                  <a:schemeClr val="accent1"/>
                </a:solidFill>
                <a:effectLst/>
              </a:rPr>
              <a:t>Education/Networking Opportunities</a:t>
            </a:r>
          </a:p>
        </p:txBody>
      </p:sp>
    </p:spTree>
    <p:extLst>
      <p:ext uri="{BB962C8B-B14F-4D97-AF65-F5344CB8AC3E}">
        <p14:creationId xmlns:p14="http://schemas.microsoft.com/office/powerpoint/2010/main" val="2303068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F1AE54A8-1B58-407E-AF8B-57DEB276BE50}"/>
              </a:ext>
            </a:extLst>
          </p:cNvPr>
          <p:cNvSpPr txBox="1"/>
          <p:nvPr/>
        </p:nvSpPr>
        <p:spPr>
          <a:xfrm>
            <a:off x="1367624" y="2490436"/>
            <a:ext cx="9708995" cy="3567173"/>
          </a:xfrm>
          <a:prstGeom prst="rect">
            <a:avLst/>
          </a:prstGeom>
        </p:spPr>
        <p:txBody>
          <a:bodyPr vert="horz" lIns="91440" tIns="45720" rIns="91440" bIns="45720" rtlCol="0" anchor="ctr">
            <a:normAutofit/>
          </a:bodyPr>
          <a:lstStyle/>
          <a:p>
            <a:pPr algn="ctr">
              <a:lnSpc>
                <a:spcPct val="90000"/>
              </a:lnSpc>
              <a:spcAft>
                <a:spcPts val="600"/>
              </a:spcAft>
            </a:pPr>
            <a:r>
              <a:rPr lang="en-US" sz="2800" b="0" i="0" dirty="0">
                <a:effectLst/>
              </a:rPr>
              <a:t>Because earning a certification validates your proficiency. </a:t>
            </a:r>
          </a:p>
          <a:p>
            <a:pPr algn="ctr">
              <a:lnSpc>
                <a:spcPct val="90000"/>
              </a:lnSpc>
              <a:spcAft>
                <a:spcPts val="600"/>
              </a:spcAft>
            </a:pPr>
            <a:endParaRPr lang="en-US" sz="2800" dirty="0"/>
          </a:p>
          <a:p>
            <a:pPr algn="ctr">
              <a:lnSpc>
                <a:spcPct val="90000"/>
              </a:lnSpc>
              <a:spcAft>
                <a:spcPts val="600"/>
              </a:spcAft>
            </a:pPr>
            <a:r>
              <a:rPr lang="en-US" sz="2800" b="1" i="1" dirty="0">
                <a:solidFill>
                  <a:srgbClr val="FF0000"/>
                </a:solidFill>
                <a:effectLst/>
              </a:rPr>
              <a:t>And</a:t>
            </a:r>
            <a:r>
              <a:rPr lang="en-US" sz="2800" b="0" i="0" dirty="0">
                <a:effectLst/>
              </a:rPr>
              <a:t>, the benefits of getting certified range from </a:t>
            </a:r>
            <a:r>
              <a:rPr lang="en-US" sz="2800" b="0" i="1" dirty="0">
                <a:solidFill>
                  <a:srgbClr val="FF0000"/>
                </a:solidFill>
                <a:effectLst/>
              </a:rPr>
              <a:t>higher salary, </a:t>
            </a:r>
            <a:r>
              <a:rPr lang="en-US" sz="2800" b="0" i="0" dirty="0">
                <a:effectLst/>
              </a:rPr>
              <a:t> </a:t>
            </a:r>
            <a:r>
              <a:rPr lang="en-US" sz="2800" b="0" i="1" dirty="0">
                <a:solidFill>
                  <a:srgbClr val="FF0000"/>
                </a:solidFill>
                <a:effectLst/>
              </a:rPr>
              <a:t>increased job fulfillment</a:t>
            </a:r>
            <a:r>
              <a:rPr lang="en-US" sz="2800" b="0" i="0" dirty="0">
                <a:effectLst/>
              </a:rPr>
              <a:t> to </a:t>
            </a:r>
            <a:r>
              <a:rPr lang="en-US" sz="2800" b="0" i="1" dirty="0">
                <a:solidFill>
                  <a:srgbClr val="FF0000"/>
                </a:solidFill>
                <a:effectLst/>
              </a:rPr>
              <a:t>improved organizational performance</a:t>
            </a:r>
            <a:r>
              <a:rPr lang="en-US" sz="2800" b="0" i="0" dirty="0">
                <a:effectLst/>
              </a:rPr>
              <a:t>.</a:t>
            </a:r>
          </a:p>
          <a:p>
            <a:pPr algn="ctr">
              <a:lnSpc>
                <a:spcPct val="90000"/>
              </a:lnSpc>
              <a:spcAft>
                <a:spcPts val="600"/>
              </a:spcAft>
            </a:pPr>
            <a:endParaRPr lang="en-US" sz="2800" dirty="0"/>
          </a:p>
          <a:p>
            <a:pPr algn="ctr">
              <a:lnSpc>
                <a:spcPct val="90000"/>
              </a:lnSpc>
              <a:spcAft>
                <a:spcPts val="600"/>
              </a:spcAft>
            </a:pPr>
            <a:r>
              <a:rPr lang="en-US" sz="2800" b="0" i="1" dirty="0">
                <a:solidFill>
                  <a:srgbClr val="444444"/>
                </a:solidFill>
                <a:effectLst/>
                <a:latin typeface="Lato" panose="020F0502020204030203" pitchFamily="34" charset="0"/>
              </a:rPr>
              <a:t>Reach your professional goals by enhancing your industry knowledge. </a:t>
            </a:r>
            <a:endParaRPr lang="en-US" sz="2800" b="0" i="1" dirty="0">
              <a:effectLst/>
            </a:endParaRPr>
          </a:p>
          <a:p>
            <a:pPr indent="-228600">
              <a:lnSpc>
                <a:spcPct val="90000"/>
              </a:lnSpc>
              <a:spcAft>
                <a:spcPts val="600"/>
              </a:spcAft>
              <a:buFont typeface="Arial" panose="020B0604020202020204" pitchFamily="34" charset="0"/>
              <a:buChar char="•"/>
            </a:pPr>
            <a:endParaRPr lang="en-US" sz="2400" dirty="0"/>
          </a:p>
        </p:txBody>
      </p:sp>
      <p:sp>
        <p:nvSpPr>
          <p:cNvPr id="10" name="TextBox 9">
            <a:extLst>
              <a:ext uri="{FF2B5EF4-FFF2-40B4-BE49-F238E27FC236}">
                <a16:creationId xmlns:a16="http://schemas.microsoft.com/office/drawing/2014/main" id="{03E3160F-18F1-4482-9CDF-163F41B23B87}"/>
              </a:ext>
            </a:extLst>
          </p:cNvPr>
          <p:cNvSpPr txBox="1"/>
          <p:nvPr/>
        </p:nvSpPr>
        <p:spPr>
          <a:xfrm>
            <a:off x="3095608" y="989443"/>
            <a:ext cx="6096000" cy="840230"/>
          </a:xfrm>
          <a:prstGeom prst="rect">
            <a:avLst/>
          </a:prstGeom>
          <a:noFill/>
        </p:spPr>
        <p:txBody>
          <a:bodyPr wrap="square">
            <a:spAutoFit/>
          </a:bodyPr>
          <a:lstStyle/>
          <a:p>
            <a:pPr>
              <a:lnSpc>
                <a:spcPct val="90000"/>
              </a:lnSpc>
              <a:spcAft>
                <a:spcPts val="600"/>
              </a:spcAft>
            </a:pPr>
            <a:r>
              <a:rPr lang="en-US" sz="5400" b="0" i="0" dirty="0">
                <a:solidFill>
                  <a:schemeClr val="bg1"/>
                </a:solidFill>
                <a:effectLst/>
              </a:rPr>
              <a:t>Why Get Certified</a:t>
            </a:r>
          </a:p>
        </p:txBody>
      </p:sp>
    </p:spTree>
    <p:extLst>
      <p:ext uri="{BB962C8B-B14F-4D97-AF65-F5344CB8AC3E}">
        <p14:creationId xmlns:p14="http://schemas.microsoft.com/office/powerpoint/2010/main" val="2932149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TextBox 15">
            <a:extLst>
              <a:ext uri="{FF2B5EF4-FFF2-40B4-BE49-F238E27FC236}">
                <a16:creationId xmlns:a16="http://schemas.microsoft.com/office/drawing/2014/main" id="{DACA9855-AD44-4617-8B51-6CEDEAF192F7}"/>
              </a:ext>
            </a:extLst>
          </p:cNvPr>
          <p:cNvSpPr txBox="1"/>
          <p:nvPr/>
        </p:nvSpPr>
        <p:spPr>
          <a:xfrm>
            <a:off x="1529032" y="964834"/>
            <a:ext cx="9057034" cy="923330"/>
          </a:xfrm>
          <a:prstGeom prst="rect">
            <a:avLst/>
          </a:prstGeom>
          <a:noFill/>
        </p:spPr>
        <p:txBody>
          <a:bodyPr wrap="square" rtlCol="0">
            <a:spAutoFit/>
          </a:bodyPr>
          <a:lstStyle/>
          <a:p>
            <a:pPr algn="ctr"/>
            <a:r>
              <a:rPr lang="en-US" sz="5400" b="1" dirty="0">
                <a:solidFill>
                  <a:schemeClr val="bg1"/>
                </a:solidFill>
              </a:rPr>
              <a:t>Certification Opportunities</a:t>
            </a:r>
          </a:p>
        </p:txBody>
      </p:sp>
      <p:pic>
        <p:nvPicPr>
          <p:cNvPr id="8" name="Picture 7">
            <a:extLst>
              <a:ext uri="{FF2B5EF4-FFF2-40B4-BE49-F238E27FC236}">
                <a16:creationId xmlns:a16="http://schemas.microsoft.com/office/drawing/2014/main" id="{0AABF943-D02A-45F3-89FD-5DAE4D6172AC}"/>
              </a:ext>
            </a:extLst>
          </p:cNvPr>
          <p:cNvPicPr>
            <a:picLocks noChangeAspect="1"/>
          </p:cNvPicPr>
          <p:nvPr/>
        </p:nvPicPr>
        <p:blipFill>
          <a:blip r:embed="rId3"/>
          <a:stretch>
            <a:fillRect/>
          </a:stretch>
        </p:blipFill>
        <p:spPr>
          <a:xfrm>
            <a:off x="1119322" y="2197753"/>
            <a:ext cx="4115374" cy="1857634"/>
          </a:xfrm>
          <a:prstGeom prst="rect">
            <a:avLst/>
          </a:prstGeom>
        </p:spPr>
      </p:pic>
      <p:pic>
        <p:nvPicPr>
          <p:cNvPr id="27" name="Picture 26">
            <a:extLst>
              <a:ext uri="{FF2B5EF4-FFF2-40B4-BE49-F238E27FC236}">
                <a16:creationId xmlns:a16="http://schemas.microsoft.com/office/drawing/2014/main" id="{8F66ADAC-2C79-4A05-8DE0-3EDB923A9357}"/>
              </a:ext>
            </a:extLst>
          </p:cNvPr>
          <p:cNvPicPr>
            <a:picLocks noChangeAspect="1"/>
          </p:cNvPicPr>
          <p:nvPr/>
        </p:nvPicPr>
        <p:blipFill>
          <a:blip r:embed="rId4"/>
          <a:stretch>
            <a:fillRect/>
          </a:stretch>
        </p:blipFill>
        <p:spPr>
          <a:xfrm>
            <a:off x="7155357" y="2177172"/>
            <a:ext cx="4067743" cy="1790950"/>
          </a:xfrm>
          <a:prstGeom prst="rect">
            <a:avLst/>
          </a:prstGeom>
        </p:spPr>
      </p:pic>
      <p:pic>
        <p:nvPicPr>
          <p:cNvPr id="3" name="Picture 2">
            <a:extLst>
              <a:ext uri="{FF2B5EF4-FFF2-40B4-BE49-F238E27FC236}">
                <a16:creationId xmlns:a16="http://schemas.microsoft.com/office/drawing/2014/main" id="{85542FD2-6E11-2EC3-22A6-9CEC3257590A}"/>
              </a:ext>
            </a:extLst>
          </p:cNvPr>
          <p:cNvPicPr>
            <a:picLocks noChangeAspect="1"/>
          </p:cNvPicPr>
          <p:nvPr/>
        </p:nvPicPr>
        <p:blipFill>
          <a:blip r:embed="rId5"/>
          <a:stretch>
            <a:fillRect/>
          </a:stretch>
        </p:blipFill>
        <p:spPr>
          <a:xfrm>
            <a:off x="1126556" y="4202622"/>
            <a:ext cx="4248743" cy="1000265"/>
          </a:xfrm>
          <a:prstGeom prst="rect">
            <a:avLst/>
          </a:prstGeom>
        </p:spPr>
      </p:pic>
      <p:pic>
        <p:nvPicPr>
          <p:cNvPr id="5" name="Picture 4">
            <a:extLst>
              <a:ext uri="{FF2B5EF4-FFF2-40B4-BE49-F238E27FC236}">
                <a16:creationId xmlns:a16="http://schemas.microsoft.com/office/drawing/2014/main" id="{1EAE2F1D-D241-DEF1-D7F0-BCE10214DF46}"/>
              </a:ext>
            </a:extLst>
          </p:cNvPr>
          <p:cNvPicPr>
            <a:picLocks noChangeAspect="1"/>
          </p:cNvPicPr>
          <p:nvPr/>
        </p:nvPicPr>
        <p:blipFill>
          <a:blip r:embed="rId6"/>
          <a:stretch>
            <a:fillRect/>
          </a:stretch>
        </p:blipFill>
        <p:spPr>
          <a:xfrm>
            <a:off x="5312440" y="4202621"/>
            <a:ext cx="5910660" cy="1000265"/>
          </a:xfrm>
          <a:prstGeom prst="rect">
            <a:avLst/>
          </a:prstGeom>
        </p:spPr>
      </p:pic>
    </p:spTree>
    <p:extLst>
      <p:ext uri="{BB962C8B-B14F-4D97-AF65-F5344CB8AC3E}">
        <p14:creationId xmlns:p14="http://schemas.microsoft.com/office/powerpoint/2010/main" val="1274897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1">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2A81BA44-0E49-46E9-801F-B95E33DFD391}"/>
              </a:ext>
            </a:extLst>
          </p:cNvPr>
          <p:cNvPicPr>
            <a:picLocks noChangeAspect="1"/>
          </p:cNvPicPr>
          <p:nvPr/>
        </p:nvPicPr>
        <p:blipFill>
          <a:blip r:embed="rId3"/>
          <a:stretch>
            <a:fillRect/>
          </a:stretch>
        </p:blipFill>
        <p:spPr>
          <a:xfrm>
            <a:off x="1337469" y="121157"/>
            <a:ext cx="9664846" cy="2077940"/>
          </a:xfrm>
          <a:prstGeom prst="rect">
            <a:avLst/>
          </a:prstGeom>
        </p:spPr>
      </p:pic>
      <p:pic>
        <p:nvPicPr>
          <p:cNvPr id="7" name="Picture 6">
            <a:extLst>
              <a:ext uri="{FF2B5EF4-FFF2-40B4-BE49-F238E27FC236}">
                <a16:creationId xmlns:a16="http://schemas.microsoft.com/office/drawing/2014/main" id="{1397A84D-6A37-4E29-8109-8336D352FD39}"/>
              </a:ext>
            </a:extLst>
          </p:cNvPr>
          <p:cNvPicPr>
            <a:picLocks noChangeAspect="1"/>
          </p:cNvPicPr>
          <p:nvPr/>
        </p:nvPicPr>
        <p:blipFill>
          <a:blip r:embed="rId4"/>
          <a:stretch>
            <a:fillRect/>
          </a:stretch>
        </p:blipFill>
        <p:spPr>
          <a:xfrm>
            <a:off x="3931204" y="4541523"/>
            <a:ext cx="4477375" cy="1305107"/>
          </a:xfrm>
          <a:prstGeom prst="rect">
            <a:avLst/>
          </a:prstGeom>
        </p:spPr>
      </p:pic>
      <p:pic>
        <p:nvPicPr>
          <p:cNvPr id="5" name="Picture 4">
            <a:extLst>
              <a:ext uri="{FF2B5EF4-FFF2-40B4-BE49-F238E27FC236}">
                <a16:creationId xmlns:a16="http://schemas.microsoft.com/office/drawing/2014/main" id="{AC0E60F2-2236-4D84-8830-181C6D73842F}"/>
              </a:ext>
            </a:extLst>
          </p:cNvPr>
          <p:cNvPicPr>
            <a:picLocks noChangeAspect="1"/>
          </p:cNvPicPr>
          <p:nvPr/>
        </p:nvPicPr>
        <p:blipFill>
          <a:blip r:embed="rId5"/>
          <a:stretch>
            <a:fillRect/>
          </a:stretch>
        </p:blipFill>
        <p:spPr>
          <a:xfrm>
            <a:off x="1374465" y="2236879"/>
            <a:ext cx="9592240" cy="2340305"/>
          </a:xfrm>
          <a:prstGeom prst="rect">
            <a:avLst/>
          </a:prstGeom>
        </p:spPr>
      </p:pic>
      <p:pic>
        <p:nvPicPr>
          <p:cNvPr id="2050" name="Picture 2" descr="Sisco Family Services - Services | Facebook">
            <a:extLst>
              <a:ext uri="{FF2B5EF4-FFF2-40B4-BE49-F238E27FC236}">
                <a16:creationId xmlns:a16="http://schemas.microsoft.com/office/drawing/2014/main" id="{A6EE51AD-5514-47FC-9FB1-A1275AE412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758" y="4981575"/>
            <a:ext cx="267551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3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FDC790-BC17-43C1-A701-791693C31504}"/>
              </a:ext>
            </a:extLst>
          </p:cNvPr>
          <p:cNvSpPr>
            <a:spLocks noGrp="1"/>
          </p:cNvSpPr>
          <p:nvPr>
            <p:ph type="sldNum" sz="quarter" idx="10"/>
          </p:nvPr>
        </p:nvSpPr>
        <p:spPr/>
        <p:txBody>
          <a:bodyPr/>
          <a:lstStyle/>
          <a:p>
            <a:pPr>
              <a:defRPr/>
            </a:pPr>
            <a:fld id="{990B574C-DA1C-405F-A6CB-1D85C97B8FD6}" type="slidenum">
              <a:rPr lang="en-US" smtClean="0"/>
              <a:pPr>
                <a:defRPr/>
              </a:pPr>
              <a:t>7</a:t>
            </a:fld>
            <a:endParaRPr lang="en-US"/>
          </a:p>
        </p:txBody>
      </p:sp>
      <p:sp>
        <p:nvSpPr>
          <p:cNvPr id="4" name="Title 3">
            <a:extLst>
              <a:ext uri="{FF2B5EF4-FFF2-40B4-BE49-F238E27FC236}">
                <a16:creationId xmlns:a16="http://schemas.microsoft.com/office/drawing/2014/main" id="{050832B4-B98E-40E8-A69A-41B100B65DA6}"/>
              </a:ext>
            </a:extLst>
          </p:cNvPr>
          <p:cNvSpPr>
            <a:spLocks noGrp="1"/>
          </p:cNvSpPr>
          <p:nvPr>
            <p:ph type="title"/>
          </p:nvPr>
        </p:nvSpPr>
        <p:spPr>
          <a:xfrm>
            <a:off x="832338" y="815305"/>
            <a:ext cx="4551517" cy="701126"/>
          </a:xfrm>
        </p:spPr>
        <p:txBody>
          <a:bodyPr/>
          <a:lstStyle/>
          <a:p>
            <a:r>
              <a:rPr lang="en-US" sz="4000" b="0" dirty="0">
                <a:latin typeface="Calibri" panose="020F0502020204030204" pitchFamily="34" charset="0"/>
                <a:cs typeface="Calibri" panose="020F0502020204030204" pitchFamily="34" charset="0"/>
              </a:rPr>
              <a:t>Community</a:t>
            </a:r>
          </a:p>
        </p:txBody>
      </p:sp>
      <p:pic>
        <p:nvPicPr>
          <p:cNvPr id="5" name="Graphic 4" descr="Meeting">
            <a:extLst>
              <a:ext uri="{FF2B5EF4-FFF2-40B4-BE49-F238E27FC236}">
                <a16:creationId xmlns:a16="http://schemas.microsoft.com/office/drawing/2014/main" id="{33C2E49C-1E80-47CE-8928-E852C488AE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6276" y="1968285"/>
            <a:ext cx="3373284" cy="3373284"/>
          </a:xfrm>
          <a:prstGeom prst="rect">
            <a:avLst/>
          </a:prstGeom>
        </p:spPr>
      </p:pic>
      <p:graphicFrame>
        <p:nvGraphicFramePr>
          <p:cNvPr id="9" name="Content Placeholder 2">
            <a:extLst>
              <a:ext uri="{FF2B5EF4-FFF2-40B4-BE49-F238E27FC236}">
                <a16:creationId xmlns:a16="http://schemas.microsoft.com/office/drawing/2014/main" id="{6BBC9CA3-2856-4583-9220-0F7CD164C270}"/>
              </a:ext>
            </a:extLst>
          </p:cNvPr>
          <p:cNvGraphicFramePr>
            <a:graphicFrameLocks/>
          </p:cNvGraphicFramePr>
          <p:nvPr>
            <p:extLst>
              <p:ext uri="{D42A27DB-BD31-4B8C-83A1-F6EECF244321}">
                <p14:modId xmlns:p14="http://schemas.microsoft.com/office/powerpoint/2010/main" val="3394312652"/>
              </p:ext>
            </p:extLst>
          </p:nvPr>
        </p:nvGraphicFramePr>
        <p:xfrm>
          <a:off x="5002823" y="615462"/>
          <a:ext cx="6356839" cy="54272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7759515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03E3160F-18F1-4482-9CDF-163F41B23B87}"/>
              </a:ext>
            </a:extLst>
          </p:cNvPr>
          <p:cNvSpPr txBox="1"/>
          <p:nvPr/>
        </p:nvSpPr>
        <p:spPr>
          <a:xfrm>
            <a:off x="2939846" y="989443"/>
            <a:ext cx="7000568" cy="840230"/>
          </a:xfrm>
          <a:prstGeom prst="rect">
            <a:avLst/>
          </a:prstGeom>
          <a:noFill/>
        </p:spPr>
        <p:txBody>
          <a:bodyPr wrap="square">
            <a:spAutoFit/>
          </a:bodyPr>
          <a:lstStyle/>
          <a:p>
            <a:pPr>
              <a:lnSpc>
                <a:spcPct val="90000"/>
              </a:lnSpc>
              <a:spcAft>
                <a:spcPts val="600"/>
              </a:spcAft>
            </a:pPr>
            <a:r>
              <a:rPr lang="en-US" sz="5400" b="0" i="0" dirty="0">
                <a:solidFill>
                  <a:schemeClr val="bg1"/>
                </a:solidFill>
                <a:effectLst/>
              </a:rPr>
              <a:t>Community and Forums</a:t>
            </a:r>
          </a:p>
        </p:txBody>
      </p:sp>
      <p:pic>
        <p:nvPicPr>
          <p:cNvPr id="4" name="Picture 3">
            <a:extLst>
              <a:ext uri="{FF2B5EF4-FFF2-40B4-BE49-F238E27FC236}">
                <a16:creationId xmlns:a16="http://schemas.microsoft.com/office/drawing/2014/main" id="{3BEE99EE-2329-DB4F-A15B-773236831C26}"/>
              </a:ext>
            </a:extLst>
          </p:cNvPr>
          <p:cNvPicPr>
            <a:picLocks noChangeAspect="1"/>
          </p:cNvPicPr>
          <p:nvPr/>
        </p:nvPicPr>
        <p:blipFill>
          <a:blip r:embed="rId3"/>
          <a:stretch>
            <a:fillRect/>
          </a:stretch>
        </p:blipFill>
        <p:spPr>
          <a:xfrm>
            <a:off x="3618728" y="2181576"/>
            <a:ext cx="5545673" cy="4596581"/>
          </a:xfrm>
          <a:prstGeom prst="rect">
            <a:avLst/>
          </a:prstGeom>
        </p:spPr>
      </p:pic>
      <p:pic>
        <p:nvPicPr>
          <p:cNvPr id="6" name="Picture 5">
            <a:extLst>
              <a:ext uri="{FF2B5EF4-FFF2-40B4-BE49-F238E27FC236}">
                <a16:creationId xmlns:a16="http://schemas.microsoft.com/office/drawing/2014/main" id="{23BAFA99-41D4-EF19-0483-D4CDFEB7D964}"/>
              </a:ext>
            </a:extLst>
          </p:cNvPr>
          <p:cNvPicPr>
            <a:picLocks noChangeAspect="1"/>
          </p:cNvPicPr>
          <p:nvPr/>
        </p:nvPicPr>
        <p:blipFill>
          <a:blip r:embed="rId4"/>
          <a:stretch>
            <a:fillRect/>
          </a:stretch>
        </p:blipFill>
        <p:spPr>
          <a:xfrm>
            <a:off x="9194075" y="2177173"/>
            <a:ext cx="2029127" cy="4680828"/>
          </a:xfrm>
          <a:prstGeom prst="rect">
            <a:avLst/>
          </a:prstGeom>
        </p:spPr>
      </p:pic>
      <p:sp>
        <p:nvSpPr>
          <p:cNvPr id="8" name="TextBox 7">
            <a:extLst>
              <a:ext uri="{FF2B5EF4-FFF2-40B4-BE49-F238E27FC236}">
                <a16:creationId xmlns:a16="http://schemas.microsoft.com/office/drawing/2014/main" id="{63DC6CB3-C741-56C3-805C-BABBF40F2DF9}"/>
              </a:ext>
            </a:extLst>
          </p:cNvPr>
          <p:cNvSpPr txBox="1"/>
          <p:nvPr/>
        </p:nvSpPr>
        <p:spPr>
          <a:xfrm>
            <a:off x="409710" y="3873911"/>
            <a:ext cx="3179344" cy="2126864"/>
          </a:xfrm>
          <a:prstGeom prst="rect">
            <a:avLst/>
          </a:prstGeom>
          <a:noFill/>
        </p:spPr>
        <p:txBody>
          <a:bodyPr wrap="square" rtlCol="0">
            <a:spAutoFit/>
          </a:bodyPr>
          <a:lstStyle/>
          <a:p>
            <a:pPr>
              <a:lnSpc>
                <a:spcPct val="150000"/>
              </a:lnSpc>
            </a:pPr>
            <a:r>
              <a:rPr lang="en-US" b="1" i="1" dirty="0">
                <a:solidFill>
                  <a:schemeClr val="accent1"/>
                </a:solidFill>
              </a:rPr>
              <a:t>Visit HFMA.org to:</a:t>
            </a:r>
          </a:p>
          <a:p>
            <a:pPr marL="285750" indent="-285750">
              <a:lnSpc>
                <a:spcPct val="150000"/>
              </a:lnSpc>
              <a:buFont typeface="Arial" panose="020B0604020202020204" pitchFamily="34" charset="0"/>
              <a:buChar char="•"/>
            </a:pPr>
            <a:r>
              <a:rPr lang="en-US" i="1" dirty="0"/>
              <a:t>Personalize your Content</a:t>
            </a:r>
          </a:p>
          <a:p>
            <a:pPr marL="285750" indent="-285750">
              <a:lnSpc>
                <a:spcPct val="150000"/>
              </a:lnSpc>
              <a:buFont typeface="Arial" panose="020B0604020202020204" pitchFamily="34" charset="0"/>
              <a:buChar char="•"/>
            </a:pPr>
            <a:r>
              <a:rPr lang="en-US" i="1" dirty="0"/>
              <a:t>Access The Member directory</a:t>
            </a:r>
          </a:p>
          <a:p>
            <a:pPr marL="285750" indent="-285750">
              <a:lnSpc>
                <a:spcPct val="150000"/>
              </a:lnSpc>
              <a:buFont typeface="Arial" panose="020B0604020202020204" pitchFamily="34" charset="0"/>
              <a:buChar char="•"/>
            </a:pPr>
            <a:r>
              <a:rPr lang="en-US" i="1" dirty="0"/>
              <a:t>Access the Job Bank</a:t>
            </a:r>
          </a:p>
        </p:txBody>
      </p:sp>
    </p:spTree>
    <p:extLst>
      <p:ext uri="{BB962C8B-B14F-4D97-AF65-F5344CB8AC3E}">
        <p14:creationId xmlns:p14="http://schemas.microsoft.com/office/powerpoint/2010/main" val="2017602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07DAA43-5E78-43C4-A4EA-5C6FD85FB6B4}"/>
              </a:ext>
            </a:extLst>
          </p:cNvPr>
          <p:cNvSpPr txBox="1"/>
          <p:nvPr/>
        </p:nvSpPr>
        <p:spPr>
          <a:xfrm>
            <a:off x="138545" y="345810"/>
            <a:ext cx="5820217" cy="1325563"/>
          </a:xfrm>
          <a:prstGeom prst="rect">
            <a:avLst/>
          </a:prstGeom>
        </p:spPr>
        <p:txBody>
          <a:bodyPr vert="horz" lIns="91440" tIns="45720" rIns="91440" bIns="45720" rtlCol="0" anchor="ctr">
            <a:normAutofit/>
          </a:bodyPr>
          <a:lstStyle/>
          <a:p>
            <a:pPr marL="1143000" lvl="3" fontAlgn="base">
              <a:lnSpc>
                <a:spcPct val="90000"/>
              </a:lnSpc>
              <a:spcBef>
                <a:spcPct val="0"/>
              </a:spcBef>
              <a:spcAft>
                <a:spcPts val="600"/>
              </a:spcAft>
            </a:pPr>
            <a:r>
              <a:rPr kumimoji="0" lang="en-US" altLang="en-US" sz="2800" b="1" i="0" u="none" strike="noStrike" kern="1200" cap="none" normalizeH="0" baseline="0" dirty="0">
                <a:ln>
                  <a:noFill/>
                </a:ln>
                <a:solidFill>
                  <a:schemeClr val="accent2"/>
                </a:solidFill>
                <a:effectLst/>
                <a:latin typeface="+mj-lt"/>
                <a:ea typeface="+mj-ea"/>
                <a:cs typeface="+mj-cs"/>
              </a:rPr>
              <a:t>Managing Community Group Notifications &amp; Emails</a:t>
            </a:r>
          </a:p>
        </p:txBody>
      </p:sp>
      <p:sp>
        <p:nvSpPr>
          <p:cNvPr id="2" name="Rectangle 1">
            <a:extLst>
              <a:ext uri="{FF2B5EF4-FFF2-40B4-BE49-F238E27FC236}">
                <a16:creationId xmlns:a16="http://schemas.microsoft.com/office/drawing/2014/main" id="{C908B1CD-2F76-4348-9EAA-BB07473BB7EC}"/>
              </a:ext>
            </a:extLst>
          </p:cNvPr>
          <p:cNvSpPr>
            <a:spLocks noChangeArrowheads="1"/>
          </p:cNvSpPr>
          <p:nvPr/>
        </p:nvSpPr>
        <p:spPr bwMode="auto">
          <a:xfrm>
            <a:off x="838201" y="1927123"/>
            <a:ext cx="5092194" cy="4454012"/>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lnSpcReduction="10000"/>
          </a:bodyPr>
          <a:lstStyle/>
          <a:p>
            <a:pPr marL="0" lvl="1" fontAlgn="base">
              <a:lnSpc>
                <a:spcPct val="90000"/>
              </a:lnSpc>
              <a:spcBef>
                <a:spcPct val="0"/>
              </a:spcBef>
              <a:spcAft>
                <a:spcPts val="600"/>
              </a:spcAft>
            </a:pPr>
            <a:r>
              <a:rPr kumimoji="0" lang="en-US" altLang="en-US" sz="1400" b="0" i="1" strike="noStrike" cap="none" normalizeH="0" baseline="0" dirty="0">
                <a:ln>
                  <a:noFill/>
                </a:ln>
                <a:effectLst/>
              </a:rPr>
              <a:t>Want fewer emails from the Community group and still stay informed? </a:t>
            </a:r>
          </a:p>
          <a:p>
            <a:pPr marL="0" lvl="1" fontAlgn="base">
              <a:lnSpc>
                <a:spcPct val="90000"/>
              </a:lnSpc>
              <a:spcBef>
                <a:spcPct val="0"/>
              </a:spcBef>
              <a:spcAft>
                <a:spcPts val="600"/>
              </a:spcAft>
            </a:pPr>
            <a:endParaRPr kumimoji="0" lang="en-US" altLang="en-US" sz="1400" b="0" i="1" strike="noStrike" cap="none" normalizeH="0" baseline="0" dirty="0">
              <a:ln>
                <a:noFill/>
              </a:ln>
              <a:effectLst/>
            </a:endParaRPr>
          </a:p>
          <a:p>
            <a:pPr marL="0" lvl="1" fontAlgn="base">
              <a:lnSpc>
                <a:spcPct val="90000"/>
              </a:lnSpc>
              <a:spcBef>
                <a:spcPct val="0"/>
              </a:spcBef>
              <a:spcAft>
                <a:spcPts val="600"/>
              </a:spcAft>
            </a:pPr>
            <a:r>
              <a:rPr lang="en-US" altLang="en-US" sz="1400" i="1" dirty="0"/>
              <a:t>Take </a:t>
            </a:r>
            <a:r>
              <a:rPr kumimoji="0" lang="en-US" altLang="en-US" sz="1400" b="0" i="1" strike="noStrike" cap="none" normalizeH="0" baseline="0" dirty="0">
                <a:ln>
                  <a:noFill/>
                </a:ln>
                <a:effectLst/>
              </a:rPr>
              <a:t>simple steps to customize your notification settings to receive alerts in a cadence...</a:t>
            </a:r>
          </a:p>
          <a:p>
            <a:pPr marL="0" lvl="1" fontAlgn="base">
              <a:lnSpc>
                <a:spcPct val="90000"/>
              </a:lnSpc>
              <a:spcBef>
                <a:spcPct val="0"/>
              </a:spcBef>
              <a:spcAft>
                <a:spcPts val="600"/>
              </a:spcAft>
            </a:pPr>
            <a:endParaRPr kumimoji="0" lang="en-US" altLang="en-US" sz="1400" b="0" i="0" strike="noStrike" cap="none" normalizeH="0" baseline="0" dirty="0">
              <a:ln>
                <a:noFill/>
              </a:ln>
              <a:effectLst/>
            </a:endParaRPr>
          </a:p>
          <a:p>
            <a:pPr marL="457200" lvl="2" fontAlgn="base">
              <a:lnSpc>
                <a:spcPct val="90000"/>
              </a:lnSpc>
              <a:spcBef>
                <a:spcPct val="0"/>
              </a:spcBef>
              <a:spcAft>
                <a:spcPts val="600"/>
              </a:spcAft>
            </a:pPr>
            <a:r>
              <a:rPr kumimoji="0" lang="en-US" altLang="en-US" sz="1400" b="0" i="0" u="none" strike="noStrike" cap="none" normalizeH="0" baseline="0" dirty="0">
                <a:ln>
                  <a:noFill/>
                </a:ln>
                <a:effectLst/>
                <a:hlinkClick r:id="rId3"/>
              </a:rPr>
              <a:t>HFMA Community - Managing Emails and Notifications</a:t>
            </a:r>
            <a:endParaRPr kumimoji="0" lang="en-US" altLang="en-US" sz="1400" b="0" i="0" u="none" strike="noStrike" cap="none" normalizeH="0" baseline="0" dirty="0">
              <a:ln>
                <a:noFill/>
              </a:ln>
              <a:effectLst/>
            </a:endParaRPr>
          </a:p>
          <a:p>
            <a:pPr marL="0" lvl="1" fontAlgn="base">
              <a:lnSpc>
                <a:spcPct val="90000"/>
              </a:lnSpc>
              <a:spcBef>
                <a:spcPct val="0"/>
              </a:spcBef>
              <a:spcAft>
                <a:spcPts val="600"/>
              </a:spcAft>
            </a:pPr>
            <a:r>
              <a:rPr kumimoji="0" lang="en-US" altLang="en-US" sz="1400" b="0" i="0" u="none" strike="noStrike" cap="none" normalizeH="0" baseline="0" dirty="0">
                <a:ln>
                  <a:noFill/>
                </a:ln>
                <a:effectLst/>
              </a:rPr>
              <a:t>        </a:t>
            </a:r>
          </a:p>
          <a:p>
            <a:pPr marL="0" lvl="1" fontAlgn="base">
              <a:lnSpc>
                <a:spcPct val="90000"/>
              </a:lnSpc>
              <a:spcBef>
                <a:spcPct val="0"/>
              </a:spcBef>
              <a:spcAft>
                <a:spcPts val="600"/>
              </a:spcAft>
            </a:pPr>
            <a:r>
              <a:rPr kumimoji="0" lang="en-US" altLang="en-US" sz="1400" b="0" i="1" u="none" strike="noStrike" cap="none" normalizeH="0" baseline="0" dirty="0">
                <a:ln>
                  <a:noFill/>
                </a:ln>
                <a:effectLst/>
              </a:rPr>
              <a:t>Learn how to update your notification settings so you receive notifications in a cadence that works best for you.</a:t>
            </a:r>
          </a:p>
          <a:p>
            <a:pPr marL="0" lvl="1" fontAlgn="base">
              <a:lnSpc>
                <a:spcPct val="90000"/>
              </a:lnSpc>
              <a:spcBef>
                <a:spcPct val="0"/>
              </a:spcBef>
              <a:spcAft>
                <a:spcPts val="600"/>
              </a:spcAft>
            </a:pPr>
            <a:endParaRPr kumimoji="0" lang="en-US" altLang="en-US" sz="1400" b="0" i="0" u="none" strike="noStrike" cap="none" normalizeH="0" baseline="0" dirty="0">
              <a:ln>
                <a:noFill/>
              </a:ln>
              <a:effectLst/>
            </a:endParaRPr>
          </a:p>
          <a:p>
            <a:pPr marL="457200" lvl="2" fontAlgn="base">
              <a:lnSpc>
                <a:spcPct val="90000"/>
              </a:lnSpc>
              <a:spcBef>
                <a:spcPct val="0"/>
              </a:spcBef>
              <a:spcAft>
                <a:spcPts val="600"/>
              </a:spcAft>
            </a:pPr>
            <a:r>
              <a:rPr kumimoji="0" lang="en-US" altLang="en-US" sz="1400" b="0" i="0" u="none" strike="noStrike" cap="none" normalizeH="0" baseline="0" dirty="0">
                <a:ln>
                  <a:noFill/>
                </a:ln>
                <a:effectLst/>
                <a:hlinkClick r:id="rId4"/>
              </a:rPr>
              <a:t>Managing Community Email Notifications and Accessing Your Member Satisfaction Surveys Online</a:t>
            </a:r>
            <a:endParaRPr kumimoji="0" lang="en-US" altLang="en-US" sz="1400" b="0" i="0" u="none" strike="noStrike" cap="none" normalizeH="0" baseline="0" dirty="0">
              <a:ln>
                <a:noFill/>
              </a:ln>
              <a:effectLst/>
            </a:endParaRPr>
          </a:p>
          <a:p>
            <a:pPr marL="0" lvl="1" fontAlgn="base">
              <a:lnSpc>
                <a:spcPct val="90000"/>
              </a:lnSpc>
              <a:spcBef>
                <a:spcPct val="0"/>
              </a:spcBef>
              <a:spcAft>
                <a:spcPts val="600"/>
              </a:spcAft>
            </a:pPr>
            <a:r>
              <a:rPr kumimoji="0" lang="en-US" altLang="en-US" sz="1400" b="0" i="0" u="none" strike="noStrike" cap="none" normalizeH="0" baseline="0" dirty="0">
                <a:ln>
                  <a:noFill/>
                </a:ln>
                <a:effectLst/>
              </a:rPr>
              <a:t>        </a:t>
            </a:r>
          </a:p>
          <a:p>
            <a:pPr marL="0" lvl="1" fontAlgn="base">
              <a:lnSpc>
                <a:spcPct val="90000"/>
              </a:lnSpc>
              <a:spcBef>
                <a:spcPct val="0"/>
              </a:spcBef>
              <a:spcAft>
                <a:spcPts val="600"/>
              </a:spcAft>
            </a:pPr>
            <a:r>
              <a:rPr kumimoji="0" lang="en-US" altLang="en-US" sz="1400" b="0" i="1" u="none" strike="noStrike" cap="none" normalizeH="0" baseline="0" dirty="0">
                <a:ln>
                  <a:noFill/>
                </a:ln>
                <a:effectLst/>
              </a:rPr>
              <a:t>We've put together a helpful resource to walk you through how</a:t>
            </a:r>
            <a:r>
              <a:rPr lang="en-US" altLang="en-US" sz="1400" i="1" dirty="0"/>
              <a:t> you can </a:t>
            </a:r>
            <a:r>
              <a:rPr kumimoji="0" lang="en-US" altLang="en-US" sz="1400" b="0" i="1" u="none" strike="noStrike" cap="none" normalizeH="0" baseline="0" dirty="0">
                <a:ln>
                  <a:noFill/>
                </a:ln>
                <a:effectLst/>
              </a:rPr>
              <a:t>Managing Community Email Notifications </a:t>
            </a:r>
          </a:p>
          <a:p>
            <a:pPr marL="0" lvl="1" fontAlgn="base">
              <a:lnSpc>
                <a:spcPct val="90000"/>
              </a:lnSpc>
              <a:spcBef>
                <a:spcPct val="0"/>
              </a:spcBef>
              <a:spcAft>
                <a:spcPts val="600"/>
              </a:spcAft>
            </a:pPr>
            <a:endParaRPr kumimoji="0" lang="en-US" altLang="en-US" sz="1400" b="0" i="0" u="none" strike="noStrike" cap="none" normalizeH="0" baseline="0" dirty="0">
              <a:ln>
                <a:noFill/>
              </a:ln>
              <a:effectLst/>
            </a:endParaRPr>
          </a:p>
          <a:p>
            <a:pPr marL="457200" lvl="2" fontAlgn="base">
              <a:lnSpc>
                <a:spcPct val="90000"/>
              </a:lnSpc>
              <a:spcBef>
                <a:spcPct val="0"/>
              </a:spcBef>
              <a:spcAft>
                <a:spcPts val="600"/>
              </a:spcAft>
            </a:pPr>
            <a:r>
              <a:rPr kumimoji="0" lang="en-US" altLang="en-US" sz="1400" b="0" i="0" u="none" strike="noStrike" cap="none" normalizeH="0" baseline="0" dirty="0">
                <a:ln>
                  <a:noFill/>
                </a:ln>
                <a:effectLst/>
                <a:hlinkClick r:id="rId5"/>
              </a:rPr>
              <a:t>Did you know that you are able to manage the frequency of your notifications?</a:t>
            </a:r>
            <a:r>
              <a:rPr kumimoji="0" lang="en-US" altLang="en-US" sz="1400" b="0" i="0" u="none" strike="noStrike" cap="none" normalizeH="0" baseline="0" dirty="0">
                <a:ln>
                  <a:noFill/>
                </a:ln>
                <a:effectLst/>
              </a:rPr>
              <a:t>     </a:t>
            </a:r>
          </a:p>
        </p:txBody>
      </p:sp>
      <p:sp>
        <p:nvSpPr>
          <p:cNvPr id="47" name="Oval 46">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descr="Icon&#10;&#10;Description automatically generated">
            <a:extLst>
              <a:ext uri="{FF2B5EF4-FFF2-40B4-BE49-F238E27FC236}">
                <a16:creationId xmlns:a16="http://schemas.microsoft.com/office/drawing/2014/main" id="{0323EE2E-11D6-4CA3-84CE-EBE3C6E9281D}"/>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7108" r="15887" b="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49" name="Arc 48">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Picture 3" descr="Icon&#10;&#10;Description automatically generated">
            <a:extLst>
              <a:ext uri="{FF2B5EF4-FFF2-40B4-BE49-F238E27FC236}">
                <a16:creationId xmlns:a16="http://schemas.microsoft.com/office/drawing/2014/main" id="{600B1F03-5F74-453B-A432-4C73A0445E21}"/>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t="4994" r="-3" b="9534"/>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1282833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1629462-7da9-43fa-9122-89a2258b9693">
      <Terms xmlns="http://schemas.microsoft.com/office/infopath/2007/PartnerControls"/>
    </lcf76f155ced4ddcb4097134ff3c332f>
    <TaxCatchAll xmlns="c8955f2b-b6d8-4693-a162-6f2443bf4e9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B5F1518EBD17748946F950482E1B19D" ma:contentTypeVersion="16" ma:contentTypeDescription="Create a new document." ma:contentTypeScope="" ma:versionID="636ac9c3e619bf752839a880e49b9f09">
  <xsd:schema xmlns:xsd="http://www.w3.org/2001/XMLSchema" xmlns:xs="http://www.w3.org/2001/XMLSchema" xmlns:p="http://schemas.microsoft.com/office/2006/metadata/properties" xmlns:ns2="71629462-7da9-43fa-9122-89a2258b9693" xmlns:ns3="c8955f2b-b6d8-4693-a162-6f2443bf4e9a" targetNamespace="http://schemas.microsoft.com/office/2006/metadata/properties" ma:root="true" ma:fieldsID="0d4d53ac8637dbb34c13c9b5f88155c3" ns2:_="" ns3:_="">
    <xsd:import namespace="71629462-7da9-43fa-9122-89a2258b9693"/>
    <xsd:import namespace="c8955f2b-b6d8-4693-a162-6f2443bf4e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629462-7da9-43fa-9122-89a2258b96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251bbbb-ffed-4ee8-a09b-b81c5103aaa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8955f2b-b6d8-4693-a162-6f2443bf4e9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1525c99-0277-484d-9b39-109dce772e23}" ma:internalName="TaxCatchAll" ma:showField="CatchAllData" ma:web="c8955f2b-b6d8-4693-a162-6f2443bf4e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4A481B-00D1-4417-B2AE-27F9A8680C68}">
  <ds:schemaRefs>
    <ds:schemaRef ds:uri="http://schemas.microsoft.com/sharepoint/v3/contenttype/forms"/>
  </ds:schemaRefs>
</ds:datastoreItem>
</file>

<file path=customXml/itemProps2.xml><?xml version="1.0" encoding="utf-8"?>
<ds:datastoreItem xmlns:ds="http://schemas.openxmlformats.org/officeDocument/2006/customXml" ds:itemID="{04F60A5A-9CD2-4155-B3EA-35AAADDB623F}">
  <ds:schemaRefs>
    <ds:schemaRef ds:uri="http://schemas.microsoft.com/office/2006/metadata/properties"/>
    <ds:schemaRef ds:uri="http://schemas.microsoft.com/office/infopath/2007/PartnerControls"/>
    <ds:schemaRef ds:uri="71629462-7da9-43fa-9122-89a2258b9693"/>
    <ds:schemaRef ds:uri="c8955f2b-b6d8-4693-a162-6f2443bf4e9a"/>
  </ds:schemaRefs>
</ds:datastoreItem>
</file>

<file path=customXml/itemProps3.xml><?xml version="1.0" encoding="utf-8"?>
<ds:datastoreItem xmlns:ds="http://schemas.openxmlformats.org/officeDocument/2006/customXml" ds:itemID="{047A8B9A-168C-4057-BCB7-321B04C459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629462-7da9-43fa-9122-89a2258b9693"/>
    <ds:schemaRef ds:uri="c8955f2b-b6d8-4693-a162-6f2443bf4e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481</TotalTime>
  <Words>698</Words>
  <Application>Microsoft Office PowerPoint</Application>
  <PresentationFormat>Widescreen</PresentationFormat>
  <Paragraphs>99</Paragraphs>
  <Slides>10</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Abadi</vt:lpstr>
      <vt:lpstr>Arial</vt:lpstr>
      <vt:lpstr>Calibri</vt:lpstr>
      <vt:lpstr>Calibri Light</vt:lpstr>
      <vt:lpstr>Lato</vt:lpstr>
      <vt:lpstr>Open Sans</vt:lpstr>
      <vt:lpstr>Office Theme</vt:lpstr>
      <vt:lpstr>   </vt:lpstr>
      <vt:lpstr>PowerPoint Presentation</vt:lpstr>
      <vt:lpstr>PowerPoint Presentation</vt:lpstr>
      <vt:lpstr>PowerPoint Presentation</vt:lpstr>
      <vt:lpstr>PowerPoint Presentation</vt:lpstr>
      <vt:lpstr>PowerPoint Presentation</vt:lpstr>
      <vt:lpstr>Community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Rhodes, Thera A</dc:creator>
  <cp:lastModifiedBy>Andrew R. Weingartner, FHFMA</cp:lastModifiedBy>
  <cp:revision>16</cp:revision>
  <dcterms:created xsi:type="dcterms:W3CDTF">2022-01-18T15:33:43Z</dcterms:created>
  <dcterms:modified xsi:type="dcterms:W3CDTF">2022-12-07T19:17:10Z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0x010100FB5F1518EBD17748946F950482E1B19D</vt:lpwstr>
  </property>
  <property fmtid="{D5CDD505-2E9C-101B-9397-08002B2CF9AE}" pid="3" name="MediaServiceImageTags">
    <vt:lpwstr/>
  </property>
</Properties>
</file>